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60" r:id="rId5"/>
    <p:sldId id="273" r:id="rId6"/>
    <p:sldId id="266" r:id="rId7"/>
    <p:sldId id="269" r:id="rId8"/>
    <p:sldId id="265" r:id="rId9"/>
    <p:sldId id="268" r:id="rId10"/>
    <p:sldId id="271" r:id="rId11"/>
    <p:sldId id="272" r:id="rId12"/>
    <p:sldId id="274" r:id="rId13"/>
    <p:sldId id="277" r:id="rId14"/>
    <p:sldId id="270" r:id="rId15"/>
    <p:sldId id="261" r:id="rId16"/>
    <p:sldId id="276" r:id="rId17"/>
    <p:sldId id="262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1ED"/>
    <a:srgbClr val="F3B539"/>
    <a:srgbClr val="C89800"/>
    <a:srgbClr val="25B9B5"/>
    <a:srgbClr val="9F8FAF"/>
    <a:srgbClr val="D88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72294693633926"/>
          <c:y val="0.16610638019590582"/>
          <c:w val="0.69483080604720626"/>
          <c:h val="0.67522473320112686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51C3F9">
                <a:lumMod val="75000"/>
              </a:srgb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25B9B5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invertIfNegative val="0"/>
            <c:bubble3D val="0"/>
            <c:spPr>
              <a:solidFill>
                <a:srgbClr val="C89800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</c:dPt>
          <c:dLbls>
            <c:dLbl>
              <c:idx val="0"/>
              <c:layout>
                <c:manualLayout>
                  <c:x val="1.3628617664691608E-2"/>
                  <c:y val="-0.1000735603243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634298043917765E-2"/>
                  <c:y val="-5.8866800190784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Sheet1!$H$2:$H$3</c:f>
              <c:strCache>
                <c:ptCount val="2"/>
                <c:pt idx="0">
                  <c:v>New Customers</c:v>
                </c:pt>
                <c:pt idx="1">
                  <c:v>Repeat Customers</c:v>
                </c:pt>
              </c:strCache>
            </c:strRef>
          </c:cat>
          <c:val>
            <c:numRef>
              <c:f>Sheet1!$I$2:$I$3</c:f>
              <c:numCache>
                <c:formatCode>0%</c:formatCode>
                <c:ptCount val="2"/>
                <c:pt idx="0">
                  <c:v>0.11049339819318972</c:v>
                </c:pt>
                <c:pt idx="1">
                  <c:v>0.88950660180681029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88127848"/>
        <c:axId val="146183568"/>
        <c:axId val="0"/>
      </c:bar3DChart>
      <c:catAx>
        <c:axId val="188127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568"/>
        <c:crosses val="autoZero"/>
        <c:auto val="1"/>
        <c:lblAlgn val="ctr"/>
        <c:lblOffset val="100"/>
        <c:noMultiLvlLbl val="0"/>
      </c:catAx>
      <c:valAx>
        <c:axId val="14618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27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52143482064741"/>
          <c:y val="6.1495444186831699E-2"/>
          <c:w val="0.72524879702537182"/>
          <c:h val="0.61743098710092326"/>
        </c:manualLayout>
      </c:layout>
      <c:lineChart>
        <c:grouping val="standard"/>
        <c:varyColors val="0"/>
        <c:ser>
          <c:idx val="1"/>
          <c:order val="1"/>
          <c:tx>
            <c:strRef>
              <c:f>Sheet1!$I$4</c:f>
              <c:strCache>
                <c:ptCount val="1"/>
                <c:pt idx="0">
                  <c:v>Traffic (Searches)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elete val="1"/>
          </c:dLbls>
          <c:cat>
            <c:numRef>
              <c:f>Sheet1!$G$5:$G$17</c:f>
              <c:numCache>
                <c:formatCode>d\-mmm\-yy</c:formatCode>
                <c:ptCount val="13"/>
                <c:pt idx="0">
                  <c:v>42036</c:v>
                </c:pt>
                <c:pt idx="1">
                  <c:v>42037</c:v>
                </c:pt>
                <c:pt idx="2">
                  <c:v>42038</c:v>
                </c:pt>
                <c:pt idx="3">
                  <c:v>42039</c:v>
                </c:pt>
                <c:pt idx="4">
                  <c:v>42041</c:v>
                </c:pt>
                <c:pt idx="5">
                  <c:v>42042</c:v>
                </c:pt>
                <c:pt idx="6">
                  <c:v>42040</c:v>
                </c:pt>
                <c:pt idx="7">
                  <c:v>42043</c:v>
                </c:pt>
                <c:pt idx="8">
                  <c:v>42044</c:v>
                </c:pt>
                <c:pt idx="9">
                  <c:v>42045</c:v>
                </c:pt>
                <c:pt idx="10">
                  <c:v>42046</c:v>
                </c:pt>
                <c:pt idx="11">
                  <c:v>42047</c:v>
                </c:pt>
                <c:pt idx="12">
                  <c:v>42048</c:v>
                </c:pt>
              </c:numCache>
            </c:numRef>
          </c:cat>
          <c:val>
            <c:numRef>
              <c:f>Sheet1!$I$5:$I$17</c:f>
              <c:numCache>
                <c:formatCode>#,##0</c:formatCode>
                <c:ptCount val="13"/>
                <c:pt idx="0">
                  <c:v>1328</c:v>
                </c:pt>
                <c:pt idx="1">
                  <c:v>2140</c:v>
                </c:pt>
                <c:pt idx="2">
                  <c:v>2173</c:v>
                </c:pt>
                <c:pt idx="3">
                  <c:v>2374</c:v>
                </c:pt>
                <c:pt idx="4">
                  <c:v>2415</c:v>
                </c:pt>
                <c:pt idx="5">
                  <c:v>2479</c:v>
                </c:pt>
                <c:pt idx="6">
                  <c:v>2508</c:v>
                </c:pt>
                <c:pt idx="7">
                  <c:v>3962</c:v>
                </c:pt>
                <c:pt idx="8">
                  <c:v>5541</c:v>
                </c:pt>
                <c:pt idx="9">
                  <c:v>5999</c:v>
                </c:pt>
                <c:pt idx="10">
                  <c:v>6614</c:v>
                </c:pt>
                <c:pt idx="11">
                  <c:v>7797</c:v>
                </c:pt>
                <c:pt idx="12">
                  <c:v>10944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102056"/>
        <c:axId val="188398888"/>
      </c:lineChart>
      <c:lineChart>
        <c:grouping val="standar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Conversion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1"/>
              <c:layout>
                <c:manualLayout>
                  <c:x val="0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888888888888889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4.7222222222222221E-2"/>
                  <c:y val="-4.1666666666666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3333333333333437E-2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9.4444444444444442E-2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4.1666666666666664E-2"/>
                  <c:y val="5.555555555555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Sheet1!$G$5:$G$17</c:f>
              <c:numCache>
                <c:formatCode>d\-mmm\-yy</c:formatCode>
                <c:ptCount val="13"/>
                <c:pt idx="0">
                  <c:v>42036</c:v>
                </c:pt>
                <c:pt idx="1">
                  <c:v>42037</c:v>
                </c:pt>
                <c:pt idx="2">
                  <c:v>42038</c:v>
                </c:pt>
                <c:pt idx="3">
                  <c:v>42039</c:v>
                </c:pt>
                <c:pt idx="4">
                  <c:v>42041</c:v>
                </c:pt>
                <c:pt idx="5">
                  <c:v>42042</c:v>
                </c:pt>
                <c:pt idx="6">
                  <c:v>42040</c:v>
                </c:pt>
                <c:pt idx="7">
                  <c:v>42043</c:v>
                </c:pt>
                <c:pt idx="8">
                  <c:v>42044</c:v>
                </c:pt>
                <c:pt idx="9">
                  <c:v>42045</c:v>
                </c:pt>
                <c:pt idx="10">
                  <c:v>42046</c:v>
                </c:pt>
                <c:pt idx="11">
                  <c:v>42047</c:v>
                </c:pt>
                <c:pt idx="12">
                  <c:v>42048</c:v>
                </c:pt>
              </c:numCache>
            </c:numRef>
          </c:cat>
          <c:val>
            <c:numRef>
              <c:f>Sheet1!$H$5:$H$17</c:f>
              <c:numCache>
                <c:formatCode>0.0%</c:formatCode>
                <c:ptCount val="13"/>
                <c:pt idx="0">
                  <c:v>8.3599999999999994E-2</c:v>
                </c:pt>
                <c:pt idx="1">
                  <c:v>6.8199999999999997E-2</c:v>
                </c:pt>
                <c:pt idx="2">
                  <c:v>6.4000000000000001E-2</c:v>
                </c:pt>
                <c:pt idx="3">
                  <c:v>7.1199999999999999E-2</c:v>
                </c:pt>
                <c:pt idx="4">
                  <c:v>7.7399999999999997E-2</c:v>
                </c:pt>
                <c:pt idx="5">
                  <c:v>7.5399999999999995E-2</c:v>
                </c:pt>
                <c:pt idx="6">
                  <c:v>0.09</c:v>
                </c:pt>
                <c:pt idx="7">
                  <c:v>8.3500000000000005E-2</c:v>
                </c:pt>
                <c:pt idx="8">
                  <c:v>7.0900000000000005E-2</c:v>
                </c:pt>
                <c:pt idx="9">
                  <c:v>7.6799999999999993E-2</c:v>
                </c:pt>
                <c:pt idx="10">
                  <c:v>7.3499999999999996E-2</c:v>
                </c:pt>
                <c:pt idx="11">
                  <c:v>7.3400000000000007E-2</c:v>
                </c:pt>
                <c:pt idx="12">
                  <c:v>8.3199999999999996E-2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3199928"/>
        <c:axId val="188298912"/>
      </c:lineChart>
      <c:dateAx>
        <c:axId val="189102056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5400000" spcFirstLastPara="1" vertOverflow="ellipsis" wrap="square" anchor="b" anchorCtr="0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98888"/>
        <c:crosses val="autoZero"/>
        <c:auto val="1"/>
        <c:lblOffset val="100"/>
        <c:baseTimeUnit val="days"/>
      </c:dateAx>
      <c:valAx>
        <c:axId val="1883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2056"/>
        <c:crosses val="autoZero"/>
        <c:crossBetween val="between"/>
      </c:valAx>
      <c:valAx>
        <c:axId val="188298912"/>
        <c:scaling>
          <c:orientation val="minMax"/>
          <c:max val="0.1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99928"/>
        <c:crosses val="max"/>
        <c:crossBetween val="between"/>
        <c:majorUnit val="2.0000000000000004E-2"/>
      </c:valAx>
      <c:dateAx>
        <c:axId val="143199928"/>
        <c:scaling>
          <c:orientation val="minMax"/>
        </c:scaling>
        <c:delete val="1"/>
        <c:axPos val="b"/>
        <c:numFmt formatCode="d\-mmm\-yy" sourceLinked="1"/>
        <c:majorTickMark val="out"/>
        <c:minorTickMark val="none"/>
        <c:tickLblPos val="nextTo"/>
        <c:crossAx val="18829891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78357392825897"/>
          <c:y val="0.89447874797564642"/>
          <c:w val="0.67547352092210422"/>
          <c:h val="9.4340262172202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Avg. session time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Sheet2!$A$2:$A$14</c:f>
              <c:numCache>
                <c:formatCode>d\-mmm\-yy</c:formatCode>
                <c:ptCount val="13"/>
                <c:pt idx="0">
                  <c:v>42048</c:v>
                </c:pt>
                <c:pt idx="1">
                  <c:v>42047</c:v>
                </c:pt>
                <c:pt idx="2">
                  <c:v>42043</c:v>
                </c:pt>
                <c:pt idx="3">
                  <c:v>42046</c:v>
                </c:pt>
                <c:pt idx="4">
                  <c:v>42036</c:v>
                </c:pt>
                <c:pt idx="5">
                  <c:v>42045</c:v>
                </c:pt>
                <c:pt idx="6">
                  <c:v>42042</c:v>
                </c:pt>
                <c:pt idx="7">
                  <c:v>42044</c:v>
                </c:pt>
                <c:pt idx="8">
                  <c:v>42041</c:v>
                </c:pt>
                <c:pt idx="9">
                  <c:v>42038</c:v>
                </c:pt>
                <c:pt idx="10">
                  <c:v>42037</c:v>
                </c:pt>
                <c:pt idx="11">
                  <c:v>42039</c:v>
                </c:pt>
                <c:pt idx="12">
                  <c:v>42040</c:v>
                </c:pt>
              </c:numCache>
            </c:numRef>
          </c:cat>
          <c:val>
            <c:numRef>
              <c:f>Sheet2!$C$2:$C$14</c:f>
              <c:numCache>
                <c:formatCode>0.0</c:formatCode>
                <c:ptCount val="13"/>
                <c:pt idx="0">
                  <c:v>4.5333669109999999</c:v>
                </c:pt>
                <c:pt idx="1">
                  <c:v>4.996634802</c:v>
                </c:pt>
                <c:pt idx="2">
                  <c:v>6.7325969280000004</c:v>
                </c:pt>
                <c:pt idx="3">
                  <c:v>6.9569015780000001</c:v>
                </c:pt>
                <c:pt idx="4">
                  <c:v>7.0597535039999997</c:v>
                </c:pt>
                <c:pt idx="5">
                  <c:v>7.6123162210000004</c:v>
                </c:pt>
                <c:pt idx="6">
                  <c:v>7.6222533620000004</c:v>
                </c:pt>
                <c:pt idx="7">
                  <c:v>8.0143483179999997</c:v>
                </c:pt>
                <c:pt idx="8">
                  <c:v>9.6899992370000003</c:v>
                </c:pt>
                <c:pt idx="9">
                  <c:v>11.491761590999999</c:v>
                </c:pt>
                <c:pt idx="10">
                  <c:v>11.925237824</c:v>
                </c:pt>
                <c:pt idx="11">
                  <c:v>12.525567061</c:v>
                </c:pt>
                <c:pt idx="12">
                  <c:v>15.219111541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335720"/>
        <c:axId val="146336112"/>
      </c:lineChar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Conversion rate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Sheet2!$A$2:$A$14</c:f>
              <c:numCache>
                <c:formatCode>d\-mmm\-yy</c:formatCode>
                <c:ptCount val="13"/>
                <c:pt idx="0">
                  <c:v>42048</c:v>
                </c:pt>
                <c:pt idx="1">
                  <c:v>42047</c:v>
                </c:pt>
                <c:pt idx="2">
                  <c:v>42043</c:v>
                </c:pt>
                <c:pt idx="3">
                  <c:v>42046</c:v>
                </c:pt>
                <c:pt idx="4">
                  <c:v>42036</c:v>
                </c:pt>
                <c:pt idx="5">
                  <c:v>42045</c:v>
                </c:pt>
                <c:pt idx="6">
                  <c:v>42042</c:v>
                </c:pt>
                <c:pt idx="7">
                  <c:v>42044</c:v>
                </c:pt>
                <c:pt idx="8">
                  <c:v>42041</c:v>
                </c:pt>
                <c:pt idx="9">
                  <c:v>42038</c:v>
                </c:pt>
                <c:pt idx="10">
                  <c:v>42037</c:v>
                </c:pt>
                <c:pt idx="11">
                  <c:v>42039</c:v>
                </c:pt>
                <c:pt idx="12">
                  <c:v>42040</c:v>
                </c:pt>
              </c:numCache>
            </c:numRef>
          </c:cat>
          <c:val>
            <c:numRef>
              <c:f>Sheet2!$B$2:$B$14</c:f>
              <c:numCache>
                <c:formatCode>0.0%</c:formatCode>
                <c:ptCount val="13"/>
                <c:pt idx="0">
                  <c:v>8.3199999999999996E-2</c:v>
                </c:pt>
                <c:pt idx="1">
                  <c:v>7.3400000000000007E-2</c:v>
                </c:pt>
                <c:pt idx="2">
                  <c:v>8.3500000000000005E-2</c:v>
                </c:pt>
                <c:pt idx="3">
                  <c:v>7.3499999999999996E-2</c:v>
                </c:pt>
                <c:pt idx="4">
                  <c:v>8.3599999999999994E-2</c:v>
                </c:pt>
                <c:pt idx="5">
                  <c:v>7.6799999999999993E-2</c:v>
                </c:pt>
                <c:pt idx="6">
                  <c:v>0.09</c:v>
                </c:pt>
                <c:pt idx="7">
                  <c:v>7.0900000000000005E-2</c:v>
                </c:pt>
                <c:pt idx="8">
                  <c:v>7.5399999999999995E-2</c:v>
                </c:pt>
                <c:pt idx="9">
                  <c:v>6.4000000000000001E-2</c:v>
                </c:pt>
                <c:pt idx="10">
                  <c:v>6.8199999999999997E-2</c:v>
                </c:pt>
                <c:pt idx="11">
                  <c:v>7.1199999999999999E-2</c:v>
                </c:pt>
                <c:pt idx="12">
                  <c:v>7.7399999999999997E-2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641824"/>
        <c:axId val="188641432"/>
      </c:lineChart>
      <c:dateAx>
        <c:axId val="146335720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36112"/>
        <c:crosses val="autoZero"/>
        <c:auto val="1"/>
        <c:lblOffset val="100"/>
        <c:baseTimeUnit val="days"/>
      </c:dateAx>
      <c:valAx>
        <c:axId val="1463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35720"/>
        <c:crosses val="autoZero"/>
        <c:crossBetween val="between"/>
      </c:valAx>
      <c:valAx>
        <c:axId val="188641432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41824"/>
        <c:crosses val="max"/>
        <c:crossBetween val="between"/>
        <c:majorUnit val="2.0000000000000004E-2"/>
      </c:valAx>
      <c:dateAx>
        <c:axId val="188641824"/>
        <c:scaling>
          <c:orientation val="minMax"/>
        </c:scaling>
        <c:delete val="1"/>
        <c:axPos val="b"/>
        <c:numFmt formatCode="d\-mmm\-yy" sourceLinked="1"/>
        <c:majorTickMark val="out"/>
        <c:minorTickMark val="none"/>
        <c:tickLblPos val="nextTo"/>
        <c:crossAx val="1886414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Sheet2!$N$3</c:f>
              <c:strCache>
                <c:ptCount val="1"/>
                <c:pt idx="0">
                  <c:v>Total Revenue -10 % Coupon - Marketing Cost of Coupon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numRef>
              <c:f>Sheet2!$K$4:$K$12</c:f>
              <c:numCache>
                <c:formatCode>0%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Sheet2!$N$4:$N$11</c:f>
              <c:numCache>
                <c:formatCode>_("$"* #,##0_);_("$"* \(#,##0\);_("$"* "-"??_);_(@_)</c:formatCode>
                <c:ptCount val="8"/>
                <c:pt idx="0">
                  <c:v>126375</c:v>
                </c:pt>
                <c:pt idx="1">
                  <c:v>201795.6</c:v>
                </c:pt>
                <c:pt idx="2">
                  <c:v>226261.80000000002</c:v>
                </c:pt>
                <c:pt idx="3">
                  <c:v>250728</c:v>
                </c:pt>
                <c:pt idx="4">
                  <c:v>265640.25</c:v>
                </c:pt>
                <c:pt idx="5">
                  <c:v>269087.76</c:v>
                </c:pt>
                <c:pt idx="6">
                  <c:v>273809.13</c:v>
                </c:pt>
                <c:pt idx="7">
                  <c:v>277256.63999999996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53712"/>
        <c:axId val="191381616"/>
      </c:lineChart>
      <c:lineChart>
        <c:grouping val="stacked"/>
        <c:varyColors val="0"/>
        <c:ser>
          <c:idx val="0"/>
          <c:order val="1"/>
          <c:tx>
            <c:strRef>
              <c:f>Sheet2!$L$3</c:f>
              <c:strCache>
                <c:ptCount val="1"/>
                <c:pt idx="0">
                  <c:v>Conversion Rate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val>
            <c:numRef>
              <c:f>Sheet2!$L$4:$L$11</c:f>
              <c:numCache>
                <c:formatCode>0.0%</c:formatCode>
                <c:ptCount val="8"/>
                <c:pt idx="0">
                  <c:v>0.2</c:v>
                </c:pt>
                <c:pt idx="1">
                  <c:v>0.16</c:v>
                </c:pt>
                <c:pt idx="2">
                  <c:v>0.12</c:v>
                </c:pt>
                <c:pt idx="3">
                  <c:v>0.1</c:v>
                </c:pt>
                <c:pt idx="4">
                  <c:v>8.5000000000000006E-2</c:v>
                </c:pt>
                <c:pt idx="5">
                  <c:v>7.2000000000000008E-2</c:v>
                </c:pt>
                <c:pt idx="6">
                  <c:v>6.3E-2</c:v>
                </c:pt>
                <c:pt idx="7">
                  <c:v>5.5999999999999994E-2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382400"/>
        <c:axId val="191382008"/>
      </c:lineChart>
      <c:catAx>
        <c:axId val="1899537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1616"/>
        <c:crosses val="autoZero"/>
        <c:auto val="1"/>
        <c:lblAlgn val="ctr"/>
        <c:lblOffset val="100"/>
        <c:noMultiLvlLbl val="0"/>
      </c:catAx>
      <c:valAx>
        <c:axId val="19138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53712"/>
        <c:crosses val="autoZero"/>
        <c:crossBetween val="between"/>
      </c:valAx>
      <c:valAx>
        <c:axId val="191382008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2400"/>
        <c:crosses val="max"/>
        <c:crossBetween val="between"/>
      </c:valAx>
      <c:catAx>
        <c:axId val="1913824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91382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D67B4-2EF8-4B5F-95B6-AD5D2E283C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94E86-4F99-4197-AEB6-0DE50B290852}">
      <dgm:prSet phldrT="[Text]" custT="1"/>
      <dgm:spPr/>
      <dgm:t>
        <a:bodyPr/>
        <a:lstStyle/>
        <a:p>
          <a:r>
            <a:rPr lang="en-US" sz="2800" b="1" dirty="0" smtClean="0"/>
            <a:t>Send Coupons to </a:t>
          </a:r>
          <a:r>
            <a:rPr lang="en-US" sz="2800" b="1" dirty="0" smtClean="0">
              <a:solidFill>
                <a:srgbClr val="FF0000"/>
              </a:solidFill>
            </a:rPr>
            <a:t>All</a:t>
          </a:r>
          <a:r>
            <a:rPr lang="en-US" sz="2800" b="1" dirty="0" smtClean="0"/>
            <a:t> Customers who purchased in past - Repeat customers and First-time Customers</a:t>
          </a:r>
          <a:endParaRPr lang="en-US" sz="2800" dirty="0"/>
        </a:p>
      </dgm:t>
    </dgm:pt>
    <dgm:pt modelId="{EB8A596E-E08D-4EA6-A854-169B87006C55}" type="parTrans" cxnId="{A8DC19B0-89E5-4011-AAA2-C6D67D2D064F}">
      <dgm:prSet/>
      <dgm:spPr/>
      <dgm:t>
        <a:bodyPr/>
        <a:lstStyle/>
        <a:p>
          <a:endParaRPr lang="en-US"/>
        </a:p>
      </dgm:t>
    </dgm:pt>
    <dgm:pt modelId="{CC07A82E-EA6C-41F1-86E5-0A90CB29D5C5}" type="sibTrans" cxnId="{A8DC19B0-89E5-4011-AAA2-C6D67D2D064F}">
      <dgm:prSet/>
      <dgm:spPr/>
      <dgm:t>
        <a:bodyPr/>
        <a:lstStyle/>
        <a:p>
          <a:endParaRPr lang="en-US"/>
        </a:p>
      </dgm:t>
    </dgm:pt>
    <dgm:pt modelId="{2942733A-691B-45D1-A49D-F0EA45175405}">
      <dgm:prSet phldrT="[Text]" custT="1"/>
      <dgm:spPr/>
      <dgm:t>
        <a:bodyPr/>
        <a:lstStyle/>
        <a:p>
          <a:r>
            <a:rPr lang="en-US" sz="2400" dirty="0" smtClean="0"/>
            <a:t>Repeat customer has higher conversion (26%); will further increase conversion</a:t>
          </a:r>
          <a:endParaRPr lang="en-US" sz="2400" dirty="0"/>
        </a:p>
      </dgm:t>
    </dgm:pt>
    <dgm:pt modelId="{46345274-4402-4607-AD85-BBFFC32B6E6F}" type="parTrans" cxnId="{F945FE37-E9D5-4D3A-82C7-C4F52BCDF042}">
      <dgm:prSet/>
      <dgm:spPr/>
      <dgm:t>
        <a:bodyPr/>
        <a:lstStyle/>
        <a:p>
          <a:endParaRPr lang="en-US"/>
        </a:p>
      </dgm:t>
    </dgm:pt>
    <dgm:pt modelId="{11AFC06C-2D40-4D93-8FFE-ED0C8F4928F8}" type="sibTrans" cxnId="{F945FE37-E9D5-4D3A-82C7-C4F52BCDF042}">
      <dgm:prSet/>
      <dgm:spPr/>
      <dgm:t>
        <a:bodyPr/>
        <a:lstStyle/>
        <a:p>
          <a:endParaRPr lang="en-US"/>
        </a:p>
      </dgm:t>
    </dgm:pt>
    <dgm:pt modelId="{B4C3AD48-684D-41F8-9460-79F3CD3A5CCC}">
      <dgm:prSet phldrT="[Text]" custT="1"/>
      <dgm:spPr/>
      <dgm:t>
        <a:bodyPr/>
        <a:lstStyle/>
        <a:p>
          <a:r>
            <a:rPr lang="en-US" sz="2800" b="1" dirty="0" smtClean="0"/>
            <a:t>Send Coupons to </a:t>
          </a:r>
          <a:r>
            <a:rPr lang="en-US" sz="2800" b="1" dirty="0" smtClean="0">
              <a:solidFill>
                <a:srgbClr val="FF0000"/>
              </a:solidFill>
            </a:rPr>
            <a:t>Selective</a:t>
          </a:r>
          <a:r>
            <a:rPr lang="en-US" sz="2800" b="1" dirty="0" smtClean="0"/>
            <a:t> Drop-Outs</a:t>
          </a:r>
          <a:endParaRPr lang="en-US" sz="2800" dirty="0"/>
        </a:p>
      </dgm:t>
    </dgm:pt>
    <dgm:pt modelId="{49399AB9-BDD6-447B-B5D8-9CBF1E6A35C7}" type="parTrans" cxnId="{8826BBDD-B49A-4B61-8C82-6E1DD567D7A2}">
      <dgm:prSet/>
      <dgm:spPr/>
      <dgm:t>
        <a:bodyPr/>
        <a:lstStyle/>
        <a:p>
          <a:endParaRPr lang="en-US"/>
        </a:p>
      </dgm:t>
    </dgm:pt>
    <dgm:pt modelId="{9B3E0864-8419-4BCD-A4E8-233881295168}" type="sibTrans" cxnId="{8826BBDD-B49A-4B61-8C82-6E1DD567D7A2}">
      <dgm:prSet/>
      <dgm:spPr/>
      <dgm:t>
        <a:bodyPr/>
        <a:lstStyle/>
        <a:p>
          <a:endParaRPr lang="en-US"/>
        </a:p>
      </dgm:t>
    </dgm:pt>
    <dgm:pt modelId="{367436B0-9A76-4B9A-8F1F-73C3F6E721D8}">
      <dgm:prSet phldrT="[Text]" custT="1"/>
      <dgm:spPr/>
      <dgm:t>
        <a:bodyPr/>
        <a:lstStyle/>
        <a:p>
          <a:r>
            <a:rPr lang="en-US" sz="2400" dirty="0" smtClean="0"/>
            <a:t>~80% Traffic is by First-Time Buyers; Conversion Rate is just 1%</a:t>
          </a:r>
          <a:endParaRPr lang="en-US" sz="2400" dirty="0"/>
        </a:p>
      </dgm:t>
    </dgm:pt>
    <dgm:pt modelId="{524B40E2-1085-4783-B89E-C684119E70CF}" type="parTrans" cxnId="{2118E45F-8667-4496-A8D0-A5E2DD72678A}">
      <dgm:prSet/>
      <dgm:spPr/>
      <dgm:t>
        <a:bodyPr/>
        <a:lstStyle/>
        <a:p>
          <a:endParaRPr lang="en-US"/>
        </a:p>
      </dgm:t>
    </dgm:pt>
    <dgm:pt modelId="{73478787-8941-4A6B-BCD2-B09FB638AC64}" type="sibTrans" cxnId="{2118E45F-8667-4496-A8D0-A5E2DD72678A}">
      <dgm:prSet/>
      <dgm:spPr/>
      <dgm:t>
        <a:bodyPr/>
        <a:lstStyle/>
        <a:p>
          <a:endParaRPr lang="en-US"/>
        </a:p>
      </dgm:t>
    </dgm:pt>
    <dgm:pt modelId="{0DA84874-F0F3-47F1-B0ED-F8ABD0B103D6}">
      <dgm:prSet custT="1"/>
      <dgm:spPr/>
      <dgm:t>
        <a:bodyPr/>
        <a:lstStyle/>
        <a:p>
          <a:r>
            <a:rPr lang="en-US" sz="2400" dirty="0" smtClean="0"/>
            <a:t>Increases stickiness of customers; encourages more purchases in the future</a:t>
          </a:r>
        </a:p>
      </dgm:t>
    </dgm:pt>
    <dgm:pt modelId="{54F42CF5-8354-4635-87D2-775908A31B20}" type="parTrans" cxnId="{0C6C7A89-4200-43D1-A509-5376D8387520}">
      <dgm:prSet/>
      <dgm:spPr/>
      <dgm:t>
        <a:bodyPr/>
        <a:lstStyle/>
        <a:p>
          <a:endParaRPr lang="en-US"/>
        </a:p>
      </dgm:t>
    </dgm:pt>
    <dgm:pt modelId="{4B874455-80A3-414D-9A74-DC04F3C8030A}" type="sibTrans" cxnId="{0C6C7A89-4200-43D1-A509-5376D8387520}">
      <dgm:prSet/>
      <dgm:spPr/>
      <dgm:t>
        <a:bodyPr/>
        <a:lstStyle/>
        <a:p>
          <a:endParaRPr lang="en-US"/>
        </a:p>
      </dgm:t>
    </dgm:pt>
    <dgm:pt modelId="{3CBA3972-F440-4084-B07B-61479E30F669}">
      <dgm:prSet custT="1"/>
      <dgm:spPr/>
      <dgm:t>
        <a:bodyPr/>
        <a:lstStyle/>
        <a:p>
          <a:r>
            <a:rPr lang="en-US" sz="2400" smtClean="0"/>
            <a:t>Increases Share-of-Wallet (SOW) and Customer Loyalty</a:t>
          </a:r>
          <a:endParaRPr lang="en-US" sz="2400" dirty="0" smtClean="0"/>
        </a:p>
      </dgm:t>
    </dgm:pt>
    <dgm:pt modelId="{5DA756DA-B14F-4ECF-8C9F-F4B58701FC11}" type="parTrans" cxnId="{7C43AFA1-3F4F-4BD1-A41C-EFEC48C5C9DF}">
      <dgm:prSet/>
      <dgm:spPr/>
      <dgm:t>
        <a:bodyPr/>
        <a:lstStyle/>
        <a:p>
          <a:endParaRPr lang="en-US"/>
        </a:p>
      </dgm:t>
    </dgm:pt>
    <dgm:pt modelId="{42FADF5C-F0CF-4393-84C1-7B103F5A5B1A}" type="sibTrans" cxnId="{7C43AFA1-3F4F-4BD1-A41C-EFEC48C5C9DF}">
      <dgm:prSet/>
      <dgm:spPr/>
      <dgm:t>
        <a:bodyPr/>
        <a:lstStyle/>
        <a:p>
          <a:endParaRPr lang="en-US"/>
        </a:p>
      </dgm:t>
    </dgm:pt>
    <dgm:pt modelId="{D5FB5F19-6A39-432A-9267-F18111B58866}">
      <dgm:prSet custT="1"/>
      <dgm:spPr/>
      <dgm:t>
        <a:bodyPr/>
        <a:lstStyle/>
        <a:p>
          <a:r>
            <a:rPr lang="en-US" sz="2400" dirty="0" smtClean="0"/>
            <a:t>Increases Customer Engagement and Positive Word-of-Mouth</a:t>
          </a:r>
        </a:p>
      </dgm:t>
    </dgm:pt>
    <dgm:pt modelId="{849DBBD1-32C3-451A-B5EF-8FF4170277D3}" type="parTrans" cxnId="{5B981948-380B-45E7-B677-92EF5761FF13}">
      <dgm:prSet/>
      <dgm:spPr/>
      <dgm:t>
        <a:bodyPr/>
        <a:lstStyle/>
        <a:p>
          <a:endParaRPr lang="en-US"/>
        </a:p>
      </dgm:t>
    </dgm:pt>
    <dgm:pt modelId="{7CB2AB31-4776-4472-9E3C-AC6F1745AD1E}" type="sibTrans" cxnId="{5B981948-380B-45E7-B677-92EF5761FF13}">
      <dgm:prSet/>
      <dgm:spPr/>
      <dgm:t>
        <a:bodyPr/>
        <a:lstStyle/>
        <a:p>
          <a:endParaRPr lang="en-US"/>
        </a:p>
      </dgm:t>
    </dgm:pt>
    <dgm:pt modelId="{7CC3550A-6A26-48D5-93EA-B662A0604FD1}">
      <dgm:prSet custT="1"/>
      <dgm:spPr/>
      <dgm:t>
        <a:bodyPr/>
        <a:lstStyle/>
        <a:p>
          <a:r>
            <a:rPr lang="en-US" sz="2400" dirty="0" smtClean="0"/>
            <a:t>Grab the Big Revenue Loss Opportunity – Increasing the Conversion Rate by just 5%-10% is Big Revenue</a:t>
          </a:r>
        </a:p>
      </dgm:t>
    </dgm:pt>
    <dgm:pt modelId="{91EEE6A8-8598-4C08-9889-365904A7FF90}" type="parTrans" cxnId="{5034BD97-D78E-4F10-B964-3499C4EA89E3}">
      <dgm:prSet/>
      <dgm:spPr/>
      <dgm:t>
        <a:bodyPr/>
        <a:lstStyle/>
        <a:p>
          <a:endParaRPr lang="en-US"/>
        </a:p>
      </dgm:t>
    </dgm:pt>
    <dgm:pt modelId="{5F89F3F5-047D-449A-950E-5A75E0229939}" type="sibTrans" cxnId="{5034BD97-D78E-4F10-B964-3499C4EA89E3}">
      <dgm:prSet/>
      <dgm:spPr/>
      <dgm:t>
        <a:bodyPr/>
        <a:lstStyle/>
        <a:p>
          <a:endParaRPr lang="en-US"/>
        </a:p>
      </dgm:t>
    </dgm:pt>
    <dgm:pt modelId="{9D318CB3-A931-4D8B-9F90-B9741E62E8E4}">
      <dgm:prSet custT="1"/>
      <dgm:spPr/>
      <dgm:t>
        <a:bodyPr/>
        <a:lstStyle/>
        <a:p>
          <a:r>
            <a:rPr lang="en-US" sz="2400" dirty="0" smtClean="0"/>
            <a:t>Increases Customer Engagement and Encourages Positive Word-of-Mouth</a:t>
          </a:r>
        </a:p>
      </dgm:t>
    </dgm:pt>
    <dgm:pt modelId="{B89774D0-D6CB-4125-AA29-7C82C49D27CE}" type="parTrans" cxnId="{01463E2B-B09D-4F8B-8FB7-D923BB9B70C8}">
      <dgm:prSet/>
      <dgm:spPr/>
      <dgm:t>
        <a:bodyPr/>
        <a:lstStyle/>
        <a:p>
          <a:endParaRPr lang="en-US"/>
        </a:p>
      </dgm:t>
    </dgm:pt>
    <dgm:pt modelId="{8C176804-EBB5-4241-8125-3ADF4045AA0A}" type="sibTrans" cxnId="{01463E2B-B09D-4F8B-8FB7-D923BB9B70C8}">
      <dgm:prSet/>
      <dgm:spPr/>
      <dgm:t>
        <a:bodyPr/>
        <a:lstStyle/>
        <a:p>
          <a:endParaRPr lang="en-US"/>
        </a:p>
      </dgm:t>
    </dgm:pt>
    <dgm:pt modelId="{3E7B5EEE-1630-4D4C-9C87-D6C511412977}" type="pres">
      <dgm:prSet presAssocID="{EADD67B4-2EF8-4B5F-95B6-AD5D2E283C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D6C6E8-197E-4329-B35D-A019DD7CDE5C}" type="pres">
      <dgm:prSet presAssocID="{38294E86-4F99-4197-AEB6-0DE50B290852}" presName="parentText" presStyleLbl="node1" presStyleIdx="0" presStyleCnt="2" custScaleY="588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A2EA4-9F11-4797-BE14-A6A2E83A47AB}" type="pres">
      <dgm:prSet presAssocID="{38294E86-4F99-4197-AEB6-0DE50B2908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7E7B9-B6D1-4B22-8C88-5AB2CCD35E2E}" type="pres">
      <dgm:prSet presAssocID="{B4C3AD48-684D-41F8-9460-79F3CD3A5CCC}" presName="parentText" presStyleLbl="node1" presStyleIdx="1" presStyleCnt="2" custScaleY="58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1E8A1-7692-4D45-92B0-E812CDAC5057}" type="pres">
      <dgm:prSet presAssocID="{B4C3AD48-684D-41F8-9460-79F3CD3A5CC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36F06-094B-4A42-9EA7-F5196C4283E8}" type="presOf" srcId="{367436B0-9A76-4B9A-8F1F-73C3F6E721D8}" destId="{8B61E8A1-7692-4D45-92B0-E812CDAC5057}" srcOrd="0" destOrd="0" presId="urn:microsoft.com/office/officeart/2005/8/layout/vList2"/>
    <dgm:cxn modelId="{4B90F436-AC2C-4FC0-97FF-B8FF97DE3F1C}" type="presOf" srcId="{9D318CB3-A931-4D8B-9F90-B9741E62E8E4}" destId="{8B61E8A1-7692-4D45-92B0-E812CDAC5057}" srcOrd="0" destOrd="2" presId="urn:microsoft.com/office/officeart/2005/8/layout/vList2"/>
    <dgm:cxn modelId="{6B14EF98-4CB9-4E85-8E89-8FB5998C7A34}" type="presOf" srcId="{38294E86-4F99-4197-AEB6-0DE50B290852}" destId="{81D6C6E8-197E-4329-B35D-A019DD7CDE5C}" srcOrd="0" destOrd="0" presId="urn:microsoft.com/office/officeart/2005/8/layout/vList2"/>
    <dgm:cxn modelId="{EAFF24A5-7F7E-4AA7-B610-D40F63ECD6D9}" type="presOf" srcId="{EADD67B4-2EF8-4B5F-95B6-AD5D2E283C9B}" destId="{3E7B5EEE-1630-4D4C-9C87-D6C511412977}" srcOrd="0" destOrd="0" presId="urn:microsoft.com/office/officeart/2005/8/layout/vList2"/>
    <dgm:cxn modelId="{FB06241A-5CBD-499A-8D78-19030BB558D9}" type="presOf" srcId="{D5FB5F19-6A39-432A-9267-F18111B58866}" destId="{626A2EA4-9F11-4797-BE14-A6A2E83A47AB}" srcOrd="0" destOrd="3" presId="urn:microsoft.com/office/officeart/2005/8/layout/vList2"/>
    <dgm:cxn modelId="{7C43AFA1-3F4F-4BD1-A41C-EFEC48C5C9DF}" srcId="{38294E86-4F99-4197-AEB6-0DE50B290852}" destId="{3CBA3972-F440-4084-B07B-61479E30F669}" srcOrd="2" destOrd="0" parTransId="{5DA756DA-B14F-4ECF-8C9F-F4B58701FC11}" sibTransId="{42FADF5C-F0CF-4393-84C1-7B103F5A5B1A}"/>
    <dgm:cxn modelId="{DAD6730B-FABC-4EEC-8BCD-BEFE5E472E27}" type="presOf" srcId="{B4C3AD48-684D-41F8-9460-79F3CD3A5CCC}" destId="{ED17E7B9-B6D1-4B22-8C88-5AB2CCD35E2E}" srcOrd="0" destOrd="0" presId="urn:microsoft.com/office/officeart/2005/8/layout/vList2"/>
    <dgm:cxn modelId="{BAA3BBE1-DB76-4551-89D7-D4C49A5052AD}" type="presOf" srcId="{7CC3550A-6A26-48D5-93EA-B662A0604FD1}" destId="{8B61E8A1-7692-4D45-92B0-E812CDAC5057}" srcOrd="0" destOrd="1" presId="urn:microsoft.com/office/officeart/2005/8/layout/vList2"/>
    <dgm:cxn modelId="{F945FE37-E9D5-4D3A-82C7-C4F52BCDF042}" srcId="{38294E86-4F99-4197-AEB6-0DE50B290852}" destId="{2942733A-691B-45D1-A49D-F0EA45175405}" srcOrd="0" destOrd="0" parTransId="{46345274-4402-4607-AD85-BBFFC32B6E6F}" sibTransId="{11AFC06C-2D40-4D93-8FFE-ED0C8F4928F8}"/>
    <dgm:cxn modelId="{A8DC19B0-89E5-4011-AAA2-C6D67D2D064F}" srcId="{EADD67B4-2EF8-4B5F-95B6-AD5D2E283C9B}" destId="{38294E86-4F99-4197-AEB6-0DE50B290852}" srcOrd="0" destOrd="0" parTransId="{EB8A596E-E08D-4EA6-A854-169B87006C55}" sibTransId="{CC07A82E-EA6C-41F1-86E5-0A90CB29D5C5}"/>
    <dgm:cxn modelId="{01463E2B-B09D-4F8B-8FB7-D923BB9B70C8}" srcId="{B4C3AD48-684D-41F8-9460-79F3CD3A5CCC}" destId="{9D318CB3-A931-4D8B-9F90-B9741E62E8E4}" srcOrd="2" destOrd="0" parTransId="{B89774D0-D6CB-4125-AA29-7C82C49D27CE}" sibTransId="{8C176804-EBB5-4241-8125-3ADF4045AA0A}"/>
    <dgm:cxn modelId="{FF9E2E46-DAD2-4E39-99DC-81ECB04DCADA}" type="presOf" srcId="{0DA84874-F0F3-47F1-B0ED-F8ABD0B103D6}" destId="{626A2EA4-9F11-4797-BE14-A6A2E83A47AB}" srcOrd="0" destOrd="1" presId="urn:microsoft.com/office/officeart/2005/8/layout/vList2"/>
    <dgm:cxn modelId="{AA2DC702-2E23-4372-84DF-96B157409A34}" type="presOf" srcId="{3CBA3972-F440-4084-B07B-61479E30F669}" destId="{626A2EA4-9F11-4797-BE14-A6A2E83A47AB}" srcOrd="0" destOrd="2" presId="urn:microsoft.com/office/officeart/2005/8/layout/vList2"/>
    <dgm:cxn modelId="{5B981948-380B-45E7-B677-92EF5761FF13}" srcId="{38294E86-4F99-4197-AEB6-0DE50B290852}" destId="{D5FB5F19-6A39-432A-9267-F18111B58866}" srcOrd="3" destOrd="0" parTransId="{849DBBD1-32C3-451A-B5EF-8FF4170277D3}" sibTransId="{7CB2AB31-4776-4472-9E3C-AC6F1745AD1E}"/>
    <dgm:cxn modelId="{2118E45F-8667-4496-A8D0-A5E2DD72678A}" srcId="{B4C3AD48-684D-41F8-9460-79F3CD3A5CCC}" destId="{367436B0-9A76-4B9A-8F1F-73C3F6E721D8}" srcOrd="0" destOrd="0" parTransId="{524B40E2-1085-4783-B89E-C684119E70CF}" sibTransId="{73478787-8941-4A6B-BCD2-B09FB638AC64}"/>
    <dgm:cxn modelId="{8826BBDD-B49A-4B61-8C82-6E1DD567D7A2}" srcId="{EADD67B4-2EF8-4B5F-95B6-AD5D2E283C9B}" destId="{B4C3AD48-684D-41F8-9460-79F3CD3A5CCC}" srcOrd="1" destOrd="0" parTransId="{49399AB9-BDD6-447B-B5D8-9CBF1E6A35C7}" sibTransId="{9B3E0864-8419-4BCD-A4E8-233881295168}"/>
    <dgm:cxn modelId="{5034BD97-D78E-4F10-B964-3499C4EA89E3}" srcId="{B4C3AD48-684D-41F8-9460-79F3CD3A5CCC}" destId="{7CC3550A-6A26-48D5-93EA-B662A0604FD1}" srcOrd="1" destOrd="0" parTransId="{91EEE6A8-8598-4C08-9889-365904A7FF90}" sibTransId="{5F89F3F5-047D-449A-950E-5A75E0229939}"/>
    <dgm:cxn modelId="{0C6C7A89-4200-43D1-A509-5376D8387520}" srcId="{38294E86-4F99-4197-AEB6-0DE50B290852}" destId="{0DA84874-F0F3-47F1-B0ED-F8ABD0B103D6}" srcOrd="1" destOrd="0" parTransId="{54F42CF5-8354-4635-87D2-775908A31B20}" sibTransId="{4B874455-80A3-414D-9A74-DC04F3C8030A}"/>
    <dgm:cxn modelId="{E795DD39-636C-40F2-9610-A31FE1D385E2}" type="presOf" srcId="{2942733A-691B-45D1-A49D-F0EA45175405}" destId="{626A2EA4-9F11-4797-BE14-A6A2E83A47AB}" srcOrd="0" destOrd="0" presId="urn:microsoft.com/office/officeart/2005/8/layout/vList2"/>
    <dgm:cxn modelId="{06AB4D6A-BA38-4EBE-A082-A80FC9E853CF}" type="presParOf" srcId="{3E7B5EEE-1630-4D4C-9C87-D6C511412977}" destId="{81D6C6E8-197E-4329-B35D-A019DD7CDE5C}" srcOrd="0" destOrd="0" presId="urn:microsoft.com/office/officeart/2005/8/layout/vList2"/>
    <dgm:cxn modelId="{E32375AF-8DC8-45AB-8F39-CAA66507B90E}" type="presParOf" srcId="{3E7B5EEE-1630-4D4C-9C87-D6C511412977}" destId="{626A2EA4-9F11-4797-BE14-A6A2E83A47AB}" srcOrd="1" destOrd="0" presId="urn:microsoft.com/office/officeart/2005/8/layout/vList2"/>
    <dgm:cxn modelId="{EF514902-F400-4E9F-8E42-9E1BA107822E}" type="presParOf" srcId="{3E7B5EEE-1630-4D4C-9C87-D6C511412977}" destId="{ED17E7B9-B6D1-4B22-8C88-5AB2CCD35E2E}" srcOrd="2" destOrd="0" presId="urn:microsoft.com/office/officeart/2005/8/layout/vList2"/>
    <dgm:cxn modelId="{D2A4E90B-106C-4EFE-9D73-B79C2E97EFBE}" type="presParOf" srcId="{3E7B5EEE-1630-4D4C-9C87-D6C511412977}" destId="{8B61E8A1-7692-4D45-92B0-E812CDAC50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C6E8-197E-4329-B35D-A019DD7CDE5C}">
      <dsp:nvSpPr>
        <dsp:cNvPr id="0" name=""/>
        <dsp:cNvSpPr/>
      </dsp:nvSpPr>
      <dsp:spPr>
        <a:xfrm>
          <a:off x="0" y="439077"/>
          <a:ext cx="10631907" cy="716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Send Coupons to </a:t>
          </a:r>
          <a:r>
            <a:rPr lang="en-US" sz="2800" b="1" kern="1200" dirty="0" smtClean="0">
              <a:solidFill>
                <a:srgbClr val="FF0000"/>
              </a:solidFill>
            </a:rPr>
            <a:t>All</a:t>
          </a:r>
          <a:r>
            <a:rPr lang="en-US" sz="2800" b="1" kern="1200" dirty="0" smtClean="0"/>
            <a:t> Customers who purchased in past - Repeat customers and First-time Customers</a:t>
          </a:r>
          <a:endParaRPr lang="en-US" sz="2800" kern="1200" dirty="0"/>
        </a:p>
      </dsp:txBody>
      <dsp:txXfrm>
        <a:off x="34970" y="474047"/>
        <a:ext cx="10561967" cy="646426"/>
      </dsp:txXfrm>
    </dsp:sp>
    <dsp:sp modelId="{626A2EA4-9F11-4797-BE14-A6A2E83A47AB}">
      <dsp:nvSpPr>
        <dsp:cNvPr id="0" name=""/>
        <dsp:cNvSpPr/>
      </dsp:nvSpPr>
      <dsp:spPr>
        <a:xfrm>
          <a:off x="0" y="1155444"/>
          <a:ext cx="10631907" cy="154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56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Repeat customer has higher conversion (26%); will further increase conversion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Increases stickiness of customers; encourages more purchases in the future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Increases Share-of-Wallet (SOW) and Customer Loyalty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Increases Customer Engagement and Positive Word-of-Mouth</a:t>
          </a:r>
        </a:p>
      </dsp:txBody>
      <dsp:txXfrm>
        <a:off x="0" y="1155444"/>
        <a:ext cx="10631907" cy="1547324"/>
      </dsp:txXfrm>
    </dsp:sp>
    <dsp:sp modelId="{ED17E7B9-B6D1-4B22-8C88-5AB2CCD35E2E}">
      <dsp:nvSpPr>
        <dsp:cNvPr id="0" name=""/>
        <dsp:cNvSpPr/>
      </dsp:nvSpPr>
      <dsp:spPr>
        <a:xfrm>
          <a:off x="0" y="2702769"/>
          <a:ext cx="10631907" cy="714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Send Coupons to </a:t>
          </a:r>
          <a:r>
            <a:rPr lang="en-US" sz="2800" b="1" kern="1200" dirty="0" smtClean="0">
              <a:solidFill>
                <a:srgbClr val="FF0000"/>
              </a:solidFill>
            </a:rPr>
            <a:t>Selective</a:t>
          </a:r>
          <a:r>
            <a:rPr lang="en-US" sz="2800" b="1" kern="1200" dirty="0" smtClean="0"/>
            <a:t> Drop-Outs</a:t>
          </a:r>
          <a:endParaRPr lang="en-US" sz="2800" kern="1200" dirty="0"/>
        </a:p>
      </dsp:txBody>
      <dsp:txXfrm>
        <a:off x="34864" y="2737633"/>
        <a:ext cx="10562179" cy="644472"/>
      </dsp:txXfrm>
    </dsp:sp>
    <dsp:sp modelId="{8B61E8A1-7692-4D45-92B0-E812CDAC5057}">
      <dsp:nvSpPr>
        <dsp:cNvPr id="0" name=""/>
        <dsp:cNvSpPr/>
      </dsp:nvSpPr>
      <dsp:spPr>
        <a:xfrm>
          <a:off x="0" y="3416969"/>
          <a:ext cx="10631907" cy="117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56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~80% Traffic is by First-Time Buyers; Conversion Rate is just 1%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Grab the Big Revenue Loss Opportunity – Increasing the Conversion Rate by just 5%-10% is Big Revenue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Increases Customer Engagement and Encourages Positive Word-of-Mouth</a:t>
          </a:r>
        </a:p>
      </dsp:txBody>
      <dsp:txXfrm>
        <a:off x="0" y="3416969"/>
        <a:ext cx="10631907" cy="1177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2E574-982E-476C-A321-39BBAAA4420B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EAC2-F4DB-4DE4-8B21-17872A2F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EAC2-F4DB-4DE4-8B21-17872A2F9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EAC2-F4DB-4DE4-8B21-17872A2F9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D457-1BBA-4E12-91E2-F26A8C929B17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5C48-BA39-41F0-814C-2EAF134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miriadna.com/desctopwalls/images/max/White-sand-of-beac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-4116" r="221" b="37058"/>
          <a:stretch/>
        </p:blipFill>
        <p:spPr bwMode="auto">
          <a:xfrm>
            <a:off x="-39941" y="886954"/>
            <a:ext cx="12231941" cy="461396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70" y="1040238"/>
            <a:ext cx="10892118" cy="2387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5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Propensity </a:t>
            </a:r>
            <a:r>
              <a:rPr lang="en-US" sz="54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 </a:t>
            </a:r>
            <a:r>
              <a:rPr lang="en-US" sz="5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based on </a:t>
            </a:r>
            <a:br>
              <a:rPr lang="en-US" sz="5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54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customers’ hotel booking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815" y="4825721"/>
            <a:ext cx="9144000" cy="1655762"/>
          </a:xfrm>
        </p:spPr>
        <p:txBody>
          <a:bodyPr>
            <a:noAutofit/>
          </a:bodyPr>
          <a:lstStyle/>
          <a:p>
            <a:endParaRPr lang="en-US" sz="2800" b="1" dirty="0" smtClean="0"/>
          </a:p>
          <a:p>
            <a:endParaRPr lang="en-US" sz="1400" b="1" dirty="0" smtClean="0"/>
          </a:p>
          <a:p>
            <a:r>
              <a:rPr lang="en-US" sz="2800" b="1" dirty="0" smtClean="0"/>
              <a:t>Jigar Mehta</a:t>
            </a:r>
          </a:p>
          <a:p>
            <a:r>
              <a:rPr lang="en-US" sz="2800" b="1" dirty="0" smtClean="0"/>
              <a:t>Feb 29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,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88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How to Identify </a:t>
            </a:r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he </a:t>
            </a:r>
            <a:r>
              <a:rPr lang="en-US" sz="3600" b="1" dirty="0" smtClean="0"/>
              <a:t>Selective</a:t>
            </a:r>
            <a:r>
              <a:rPr lang="en-US" sz="3600" b="1" dirty="0" smtClean="0">
                <a:solidFill>
                  <a:srgbClr val="FF0000"/>
                </a:solidFill>
              </a:rPr>
              <a:t> Drop-Outs?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70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Profile and Behavior based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Match the profile and behavior of current Customers with </a:t>
            </a:r>
            <a:r>
              <a:rPr lang="en-US" dirty="0"/>
              <a:t>High PCV score and RFM score </a:t>
            </a:r>
            <a:r>
              <a:rPr lang="en-US" dirty="0" smtClean="0"/>
              <a:t>on Drop-Outs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u="sng" dirty="0" smtClean="0"/>
              <a:t>Propensity Statistical Model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Probabilistic and/or Pure Classifier with higher probability indicating higher chance to book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Note:</a:t>
            </a:r>
          </a:p>
          <a:p>
            <a:pPr marL="0" indent="0">
              <a:buNone/>
            </a:pPr>
            <a:r>
              <a:rPr lang="en-US" sz="2400" dirty="0" smtClean="0"/>
              <a:t>PCV is Past Customer Value – used to identify profitable and loyal customers</a:t>
            </a:r>
          </a:p>
          <a:p>
            <a:pPr marL="0" indent="0">
              <a:buNone/>
            </a:pPr>
            <a:r>
              <a:rPr lang="en-US" sz="2400" dirty="0" smtClean="0"/>
              <a:t>RFM is Recency, Frequency and Monetary based customer ranking to identify profitable and loyal  customer</a:t>
            </a:r>
          </a:p>
          <a:p>
            <a:pPr marL="0" indent="0">
              <a:buNone/>
            </a:pPr>
            <a:r>
              <a:rPr lang="en-US" dirty="0" smtClean="0"/>
              <a:t>Better Metric is CLV – Customer Lifetime Value </a:t>
            </a:r>
          </a:p>
        </p:txBody>
      </p:sp>
    </p:spTree>
    <p:extLst>
      <p:ext uri="{BB962C8B-B14F-4D97-AF65-F5344CB8AC3E}">
        <p14:creationId xmlns:p14="http://schemas.microsoft.com/office/powerpoint/2010/main" val="18361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2" y="7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Behavioral Segmentation and Customer Profiling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22151" y="1555229"/>
            <a:ext cx="6916058" cy="4296228"/>
            <a:chOff x="838199" y="1814286"/>
            <a:chExt cx="6916058" cy="4296228"/>
          </a:xfrm>
        </p:grpSpPr>
        <p:sp>
          <p:nvSpPr>
            <p:cNvPr id="5" name="Rectangle 4"/>
            <p:cNvSpPr/>
            <p:nvPr/>
          </p:nvSpPr>
          <p:spPr>
            <a:xfrm>
              <a:off x="838200" y="1814286"/>
              <a:ext cx="3458029" cy="21481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199" y="3962400"/>
              <a:ext cx="3458029" cy="214811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96228" y="1814286"/>
              <a:ext cx="3458029" cy="21481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96227" y="3962400"/>
              <a:ext cx="3458029" cy="214811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9750" y="2656761"/>
            <a:ext cx="9524751" cy="4128644"/>
            <a:chOff x="112056" y="2655258"/>
            <a:chExt cx="9524751" cy="4128644"/>
          </a:xfrm>
        </p:grpSpPr>
        <p:sp>
          <p:nvSpPr>
            <p:cNvPr id="9" name="Right Arrow 8"/>
            <p:cNvSpPr/>
            <p:nvPr/>
          </p:nvSpPr>
          <p:spPr>
            <a:xfrm>
              <a:off x="3483428" y="6295685"/>
              <a:ext cx="4217535" cy="48821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6793" y="6339738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New Customer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0963" y="6319133"/>
              <a:ext cx="1935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Repeat </a:t>
              </a:r>
              <a:r>
                <a:rPr lang="en-US" sz="2000" b="1" dirty="0"/>
                <a:t>Customer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329" y="2722668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High Spenders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049" y="4196990"/>
              <a:ext cx="162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Low Spenders</a:t>
              </a:r>
              <a:endParaRPr lang="en-US" sz="2000" b="1" dirty="0"/>
            </a:p>
          </p:txBody>
        </p:sp>
        <p:sp>
          <p:nvSpPr>
            <p:cNvPr id="15" name="Right Arrow 14"/>
            <p:cNvSpPr/>
            <p:nvPr/>
          </p:nvSpPr>
          <p:spPr>
            <a:xfrm rot="16200000">
              <a:off x="-676296" y="3443610"/>
              <a:ext cx="2015079" cy="43837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1026"/>
              </p:ext>
            </p:extLst>
          </p:nvPr>
        </p:nvGraphicFramePr>
        <p:xfrm>
          <a:off x="2873827" y="1693125"/>
          <a:ext cx="3000829" cy="1868805"/>
        </p:xfrm>
        <a:graphic>
          <a:graphicData uri="http://schemas.openxmlformats.org/drawingml/2006/table">
            <a:tbl>
              <a:tblPr/>
              <a:tblGrid>
                <a:gridCol w="2521434"/>
                <a:gridCol w="47939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#Website Visits Per Hour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#Searches Per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Los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Origin To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Dest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749.2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Gr Book Amt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Htl Review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session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Traffic (Searches)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4913"/>
              </p:ext>
            </p:extLst>
          </p:nvPr>
        </p:nvGraphicFramePr>
        <p:xfrm>
          <a:off x="6402840" y="1656544"/>
          <a:ext cx="3100614" cy="1868805"/>
        </p:xfrm>
        <a:graphic>
          <a:graphicData uri="http://schemas.openxmlformats.org/drawingml/2006/table">
            <a:tbl>
              <a:tblPr/>
              <a:tblGrid>
                <a:gridCol w="2205591"/>
                <a:gridCol w="895023"/>
              </a:tblGrid>
              <a:tr h="103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#Website Visits Per Hour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#Searches Per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Srch 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Los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Origin To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Dest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Gr Book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Htl Review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session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Traffic (Searches)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1159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76570"/>
              </p:ext>
            </p:extLst>
          </p:nvPr>
        </p:nvGraphicFramePr>
        <p:xfrm>
          <a:off x="6381696" y="3834446"/>
          <a:ext cx="3094038" cy="1868805"/>
        </p:xfrm>
        <a:graphic>
          <a:graphicData uri="http://schemas.openxmlformats.org/drawingml/2006/table">
            <a:tbl>
              <a:tblPr/>
              <a:tblGrid>
                <a:gridCol w="2200914"/>
                <a:gridCol w="89312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#Website Visits Per Hour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#Searches Per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Srch Los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Dist Srch Origin To Dest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Gr Book Amt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Htl Review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session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Traffic (Searches)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2681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8444"/>
              </p:ext>
            </p:extLst>
          </p:nvPr>
        </p:nvGraphicFramePr>
        <p:xfrm>
          <a:off x="2857384" y="3750510"/>
          <a:ext cx="3107754" cy="1962127"/>
        </p:xfrm>
        <a:graphic>
          <a:graphicData uri="http://schemas.openxmlformats.org/drawingml/2006/table">
            <a:tbl>
              <a:tblPr/>
              <a:tblGrid>
                <a:gridCol w="2547069"/>
                <a:gridCol w="560685"/>
              </a:tblGrid>
              <a:tr h="268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#Website Visits Per Hour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#Searches Per Visit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Srch 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</a:t>
                      </a:r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Srch</a:t>
                      </a: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Los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Dist Srch Origin To Dest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518.3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Gr Book Amt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Avg. Htl Review 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Median session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Traffic (Searches)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299326" y="1080861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Affluents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80161" y="1103500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ButterFlies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0161" y="5876060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Strangers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99326" y="5870972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Barnacles</a:t>
            </a:r>
            <a:endParaRPr lang="en-US" sz="20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6039" y="935589"/>
            <a:ext cx="12156786" cy="5381659"/>
            <a:chOff x="116039" y="935589"/>
            <a:chExt cx="12156786" cy="5381659"/>
          </a:xfrm>
        </p:grpSpPr>
        <p:sp>
          <p:nvSpPr>
            <p:cNvPr id="33" name="TextBox 32"/>
            <p:cNvSpPr txBox="1"/>
            <p:nvPr/>
          </p:nvSpPr>
          <p:spPr>
            <a:xfrm>
              <a:off x="9763807" y="1413893"/>
              <a:ext cx="23638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6550" indent="-33655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Up-Sell &amp; Cross-Sell</a:t>
              </a:r>
            </a:p>
            <a:p>
              <a:pPr marL="336550" indent="-33655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Prevent Churn</a:t>
              </a:r>
            </a:p>
            <a:p>
              <a:pPr marL="336550" indent="-33655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Engage More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11987" y="4498879"/>
              <a:ext cx="25608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3838" indent="-223838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Increase Share-of Wallet </a:t>
              </a:r>
            </a:p>
            <a:p>
              <a:pPr marL="223838" indent="-223838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Up-Sell and Cross-Sell</a:t>
              </a:r>
            </a:p>
            <a:p>
              <a:pPr marL="223838" indent="-223838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Migrate to Affluent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35" name="Curved Up Arrow 34"/>
            <p:cNvSpPr/>
            <p:nvPr/>
          </p:nvSpPr>
          <p:spPr>
            <a:xfrm rot="16200000">
              <a:off x="8761887" y="3264918"/>
              <a:ext cx="1648184" cy="897043"/>
            </a:xfrm>
            <a:prstGeom prst="curvedUpArrow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bg1">
                  <a:lumMod val="9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6200000">
              <a:off x="5796462" y="349304"/>
              <a:ext cx="567434" cy="1740004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bg1">
                  <a:lumMod val="9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 rot="19178562">
              <a:off x="5633721" y="3628357"/>
              <a:ext cx="856558" cy="38576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glow rad="101600">
                <a:schemeClr val="bg1">
                  <a:lumMod val="9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1475" y="1460933"/>
              <a:ext cx="2196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8925" indent="-288925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Increase Stickiness</a:t>
              </a:r>
            </a:p>
            <a:p>
              <a:pPr marL="288925" indent="-288925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Cross-Sell</a:t>
              </a:r>
            </a:p>
            <a:p>
              <a:pPr marL="288925" indent="-288925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Migrate to Affluent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039" y="4747588"/>
              <a:ext cx="24504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Increase Stickiness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Cross-Sell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b="1" dirty="0" smtClean="0">
                  <a:solidFill>
                    <a:srgbClr val="00B0F0"/>
                  </a:solidFill>
                </a:rPr>
                <a:t>Increase SOW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b="1" dirty="0">
                  <a:solidFill>
                    <a:srgbClr val="00B0F0"/>
                  </a:solidFill>
                </a:rPr>
                <a:t>Migrate to 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Affluent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5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Propensity Model to Identify Customers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540974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Predictors : </a:t>
            </a:r>
            <a:r>
              <a:rPr lang="en-US" sz="2400" dirty="0"/>
              <a:t>Websites visits per hour, </a:t>
            </a:r>
            <a:r>
              <a:rPr lang="en-US" sz="2400" dirty="0" smtClean="0"/>
              <a:t>Searches per visit, Search Advance period, Search LOS, Search from Top States by revenue (1,2,3 and other), Destination in Top States </a:t>
            </a:r>
            <a:r>
              <a:rPr lang="en-US" sz="2400" dirty="0"/>
              <a:t>(1,2,3 and other),</a:t>
            </a:r>
            <a:r>
              <a:rPr lang="en-US" sz="2400" dirty="0" smtClean="0"/>
              <a:t> Day of week </a:t>
            </a:r>
            <a:r>
              <a:rPr lang="en-US" sz="2400" b="1" dirty="0" smtClean="0"/>
              <a:t>*</a:t>
            </a:r>
            <a:r>
              <a:rPr lang="en-US" sz="2400" dirty="0" smtClean="0"/>
              <a:t> Shift of a day, # devices used, session time, Buy %, </a:t>
            </a:r>
            <a:r>
              <a:rPr lang="en-US" sz="2400" dirty="0" err="1" smtClean="0"/>
              <a:t>User_type</a:t>
            </a:r>
            <a:r>
              <a:rPr lang="en-US" sz="2400" dirty="0" smtClean="0"/>
              <a:t> (Repeat or New), Distance from Origin to Destination.</a:t>
            </a:r>
          </a:p>
          <a:p>
            <a:pPr>
              <a:lnSpc>
                <a:spcPct val="100000"/>
              </a:lnSpc>
            </a:pPr>
            <a:endParaRPr lang="en-US" sz="1000" dirty="0" smtClean="0"/>
          </a:p>
          <a:p>
            <a:r>
              <a:rPr lang="en-US" sz="2400" b="1" dirty="0" smtClean="0"/>
              <a:t>Dependent</a:t>
            </a:r>
            <a:r>
              <a:rPr lang="en-US" sz="2400" dirty="0" smtClean="0"/>
              <a:t> : Booking Flag (Yes or No)</a:t>
            </a:r>
          </a:p>
          <a:p>
            <a:endParaRPr lang="en-US" sz="1000" dirty="0" smtClean="0"/>
          </a:p>
          <a:p>
            <a:r>
              <a:rPr lang="en-US" sz="2400" b="1" dirty="0"/>
              <a:t>Dataset : </a:t>
            </a:r>
            <a:r>
              <a:rPr lang="en-US" sz="2400" dirty="0"/>
              <a:t>43K total unique customers, 13 variables( 12 Predictor + 1 Dependent</a:t>
            </a:r>
            <a:r>
              <a:rPr lang="en-US" sz="2400" dirty="0" smtClean="0"/>
              <a:t>)</a:t>
            </a:r>
          </a:p>
          <a:p>
            <a:endParaRPr lang="en-US" sz="1000" dirty="0"/>
          </a:p>
          <a:p>
            <a:r>
              <a:rPr lang="en-US" sz="2400" b="1" dirty="0" smtClean="0"/>
              <a:t>Data Partition </a:t>
            </a:r>
            <a:r>
              <a:rPr lang="en-US" sz="2400" dirty="0" smtClean="0"/>
              <a:t>: Multiple Iterations - 70:30, 75:25, 80:20</a:t>
            </a:r>
          </a:p>
          <a:p>
            <a:endParaRPr lang="en-US" sz="1000" dirty="0" smtClean="0"/>
          </a:p>
          <a:p>
            <a:r>
              <a:rPr lang="en-US" sz="2400" b="1" dirty="0" smtClean="0"/>
              <a:t>Algorithm used: </a:t>
            </a:r>
            <a:r>
              <a:rPr lang="en-US" sz="2400" dirty="0" smtClean="0"/>
              <a:t>Logistic Regression, Neural Network, SVM - Supervised Machine Learning </a:t>
            </a:r>
          </a:p>
          <a:p>
            <a:endParaRPr lang="en-US" sz="1000" dirty="0" smtClean="0"/>
          </a:p>
          <a:p>
            <a:r>
              <a:rPr lang="en-US" sz="2400" b="1" dirty="0" smtClean="0"/>
              <a:t>Problem Type</a:t>
            </a:r>
            <a:r>
              <a:rPr lang="en-US" sz="2400" dirty="0" smtClean="0"/>
              <a:t>: Classification Problem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97" y="1480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Model Output and Comparison </a:t>
            </a:r>
            <a:r>
              <a:rPr lang="en-US" sz="3600" b="1" dirty="0" smtClean="0"/>
              <a:t>(Neural Network, Logistic Regression, SVM)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59"/>
          <a:stretch/>
        </p:blipFill>
        <p:spPr>
          <a:xfrm>
            <a:off x="8210551" y="3183061"/>
            <a:ext cx="3890962" cy="3567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0351" y="5367588"/>
            <a:ext cx="64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Lift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765459" y="4359626"/>
            <a:ext cx="1214311" cy="1007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1945" y="3214863"/>
            <a:ext cx="4871540" cy="3503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415479" y="2843715"/>
            <a:ext cx="27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Cumulative Captured Response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38459" y="2841397"/>
            <a:ext cx="27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 Curve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33816"/>
              </p:ext>
            </p:extLst>
          </p:nvPr>
        </p:nvGraphicFramePr>
        <p:xfrm>
          <a:off x="381092" y="3242896"/>
          <a:ext cx="2569394" cy="2233457"/>
        </p:xfrm>
        <a:graphic>
          <a:graphicData uri="http://schemas.openxmlformats.org/drawingml/2006/table">
            <a:tbl>
              <a:tblPr firstRow="1" bandRow="1"/>
              <a:tblGrid>
                <a:gridCol w="1026344"/>
                <a:gridCol w="800100"/>
                <a:gridCol w="742950"/>
              </a:tblGrid>
              <a:tr h="5844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Model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Precision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Recall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/>
                    </a:solidFill>
                  </a:tcPr>
                </a:tc>
              </a:tr>
              <a:tr h="3827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Neural Network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85.7%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87.8%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Logistic Regression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72.5%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70.7%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20000"/>
                      </a:srgbClr>
                    </a:solidFill>
                  </a:tcPr>
                </a:tc>
              </a:tr>
              <a:tr h="3688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SVM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72.4%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ctr"/>
                      <a:r>
                        <a:rPr lang="en-US" sz="1800" b="1" dirty="0" smtClean="0">
                          <a:latin typeface="+mj-lt"/>
                        </a:rPr>
                        <a:t>51.2%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3232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4451485" y="4229982"/>
            <a:ext cx="912171" cy="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689938" y="4335266"/>
            <a:ext cx="255998" cy="22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631441" y="4485843"/>
            <a:ext cx="393056" cy="39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1574" y="4036460"/>
            <a:ext cx="70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Neural Net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83476" y="4966606"/>
            <a:ext cx="7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Logistic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17752" y="4597274"/>
            <a:ext cx="7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08079" y="5678145"/>
            <a:ext cx="19779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Precision 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tp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/(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tp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fp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en-US" sz="10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+mj-lt"/>
              </a:rPr>
              <a:t>Recall =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tp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/(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tp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latin typeface="+mj-lt"/>
              </a:rPr>
              <a:t>fn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5185" y="2842449"/>
            <a:ext cx="15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5440" y="1473652"/>
            <a:ext cx="534217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 performs better than Logistic and SVM on training; but poorly on validation. But, Logistic Regression performs better on Validation. Hence, we select Logistic.</a:t>
            </a:r>
            <a:endParaRPr lang="en-US" sz="24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59349" y="1090575"/>
            <a:ext cx="4632583" cy="1820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24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6126" y="2421283"/>
            <a:ext cx="3914506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Behavioral Analysis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7" y="60190"/>
            <a:ext cx="10608261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Comparing </a:t>
            </a:r>
            <a:r>
              <a:rPr lang="en-US" sz="3600" b="1" dirty="0"/>
              <a:t>Traffic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Origination in each State </a:t>
            </a:r>
            <a:r>
              <a:rPr lang="en-US" sz="3600" b="1" dirty="0" smtClean="0">
                <a:solidFill>
                  <a:srgbClr val="FF0000"/>
                </a:solidFill>
              </a:rPr>
              <a:t>with </a:t>
            </a:r>
            <a:r>
              <a:rPr lang="en-US" sz="3600" b="1" dirty="0">
                <a:solidFill>
                  <a:srgbClr val="FF0000"/>
                </a:solidFill>
              </a:rPr>
              <a:t>Conversion Rate and 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8984" y="1213962"/>
            <a:ext cx="254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Conversion, High Traffic 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California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Florida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Arizona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New York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Massachusetts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08984" y="3122066"/>
            <a:ext cx="254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indent="-349250"/>
            <a:r>
              <a:rPr lang="en-US" b="1" dirty="0" smtClean="0"/>
              <a:t>High Conversion, Low Traffic :</a:t>
            </a:r>
            <a:endParaRPr lang="en-US" dirty="0"/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North Carolina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Colorado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Illinois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Washington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Georgia, Michigan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2487" t="-808" r="99" b="2729"/>
          <a:stretch/>
        </p:blipFill>
        <p:spPr>
          <a:xfrm>
            <a:off x="92394" y="1385753"/>
            <a:ext cx="9490904" cy="5254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8" y="5540992"/>
            <a:ext cx="2729752" cy="1206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08984" y="5012912"/>
            <a:ext cx="254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indent="-349250"/>
            <a:r>
              <a:rPr lang="en-US" b="1" dirty="0" smtClean="0"/>
              <a:t>High Revenue States:</a:t>
            </a:r>
            <a:endParaRPr lang="en-US" dirty="0"/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California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New York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Illinois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Florida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Massachusetts</a:t>
            </a:r>
          </a:p>
        </p:txBody>
      </p:sp>
    </p:spTree>
    <p:extLst>
      <p:ext uri="{BB962C8B-B14F-4D97-AF65-F5344CB8AC3E}">
        <p14:creationId xmlns:p14="http://schemas.microsoft.com/office/powerpoint/2010/main" val="37571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69" y="170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Share of Revenue for each </a:t>
            </a:r>
            <a:r>
              <a:rPr lang="en-US" sz="3200" b="1" dirty="0" smtClean="0"/>
              <a:t>Destination state </a:t>
            </a:r>
            <a:r>
              <a:rPr lang="en-US" sz="3200" b="1" dirty="0" smtClean="0">
                <a:solidFill>
                  <a:srgbClr val="FF0000"/>
                </a:solidFill>
              </a:rPr>
              <a:t>by Repeat and New Customer; 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Background color shows Traffic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19" t="7008" r="27539" b="5816"/>
          <a:stretch/>
        </p:blipFill>
        <p:spPr>
          <a:xfrm>
            <a:off x="733269" y="1286836"/>
            <a:ext cx="10146632" cy="53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31" y="46038"/>
            <a:ext cx="10515600" cy="72548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Conversion Rate is a function of  (Searched) Day of Week and Time of Day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00" b="11137"/>
          <a:stretch/>
        </p:blipFill>
        <p:spPr>
          <a:xfrm>
            <a:off x="214313" y="771526"/>
            <a:ext cx="11801475" cy="595298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6037"/>
            <a:ext cx="1419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Repeat customers are driven by Hotels reviews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1" y="1563688"/>
            <a:ext cx="11004738" cy="4957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23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2" y="35991"/>
            <a:ext cx="10761900" cy="127029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Missing Values Information		</a:t>
            </a:r>
            <a:r>
              <a:rPr lang="en-US" sz="36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 </a:t>
            </a:r>
            <a:r>
              <a:rPr lang="en-US" sz="36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Tools Used:</a:t>
            </a:r>
            <a:endParaRPr lang="en-US" sz="36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443983"/>
              </p:ext>
            </p:extLst>
          </p:nvPr>
        </p:nvGraphicFramePr>
        <p:xfrm>
          <a:off x="391649" y="1113780"/>
          <a:ext cx="5042806" cy="5351145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1167491"/>
                <a:gridCol w="2394859"/>
                <a:gridCol w="1480456"/>
              </a:tblGrid>
              <a:tr h="744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Logical column #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Percent.Missing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DIST_CUST_IP_TO_BILLING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DIST_BILLING_TO_DEST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DIST_BILLING_TO_HTL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TRANSACTION_ID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OFFER_HOUR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BK_LOS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BK_AP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GR_ORDERS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GR_ROOM_NIGHTS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GR_BOOK_AMT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BK_DEST_CITY_ID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BK_DEST_LAT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BK_DEST_LON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HOTEL_ID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HTL_STAR_RATING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HTL_REVIEW_COUNT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HTL_REVIEW_SCORE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DIST_CUST_IP_TO_DEST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DIST_CUST_IP_TO_HTL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92.3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  <a:tr h="2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EMAIL_KEY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45179" y="1113780"/>
            <a:ext cx="502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SAS, Tableau, R, Python, Excel and PowerPoint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45179" y="1799874"/>
            <a:ext cx="4664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Time for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Understanding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Business Constraints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Lack of Business Clarity</a:t>
            </a:r>
            <a:endParaRPr lang="en-US" sz="2800" dirty="0"/>
          </a:p>
        </p:txBody>
      </p:sp>
      <p:pic>
        <p:nvPicPr>
          <p:cNvPr id="2050" name="Picture 2" descr="http://cdn.meme.am/instances/500x/611077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79" y="4355432"/>
            <a:ext cx="3200400" cy="21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1194" y="513347"/>
            <a:ext cx="10006269" cy="15079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4" y="1266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Problem Statement</a:t>
            </a:r>
            <a:endParaRPr lang="en-US" sz="32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065683"/>
            <a:ext cx="10887636" cy="1482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Identify customers who have a higher propensity to book hotel with a 10% coupon from a pool of customers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Conversion Rate = # Bookings / # Searches</a:t>
            </a:r>
          </a:p>
          <a:p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1193" y="1749330"/>
            <a:ext cx="11189448" cy="4798828"/>
            <a:chOff x="711193" y="1749330"/>
            <a:chExt cx="11189448" cy="479882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711193" y="4635142"/>
              <a:ext cx="10006269" cy="179774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838194" y="4243285"/>
              <a:ext cx="10515600" cy="132556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>
                  <a:solidFill>
                    <a:srgbClr val="FF0000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Outcomes of Analysis</a:t>
              </a:r>
              <a:endParaRPr lang="en-US" sz="32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4" y="5065807"/>
              <a:ext cx="11062447" cy="148235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Descriptive </a:t>
              </a: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Analysis of hotel booking behavior</a:t>
              </a:r>
            </a:p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Inquisitive Analysis of Customer booking patterns and preferences</a:t>
              </a:r>
            </a:p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Customer Propensity Model – likelihood to book a hotel</a:t>
              </a:r>
              <a:endPara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11194" y="2167034"/>
              <a:ext cx="10006269" cy="23436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38196" y="2699235"/>
              <a:ext cx="10515600" cy="148235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Hotel </a:t>
              </a:r>
              <a:r>
                <a:rPr lang="en-US" sz="24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searches and bookings </a:t>
              </a: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data leading </a:t>
              </a:r>
              <a:r>
                <a:rPr lang="en-US" sz="24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up to a Valentine’s </a:t>
              </a:r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 check-in data (01Feb2015 to 13Feb2015)</a:t>
              </a:r>
            </a:p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1 text file : 56,274 records and 64 variables, Structured tabular data with “;” delimiter</a:t>
              </a:r>
            </a:p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Level of data – each record indicates distinct user session</a:t>
              </a:r>
            </a:p>
            <a:p>
              <a:r>
                <a:rPr lang="en-US" sz="24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Contains missing values</a:t>
              </a:r>
              <a:endParaRPr lang="en-US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838194" y="1749330"/>
              <a:ext cx="10515600" cy="132556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 smtClean="0">
                  <a:solidFill>
                    <a:srgbClr val="FF0000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Data Availability</a:t>
              </a:r>
              <a:endParaRPr lang="en-US" sz="3200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4" y="148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89% of Bookings are done by repeat customers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483" y="2054750"/>
            <a:ext cx="2742746" cy="281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2" y="2043339"/>
            <a:ext cx="2638198" cy="2827436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3273423" y="3120572"/>
            <a:ext cx="1175205" cy="5805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0734" y="2452915"/>
            <a:ext cx="98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Generate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8656" y="4992593"/>
            <a:ext cx="149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Mix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25370" y="5004004"/>
            <a:ext cx="149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Traffic Share</a:t>
            </a:r>
            <a:endParaRPr lang="en-US" sz="24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7497084" y="2041865"/>
            <a:ext cx="4099830" cy="2828910"/>
            <a:chOff x="7497084" y="2041865"/>
            <a:chExt cx="4099830" cy="2828910"/>
          </a:xfrm>
        </p:grpSpPr>
        <p:sp>
          <p:nvSpPr>
            <p:cNvPr id="10" name="Curved Up Arrow 9"/>
            <p:cNvSpPr/>
            <p:nvPr/>
          </p:nvSpPr>
          <p:spPr>
            <a:xfrm>
              <a:off x="7497084" y="3142343"/>
              <a:ext cx="1211488" cy="58057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09342" y="2658907"/>
              <a:ext cx="986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Generate</a:t>
              </a:r>
              <a:endParaRPr lang="en-US" sz="2400" b="1" dirty="0"/>
            </a:p>
          </p:txBody>
        </p:sp>
        <p:graphicFrame>
          <p:nvGraphicFramePr>
            <p:cNvPr id="23" name="Char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9393720"/>
                </p:ext>
              </p:extLst>
            </p:nvPr>
          </p:nvGraphicFramePr>
          <p:xfrm>
            <a:off x="8708572" y="2041865"/>
            <a:ext cx="2888342" cy="2828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9402084" y="5004004"/>
            <a:ext cx="165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Bookings Share</a:t>
            </a:r>
            <a:endParaRPr lang="en-US" sz="2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347706" y="5664909"/>
            <a:ext cx="3476172" cy="876327"/>
          </a:xfrm>
          <a:prstGeom prst="roundRect">
            <a:avLst/>
          </a:prstGeom>
          <a:solidFill>
            <a:srgbClr val="25B9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r>
              <a:rPr lang="en-US" sz="2200" b="1" dirty="0" smtClean="0"/>
              <a:t>Searches Per Repeat Customer:  1.67</a:t>
            </a:r>
          </a:p>
          <a:p>
            <a:pPr algn="ctr"/>
            <a:r>
              <a:rPr lang="en-US" sz="2200" b="1" dirty="0"/>
              <a:t>Searches </a:t>
            </a:r>
            <a:r>
              <a:rPr lang="en-US" sz="2200" b="1" dirty="0" smtClean="0"/>
              <a:t>Per New Customer </a:t>
            </a:r>
            <a:r>
              <a:rPr lang="en-US" sz="2200" b="1" dirty="0"/>
              <a:t>: </a:t>
            </a:r>
            <a:r>
              <a:rPr lang="en-US" sz="2200" b="1" dirty="0" smtClean="0"/>
              <a:t>1.21</a:t>
            </a:r>
          </a:p>
          <a:p>
            <a:pPr algn="ctr"/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83735" y="6073787"/>
            <a:ext cx="35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Booking Share is not same as Conversion Rate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80576" y="5749130"/>
            <a:ext cx="20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Prospect Count </a:t>
            </a:r>
          </a:p>
          <a:p>
            <a:pPr algn="ctr"/>
            <a:r>
              <a:rPr lang="en-US" sz="2000" dirty="0" smtClean="0"/>
              <a:t>New: 34k; Repeat: 9k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9211904" y="5763097"/>
            <a:ext cx="203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Total Bookings: 4,317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8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93" y="13904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a Drop-Out is different from a Customer?</a:t>
            </a:r>
            <a:endParaRPr lang="en-US" sz="36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8" y="1407240"/>
            <a:ext cx="319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Overall Conversion Rate : 7.67%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3576522"/>
            <a:ext cx="34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Avg. #Searches per visit: 1.27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393" y="2455191"/>
            <a:ext cx="34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Avg. Website Visits per hour : 168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424" y="4565522"/>
            <a:ext cx="3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Median </a:t>
            </a:r>
            <a:r>
              <a:rPr lang="en-US" sz="2400" b="1" dirty="0" err="1" smtClean="0"/>
              <a:t>AdvSearch</a:t>
            </a:r>
            <a:r>
              <a:rPr lang="en-US" sz="2400" b="1" dirty="0" smtClean="0"/>
              <a:t> Period : 4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424" y="5581677"/>
            <a:ext cx="3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Avg. Revenue Generated: 193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87907" y="1158540"/>
            <a:ext cx="8004093" cy="5191368"/>
            <a:chOff x="4187907" y="1158540"/>
            <a:chExt cx="8004093" cy="5191368"/>
          </a:xfrm>
        </p:grpSpPr>
        <p:sp>
          <p:nvSpPr>
            <p:cNvPr id="12" name="Rounded Rectangle 11"/>
            <p:cNvSpPr/>
            <p:nvPr/>
          </p:nvSpPr>
          <p:spPr>
            <a:xfrm>
              <a:off x="5469317" y="1158540"/>
              <a:ext cx="2883772" cy="859923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For Repeat Customer : 26 %</a:t>
              </a:r>
            </a:p>
            <a:p>
              <a:pPr algn="ctr"/>
              <a:r>
                <a:rPr lang="en-US" sz="2400" b="1" dirty="0" smtClean="0"/>
                <a:t>For New Customer : 1 %</a:t>
              </a:r>
              <a:endParaRPr lang="en-US" sz="2400" b="1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226473" y="1452708"/>
              <a:ext cx="779873" cy="3603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187907" y="3602609"/>
              <a:ext cx="779873" cy="3603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69313" y="2257714"/>
              <a:ext cx="2883772" cy="859923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Bookings : 13 + </a:t>
              </a:r>
            </a:p>
            <a:p>
              <a:pPr algn="ctr"/>
              <a:r>
                <a:rPr lang="en-US" sz="2400" b="1" dirty="0" smtClean="0"/>
                <a:t>Drop Outs : 155</a:t>
              </a:r>
              <a:endParaRPr lang="en-US" sz="2400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215670" y="2523022"/>
              <a:ext cx="779873" cy="3603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469318" y="4452914"/>
              <a:ext cx="2883768" cy="8599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Repeat Customer : 3 days</a:t>
              </a:r>
            </a:p>
            <a:p>
              <a:pPr algn="ctr"/>
              <a:r>
                <a:rPr lang="en-US" sz="2400" b="1" dirty="0" smtClean="0"/>
                <a:t>New Customer : 8 days</a:t>
              </a:r>
              <a:endParaRPr lang="en-US" sz="24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215669" y="4662307"/>
              <a:ext cx="779873" cy="3603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511654" y="2327118"/>
              <a:ext cx="638009" cy="141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9308228" y="2107674"/>
              <a:ext cx="2883772" cy="85992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Repeat Customer : 12  + 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</a:rPr>
                <a:t>New Customer    : 1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511655" y="2527557"/>
              <a:ext cx="638009" cy="184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5469317" y="3359431"/>
              <a:ext cx="2883769" cy="876327"/>
            </a:xfrm>
            <a:prstGeom prst="roundRect">
              <a:avLst/>
            </a:prstGeom>
            <a:solidFill>
              <a:srgbClr val="25B9B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 smtClean="0"/>
            </a:p>
            <a:p>
              <a:pPr algn="ctr"/>
              <a:r>
                <a:rPr lang="en-US" sz="2400" b="1" dirty="0" smtClean="0"/>
                <a:t>Booking Customers:  </a:t>
              </a:r>
              <a:r>
                <a:rPr lang="en-US" sz="2200" b="1" dirty="0" smtClean="0"/>
                <a:t>1</a:t>
              </a:r>
            </a:p>
            <a:p>
              <a:pPr algn="ctr"/>
              <a:r>
                <a:rPr lang="en-US" sz="2400" b="1" dirty="0" smtClean="0"/>
                <a:t>Drop Outs</a:t>
              </a:r>
              <a:r>
                <a:rPr lang="en-US" sz="2200" b="1" dirty="0" smtClean="0"/>
                <a:t>: 1.25</a:t>
              </a:r>
            </a:p>
            <a:p>
              <a:pPr algn="ctr"/>
              <a:endParaRPr lang="en-US" sz="2200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69316" y="5489985"/>
              <a:ext cx="2883769" cy="8599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Repeat Customer : $ 190</a:t>
              </a:r>
            </a:p>
            <a:p>
              <a:pPr algn="ctr"/>
              <a:r>
                <a:rPr lang="en-US" sz="2400" b="1" dirty="0" smtClean="0"/>
                <a:t>New Customer : $ 210</a:t>
              </a:r>
              <a:endParaRPr lang="en-US" sz="2400" b="1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253268" y="5635590"/>
              <a:ext cx="779873" cy="36030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308228" y="2894301"/>
              <a:ext cx="2883772" cy="859923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</a:rPr>
                <a:t>Repeat Customer : 33  + </a:t>
              </a:r>
            </a:p>
            <a:p>
              <a:r>
                <a:rPr lang="en-US" sz="2400" b="1" dirty="0" smtClean="0">
                  <a:solidFill>
                    <a:schemeClr val="tx1"/>
                  </a:solidFill>
                </a:rPr>
                <a:t>New Customer    : 122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8535616" y="3012701"/>
              <a:ext cx="638009" cy="141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535617" y="3213140"/>
              <a:ext cx="638009" cy="184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854620" y="4645038"/>
              <a:ext cx="3025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Same behavior for Booking and Drop-Out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0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 Pearson Correlation between Conversion Rate and Traffic, Session Time and Time to 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496310"/>
              </p:ext>
            </p:extLst>
          </p:nvPr>
        </p:nvGraphicFramePr>
        <p:xfrm>
          <a:off x="842398" y="2678787"/>
          <a:ext cx="5007428" cy="309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487431"/>
              </p:ext>
            </p:extLst>
          </p:nvPr>
        </p:nvGraphicFramePr>
        <p:xfrm>
          <a:off x="6366330" y="2678786"/>
          <a:ext cx="4884056" cy="309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9622972" y="1633788"/>
            <a:ext cx="1924050" cy="2100012"/>
            <a:chOff x="10352314" y="781679"/>
            <a:chExt cx="1924050" cy="2100012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0352314" y="1016000"/>
              <a:ext cx="653144" cy="0"/>
            </a:xfrm>
            <a:prstGeom prst="line">
              <a:avLst/>
            </a:prstGeom>
            <a:ln w="3175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352314" y="1016000"/>
              <a:ext cx="0" cy="1865691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064421" y="781679"/>
              <a:ext cx="12119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Opportunity to maximize Profitability</a:t>
              </a:r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915" y="1590764"/>
            <a:ext cx="2286002" cy="2081350"/>
            <a:chOff x="7558312" y="1289540"/>
            <a:chExt cx="2286002" cy="1801810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683171" y="1487488"/>
              <a:ext cx="1161143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844314" y="1501098"/>
              <a:ext cx="0" cy="1590252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8312" y="1289540"/>
              <a:ext cx="12119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Opportunity to maximize Revenue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20900" y="5790386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Conversion Rate vs Traffic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84999" y="5790386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Conversion Rate vs Session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5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1200" y="1462088"/>
            <a:ext cx="10054389" cy="1858628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Hypothesis: Whom Should be Targeted to Increase Conversion Rate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664"/>
            <a:ext cx="10515600" cy="247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H1: </a:t>
            </a:r>
            <a:r>
              <a:rPr lang="en-US" dirty="0" smtClean="0"/>
              <a:t>Sending coupons </a:t>
            </a:r>
            <a:r>
              <a:rPr lang="en-US" dirty="0"/>
              <a:t>to </a:t>
            </a:r>
            <a:r>
              <a:rPr lang="en-US" dirty="0" smtClean="0"/>
              <a:t>people who </a:t>
            </a:r>
            <a:r>
              <a:rPr lang="en-US" dirty="0"/>
              <a:t>dropped </a:t>
            </a:r>
            <a:r>
              <a:rPr lang="en-US" dirty="0" smtClean="0"/>
              <a:t>out (only) </a:t>
            </a:r>
            <a:r>
              <a:rPr lang="en-US" dirty="0"/>
              <a:t>will motivate them to become </a:t>
            </a:r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b="1" dirty="0"/>
              <a:t>H2: </a:t>
            </a:r>
            <a:r>
              <a:rPr lang="en-US" dirty="0" smtClean="0"/>
              <a:t>Sending </a:t>
            </a:r>
            <a:r>
              <a:rPr lang="en-US" dirty="0"/>
              <a:t>coupons to </a:t>
            </a:r>
            <a:r>
              <a:rPr lang="en-US" dirty="0" smtClean="0"/>
              <a:t>people </a:t>
            </a:r>
            <a:r>
              <a:rPr lang="en-US" dirty="0"/>
              <a:t>who booked in </a:t>
            </a:r>
            <a:r>
              <a:rPr lang="en-US" dirty="0" smtClean="0"/>
              <a:t>past </a:t>
            </a:r>
            <a:r>
              <a:rPr lang="en-US" dirty="0"/>
              <a:t>(only)</a:t>
            </a:r>
            <a:r>
              <a:rPr lang="en-US" dirty="0" smtClean="0"/>
              <a:t> will </a:t>
            </a:r>
            <a:r>
              <a:rPr lang="en-US" dirty="0"/>
              <a:t>motivate them to book </a:t>
            </a:r>
            <a:r>
              <a:rPr lang="en-US" dirty="0" smtClean="0"/>
              <a:t>again</a:t>
            </a:r>
          </a:p>
          <a:p>
            <a:pPr marL="0" indent="0">
              <a:buNone/>
            </a:pPr>
            <a:r>
              <a:rPr lang="en-US" b="1" dirty="0" smtClean="0"/>
              <a:t>H3: </a:t>
            </a:r>
            <a:r>
              <a:rPr lang="en-US" dirty="0" smtClean="0"/>
              <a:t>Sending </a:t>
            </a:r>
            <a:r>
              <a:rPr lang="en-US" dirty="0"/>
              <a:t>coupons to </a:t>
            </a:r>
            <a:r>
              <a:rPr lang="en-US" dirty="0" smtClean="0"/>
              <a:t>both H1 and H2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Why not send coupons to all </a:t>
            </a:r>
            <a:r>
              <a:rPr lang="en-US" sz="3000" b="1" dirty="0" smtClean="0">
                <a:solidFill>
                  <a:srgbClr val="FF0000"/>
                </a:solidFill>
              </a:rPr>
              <a:t>past Customers </a:t>
            </a:r>
            <a:r>
              <a:rPr lang="en-US" sz="3000" b="1" dirty="0">
                <a:solidFill>
                  <a:srgbClr val="FF0000"/>
                </a:solidFill>
              </a:rPr>
              <a:t>and to all </a:t>
            </a:r>
            <a:r>
              <a:rPr lang="en-US" sz="3000" b="1" dirty="0" smtClean="0">
                <a:solidFill>
                  <a:srgbClr val="FF0000"/>
                </a:solidFill>
              </a:rPr>
              <a:t>Drop-Outs?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711199" y="4102350"/>
            <a:ext cx="10054389" cy="2089903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Constraints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Per prospect Marketing Cost to send coupon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Budget – Is there an upper limit on number of coupons to send?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Budget – Is there an upper limit on revenue loss due to 10% discount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18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Recommendation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5043378"/>
              </p:ext>
            </p:extLst>
          </p:nvPr>
        </p:nvGraphicFramePr>
        <p:xfrm>
          <a:off x="838198" y="1812758"/>
          <a:ext cx="10631907" cy="503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97" y="1374092"/>
            <a:ext cx="1063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Send coupons to 50% of total Prospect-Base (Repeat Customers, First-time Customers and </a:t>
            </a:r>
            <a:r>
              <a:rPr lang="en-US" sz="2800" b="1" dirty="0" smtClean="0"/>
              <a:t>Drop-Outs)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63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Recommendation Engine with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 smtClean="0">
                <a:solidFill>
                  <a:srgbClr val="FF0000"/>
                </a:solidFill>
              </a:rPr>
              <a:t>evenue Numbers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7787" y="6150114"/>
            <a:ext cx="438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Assumption:</a:t>
            </a:r>
          </a:p>
          <a:p>
            <a:r>
              <a:rPr lang="en-US" sz="2000" dirty="0" smtClean="0"/>
              <a:t>Marketing Cost to send coupon per customer is = 30 cents</a:t>
            </a:r>
            <a:endParaRPr lang="en-US" sz="2000" dirty="0"/>
          </a:p>
        </p:txBody>
      </p:sp>
      <p:pic>
        <p:nvPicPr>
          <p:cNvPr id="1050" name="Picture 26" descr="http://threeladdersmarketing.com/images/affiliate-programs-and-coup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59" y="1930398"/>
            <a:ext cx="2898883" cy="28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89475"/>
              </p:ext>
            </p:extLst>
          </p:nvPr>
        </p:nvGraphicFramePr>
        <p:xfrm>
          <a:off x="838200" y="1136148"/>
          <a:ext cx="78867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Worksheet" r:id="rId5" imgW="7886592" imgH="3267006" progId="Excel.Sheet.12">
                  <p:embed/>
                </p:oleObj>
              </mc:Choice>
              <mc:Fallback>
                <p:oleObj name="Worksheet" r:id="rId5" imgW="7886592" imgH="32670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136148"/>
                        <a:ext cx="7886700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21655"/>
              </p:ext>
            </p:extLst>
          </p:nvPr>
        </p:nvGraphicFramePr>
        <p:xfrm>
          <a:off x="1201737" y="4733268"/>
          <a:ext cx="69056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Worksheet" r:id="rId8" imgW="6905627" imgH="1524045" progId="Excel.Sheet.12">
                  <p:embed/>
                </p:oleObj>
              </mc:Choice>
              <mc:Fallback>
                <p:oleObj name="Worksheet" r:id="rId8" imgW="6905627" imgH="15240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1737" y="4733268"/>
                        <a:ext cx="690562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3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443"/>
            <a:ext cx="10712824" cy="13255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Sensitivity Analysis – Simulation of 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% Drop-Outs to whom Coupons Sent vs Conversion Rate, on Revenue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9835" y="6470544"/>
            <a:ext cx="4222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Figures only Based on Drop-Outs</a:t>
            </a:r>
            <a:endParaRPr lang="en-US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412566" y="1942339"/>
            <a:ext cx="4941234" cy="3456192"/>
            <a:chOff x="6412566" y="1942339"/>
            <a:chExt cx="4941234" cy="3456192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9736079"/>
                </p:ext>
              </p:extLst>
            </p:nvPr>
          </p:nvGraphicFramePr>
          <p:xfrm>
            <a:off x="6412566" y="1942339"/>
            <a:ext cx="4941234" cy="30629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463117" y="5029199"/>
              <a:ext cx="356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%Drop-Out to whom Coupons are sent</a:t>
              </a:r>
              <a:endParaRPr lang="en-US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7723" y="5519039"/>
            <a:ext cx="10729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There is a Non-Linear Relationship between % coupons marketed, Conversion rate and Revenue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which can be solved using optimization algorithm with constraints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05230"/>
              </p:ext>
            </p:extLst>
          </p:nvPr>
        </p:nvGraphicFramePr>
        <p:xfrm>
          <a:off x="711199" y="1962074"/>
          <a:ext cx="5402179" cy="3043212"/>
        </p:xfrm>
        <a:graphic>
          <a:graphicData uri="http://schemas.openxmlformats.org/drawingml/2006/table">
            <a:tbl>
              <a:tblPr/>
              <a:tblGrid>
                <a:gridCol w="1236207"/>
                <a:gridCol w="1068663"/>
                <a:gridCol w="1249791"/>
                <a:gridCol w="1847518"/>
              </a:tblGrid>
              <a:tr h="77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Customers Coupons 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Customers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 -10 % Coupon - Marketing Cost of Coupon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126,375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201,796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226,262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250,728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265,640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269,088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273,809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277,257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1">
      <a:majorFont>
        <a:latin typeface="Arabic Typesetting"/>
        <a:ea typeface=""/>
        <a:cs typeface=""/>
      </a:majorFont>
      <a:minorFont>
        <a:latin typeface="Arabic Typesettin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3161</TotalTime>
  <Words>1417</Words>
  <Application>Microsoft Office PowerPoint</Application>
  <PresentationFormat>Widescreen</PresentationFormat>
  <Paragraphs>374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Arabic Typesetting</vt:lpstr>
      <vt:lpstr>Arial</vt:lpstr>
      <vt:lpstr>Calibri</vt:lpstr>
      <vt:lpstr>Verdana</vt:lpstr>
      <vt:lpstr>Office Theme</vt:lpstr>
      <vt:lpstr>Worksheet</vt:lpstr>
      <vt:lpstr>Propensity Model based on  customers’ hotel booking behavior</vt:lpstr>
      <vt:lpstr> Problem Statement</vt:lpstr>
      <vt:lpstr>89% of Bookings are done by repeat customers</vt:lpstr>
      <vt:lpstr>How a Drop-Out is different from a Customer?</vt:lpstr>
      <vt:lpstr>No Pearson Correlation between Conversion Rate and Traffic, Session Time and Time to Event</vt:lpstr>
      <vt:lpstr>Hypothesis: Whom Should be Targeted to Increase Conversion Rate ?</vt:lpstr>
      <vt:lpstr>Recommendation</vt:lpstr>
      <vt:lpstr>Recommendation Engine with Revenue Numbers</vt:lpstr>
      <vt:lpstr>Sensitivity Analysis – Simulation of  % Drop-Outs to whom Coupons Sent vs Conversion Rate, on Revenue</vt:lpstr>
      <vt:lpstr>How to Identify the Selective Drop-Outs?</vt:lpstr>
      <vt:lpstr>Behavioral Segmentation and Customer Profiling</vt:lpstr>
      <vt:lpstr>Propensity Model to Identify Customers</vt:lpstr>
      <vt:lpstr>Model Output and Comparison (Neural Network, Logistic Regression, SVM)</vt:lpstr>
      <vt:lpstr>Behavioral Analysis</vt:lpstr>
      <vt:lpstr>Comparing Traffic Origination in each State with Conversion Rate and Revenue</vt:lpstr>
      <vt:lpstr>Share of Revenue for each Destination state by Repeat and New Customer;  Background color shows Traffic  </vt:lpstr>
      <vt:lpstr>Conversion Rate is a function of  (Searched) Day of Week and Time of Day</vt:lpstr>
      <vt:lpstr>Repeat customers are driven by Hotels reviews</vt:lpstr>
      <vt:lpstr> Missing Values Information       Tools Used: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Mehta</dc:creator>
  <cp:lastModifiedBy>Jigar Mehta</cp:lastModifiedBy>
  <cp:revision>138</cp:revision>
  <dcterms:created xsi:type="dcterms:W3CDTF">2016-02-26T06:57:56Z</dcterms:created>
  <dcterms:modified xsi:type="dcterms:W3CDTF">2016-02-29T20:27:26Z</dcterms:modified>
</cp:coreProperties>
</file>