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62" r:id="rId6"/>
    <p:sldId id="260" r:id="rId7"/>
    <p:sldId id="267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A4E65-9E89-4CFC-A3FB-27BD998DF5D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6BB2B8-377B-4857-A2B2-A46A60D9EC15}">
      <dgm:prSet phldrT="[Text]" custT="1"/>
      <dgm:spPr/>
      <dgm:t>
        <a:bodyPr/>
        <a:lstStyle/>
        <a:p>
          <a:r>
            <a:rPr lang="en-US" sz="2800" b="1" dirty="0" smtClean="0"/>
            <a:t>Web Scraping and Data Cleaning</a:t>
          </a:r>
          <a:endParaRPr lang="en-US" sz="2800" b="1" dirty="0"/>
        </a:p>
      </dgm:t>
    </dgm:pt>
    <dgm:pt modelId="{BF2CF6BA-A1B4-4222-8642-35DF6D04DAF6}" type="parTrans" cxnId="{77CA83FD-2CF7-4781-92FF-6CA58C03C089}">
      <dgm:prSet/>
      <dgm:spPr/>
      <dgm:t>
        <a:bodyPr/>
        <a:lstStyle/>
        <a:p>
          <a:endParaRPr lang="en-US"/>
        </a:p>
      </dgm:t>
    </dgm:pt>
    <dgm:pt modelId="{9D025A24-164F-4456-9002-014455BB21A9}" type="sibTrans" cxnId="{77CA83FD-2CF7-4781-92FF-6CA58C03C089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71344C78-D107-43DF-860C-F18E54FE8D0F}">
      <dgm:prSet phldrT="[Text]" custT="1"/>
      <dgm:spPr/>
      <dgm:t>
        <a:bodyPr/>
        <a:lstStyle/>
        <a:p>
          <a:r>
            <a:rPr lang="en-US" sz="2800" b="1" dirty="0" smtClean="0"/>
            <a:t>Data Analysis and Prediction</a:t>
          </a:r>
          <a:endParaRPr lang="en-US" sz="2800" b="1" dirty="0"/>
        </a:p>
      </dgm:t>
    </dgm:pt>
    <dgm:pt modelId="{584EE188-E36F-4DF8-B16B-AFB1A58F01E6}" type="parTrans" cxnId="{50693BBE-8494-4F30-B6F3-428E74318C8E}">
      <dgm:prSet/>
      <dgm:spPr/>
      <dgm:t>
        <a:bodyPr/>
        <a:lstStyle/>
        <a:p>
          <a:endParaRPr lang="en-US"/>
        </a:p>
      </dgm:t>
    </dgm:pt>
    <dgm:pt modelId="{8429F258-6AB9-42CC-885E-0A654731EAA3}" type="sibTrans" cxnId="{50693BBE-8494-4F30-B6F3-428E74318C8E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A5092C5F-1323-406D-91B8-B3BE90C3D0AD}">
      <dgm:prSet phldrT="[Text]" custT="1"/>
      <dgm:spPr/>
      <dgm:t>
        <a:bodyPr/>
        <a:lstStyle/>
        <a:p>
          <a:r>
            <a:rPr lang="en-US" sz="2400" dirty="0" smtClean="0"/>
            <a:t>Descriptive Statistics and Classification using Naïve  Bayes Classifier –  from NLTK</a:t>
          </a:r>
          <a:endParaRPr lang="en-US" sz="2400" dirty="0"/>
        </a:p>
      </dgm:t>
    </dgm:pt>
    <dgm:pt modelId="{9A5DB763-0A66-4F68-A236-61C4A2C686B6}" type="parTrans" cxnId="{17E35719-C848-4D60-978C-B3AE4F84DF9F}">
      <dgm:prSet/>
      <dgm:spPr/>
      <dgm:t>
        <a:bodyPr/>
        <a:lstStyle/>
        <a:p>
          <a:endParaRPr lang="en-US"/>
        </a:p>
      </dgm:t>
    </dgm:pt>
    <dgm:pt modelId="{12D82F95-1589-43A6-9E9C-17C642E0C52F}" type="sibTrans" cxnId="{17E35719-C848-4D60-978C-B3AE4F84DF9F}">
      <dgm:prSet/>
      <dgm:spPr/>
      <dgm:t>
        <a:bodyPr/>
        <a:lstStyle/>
        <a:p>
          <a:endParaRPr lang="en-US"/>
        </a:p>
      </dgm:t>
    </dgm:pt>
    <dgm:pt modelId="{FA3EBD80-1165-4959-B572-573BA71F1183}">
      <dgm:prSet phldrT="[Text]" custT="1"/>
      <dgm:spPr/>
      <dgm:t>
        <a:bodyPr/>
        <a:lstStyle/>
        <a:p>
          <a:r>
            <a:rPr lang="en-US" sz="2800" b="1" dirty="0" smtClean="0"/>
            <a:t>Results and Visualization</a:t>
          </a:r>
          <a:endParaRPr lang="en-US" sz="2800" b="1" dirty="0"/>
        </a:p>
      </dgm:t>
    </dgm:pt>
    <dgm:pt modelId="{3EB955A3-DCEE-41D0-A101-D74D279BBBA9}" type="parTrans" cxnId="{7FC3D6C5-0122-4953-B43B-E602D43AB7C3}">
      <dgm:prSet/>
      <dgm:spPr/>
      <dgm:t>
        <a:bodyPr/>
        <a:lstStyle/>
        <a:p>
          <a:endParaRPr lang="en-US"/>
        </a:p>
      </dgm:t>
    </dgm:pt>
    <dgm:pt modelId="{956EE155-EDCD-4701-89E0-FFEA58C4ECBC}" type="sibTrans" cxnId="{7FC3D6C5-0122-4953-B43B-E602D43AB7C3}">
      <dgm:prSet/>
      <dgm:spPr/>
      <dgm:t>
        <a:bodyPr/>
        <a:lstStyle/>
        <a:p>
          <a:endParaRPr lang="en-US"/>
        </a:p>
      </dgm:t>
    </dgm:pt>
    <dgm:pt modelId="{FA2B78E6-7CAA-4E24-ACA6-E765E9C507F5}">
      <dgm:prSet phldrT="[Text]" custT="1"/>
      <dgm:spPr/>
      <dgm:t>
        <a:bodyPr/>
        <a:lstStyle/>
        <a:p>
          <a:r>
            <a:rPr lang="en-US" sz="2400" dirty="0" smtClean="0"/>
            <a:t>Geography Maps, word cloud and </a:t>
          </a:r>
          <a:r>
            <a:rPr lang="en-US" sz="2400" dirty="0" err="1" smtClean="0"/>
            <a:t>Tkinter</a:t>
          </a:r>
          <a:endParaRPr lang="en-US" sz="2400" dirty="0"/>
        </a:p>
      </dgm:t>
    </dgm:pt>
    <dgm:pt modelId="{DA301872-4F33-44F6-BEC5-49B9B8B96E0A}" type="parTrans" cxnId="{E4824767-AAFF-4035-B42D-6E895CB44CCA}">
      <dgm:prSet/>
      <dgm:spPr/>
      <dgm:t>
        <a:bodyPr/>
        <a:lstStyle/>
        <a:p>
          <a:endParaRPr lang="en-US"/>
        </a:p>
      </dgm:t>
    </dgm:pt>
    <dgm:pt modelId="{EBCD588E-C7D4-481F-8F05-DA3DDD457BCD}" type="sibTrans" cxnId="{E4824767-AAFF-4035-B42D-6E895CB44CCA}">
      <dgm:prSet/>
      <dgm:spPr/>
      <dgm:t>
        <a:bodyPr/>
        <a:lstStyle/>
        <a:p>
          <a:endParaRPr lang="en-US"/>
        </a:p>
      </dgm:t>
    </dgm:pt>
    <dgm:pt modelId="{CCCAB1B1-8291-4397-97DD-C016D8072217}">
      <dgm:prSet phldrT="[Text]" custT="1"/>
      <dgm:spPr/>
      <dgm:t>
        <a:bodyPr/>
        <a:lstStyle/>
        <a:p>
          <a:r>
            <a:rPr lang="en-US" sz="2400" dirty="0" smtClean="0"/>
            <a:t>Downloaded Twitter data using APIs and stored in MongoDB</a:t>
          </a:r>
          <a:endParaRPr lang="en-US" sz="2000" dirty="0"/>
        </a:p>
      </dgm:t>
    </dgm:pt>
    <dgm:pt modelId="{C80586D4-2616-4648-BFE8-EE4C5879F805}" type="parTrans" cxnId="{2F4665A1-35B1-4A64-BE51-D5FD6CECD7B6}">
      <dgm:prSet/>
      <dgm:spPr/>
      <dgm:t>
        <a:bodyPr/>
        <a:lstStyle/>
        <a:p>
          <a:endParaRPr lang="en-US"/>
        </a:p>
      </dgm:t>
    </dgm:pt>
    <dgm:pt modelId="{CC87305F-915C-4821-93C7-A1B40EE58F5E}" type="sibTrans" cxnId="{2F4665A1-35B1-4A64-BE51-D5FD6CECD7B6}">
      <dgm:prSet/>
      <dgm:spPr/>
      <dgm:t>
        <a:bodyPr/>
        <a:lstStyle/>
        <a:p>
          <a:endParaRPr lang="en-US"/>
        </a:p>
      </dgm:t>
    </dgm:pt>
    <dgm:pt modelId="{C5D86D02-87BD-41E3-BED9-BB3F9883FB71}" type="pres">
      <dgm:prSet presAssocID="{DA6A4E65-9E89-4CFC-A3FB-27BD998DF5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C6F15E-8EF8-4FB0-AC3F-7568500F1250}" type="pres">
      <dgm:prSet presAssocID="{786BB2B8-377B-4857-A2B2-A46A60D9EC15}" presName="composite" presStyleCnt="0"/>
      <dgm:spPr/>
    </dgm:pt>
    <dgm:pt modelId="{19DD85CA-2B60-44F6-AF09-7786FAFCE673}" type="pres">
      <dgm:prSet presAssocID="{786BB2B8-377B-4857-A2B2-A46A60D9EC1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50713-3926-4893-B068-0F7D0CD87630}" type="pres">
      <dgm:prSet presAssocID="{786BB2B8-377B-4857-A2B2-A46A60D9EC15}" presName="desTx" presStyleLbl="revTx" presStyleIdx="0" presStyleCnt="3" custLinFactNeighborX="1000" custLinFactNeighborY="19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C4052-B221-489D-91F8-47778C684FCD}" type="pres">
      <dgm:prSet presAssocID="{9D025A24-164F-4456-9002-014455BB21A9}" presName="space" presStyleCnt="0"/>
      <dgm:spPr/>
    </dgm:pt>
    <dgm:pt modelId="{43003422-C96A-4F77-97D0-37B095BEA7C8}" type="pres">
      <dgm:prSet presAssocID="{71344C78-D107-43DF-860C-F18E54FE8D0F}" presName="composite" presStyleCnt="0"/>
      <dgm:spPr/>
    </dgm:pt>
    <dgm:pt modelId="{C82F18EC-952F-4715-8E94-78C6D308DCBF}" type="pres">
      <dgm:prSet presAssocID="{71344C78-D107-43DF-860C-F18E54FE8D0F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CE81A-8A7B-4BD7-B3FA-7E870A542DF2}" type="pres">
      <dgm:prSet presAssocID="{71344C78-D107-43DF-860C-F18E54FE8D0F}" presName="desTx" presStyleLbl="revTx" presStyleIdx="1" presStyleCnt="3" custScaleX="104219" custLinFactNeighborX="3500" custLinFactNeighborY="-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DF26E-8677-4EFB-9900-6DA1B3DBCF6B}" type="pres">
      <dgm:prSet presAssocID="{8429F258-6AB9-42CC-885E-0A654731EAA3}" presName="space" presStyleCnt="0"/>
      <dgm:spPr/>
    </dgm:pt>
    <dgm:pt modelId="{E4711563-CFB9-4B83-808A-D03421528444}" type="pres">
      <dgm:prSet presAssocID="{FA3EBD80-1165-4959-B572-573BA71F1183}" presName="composite" presStyleCnt="0"/>
      <dgm:spPr/>
    </dgm:pt>
    <dgm:pt modelId="{084956A1-1D80-4958-A97E-7CFCAE15CC00}" type="pres">
      <dgm:prSet presAssocID="{FA3EBD80-1165-4959-B572-573BA71F1183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6210B-6AEA-410A-96DE-2BE7E3330E27}" type="pres">
      <dgm:prSet presAssocID="{FA3EBD80-1165-4959-B572-573BA71F1183}" presName="desTx" presStyleLbl="revTx" presStyleIdx="2" presStyleCnt="3" custLinFactNeighborX="6000" custLinFactNeighborY="19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C3D6C5-0122-4953-B43B-E602D43AB7C3}" srcId="{DA6A4E65-9E89-4CFC-A3FB-27BD998DF5DA}" destId="{FA3EBD80-1165-4959-B572-573BA71F1183}" srcOrd="2" destOrd="0" parTransId="{3EB955A3-DCEE-41D0-A101-D74D279BBBA9}" sibTransId="{956EE155-EDCD-4701-89E0-FFEA58C4ECBC}"/>
    <dgm:cxn modelId="{17E35719-C848-4D60-978C-B3AE4F84DF9F}" srcId="{71344C78-D107-43DF-860C-F18E54FE8D0F}" destId="{A5092C5F-1323-406D-91B8-B3BE90C3D0AD}" srcOrd="0" destOrd="0" parTransId="{9A5DB763-0A66-4F68-A236-61C4A2C686B6}" sibTransId="{12D82F95-1589-43A6-9E9C-17C642E0C52F}"/>
    <dgm:cxn modelId="{77CA83FD-2CF7-4781-92FF-6CA58C03C089}" srcId="{DA6A4E65-9E89-4CFC-A3FB-27BD998DF5DA}" destId="{786BB2B8-377B-4857-A2B2-A46A60D9EC15}" srcOrd="0" destOrd="0" parTransId="{BF2CF6BA-A1B4-4222-8642-35DF6D04DAF6}" sibTransId="{9D025A24-164F-4456-9002-014455BB21A9}"/>
    <dgm:cxn modelId="{5381E56D-502A-426B-B8A9-431EAA1667AE}" type="presOf" srcId="{786BB2B8-377B-4857-A2B2-A46A60D9EC15}" destId="{19DD85CA-2B60-44F6-AF09-7786FAFCE673}" srcOrd="0" destOrd="0" presId="urn:microsoft.com/office/officeart/2005/8/layout/chevron1"/>
    <dgm:cxn modelId="{1C5B9A91-5761-4327-940A-2E46801F70FC}" type="presOf" srcId="{DA6A4E65-9E89-4CFC-A3FB-27BD998DF5DA}" destId="{C5D86D02-87BD-41E3-BED9-BB3F9883FB71}" srcOrd="0" destOrd="0" presId="urn:microsoft.com/office/officeart/2005/8/layout/chevron1"/>
    <dgm:cxn modelId="{2D947A79-385A-4511-91FE-7B82BDB15E7E}" type="presOf" srcId="{A5092C5F-1323-406D-91B8-B3BE90C3D0AD}" destId="{768CE81A-8A7B-4BD7-B3FA-7E870A542DF2}" srcOrd="0" destOrd="0" presId="urn:microsoft.com/office/officeart/2005/8/layout/chevron1"/>
    <dgm:cxn modelId="{66DC53FF-042A-469E-80F2-B5E8D30D4FEE}" type="presOf" srcId="{CCCAB1B1-8291-4397-97DD-C016D8072217}" destId="{56750713-3926-4893-B068-0F7D0CD87630}" srcOrd="0" destOrd="0" presId="urn:microsoft.com/office/officeart/2005/8/layout/chevron1"/>
    <dgm:cxn modelId="{50693BBE-8494-4F30-B6F3-428E74318C8E}" srcId="{DA6A4E65-9E89-4CFC-A3FB-27BD998DF5DA}" destId="{71344C78-D107-43DF-860C-F18E54FE8D0F}" srcOrd="1" destOrd="0" parTransId="{584EE188-E36F-4DF8-B16B-AFB1A58F01E6}" sibTransId="{8429F258-6AB9-42CC-885E-0A654731EAA3}"/>
    <dgm:cxn modelId="{499F52B7-9195-4A46-BFE9-7C5B7345F527}" type="presOf" srcId="{FA3EBD80-1165-4959-B572-573BA71F1183}" destId="{084956A1-1D80-4958-A97E-7CFCAE15CC00}" srcOrd="0" destOrd="0" presId="urn:microsoft.com/office/officeart/2005/8/layout/chevron1"/>
    <dgm:cxn modelId="{A83CA8E2-61E5-4297-99EB-31C83C6211A4}" type="presOf" srcId="{FA2B78E6-7CAA-4E24-ACA6-E765E9C507F5}" destId="{8396210B-6AEA-410A-96DE-2BE7E3330E27}" srcOrd="0" destOrd="0" presId="urn:microsoft.com/office/officeart/2005/8/layout/chevron1"/>
    <dgm:cxn modelId="{E4824767-AAFF-4035-B42D-6E895CB44CCA}" srcId="{FA3EBD80-1165-4959-B572-573BA71F1183}" destId="{FA2B78E6-7CAA-4E24-ACA6-E765E9C507F5}" srcOrd="0" destOrd="0" parTransId="{DA301872-4F33-44F6-BEC5-49B9B8B96E0A}" sibTransId="{EBCD588E-C7D4-481F-8F05-DA3DDD457BCD}"/>
    <dgm:cxn modelId="{2F4665A1-35B1-4A64-BE51-D5FD6CECD7B6}" srcId="{786BB2B8-377B-4857-A2B2-A46A60D9EC15}" destId="{CCCAB1B1-8291-4397-97DD-C016D8072217}" srcOrd="0" destOrd="0" parTransId="{C80586D4-2616-4648-BFE8-EE4C5879F805}" sibTransId="{CC87305F-915C-4821-93C7-A1B40EE58F5E}"/>
    <dgm:cxn modelId="{6B999543-AFF9-4FAC-9147-7B6F22A40C96}" type="presOf" srcId="{71344C78-D107-43DF-860C-F18E54FE8D0F}" destId="{C82F18EC-952F-4715-8E94-78C6D308DCBF}" srcOrd="0" destOrd="0" presId="urn:microsoft.com/office/officeart/2005/8/layout/chevron1"/>
    <dgm:cxn modelId="{C6DC7A70-B5E4-4A54-A760-D24552659E7B}" type="presParOf" srcId="{C5D86D02-87BD-41E3-BED9-BB3F9883FB71}" destId="{DBC6F15E-8EF8-4FB0-AC3F-7568500F1250}" srcOrd="0" destOrd="0" presId="urn:microsoft.com/office/officeart/2005/8/layout/chevron1"/>
    <dgm:cxn modelId="{F8A1F9F6-6BA7-4317-8CF4-29030B72CEF5}" type="presParOf" srcId="{DBC6F15E-8EF8-4FB0-AC3F-7568500F1250}" destId="{19DD85CA-2B60-44F6-AF09-7786FAFCE673}" srcOrd="0" destOrd="0" presId="urn:microsoft.com/office/officeart/2005/8/layout/chevron1"/>
    <dgm:cxn modelId="{7F417FD6-FF2F-49D3-AFB2-61560247D66A}" type="presParOf" srcId="{DBC6F15E-8EF8-4FB0-AC3F-7568500F1250}" destId="{56750713-3926-4893-B068-0F7D0CD87630}" srcOrd="1" destOrd="0" presId="urn:microsoft.com/office/officeart/2005/8/layout/chevron1"/>
    <dgm:cxn modelId="{A2B98D4A-D0F5-4CD7-B637-CD77DCD4D03A}" type="presParOf" srcId="{C5D86D02-87BD-41E3-BED9-BB3F9883FB71}" destId="{D09C4052-B221-489D-91F8-47778C684FCD}" srcOrd="1" destOrd="0" presId="urn:microsoft.com/office/officeart/2005/8/layout/chevron1"/>
    <dgm:cxn modelId="{7E2D2F1F-672B-4BF3-80AC-24FC41B7D8EC}" type="presParOf" srcId="{C5D86D02-87BD-41E3-BED9-BB3F9883FB71}" destId="{43003422-C96A-4F77-97D0-37B095BEA7C8}" srcOrd="2" destOrd="0" presId="urn:microsoft.com/office/officeart/2005/8/layout/chevron1"/>
    <dgm:cxn modelId="{C1569588-0C4E-4850-991F-335BB05768B8}" type="presParOf" srcId="{43003422-C96A-4F77-97D0-37B095BEA7C8}" destId="{C82F18EC-952F-4715-8E94-78C6D308DCBF}" srcOrd="0" destOrd="0" presId="urn:microsoft.com/office/officeart/2005/8/layout/chevron1"/>
    <dgm:cxn modelId="{B86E0428-414E-439C-8EE0-F3DAA59EE98F}" type="presParOf" srcId="{43003422-C96A-4F77-97D0-37B095BEA7C8}" destId="{768CE81A-8A7B-4BD7-B3FA-7E870A542DF2}" srcOrd="1" destOrd="0" presId="urn:microsoft.com/office/officeart/2005/8/layout/chevron1"/>
    <dgm:cxn modelId="{30844593-8EE2-44C6-B7A5-AFFACFCBBEB8}" type="presParOf" srcId="{C5D86D02-87BD-41E3-BED9-BB3F9883FB71}" destId="{5F3DF26E-8677-4EFB-9900-6DA1B3DBCF6B}" srcOrd="3" destOrd="0" presId="urn:microsoft.com/office/officeart/2005/8/layout/chevron1"/>
    <dgm:cxn modelId="{7115E37D-D0F0-4B69-872A-6E8F55F338CD}" type="presParOf" srcId="{C5D86D02-87BD-41E3-BED9-BB3F9883FB71}" destId="{E4711563-CFB9-4B83-808A-D03421528444}" srcOrd="4" destOrd="0" presId="urn:microsoft.com/office/officeart/2005/8/layout/chevron1"/>
    <dgm:cxn modelId="{A432827B-F5D9-4624-8447-56B3DC345978}" type="presParOf" srcId="{E4711563-CFB9-4B83-808A-D03421528444}" destId="{084956A1-1D80-4958-A97E-7CFCAE15CC00}" srcOrd="0" destOrd="0" presId="urn:microsoft.com/office/officeart/2005/8/layout/chevron1"/>
    <dgm:cxn modelId="{9DB896F3-9BBB-4EDF-9309-7479EB5CE84B}" type="presParOf" srcId="{E4711563-CFB9-4B83-808A-D03421528444}" destId="{8396210B-6AEA-410A-96DE-2BE7E3330E2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971717-6D79-48C6-B014-0DF765E8A0C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2316F-7AAF-4DA3-AD8D-434B2D984AA0}">
      <dgm:prSet phldrT="[Text]" custT="1"/>
      <dgm:spPr/>
      <dgm:t>
        <a:bodyPr/>
        <a:lstStyle/>
        <a:p>
          <a:r>
            <a:rPr lang="en-US" sz="2200" dirty="0" smtClean="0">
              <a:solidFill>
                <a:srgbClr val="FF0000"/>
              </a:solidFill>
            </a:rPr>
            <a:t>Twitter Data Streaming </a:t>
          </a:r>
          <a:r>
            <a:rPr lang="en-US" sz="2200" dirty="0" smtClean="0"/>
            <a:t>from Python and save in “</a:t>
          </a:r>
          <a:r>
            <a:rPr lang="en-US" sz="2200" dirty="0" err="1" smtClean="0"/>
            <a:t>json</a:t>
          </a:r>
          <a:r>
            <a:rPr lang="en-US" sz="2200" dirty="0" smtClean="0"/>
            <a:t>” format : use filter words for a specific topic</a:t>
          </a:r>
          <a:endParaRPr lang="en-US" sz="2200" dirty="0"/>
        </a:p>
      </dgm:t>
    </dgm:pt>
    <dgm:pt modelId="{4D7F7DF2-90D2-4ACD-9069-96A76FD209F4}" type="parTrans" cxnId="{AAF57942-FF52-44E7-9AC3-F11389580E57}">
      <dgm:prSet/>
      <dgm:spPr/>
      <dgm:t>
        <a:bodyPr/>
        <a:lstStyle/>
        <a:p>
          <a:endParaRPr lang="en-US"/>
        </a:p>
      </dgm:t>
    </dgm:pt>
    <dgm:pt modelId="{66720441-EF37-4232-9513-13248862B41E}" type="sibTrans" cxnId="{AAF57942-FF52-44E7-9AC3-F11389580E57}">
      <dgm:prSet/>
      <dgm:spPr>
        <a:solidFill>
          <a:srgbClr val="002060">
            <a:alpha val="90000"/>
          </a:srgbClr>
        </a:solidFill>
      </dgm:spPr>
      <dgm:t>
        <a:bodyPr/>
        <a:lstStyle/>
        <a:p>
          <a:endParaRPr lang="en-US"/>
        </a:p>
      </dgm:t>
    </dgm:pt>
    <dgm:pt modelId="{AFFEC0F0-FB60-4AEE-9BB3-6CA6DB108B7B}">
      <dgm:prSet phldrT="[Text]" custT="1"/>
      <dgm:spPr/>
      <dgm:t>
        <a:bodyPr/>
        <a:lstStyle/>
        <a:p>
          <a:r>
            <a:rPr lang="en-US" sz="2200" dirty="0" smtClean="0"/>
            <a:t>Import the </a:t>
          </a:r>
          <a:r>
            <a:rPr lang="en-US" sz="2200" dirty="0" smtClean="0">
              <a:solidFill>
                <a:srgbClr val="FF0000"/>
              </a:solidFill>
            </a:rPr>
            <a:t>unstructured data </a:t>
          </a:r>
          <a:r>
            <a:rPr lang="en-US" sz="2200" dirty="0" smtClean="0"/>
            <a:t>: </a:t>
          </a:r>
          <a:r>
            <a:rPr lang="en-US" sz="2200" dirty="0" err="1" smtClean="0"/>
            <a:t>json</a:t>
          </a:r>
          <a:r>
            <a:rPr lang="en-US" sz="2200" dirty="0" smtClean="0"/>
            <a:t> documents (tweets) in </a:t>
          </a:r>
          <a:r>
            <a:rPr lang="en-US" sz="2200" b="0" dirty="0" smtClean="0">
              <a:solidFill>
                <a:srgbClr val="FF0000"/>
              </a:solidFill>
            </a:rPr>
            <a:t>Mongo DB </a:t>
          </a:r>
          <a:r>
            <a:rPr lang="en-US" sz="2200" dirty="0" smtClean="0"/>
            <a:t>and connect Python to MongoDB to access data</a:t>
          </a:r>
          <a:endParaRPr lang="en-US" sz="2200" dirty="0"/>
        </a:p>
      </dgm:t>
    </dgm:pt>
    <dgm:pt modelId="{A02AC709-8D04-48FC-ACA2-11B3A8BD35A8}" type="parTrans" cxnId="{35604ADB-5CF1-4FDC-A062-8FE42C1F3248}">
      <dgm:prSet/>
      <dgm:spPr/>
      <dgm:t>
        <a:bodyPr/>
        <a:lstStyle/>
        <a:p>
          <a:endParaRPr lang="en-US"/>
        </a:p>
      </dgm:t>
    </dgm:pt>
    <dgm:pt modelId="{0E1639D5-12E7-41F5-B604-9FCB8C4A85BB}" type="sibTrans" cxnId="{35604ADB-5CF1-4FDC-A062-8FE42C1F3248}">
      <dgm:prSet/>
      <dgm:spPr>
        <a:solidFill>
          <a:srgbClr val="002060">
            <a:alpha val="90000"/>
          </a:srgbClr>
        </a:solidFill>
      </dgm:spPr>
      <dgm:t>
        <a:bodyPr/>
        <a:lstStyle/>
        <a:p>
          <a:endParaRPr lang="en-US"/>
        </a:p>
      </dgm:t>
    </dgm:pt>
    <dgm:pt modelId="{BDCC0F0D-C892-445F-9A37-93B22206FBCF}">
      <dgm:prSet phldrT="[Text]" custT="1"/>
      <dgm:spPr/>
      <dgm:t>
        <a:bodyPr/>
        <a:lstStyle/>
        <a:p>
          <a:r>
            <a:rPr lang="en-US" sz="2200" b="0" dirty="0" smtClean="0">
              <a:solidFill>
                <a:srgbClr val="FF0000"/>
              </a:solidFill>
            </a:rPr>
            <a:t>Data Cleaning using </a:t>
          </a:r>
          <a:r>
            <a:rPr lang="en-US" sz="2200" b="0" dirty="0" err="1" smtClean="0">
              <a:solidFill>
                <a:srgbClr val="FF0000"/>
              </a:solidFill>
            </a:rPr>
            <a:t>RegEx</a:t>
          </a:r>
          <a:r>
            <a:rPr lang="en-US" sz="2200" b="0" dirty="0" smtClean="0">
              <a:solidFill>
                <a:srgbClr val="FF0000"/>
              </a:solidFill>
            </a:rPr>
            <a:t> </a:t>
          </a:r>
          <a:r>
            <a:rPr lang="en-US" sz="2200" b="1" dirty="0" smtClean="0">
              <a:solidFill>
                <a:srgbClr val="FF0000"/>
              </a:solidFill>
            </a:rPr>
            <a:t>: </a:t>
          </a:r>
          <a:r>
            <a:rPr lang="en-US" sz="2200" dirty="0" smtClean="0"/>
            <a:t>Tokenization, lowercase, Stemming and Removing Punctuation, Stop Words, @- #, URLs, https: </a:t>
          </a:r>
          <a:endParaRPr lang="en-US" sz="2200" dirty="0"/>
        </a:p>
      </dgm:t>
    </dgm:pt>
    <dgm:pt modelId="{73DF2332-3FBD-4381-9FC5-ACAA58611F17}" type="parTrans" cxnId="{DB827837-A033-4196-9FB6-FF007B034AE7}">
      <dgm:prSet/>
      <dgm:spPr/>
      <dgm:t>
        <a:bodyPr/>
        <a:lstStyle/>
        <a:p>
          <a:endParaRPr lang="en-US"/>
        </a:p>
      </dgm:t>
    </dgm:pt>
    <dgm:pt modelId="{B17082B1-0DF9-4D58-A8B9-9D13000ADD3E}" type="sibTrans" cxnId="{DB827837-A033-4196-9FB6-FF007B034AE7}">
      <dgm:prSet/>
      <dgm:spPr/>
      <dgm:t>
        <a:bodyPr/>
        <a:lstStyle/>
        <a:p>
          <a:endParaRPr lang="en-US"/>
        </a:p>
      </dgm:t>
    </dgm:pt>
    <dgm:pt modelId="{90F6C622-8614-4448-A95A-5DF6E1A5EA7F}" type="pres">
      <dgm:prSet presAssocID="{FE971717-6D79-48C6-B014-0DF765E8A0C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2D70B4-F63D-4C7E-976E-F16E1FA9B483}" type="pres">
      <dgm:prSet presAssocID="{FE971717-6D79-48C6-B014-0DF765E8A0C8}" presName="dummyMaxCanvas" presStyleCnt="0">
        <dgm:presLayoutVars/>
      </dgm:prSet>
      <dgm:spPr/>
    </dgm:pt>
    <dgm:pt modelId="{D18372E8-52C5-4F3B-98B5-FBF3C3366627}" type="pres">
      <dgm:prSet presAssocID="{FE971717-6D79-48C6-B014-0DF765E8A0C8}" presName="ThreeNodes_1" presStyleLbl="node1" presStyleIdx="0" presStyleCnt="3" custScaleY="61203" custLinFactNeighborX="150" custLinFactNeighborY="1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33D2F-FC92-41AC-9790-33886D9D142C}" type="pres">
      <dgm:prSet presAssocID="{FE971717-6D79-48C6-B014-0DF765E8A0C8}" presName="ThreeNodes_2" presStyleLbl="node1" presStyleIdx="1" presStyleCnt="3" custScaleY="74549" custLinFactNeighborY="-3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80C64-2D3E-4953-B9FF-CB0FBEAA9690}" type="pres">
      <dgm:prSet presAssocID="{FE971717-6D79-48C6-B014-0DF765E8A0C8}" presName="ThreeNodes_3" presStyleLbl="node1" presStyleIdx="2" presStyleCnt="3" custScaleY="74806" custLinFactNeighborY="-25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97C15-D762-47E5-95C6-07E801280D46}" type="pres">
      <dgm:prSet presAssocID="{FE971717-6D79-48C6-B014-0DF765E8A0C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AC9F3-E4B8-46BE-90A5-449CB1A3A503}" type="pres">
      <dgm:prSet presAssocID="{FE971717-6D79-48C6-B014-0DF765E8A0C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EDF10-6A2F-44CE-948B-AEE15BDA4B09}" type="pres">
      <dgm:prSet presAssocID="{FE971717-6D79-48C6-B014-0DF765E8A0C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EB82A-4B84-4241-9490-BD2077F0221E}" type="pres">
      <dgm:prSet presAssocID="{FE971717-6D79-48C6-B014-0DF765E8A0C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E63DE-056F-4F0E-B3A3-2CB854461273}" type="pres">
      <dgm:prSet presAssocID="{FE971717-6D79-48C6-B014-0DF765E8A0C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827837-A033-4196-9FB6-FF007B034AE7}" srcId="{FE971717-6D79-48C6-B014-0DF765E8A0C8}" destId="{BDCC0F0D-C892-445F-9A37-93B22206FBCF}" srcOrd="2" destOrd="0" parTransId="{73DF2332-3FBD-4381-9FC5-ACAA58611F17}" sibTransId="{B17082B1-0DF9-4D58-A8B9-9D13000ADD3E}"/>
    <dgm:cxn modelId="{AAF57942-FF52-44E7-9AC3-F11389580E57}" srcId="{FE971717-6D79-48C6-B014-0DF765E8A0C8}" destId="{1652316F-7AAF-4DA3-AD8D-434B2D984AA0}" srcOrd="0" destOrd="0" parTransId="{4D7F7DF2-90D2-4ACD-9069-96A76FD209F4}" sibTransId="{66720441-EF37-4232-9513-13248862B41E}"/>
    <dgm:cxn modelId="{CFC6D1A9-53BE-4DFF-99AB-59BB6B711FA4}" type="presOf" srcId="{BDCC0F0D-C892-445F-9A37-93B22206FBCF}" destId="{8E4E63DE-056F-4F0E-B3A3-2CB854461273}" srcOrd="1" destOrd="0" presId="urn:microsoft.com/office/officeart/2005/8/layout/vProcess5"/>
    <dgm:cxn modelId="{5E9AD18C-F82C-417D-82D5-15B46B6979EC}" type="presOf" srcId="{0E1639D5-12E7-41F5-B604-9FCB8C4A85BB}" destId="{F36AC9F3-E4B8-46BE-90A5-449CB1A3A503}" srcOrd="0" destOrd="0" presId="urn:microsoft.com/office/officeart/2005/8/layout/vProcess5"/>
    <dgm:cxn modelId="{35388665-0E31-44A8-90FE-16A1CED025EF}" type="presOf" srcId="{66720441-EF37-4232-9513-13248862B41E}" destId="{6FA97C15-D762-47E5-95C6-07E801280D46}" srcOrd="0" destOrd="0" presId="urn:microsoft.com/office/officeart/2005/8/layout/vProcess5"/>
    <dgm:cxn modelId="{C77AF211-7D4E-49F1-8D9E-DA4B25D6038E}" type="presOf" srcId="{AFFEC0F0-FB60-4AEE-9BB3-6CA6DB108B7B}" destId="{C39EB82A-4B84-4241-9490-BD2077F0221E}" srcOrd="1" destOrd="0" presId="urn:microsoft.com/office/officeart/2005/8/layout/vProcess5"/>
    <dgm:cxn modelId="{476CA616-E2EF-4F6E-90DD-7C2D5E2FF509}" type="presOf" srcId="{1652316F-7AAF-4DA3-AD8D-434B2D984AA0}" destId="{D18372E8-52C5-4F3B-98B5-FBF3C3366627}" srcOrd="0" destOrd="0" presId="urn:microsoft.com/office/officeart/2005/8/layout/vProcess5"/>
    <dgm:cxn modelId="{60B50553-4EDD-4F45-A818-5A9E247EBC17}" type="presOf" srcId="{1652316F-7AAF-4DA3-AD8D-434B2D984AA0}" destId="{734EDF10-6A2F-44CE-948B-AEE15BDA4B09}" srcOrd="1" destOrd="0" presId="urn:microsoft.com/office/officeart/2005/8/layout/vProcess5"/>
    <dgm:cxn modelId="{35604ADB-5CF1-4FDC-A062-8FE42C1F3248}" srcId="{FE971717-6D79-48C6-B014-0DF765E8A0C8}" destId="{AFFEC0F0-FB60-4AEE-9BB3-6CA6DB108B7B}" srcOrd="1" destOrd="0" parTransId="{A02AC709-8D04-48FC-ACA2-11B3A8BD35A8}" sibTransId="{0E1639D5-12E7-41F5-B604-9FCB8C4A85BB}"/>
    <dgm:cxn modelId="{EC95ADD0-0969-4474-9C08-4BE5FBDAEE6F}" type="presOf" srcId="{AFFEC0F0-FB60-4AEE-9BB3-6CA6DB108B7B}" destId="{DA233D2F-FC92-41AC-9790-33886D9D142C}" srcOrd="0" destOrd="0" presId="urn:microsoft.com/office/officeart/2005/8/layout/vProcess5"/>
    <dgm:cxn modelId="{9331E30A-8AF3-4D7E-9810-267DF7876AD8}" type="presOf" srcId="{BDCC0F0D-C892-445F-9A37-93B22206FBCF}" destId="{EAD80C64-2D3E-4953-B9FF-CB0FBEAA9690}" srcOrd="0" destOrd="0" presId="urn:microsoft.com/office/officeart/2005/8/layout/vProcess5"/>
    <dgm:cxn modelId="{1C7055A0-5E39-4507-9B8B-EC89C82EE1B4}" type="presOf" srcId="{FE971717-6D79-48C6-B014-0DF765E8A0C8}" destId="{90F6C622-8614-4448-A95A-5DF6E1A5EA7F}" srcOrd="0" destOrd="0" presId="urn:microsoft.com/office/officeart/2005/8/layout/vProcess5"/>
    <dgm:cxn modelId="{D50CD2B9-E678-47F1-AB52-D68DE784518A}" type="presParOf" srcId="{90F6C622-8614-4448-A95A-5DF6E1A5EA7F}" destId="{502D70B4-F63D-4C7E-976E-F16E1FA9B483}" srcOrd="0" destOrd="0" presId="urn:microsoft.com/office/officeart/2005/8/layout/vProcess5"/>
    <dgm:cxn modelId="{6FD8878F-3738-4C2B-BDAC-AC342B6E80CA}" type="presParOf" srcId="{90F6C622-8614-4448-A95A-5DF6E1A5EA7F}" destId="{D18372E8-52C5-4F3B-98B5-FBF3C3366627}" srcOrd="1" destOrd="0" presId="urn:microsoft.com/office/officeart/2005/8/layout/vProcess5"/>
    <dgm:cxn modelId="{1C47613E-F573-4368-BECE-CE23A424CFDD}" type="presParOf" srcId="{90F6C622-8614-4448-A95A-5DF6E1A5EA7F}" destId="{DA233D2F-FC92-41AC-9790-33886D9D142C}" srcOrd="2" destOrd="0" presId="urn:microsoft.com/office/officeart/2005/8/layout/vProcess5"/>
    <dgm:cxn modelId="{6EEEC837-1066-4672-8AB0-189C366EB876}" type="presParOf" srcId="{90F6C622-8614-4448-A95A-5DF6E1A5EA7F}" destId="{EAD80C64-2D3E-4953-B9FF-CB0FBEAA9690}" srcOrd="3" destOrd="0" presId="urn:microsoft.com/office/officeart/2005/8/layout/vProcess5"/>
    <dgm:cxn modelId="{8D01018F-5CF1-417B-8C8B-F7354C077599}" type="presParOf" srcId="{90F6C622-8614-4448-A95A-5DF6E1A5EA7F}" destId="{6FA97C15-D762-47E5-95C6-07E801280D46}" srcOrd="4" destOrd="0" presId="urn:microsoft.com/office/officeart/2005/8/layout/vProcess5"/>
    <dgm:cxn modelId="{1B78853B-9490-4146-8C19-1092C3D98FA3}" type="presParOf" srcId="{90F6C622-8614-4448-A95A-5DF6E1A5EA7F}" destId="{F36AC9F3-E4B8-46BE-90A5-449CB1A3A503}" srcOrd="5" destOrd="0" presId="urn:microsoft.com/office/officeart/2005/8/layout/vProcess5"/>
    <dgm:cxn modelId="{BDCF51A0-5183-4AB8-A414-6857B94A0098}" type="presParOf" srcId="{90F6C622-8614-4448-A95A-5DF6E1A5EA7F}" destId="{734EDF10-6A2F-44CE-948B-AEE15BDA4B09}" srcOrd="6" destOrd="0" presId="urn:microsoft.com/office/officeart/2005/8/layout/vProcess5"/>
    <dgm:cxn modelId="{ADDD9AD2-6886-4BDE-9581-7FC62369CFA2}" type="presParOf" srcId="{90F6C622-8614-4448-A95A-5DF6E1A5EA7F}" destId="{C39EB82A-4B84-4241-9490-BD2077F0221E}" srcOrd="7" destOrd="0" presId="urn:microsoft.com/office/officeart/2005/8/layout/vProcess5"/>
    <dgm:cxn modelId="{AAF60104-41DD-4AAA-B0C1-F87A1C775577}" type="presParOf" srcId="{90F6C622-8614-4448-A95A-5DF6E1A5EA7F}" destId="{8E4E63DE-056F-4F0E-B3A3-2CB85446127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971717-6D79-48C6-B014-0DF765E8A0C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2316F-7AAF-4DA3-AD8D-434B2D984AA0}">
      <dgm:prSet phldrT="[Text]" custT="1"/>
      <dgm:spPr/>
      <dgm:t>
        <a:bodyPr/>
        <a:lstStyle/>
        <a:p>
          <a:r>
            <a:rPr lang="en-US" sz="2200" b="1" dirty="0" smtClean="0">
              <a:solidFill>
                <a:srgbClr val="FF0000"/>
              </a:solidFill>
            </a:rPr>
            <a:t>Descriptive Analysis </a:t>
          </a:r>
          <a:r>
            <a:rPr lang="en-US" sz="2200" dirty="0" smtClean="0"/>
            <a:t>: Compare major KPIs for both Amazon and eBay. Track Top Keywords, Top Hashtags, Top @-mentions and Top users for both</a:t>
          </a:r>
          <a:endParaRPr lang="en-US" sz="2200" dirty="0"/>
        </a:p>
      </dgm:t>
    </dgm:pt>
    <dgm:pt modelId="{4D7F7DF2-90D2-4ACD-9069-96A76FD209F4}" type="parTrans" cxnId="{AAF57942-FF52-44E7-9AC3-F11389580E57}">
      <dgm:prSet/>
      <dgm:spPr/>
      <dgm:t>
        <a:bodyPr/>
        <a:lstStyle/>
        <a:p>
          <a:endParaRPr lang="en-US"/>
        </a:p>
      </dgm:t>
    </dgm:pt>
    <dgm:pt modelId="{66720441-EF37-4232-9513-13248862B41E}" type="sibTrans" cxnId="{AAF57942-FF52-44E7-9AC3-F11389580E57}">
      <dgm:prSet/>
      <dgm:spPr>
        <a:solidFill>
          <a:srgbClr val="002060">
            <a:alpha val="90000"/>
          </a:srgbClr>
        </a:solidFill>
      </dgm:spPr>
      <dgm:t>
        <a:bodyPr/>
        <a:lstStyle/>
        <a:p>
          <a:endParaRPr lang="en-US"/>
        </a:p>
      </dgm:t>
    </dgm:pt>
    <dgm:pt modelId="{AFFEC0F0-FB60-4AEE-9BB3-6CA6DB108B7B}">
      <dgm:prSet phldrT="[Text]" custT="1"/>
      <dgm:spPr/>
      <dgm:t>
        <a:bodyPr/>
        <a:lstStyle/>
        <a:p>
          <a:r>
            <a:rPr lang="en-US" sz="2200" dirty="0" smtClean="0"/>
            <a:t>Using unigram approach, develop the Training Data set with labeled data for </a:t>
          </a:r>
          <a:r>
            <a:rPr lang="en-US" sz="2200" dirty="0" smtClean="0">
              <a:solidFill>
                <a:srgbClr val="FF0000"/>
              </a:solidFill>
            </a:rPr>
            <a:t>Naïve Bayes Classifier </a:t>
          </a:r>
          <a:r>
            <a:rPr lang="en-US" sz="2200" dirty="0" smtClean="0"/>
            <a:t>model - supervised learning algorithm.</a:t>
          </a:r>
          <a:endParaRPr lang="en-US" sz="2200" dirty="0"/>
        </a:p>
      </dgm:t>
    </dgm:pt>
    <dgm:pt modelId="{A02AC709-8D04-48FC-ACA2-11B3A8BD35A8}" type="parTrans" cxnId="{35604ADB-5CF1-4FDC-A062-8FE42C1F3248}">
      <dgm:prSet/>
      <dgm:spPr/>
      <dgm:t>
        <a:bodyPr/>
        <a:lstStyle/>
        <a:p>
          <a:endParaRPr lang="en-US"/>
        </a:p>
      </dgm:t>
    </dgm:pt>
    <dgm:pt modelId="{0E1639D5-12E7-41F5-B604-9FCB8C4A85BB}" type="sibTrans" cxnId="{35604ADB-5CF1-4FDC-A062-8FE42C1F3248}">
      <dgm:prSet/>
      <dgm:spPr>
        <a:solidFill>
          <a:srgbClr val="002060">
            <a:alpha val="90000"/>
          </a:srgbClr>
        </a:solidFill>
      </dgm:spPr>
      <dgm:t>
        <a:bodyPr/>
        <a:lstStyle/>
        <a:p>
          <a:endParaRPr lang="en-US"/>
        </a:p>
      </dgm:t>
    </dgm:pt>
    <dgm:pt modelId="{BDCC0F0D-C892-445F-9A37-93B22206FBCF}">
      <dgm:prSet phldrT="[Text]" custT="1"/>
      <dgm:spPr/>
      <dgm:t>
        <a:bodyPr/>
        <a:lstStyle/>
        <a:p>
          <a:r>
            <a:rPr lang="en-US" sz="2200" b="0" dirty="0" smtClean="0">
              <a:solidFill>
                <a:schemeClr val="bg1"/>
              </a:solidFill>
            </a:rPr>
            <a:t>Run the Model on test data to </a:t>
          </a:r>
          <a:r>
            <a:rPr lang="en-US" sz="2200" b="0" dirty="0" smtClean="0">
              <a:solidFill>
                <a:srgbClr val="FF0000"/>
              </a:solidFill>
            </a:rPr>
            <a:t>classify the sentiments as positive and negative </a:t>
          </a:r>
          <a:r>
            <a:rPr lang="en-US" sz="2200" b="0" dirty="0" smtClean="0">
              <a:solidFill>
                <a:schemeClr val="bg1"/>
              </a:solidFill>
            </a:rPr>
            <a:t>based on tweet content</a:t>
          </a:r>
          <a:endParaRPr lang="en-US" sz="2200" b="0" dirty="0">
            <a:solidFill>
              <a:schemeClr val="bg1"/>
            </a:solidFill>
          </a:endParaRPr>
        </a:p>
      </dgm:t>
    </dgm:pt>
    <dgm:pt modelId="{73DF2332-3FBD-4381-9FC5-ACAA58611F17}" type="parTrans" cxnId="{DB827837-A033-4196-9FB6-FF007B034AE7}">
      <dgm:prSet/>
      <dgm:spPr/>
      <dgm:t>
        <a:bodyPr/>
        <a:lstStyle/>
        <a:p>
          <a:endParaRPr lang="en-US"/>
        </a:p>
      </dgm:t>
    </dgm:pt>
    <dgm:pt modelId="{B17082B1-0DF9-4D58-A8B9-9D13000ADD3E}" type="sibTrans" cxnId="{DB827837-A033-4196-9FB6-FF007B034AE7}">
      <dgm:prSet/>
      <dgm:spPr/>
      <dgm:t>
        <a:bodyPr/>
        <a:lstStyle/>
        <a:p>
          <a:endParaRPr lang="en-US"/>
        </a:p>
      </dgm:t>
    </dgm:pt>
    <dgm:pt modelId="{90F6C622-8614-4448-A95A-5DF6E1A5EA7F}" type="pres">
      <dgm:prSet presAssocID="{FE971717-6D79-48C6-B014-0DF765E8A0C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2D70B4-F63D-4C7E-976E-F16E1FA9B483}" type="pres">
      <dgm:prSet presAssocID="{FE971717-6D79-48C6-B014-0DF765E8A0C8}" presName="dummyMaxCanvas" presStyleCnt="0">
        <dgm:presLayoutVars/>
      </dgm:prSet>
      <dgm:spPr/>
    </dgm:pt>
    <dgm:pt modelId="{D18372E8-52C5-4F3B-98B5-FBF3C3366627}" type="pres">
      <dgm:prSet presAssocID="{FE971717-6D79-48C6-B014-0DF765E8A0C8}" presName="ThreeNodes_1" presStyleLbl="node1" presStyleIdx="0" presStyleCnt="3" custScaleY="719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33D2F-FC92-41AC-9790-33886D9D142C}" type="pres">
      <dgm:prSet presAssocID="{FE971717-6D79-48C6-B014-0DF765E8A0C8}" presName="ThreeNodes_2" presStyleLbl="node1" presStyleIdx="1" presStyleCnt="3" custScaleY="771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80C64-2D3E-4953-B9FF-CB0FBEAA9690}" type="pres">
      <dgm:prSet presAssocID="{FE971717-6D79-48C6-B014-0DF765E8A0C8}" presName="ThreeNodes_3" presStyleLbl="node1" presStyleIdx="2" presStyleCnt="3" custScaleY="70175" custLinFactNeighborY="-5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97C15-D762-47E5-95C6-07E801280D46}" type="pres">
      <dgm:prSet presAssocID="{FE971717-6D79-48C6-B014-0DF765E8A0C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AC9F3-E4B8-46BE-90A5-449CB1A3A503}" type="pres">
      <dgm:prSet presAssocID="{FE971717-6D79-48C6-B014-0DF765E8A0C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EDF10-6A2F-44CE-948B-AEE15BDA4B09}" type="pres">
      <dgm:prSet presAssocID="{FE971717-6D79-48C6-B014-0DF765E8A0C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EB82A-4B84-4241-9490-BD2077F0221E}" type="pres">
      <dgm:prSet presAssocID="{FE971717-6D79-48C6-B014-0DF765E8A0C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E63DE-056F-4F0E-B3A3-2CB854461273}" type="pres">
      <dgm:prSet presAssocID="{FE971717-6D79-48C6-B014-0DF765E8A0C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1D83EA-753F-4A4D-9B9C-A93CE1E7D1ED}" type="presOf" srcId="{66720441-EF37-4232-9513-13248862B41E}" destId="{6FA97C15-D762-47E5-95C6-07E801280D46}" srcOrd="0" destOrd="0" presId="urn:microsoft.com/office/officeart/2005/8/layout/vProcess5"/>
    <dgm:cxn modelId="{F859F8E9-0D14-4910-B77D-9BC2130862BD}" type="presOf" srcId="{AFFEC0F0-FB60-4AEE-9BB3-6CA6DB108B7B}" destId="{C39EB82A-4B84-4241-9490-BD2077F0221E}" srcOrd="1" destOrd="0" presId="urn:microsoft.com/office/officeart/2005/8/layout/vProcess5"/>
    <dgm:cxn modelId="{DB827837-A033-4196-9FB6-FF007B034AE7}" srcId="{FE971717-6D79-48C6-B014-0DF765E8A0C8}" destId="{BDCC0F0D-C892-445F-9A37-93B22206FBCF}" srcOrd="2" destOrd="0" parTransId="{73DF2332-3FBD-4381-9FC5-ACAA58611F17}" sibTransId="{B17082B1-0DF9-4D58-A8B9-9D13000ADD3E}"/>
    <dgm:cxn modelId="{AAF57942-FF52-44E7-9AC3-F11389580E57}" srcId="{FE971717-6D79-48C6-B014-0DF765E8A0C8}" destId="{1652316F-7AAF-4DA3-AD8D-434B2D984AA0}" srcOrd="0" destOrd="0" parTransId="{4D7F7DF2-90D2-4ACD-9069-96A76FD209F4}" sibTransId="{66720441-EF37-4232-9513-13248862B41E}"/>
    <dgm:cxn modelId="{B6729F4E-EA9F-4FFE-8282-2A8049131FBB}" type="presOf" srcId="{1652316F-7AAF-4DA3-AD8D-434B2D984AA0}" destId="{D18372E8-52C5-4F3B-98B5-FBF3C3366627}" srcOrd="0" destOrd="0" presId="urn:microsoft.com/office/officeart/2005/8/layout/vProcess5"/>
    <dgm:cxn modelId="{3407BA7C-C070-4CF2-BBB6-649515BF4EA4}" type="presOf" srcId="{BDCC0F0D-C892-445F-9A37-93B22206FBCF}" destId="{8E4E63DE-056F-4F0E-B3A3-2CB854461273}" srcOrd="1" destOrd="0" presId="urn:microsoft.com/office/officeart/2005/8/layout/vProcess5"/>
    <dgm:cxn modelId="{A1D8BF7F-2624-4A5E-AE4D-40E3BA9B6BAF}" type="presOf" srcId="{AFFEC0F0-FB60-4AEE-9BB3-6CA6DB108B7B}" destId="{DA233D2F-FC92-41AC-9790-33886D9D142C}" srcOrd="0" destOrd="0" presId="urn:microsoft.com/office/officeart/2005/8/layout/vProcess5"/>
    <dgm:cxn modelId="{24D3744B-CD7A-4BB1-A343-A1EC3578BB15}" type="presOf" srcId="{0E1639D5-12E7-41F5-B604-9FCB8C4A85BB}" destId="{F36AC9F3-E4B8-46BE-90A5-449CB1A3A503}" srcOrd="0" destOrd="0" presId="urn:microsoft.com/office/officeart/2005/8/layout/vProcess5"/>
    <dgm:cxn modelId="{57834957-639A-4C79-8F45-CEEDA283E007}" type="presOf" srcId="{BDCC0F0D-C892-445F-9A37-93B22206FBCF}" destId="{EAD80C64-2D3E-4953-B9FF-CB0FBEAA9690}" srcOrd="0" destOrd="0" presId="urn:microsoft.com/office/officeart/2005/8/layout/vProcess5"/>
    <dgm:cxn modelId="{1CCAE9D3-7C7A-4F0C-9FA5-0455FD974057}" type="presOf" srcId="{1652316F-7AAF-4DA3-AD8D-434B2D984AA0}" destId="{734EDF10-6A2F-44CE-948B-AEE15BDA4B09}" srcOrd="1" destOrd="0" presId="urn:microsoft.com/office/officeart/2005/8/layout/vProcess5"/>
    <dgm:cxn modelId="{2AF4F88F-E44E-4C8F-8CD6-516E2EBB5543}" type="presOf" srcId="{FE971717-6D79-48C6-B014-0DF765E8A0C8}" destId="{90F6C622-8614-4448-A95A-5DF6E1A5EA7F}" srcOrd="0" destOrd="0" presId="urn:microsoft.com/office/officeart/2005/8/layout/vProcess5"/>
    <dgm:cxn modelId="{35604ADB-5CF1-4FDC-A062-8FE42C1F3248}" srcId="{FE971717-6D79-48C6-B014-0DF765E8A0C8}" destId="{AFFEC0F0-FB60-4AEE-9BB3-6CA6DB108B7B}" srcOrd="1" destOrd="0" parTransId="{A02AC709-8D04-48FC-ACA2-11B3A8BD35A8}" sibTransId="{0E1639D5-12E7-41F5-B604-9FCB8C4A85BB}"/>
    <dgm:cxn modelId="{9D5ADD8C-5161-40DB-A34E-3B116450E27F}" type="presParOf" srcId="{90F6C622-8614-4448-A95A-5DF6E1A5EA7F}" destId="{502D70B4-F63D-4C7E-976E-F16E1FA9B483}" srcOrd="0" destOrd="0" presId="urn:microsoft.com/office/officeart/2005/8/layout/vProcess5"/>
    <dgm:cxn modelId="{4E79331E-C8B4-491A-A592-D47A3C7D5903}" type="presParOf" srcId="{90F6C622-8614-4448-A95A-5DF6E1A5EA7F}" destId="{D18372E8-52C5-4F3B-98B5-FBF3C3366627}" srcOrd="1" destOrd="0" presId="urn:microsoft.com/office/officeart/2005/8/layout/vProcess5"/>
    <dgm:cxn modelId="{4245EAAB-C37B-49F2-9740-BCD6E6EFF1CC}" type="presParOf" srcId="{90F6C622-8614-4448-A95A-5DF6E1A5EA7F}" destId="{DA233D2F-FC92-41AC-9790-33886D9D142C}" srcOrd="2" destOrd="0" presId="urn:microsoft.com/office/officeart/2005/8/layout/vProcess5"/>
    <dgm:cxn modelId="{4359A4EF-5716-4502-B30A-7FDD4FFAA41C}" type="presParOf" srcId="{90F6C622-8614-4448-A95A-5DF6E1A5EA7F}" destId="{EAD80C64-2D3E-4953-B9FF-CB0FBEAA9690}" srcOrd="3" destOrd="0" presId="urn:microsoft.com/office/officeart/2005/8/layout/vProcess5"/>
    <dgm:cxn modelId="{C88C767A-6DB1-4BB6-9393-2E700619915C}" type="presParOf" srcId="{90F6C622-8614-4448-A95A-5DF6E1A5EA7F}" destId="{6FA97C15-D762-47E5-95C6-07E801280D46}" srcOrd="4" destOrd="0" presId="urn:microsoft.com/office/officeart/2005/8/layout/vProcess5"/>
    <dgm:cxn modelId="{0069EDBB-C20C-4752-A22E-7421DBD99502}" type="presParOf" srcId="{90F6C622-8614-4448-A95A-5DF6E1A5EA7F}" destId="{F36AC9F3-E4B8-46BE-90A5-449CB1A3A503}" srcOrd="5" destOrd="0" presId="urn:microsoft.com/office/officeart/2005/8/layout/vProcess5"/>
    <dgm:cxn modelId="{4851DF57-04C0-4599-9B34-534552E2F7D2}" type="presParOf" srcId="{90F6C622-8614-4448-A95A-5DF6E1A5EA7F}" destId="{734EDF10-6A2F-44CE-948B-AEE15BDA4B09}" srcOrd="6" destOrd="0" presId="urn:microsoft.com/office/officeart/2005/8/layout/vProcess5"/>
    <dgm:cxn modelId="{1B1EE04E-9964-4B72-BB3E-7F821E0A1158}" type="presParOf" srcId="{90F6C622-8614-4448-A95A-5DF6E1A5EA7F}" destId="{C39EB82A-4B84-4241-9490-BD2077F0221E}" srcOrd="7" destOrd="0" presId="urn:microsoft.com/office/officeart/2005/8/layout/vProcess5"/>
    <dgm:cxn modelId="{0C26E4A4-180B-4D9E-ACCF-D315832F012E}" type="presParOf" srcId="{90F6C622-8614-4448-A95A-5DF6E1A5EA7F}" destId="{8E4E63DE-056F-4F0E-B3A3-2CB85446127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971717-6D79-48C6-B014-0DF765E8A0C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2316F-7AAF-4DA3-AD8D-434B2D984AA0}">
      <dgm:prSet phldrT="[Text]" custT="1"/>
      <dgm:spPr/>
      <dgm:t>
        <a:bodyPr/>
        <a:lstStyle/>
        <a:p>
          <a:r>
            <a:rPr lang="en-US" sz="2200" b="0" dirty="0" err="1" smtClean="0">
              <a:solidFill>
                <a:srgbClr val="FF0000"/>
              </a:solidFill>
            </a:rPr>
            <a:t>Tkinter</a:t>
          </a:r>
          <a:r>
            <a:rPr lang="en-US" sz="2200" b="0" dirty="0" smtClean="0">
              <a:solidFill>
                <a:srgbClr val="FF0000"/>
              </a:solidFill>
            </a:rPr>
            <a:t> Interface</a:t>
          </a:r>
          <a:r>
            <a:rPr lang="en-US" sz="2200" b="0" dirty="0" smtClean="0">
              <a:solidFill>
                <a:schemeClr val="bg1"/>
              </a:solidFill>
            </a:rPr>
            <a:t>: Develop the GUI dashboard using Canvas for tracking major KPIs for comparison b/w amazon and eBay</a:t>
          </a:r>
          <a:endParaRPr lang="en-US" sz="2200" b="0" dirty="0">
            <a:solidFill>
              <a:schemeClr val="bg1"/>
            </a:solidFill>
          </a:endParaRPr>
        </a:p>
      </dgm:t>
    </dgm:pt>
    <dgm:pt modelId="{4D7F7DF2-90D2-4ACD-9069-96A76FD209F4}" type="parTrans" cxnId="{AAF57942-FF52-44E7-9AC3-F11389580E57}">
      <dgm:prSet/>
      <dgm:spPr/>
      <dgm:t>
        <a:bodyPr/>
        <a:lstStyle/>
        <a:p>
          <a:endParaRPr lang="en-US"/>
        </a:p>
      </dgm:t>
    </dgm:pt>
    <dgm:pt modelId="{66720441-EF37-4232-9513-13248862B41E}" type="sibTrans" cxnId="{AAF57942-FF52-44E7-9AC3-F11389580E57}">
      <dgm:prSet/>
      <dgm:spPr>
        <a:solidFill>
          <a:srgbClr val="002060">
            <a:alpha val="90000"/>
          </a:srgbClr>
        </a:solidFill>
      </dgm:spPr>
      <dgm:t>
        <a:bodyPr/>
        <a:lstStyle/>
        <a:p>
          <a:endParaRPr lang="en-US"/>
        </a:p>
      </dgm:t>
    </dgm:pt>
    <dgm:pt modelId="{AFFEC0F0-FB60-4AEE-9BB3-6CA6DB108B7B}">
      <dgm:prSet phldrT="[Text]" custT="1"/>
      <dgm:spPr/>
      <dgm:t>
        <a:bodyPr/>
        <a:lstStyle/>
        <a:p>
          <a:r>
            <a:rPr lang="en-US" sz="2200" b="0" dirty="0" smtClean="0">
              <a:solidFill>
                <a:srgbClr val="FF0000"/>
              </a:solidFill>
            </a:rPr>
            <a:t>Word Clouds, </a:t>
          </a:r>
          <a:r>
            <a:rPr lang="en-US" sz="2200" dirty="0" smtClean="0"/>
            <a:t>Bar charts, Column Charts and Pie Charts for showing analysis results</a:t>
          </a:r>
          <a:endParaRPr lang="en-US" sz="2200" dirty="0"/>
        </a:p>
      </dgm:t>
    </dgm:pt>
    <dgm:pt modelId="{A02AC709-8D04-48FC-ACA2-11B3A8BD35A8}" type="parTrans" cxnId="{35604ADB-5CF1-4FDC-A062-8FE42C1F3248}">
      <dgm:prSet/>
      <dgm:spPr/>
      <dgm:t>
        <a:bodyPr/>
        <a:lstStyle/>
        <a:p>
          <a:endParaRPr lang="en-US"/>
        </a:p>
      </dgm:t>
    </dgm:pt>
    <dgm:pt modelId="{0E1639D5-12E7-41F5-B604-9FCB8C4A85BB}" type="sibTrans" cxnId="{35604ADB-5CF1-4FDC-A062-8FE42C1F3248}">
      <dgm:prSet/>
      <dgm:spPr>
        <a:solidFill>
          <a:srgbClr val="002060">
            <a:alpha val="90000"/>
          </a:srgbClr>
        </a:solidFill>
      </dgm:spPr>
      <dgm:t>
        <a:bodyPr/>
        <a:lstStyle/>
        <a:p>
          <a:endParaRPr lang="en-US"/>
        </a:p>
      </dgm:t>
    </dgm:pt>
    <dgm:pt modelId="{BDCC0F0D-C892-445F-9A37-93B22206FBCF}">
      <dgm:prSet phldrT="[Text]" custT="1"/>
      <dgm:spPr/>
      <dgm:t>
        <a:bodyPr/>
        <a:lstStyle/>
        <a:p>
          <a:r>
            <a:rPr lang="en-US" sz="2200" b="0" dirty="0" smtClean="0">
              <a:solidFill>
                <a:schemeClr val="bg1"/>
              </a:solidFill>
            </a:rPr>
            <a:t>Display and Compare the </a:t>
          </a:r>
          <a:r>
            <a:rPr lang="en-US" sz="2200" b="0" dirty="0" smtClean="0">
              <a:solidFill>
                <a:srgbClr val="FF0000"/>
              </a:solidFill>
            </a:rPr>
            <a:t>sentiments on a Geography Map </a:t>
          </a:r>
          <a:r>
            <a:rPr lang="en-US" sz="2200" b="0" dirty="0" smtClean="0">
              <a:solidFill>
                <a:schemeClr val="bg1"/>
              </a:solidFill>
            </a:rPr>
            <a:t>for both Amazon and eBay. Highlight the top 10 states</a:t>
          </a:r>
          <a:endParaRPr lang="en-US" sz="2200" b="0" dirty="0">
            <a:solidFill>
              <a:schemeClr val="bg1"/>
            </a:solidFill>
          </a:endParaRPr>
        </a:p>
      </dgm:t>
    </dgm:pt>
    <dgm:pt modelId="{73DF2332-3FBD-4381-9FC5-ACAA58611F17}" type="parTrans" cxnId="{DB827837-A033-4196-9FB6-FF007B034AE7}">
      <dgm:prSet/>
      <dgm:spPr/>
      <dgm:t>
        <a:bodyPr/>
        <a:lstStyle/>
        <a:p>
          <a:endParaRPr lang="en-US"/>
        </a:p>
      </dgm:t>
    </dgm:pt>
    <dgm:pt modelId="{B17082B1-0DF9-4D58-A8B9-9D13000ADD3E}" type="sibTrans" cxnId="{DB827837-A033-4196-9FB6-FF007B034AE7}">
      <dgm:prSet/>
      <dgm:spPr/>
      <dgm:t>
        <a:bodyPr/>
        <a:lstStyle/>
        <a:p>
          <a:endParaRPr lang="en-US"/>
        </a:p>
      </dgm:t>
    </dgm:pt>
    <dgm:pt modelId="{90F6C622-8614-4448-A95A-5DF6E1A5EA7F}" type="pres">
      <dgm:prSet presAssocID="{FE971717-6D79-48C6-B014-0DF765E8A0C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2D70B4-F63D-4C7E-976E-F16E1FA9B483}" type="pres">
      <dgm:prSet presAssocID="{FE971717-6D79-48C6-B014-0DF765E8A0C8}" presName="dummyMaxCanvas" presStyleCnt="0">
        <dgm:presLayoutVars/>
      </dgm:prSet>
      <dgm:spPr/>
    </dgm:pt>
    <dgm:pt modelId="{D18372E8-52C5-4F3B-98B5-FBF3C3366627}" type="pres">
      <dgm:prSet presAssocID="{FE971717-6D79-48C6-B014-0DF765E8A0C8}" presName="ThreeNodes_1" presStyleLbl="node1" presStyleIdx="0" presStyleCnt="3" custScaleY="69789" custLinFactNeighborX="1807" custLinFactNeighborY="-4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33D2F-FC92-41AC-9790-33886D9D142C}" type="pres">
      <dgm:prSet presAssocID="{FE971717-6D79-48C6-B014-0DF765E8A0C8}" presName="ThreeNodes_2" presStyleLbl="node1" presStyleIdx="1" presStyleCnt="3" custScaleY="65126" custLinFactNeighborX="0" custLinFactNeighborY="-18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80C64-2D3E-4953-B9FF-CB0FBEAA9690}" type="pres">
      <dgm:prSet presAssocID="{FE971717-6D79-48C6-B014-0DF765E8A0C8}" presName="ThreeNodes_3" presStyleLbl="node1" presStyleIdx="2" presStyleCnt="3" custScaleY="63850" custLinFactNeighborX="0" custLinFactNeighborY="-29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97C15-D762-47E5-95C6-07E801280D46}" type="pres">
      <dgm:prSet presAssocID="{FE971717-6D79-48C6-B014-0DF765E8A0C8}" presName="ThreeConn_1-2" presStyleLbl="fgAccFollowNode1" presStyleIdx="0" presStyleCnt="2" custLinFactNeighborX="4379" custLinFactNeighborY="-10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AC9F3-E4B8-46BE-90A5-449CB1A3A503}" type="pres">
      <dgm:prSet presAssocID="{FE971717-6D79-48C6-B014-0DF765E8A0C8}" presName="ThreeConn_2-3" presStyleLbl="fgAccFollowNode1" presStyleIdx="1" presStyleCnt="2" custLinFactNeighborX="-1460" custLinFactNeighborY="-333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EDF10-6A2F-44CE-948B-AEE15BDA4B09}" type="pres">
      <dgm:prSet presAssocID="{FE971717-6D79-48C6-B014-0DF765E8A0C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EB82A-4B84-4241-9490-BD2077F0221E}" type="pres">
      <dgm:prSet presAssocID="{FE971717-6D79-48C6-B014-0DF765E8A0C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E63DE-056F-4F0E-B3A3-2CB854461273}" type="pres">
      <dgm:prSet presAssocID="{FE971717-6D79-48C6-B014-0DF765E8A0C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976C83-D35A-4D05-A2FC-386DFC79A5C8}" type="presOf" srcId="{BDCC0F0D-C892-445F-9A37-93B22206FBCF}" destId="{EAD80C64-2D3E-4953-B9FF-CB0FBEAA9690}" srcOrd="0" destOrd="0" presId="urn:microsoft.com/office/officeart/2005/8/layout/vProcess5"/>
    <dgm:cxn modelId="{F056CEC8-CF48-4E43-8CFB-441DBD09A68C}" type="presOf" srcId="{1652316F-7AAF-4DA3-AD8D-434B2D984AA0}" destId="{D18372E8-52C5-4F3B-98B5-FBF3C3366627}" srcOrd="0" destOrd="0" presId="urn:microsoft.com/office/officeart/2005/8/layout/vProcess5"/>
    <dgm:cxn modelId="{35604ADB-5CF1-4FDC-A062-8FE42C1F3248}" srcId="{FE971717-6D79-48C6-B014-0DF765E8A0C8}" destId="{AFFEC0F0-FB60-4AEE-9BB3-6CA6DB108B7B}" srcOrd="1" destOrd="0" parTransId="{A02AC709-8D04-48FC-ACA2-11B3A8BD35A8}" sibTransId="{0E1639D5-12E7-41F5-B604-9FCB8C4A85BB}"/>
    <dgm:cxn modelId="{E69AD6C2-3B2B-4EBB-9C74-117CDE2E1E63}" type="presOf" srcId="{66720441-EF37-4232-9513-13248862B41E}" destId="{6FA97C15-D762-47E5-95C6-07E801280D46}" srcOrd="0" destOrd="0" presId="urn:microsoft.com/office/officeart/2005/8/layout/vProcess5"/>
    <dgm:cxn modelId="{516BDEF5-9B44-4D2D-8506-8FBA4D7E223F}" type="presOf" srcId="{FE971717-6D79-48C6-B014-0DF765E8A0C8}" destId="{90F6C622-8614-4448-A95A-5DF6E1A5EA7F}" srcOrd="0" destOrd="0" presId="urn:microsoft.com/office/officeart/2005/8/layout/vProcess5"/>
    <dgm:cxn modelId="{BC919D15-D47F-44D3-9146-752D9E2EA3BC}" type="presOf" srcId="{0E1639D5-12E7-41F5-B604-9FCB8C4A85BB}" destId="{F36AC9F3-E4B8-46BE-90A5-449CB1A3A503}" srcOrd="0" destOrd="0" presId="urn:microsoft.com/office/officeart/2005/8/layout/vProcess5"/>
    <dgm:cxn modelId="{DB827837-A033-4196-9FB6-FF007B034AE7}" srcId="{FE971717-6D79-48C6-B014-0DF765E8A0C8}" destId="{BDCC0F0D-C892-445F-9A37-93B22206FBCF}" srcOrd="2" destOrd="0" parTransId="{73DF2332-3FBD-4381-9FC5-ACAA58611F17}" sibTransId="{B17082B1-0DF9-4D58-A8B9-9D13000ADD3E}"/>
    <dgm:cxn modelId="{722FC9A9-F9CA-45FD-8533-325084EA91EF}" type="presOf" srcId="{AFFEC0F0-FB60-4AEE-9BB3-6CA6DB108B7B}" destId="{DA233D2F-FC92-41AC-9790-33886D9D142C}" srcOrd="0" destOrd="0" presId="urn:microsoft.com/office/officeart/2005/8/layout/vProcess5"/>
    <dgm:cxn modelId="{1226A52F-7871-4EF8-BA7E-78B63609F1C2}" type="presOf" srcId="{BDCC0F0D-C892-445F-9A37-93B22206FBCF}" destId="{8E4E63DE-056F-4F0E-B3A3-2CB854461273}" srcOrd="1" destOrd="0" presId="urn:microsoft.com/office/officeart/2005/8/layout/vProcess5"/>
    <dgm:cxn modelId="{201C97F9-F411-4B6F-94B7-B7CF1441EE88}" type="presOf" srcId="{1652316F-7AAF-4DA3-AD8D-434B2D984AA0}" destId="{734EDF10-6A2F-44CE-948B-AEE15BDA4B09}" srcOrd="1" destOrd="0" presId="urn:microsoft.com/office/officeart/2005/8/layout/vProcess5"/>
    <dgm:cxn modelId="{B31F58C4-C212-45F8-AE37-91ED20A1FF65}" type="presOf" srcId="{AFFEC0F0-FB60-4AEE-9BB3-6CA6DB108B7B}" destId="{C39EB82A-4B84-4241-9490-BD2077F0221E}" srcOrd="1" destOrd="0" presId="urn:microsoft.com/office/officeart/2005/8/layout/vProcess5"/>
    <dgm:cxn modelId="{AAF57942-FF52-44E7-9AC3-F11389580E57}" srcId="{FE971717-6D79-48C6-B014-0DF765E8A0C8}" destId="{1652316F-7AAF-4DA3-AD8D-434B2D984AA0}" srcOrd="0" destOrd="0" parTransId="{4D7F7DF2-90D2-4ACD-9069-96A76FD209F4}" sibTransId="{66720441-EF37-4232-9513-13248862B41E}"/>
    <dgm:cxn modelId="{9D345CFF-FC1B-4F63-9DA4-0B932B8703D9}" type="presParOf" srcId="{90F6C622-8614-4448-A95A-5DF6E1A5EA7F}" destId="{502D70B4-F63D-4C7E-976E-F16E1FA9B483}" srcOrd="0" destOrd="0" presId="urn:microsoft.com/office/officeart/2005/8/layout/vProcess5"/>
    <dgm:cxn modelId="{0B89E4A9-505E-4D51-B8A8-306453F795B9}" type="presParOf" srcId="{90F6C622-8614-4448-A95A-5DF6E1A5EA7F}" destId="{D18372E8-52C5-4F3B-98B5-FBF3C3366627}" srcOrd="1" destOrd="0" presId="urn:microsoft.com/office/officeart/2005/8/layout/vProcess5"/>
    <dgm:cxn modelId="{003F72E0-F075-4837-BA6B-1B2E779C6E67}" type="presParOf" srcId="{90F6C622-8614-4448-A95A-5DF6E1A5EA7F}" destId="{DA233D2F-FC92-41AC-9790-33886D9D142C}" srcOrd="2" destOrd="0" presId="urn:microsoft.com/office/officeart/2005/8/layout/vProcess5"/>
    <dgm:cxn modelId="{6429A7EA-DB11-4FDD-BC8B-3A393F75210D}" type="presParOf" srcId="{90F6C622-8614-4448-A95A-5DF6E1A5EA7F}" destId="{EAD80C64-2D3E-4953-B9FF-CB0FBEAA9690}" srcOrd="3" destOrd="0" presId="urn:microsoft.com/office/officeart/2005/8/layout/vProcess5"/>
    <dgm:cxn modelId="{375A2620-892E-4616-9457-BD52685EF980}" type="presParOf" srcId="{90F6C622-8614-4448-A95A-5DF6E1A5EA7F}" destId="{6FA97C15-D762-47E5-95C6-07E801280D46}" srcOrd="4" destOrd="0" presId="urn:microsoft.com/office/officeart/2005/8/layout/vProcess5"/>
    <dgm:cxn modelId="{A3DA0EFC-B202-4A5D-BDEB-31A834145B65}" type="presParOf" srcId="{90F6C622-8614-4448-A95A-5DF6E1A5EA7F}" destId="{F36AC9F3-E4B8-46BE-90A5-449CB1A3A503}" srcOrd="5" destOrd="0" presId="urn:microsoft.com/office/officeart/2005/8/layout/vProcess5"/>
    <dgm:cxn modelId="{3503A8F1-D5A6-4CA6-8469-21786C302BAF}" type="presParOf" srcId="{90F6C622-8614-4448-A95A-5DF6E1A5EA7F}" destId="{734EDF10-6A2F-44CE-948B-AEE15BDA4B09}" srcOrd="6" destOrd="0" presId="urn:microsoft.com/office/officeart/2005/8/layout/vProcess5"/>
    <dgm:cxn modelId="{CFE3D1A3-D2D1-4EC8-A9F6-D7883B26474B}" type="presParOf" srcId="{90F6C622-8614-4448-A95A-5DF6E1A5EA7F}" destId="{C39EB82A-4B84-4241-9490-BD2077F0221E}" srcOrd="7" destOrd="0" presId="urn:microsoft.com/office/officeart/2005/8/layout/vProcess5"/>
    <dgm:cxn modelId="{805FD12A-AB6C-4A2F-A0D5-423B0D0DEC0F}" type="presParOf" srcId="{90F6C622-8614-4448-A95A-5DF6E1A5EA7F}" destId="{8E4E63DE-056F-4F0E-B3A3-2CB85446127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D85CA-2B60-44F6-AF09-7786FAFCE673}">
      <dsp:nvSpPr>
        <dsp:cNvPr id="0" name=""/>
        <dsp:cNvSpPr/>
      </dsp:nvSpPr>
      <dsp:spPr>
        <a:xfrm>
          <a:off x="5702" y="846354"/>
          <a:ext cx="3625006" cy="1450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Web Scraping and Data Cleaning</a:t>
          </a:r>
          <a:endParaRPr lang="en-US" sz="2800" b="1" kern="1200" dirty="0"/>
        </a:p>
      </dsp:txBody>
      <dsp:txXfrm>
        <a:off x="730703" y="846354"/>
        <a:ext cx="2175004" cy="1450002"/>
      </dsp:txXfrm>
    </dsp:sp>
    <dsp:sp modelId="{56750713-3926-4893-B068-0F7D0CD87630}">
      <dsp:nvSpPr>
        <dsp:cNvPr id="0" name=""/>
        <dsp:cNvSpPr/>
      </dsp:nvSpPr>
      <dsp:spPr>
        <a:xfrm>
          <a:off x="34702" y="2504501"/>
          <a:ext cx="2900005" cy="135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Downloaded Twitter data using APIs and stored in MongoDB</a:t>
          </a:r>
          <a:endParaRPr lang="en-US" sz="2000" kern="1200" dirty="0"/>
        </a:p>
      </dsp:txBody>
      <dsp:txXfrm>
        <a:off x="34702" y="2504501"/>
        <a:ext cx="2900005" cy="1352812"/>
      </dsp:txXfrm>
    </dsp:sp>
    <dsp:sp modelId="{C82F18EC-952F-4715-8E94-78C6D308DCBF}">
      <dsp:nvSpPr>
        <dsp:cNvPr id="0" name=""/>
        <dsp:cNvSpPr/>
      </dsp:nvSpPr>
      <dsp:spPr>
        <a:xfrm>
          <a:off x="3475884" y="846354"/>
          <a:ext cx="3625006" cy="1450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Data Analysis and Prediction</a:t>
          </a:r>
          <a:endParaRPr lang="en-US" sz="2800" b="1" kern="1200" dirty="0"/>
        </a:p>
      </dsp:txBody>
      <dsp:txXfrm>
        <a:off x="4200885" y="846354"/>
        <a:ext cx="2175004" cy="1450002"/>
      </dsp:txXfrm>
    </dsp:sp>
    <dsp:sp modelId="{768CE81A-8A7B-4BD7-B3FA-7E870A542DF2}">
      <dsp:nvSpPr>
        <dsp:cNvPr id="0" name=""/>
        <dsp:cNvSpPr/>
      </dsp:nvSpPr>
      <dsp:spPr>
        <a:xfrm>
          <a:off x="3516209" y="2475470"/>
          <a:ext cx="3022356" cy="135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Descriptive Statistics and Classification using Naïve  Bayes Classifier –  from NLTK</a:t>
          </a:r>
          <a:endParaRPr lang="en-US" sz="2400" kern="1200" dirty="0"/>
        </a:p>
      </dsp:txBody>
      <dsp:txXfrm>
        <a:off x="3516209" y="2475470"/>
        <a:ext cx="3022356" cy="1352812"/>
      </dsp:txXfrm>
    </dsp:sp>
    <dsp:sp modelId="{084956A1-1D80-4958-A97E-7CFCAE15CC00}">
      <dsp:nvSpPr>
        <dsp:cNvPr id="0" name=""/>
        <dsp:cNvSpPr/>
      </dsp:nvSpPr>
      <dsp:spPr>
        <a:xfrm>
          <a:off x="6884891" y="846354"/>
          <a:ext cx="3625006" cy="1450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Results and Visualization</a:t>
          </a:r>
          <a:endParaRPr lang="en-US" sz="2800" b="1" kern="1200" dirty="0"/>
        </a:p>
      </dsp:txBody>
      <dsp:txXfrm>
        <a:off x="7609892" y="846354"/>
        <a:ext cx="2175004" cy="1450002"/>
      </dsp:txXfrm>
    </dsp:sp>
    <dsp:sp modelId="{8396210B-6AEA-410A-96DE-2BE7E3330E27}">
      <dsp:nvSpPr>
        <dsp:cNvPr id="0" name=""/>
        <dsp:cNvSpPr/>
      </dsp:nvSpPr>
      <dsp:spPr>
        <a:xfrm>
          <a:off x="7058891" y="2504501"/>
          <a:ext cx="2900005" cy="135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Geography Maps, word cloud and </a:t>
          </a:r>
          <a:r>
            <a:rPr lang="en-US" sz="2400" kern="1200" dirty="0" err="1" smtClean="0"/>
            <a:t>Tkinter</a:t>
          </a:r>
          <a:endParaRPr lang="en-US" sz="2400" kern="1200" dirty="0"/>
        </a:p>
      </dsp:txBody>
      <dsp:txXfrm>
        <a:off x="7058891" y="2504501"/>
        <a:ext cx="2900005" cy="135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372E8-52C5-4F3B-98B5-FBF3C3366627}">
      <dsp:nvSpPr>
        <dsp:cNvPr id="0" name=""/>
        <dsp:cNvSpPr/>
      </dsp:nvSpPr>
      <dsp:spPr>
        <a:xfrm>
          <a:off x="13407" y="330480"/>
          <a:ext cx="8938260" cy="960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FF0000"/>
              </a:solidFill>
            </a:rPr>
            <a:t>Twitter Data Streaming </a:t>
          </a:r>
          <a:r>
            <a:rPr lang="en-US" sz="2200" kern="1200" dirty="0" smtClean="0"/>
            <a:t>from Python and save in “</a:t>
          </a:r>
          <a:r>
            <a:rPr lang="en-US" sz="2200" kern="1200" dirty="0" err="1" smtClean="0"/>
            <a:t>json</a:t>
          </a:r>
          <a:r>
            <a:rPr lang="en-US" sz="2200" kern="1200" dirty="0" smtClean="0"/>
            <a:t>” format : use filter words for a specific topic</a:t>
          </a:r>
          <a:endParaRPr lang="en-US" sz="2200" kern="1200" dirty="0"/>
        </a:p>
      </dsp:txBody>
      <dsp:txXfrm>
        <a:off x="41537" y="358610"/>
        <a:ext cx="7280558" cy="904181"/>
      </dsp:txXfrm>
    </dsp:sp>
    <dsp:sp modelId="{DA233D2F-FC92-41AC-9790-33886D9D142C}">
      <dsp:nvSpPr>
        <dsp:cNvPr id="0" name=""/>
        <dsp:cNvSpPr/>
      </dsp:nvSpPr>
      <dsp:spPr>
        <a:xfrm>
          <a:off x="788669" y="1976735"/>
          <a:ext cx="8938260" cy="1169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Import the </a:t>
          </a:r>
          <a:r>
            <a:rPr lang="en-US" sz="2200" kern="1200" dirty="0" smtClean="0">
              <a:solidFill>
                <a:srgbClr val="FF0000"/>
              </a:solidFill>
            </a:rPr>
            <a:t>unstructured data </a:t>
          </a:r>
          <a:r>
            <a:rPr lang="en-US" sz="2200" kern="1200" dirty="0" smtClean="0"/>
            <a:t>: </a:t>
          </a:r>
          <a:r>
            <a:rPr lang="en-US" sz="2200" kern="1200" dirty="0" err="1" smtClean="0"/>
            <a:t>json</a:t>
          </a:r>
          <a:r>
            <a:rPr lang="en-US" sz="2200" kern="1200" dirty="0" smtClean="0"/>
            <a:t> documents (tweets) in </a:t>
          </a:r>
          <a:r>
            <a:rPr lang="en-US" sz="2200" b="0" kern="1200" dirty="0" smtClean="0">
              <a:solidFill>
                <a:srgbClr val="FF0000"/>
              </a:solidFill>
            </a:rPr>
            <a:t>Mongo DB </a:t>
          </a:r>
          <a:r>
            <a:rPr lang="en-US" sz="2200" kern="1200" dirty="0" smtClean="0"/>
            <a:t>and connect Python to MongoDB to access data</a:t>
          </a:r>
          <a:endParaRPr lang="en-US" sz="2200" kern="1200" dirty="0"/>
        </a:p>
      </dsp:txBody>
      <dsp:txXfrm>
        <a:off x="822933" y="2010999"/>
        <a:ext cx="7061035" cy="1101348"/>
      </dsp:txXfrm>
    </dsp:sp>
    <dsp:sp modelId="{EAD80C64-2D3E-4953-B9FF-CB0FBEAA9690}">
      <dsp:nvSpPr>
        <dsp:cNvPr id="0" name=""/>
        <dsp:cNvSpPr/>
      </dsp:nvSpPr>
      <dsp:spPr>
        <a:xfrm>
          <a:off x="1577339" y="3818969"/>
          <a:ext cx="8938260" cy="1173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solidFill>
                <a:srgbClr val="FF0000"/>
              </a:solidFill>
            </a:rPr>
            <a:t>Data Cleaning using </a:t>
          </a:r>
          <a:r>
            <a:rPr lang="en-US" sz="2200" b="0" kern="1200" dirty="0" err="1" smtClean="0">
              <a:solidFill>
                <a:srgbClr val="FF0000"/>
              </a:solidFill>
            </a:rPr>
            <a:t>RegEx</a:t>
          </a:r>
          <a:r>
            <a:rPr lang="en-US" sz="2200" b="0" kern="1200" dirty="0" smtClean="0">
              <a:solidFill>
                <a:srgbClr val="FF0000"/>
              </a:solidFill>
            </a:rPr>
            <a:t> </a:t>
          </a:r>
          <a:r>
            <a:rPr lang="en-US" sz="2200" b="1" kern="1200" dirty="0" smtClean="0">
              <a:solidFill>
                <a:srgbClr val="FF0000"/>
              </a:solidFill>
            </a:rPr>
            <a:t>: </a:t>
          </a:r>
          <a:r>
            <a:rPr lang="en-US" sz="2200" kern="1200" dirty="0" smtClean="0"/>
            <a:t>Tokenization, lowercase, Stemming and Removing Punctuation, Stop Words, @- #, URLs, https: </a:t>
          </a:r>
          <a:endParaRPr lang="en-US" sz="2200" kern="1200" dirty="0"/>
        </a:p>
      </dsp:txBody>
      <dsp:txXfrm>
        <a:off x="1611722" y="3853352"/>
        <a:ext cx="7060797" cy="1105143"/>
      </dsp:txXfrm>
    </dsp:sp>
    <dsp:sp modelId="{6FA97C15-D762-47E5-95C6-07E801280D46}">
      <dsp:nvSpPr>
        <dsp:cNvPr id="0" name=""/>
        <dsp:cNvSpPr/>
      </dsp:nvSpPr>
      <dsp:spPr>
        <a:xfrm>
          <a:off x="7918233" y="1190031"/>
          <a:ext cx="1020026" cy="1020026"/>
        </a:xfrm>
        <a:prstGeom prst="downArrow">
          <a:avLst>
            <a:gd name="adj1" fmla="val 55000"/>
            <a:gd name="adj2" fmla="val 450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147739" y="1190031"/>
        <a:ext cx="561014" cy="767570"/>
      </dsp:txXfrm>
    </dsp:sp>
    <dsp:sp modelId="{F36AC9F3-E4B8-46BE-90A5-449CB1A3A503}">
      <dsp:nvSpPr>
        <dsp:cNvPr id="0" name=""/>
        <dsp:cNvSpPr/>
      </dsp:nvSpPr>
      <dsp:spPr>
        <a:xfrm>
          <a:off x="8706903" y="3010386"/>
          <a:ext cx="1020026" cy="1020026"/>
        </a:xfrm>
        <a:prstGeom prst="downArrow">
          <a:avLst>
            <a:gd name="adj1" fmla="val 55000"/>
            <a:gd name="adj2" fmla="val 450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936409" y="3010386"/>
        <a:ext cx="561014" cy="767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372E8-52C5-4F3B-98B5-FBF3C3366627}">
      <dsp:nvSpPr>
        <dsp:cNvPr id="0" name=""/>
        <dsp:cNvSpPr/>
      </dsp:nvSpPr>
      <dsp:spPr>
        <a:xfrm>
          <a:off x="0" y="215151"/>
          <a:ext cx="8938260" cy="1102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FF0000"/>
              </a:solidFill>
            </a:rPr>
            <a:t>Descriptive Analysis </a:t>
          </a:r>
          <a:r>
            <a:rPr lang="en-US" sz="2200" kern="1200" dirty="0" smtClean="0"/>
            <a:t>: Compare major KPIs for both Amazon and eBay. Track Top Keywords, Top Hashtags, Top @-mentions and Top users for both</a:t>
          </a:r>
          <a:endParaRPr lang="en-US" sz="2200" kern="1200" dirty="0"/>
        </a:p>
      </dsp:txBody>
      <dsp:txXfrm>
        <a:off x="32296" y="247447"/>
        <a:ext cx="7309277" cy="1038069"/>
      </dsp:txXfrm>
    </dsp:sp>
    <dsp:sp modelId="{DA233D2F-FC92-41AC-9790-33886D9D142C}">
      <dsp:nvSpPr>
        <dsp:cNvPr id="0" name=""/>
        <dsp:cNvSpPr/>
      </dsp:nvSpPr>
      <dsp:spPr>
        <a:xfrm>
          <a:off x="788669" y="1963270"/>
          <a:ext cx="8938260" cy="1183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Using unigram approach, develop the Training Data set with labeled data for </a:t>
          </a:r>
          <a:r>
            <a:rPr lang="en-US" sz="2200" kern="1200" dirty="0" smtClean="0">
              <a:solidFill>
                <a:srgbClr val="FF0000"/>
              </a:solidFill>
            </a:rPr>
            <a:t>Naïve Bayes Classifier </a:t>
          </a:r>
          <a:r>
            <a:rPr lang="en-US" sz="2200" kern="1200" dirty="0" smtClean="0"/>
            <a:t>model - supervised learning algorithm.</a:t>
          </a:r>
          <a:endParaRPr lang="en-US" sz="2200" kern="1200" dirty="0"/>
        </a:p>
      </dsp:txBody>
      <dsp:txXfrm>
        <a:off x="823328" y="1997929"/>
        <a:ext cx="7083845" cy="1114023"/>
      </dsp:txXfrm>
    </dsp:sp>
    <dsp:sp modelId="{EAD80C64-2D3E-4953-B9FF-CB0FBEAA9690}">
      <dsp:nvSpPr>
        <dsp:cNvPr id="0" name=""/>
        <dsp:cNvSpPr/>
      </dsp:nvSpPr>
      <dsp:spPr>
        <a:xfrm>
          <a:off x="1577339" y="3796629"/>
          <a:ext cx="8938260" cy="107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solidFill>
                <a:schemeClr val="bg1"/>
              </a:solidFill>
            </a:rPr>
            <a:t>Run the Model on test data to </a:t>
          </a:r>
          <a:r>
            <a:rPr lang="en-US" sz="2200" b="0" kern="1200" dirty="0" smtClean="0">
              <a:solidFill>
                <a:srgbClr val="FF0000"/>
              </a:solidFill>
            </a:rPr>
            <a:t>classify the sentiments as positive and negative </a:t>
          </a:r>
          <a:r>
            <a:rPr lang="en-US" sz="2200" b="0" kern="1200" dirty="0" smtClean="0">
              <a:solidFill>
                <a:schemeClr val="bg1"/>
              </a:solidFill>
            </a:rPr>
            <a:t>based on tweet content</a:t>
          </a:r>
          <a:endParaRPr lang="en-US" sz="2200" b="0" kern="1200" dirty="0">
            <a:solidFill>
              <a:schemeClr val="bg1"/>
            </a:solidFill>
          </a:endParaRPr>
        </a:p>
      </dsp:txBody>
      <dsp:txXfrm>
        <a:off x="1608847" y="3828137"/>
        <a:ext cx="7090147" cy="1012741"/>
      </dsp:txXfrm>
    </dsp:sp>
    <dsp:sp modelId="{6FA97C15-D762-47E5-95C6-07E801280D46}">
      <dsp:nvSpPr>
        <dsp:cNvPr id="0" name=""/>
        <dsp:cNvSpPr/>
      </dsp:nvSpPr>
      <dsp:spPr>
        <a:xfrm>
          <a:off x="7941833" y="1162498"/>
          <a:ext cx="996426" cy="996426"/>
        </a:xfrm>
        <a:prstGeom prst="downArrow">
          <a:avLst>
            <a:gd name="adj1" fmla="val 55000"/>
            <a:gd name="adj2" fmla="val 450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166029" y="1162498"/>
        <a:ext cx="548034" cy="749811"/>
      </dsp:txXfrm>
    </dsp:sp>
    <dsp:sp modelId="{F36AC9F3-E4B8-46BE-90A5-449CB1A3A503}">
      <dsp:nvSpPr>
        <dsp:cNvPr id="0" name=""/>
        <dsp:cNvSpPr/>
      </dsp:nvSpPr>
      <dsp:spPr>
        <a:xfrm>
          <a:off x="8730503" y="2940737"/>
          <a:ext cx="996426" cy="996426"/>
        </a:xfrm>
        <a:prstGeom prst="downArrow">
          <a:avLst>
            <a:gd name="adj1" fmla="val 55000"/>
            <a:gd name="adj2" fmla="val 45000"/>
          </a:avLst>
        </a:prstGeom>
        <a:solidFill>
          <a:srgbClr val="00206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954699" y="2940737"/>
        <a:ext cx="548034" cy="7498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0F74-86B3-4593-B845-83AB28058EF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4A86-4066-46E7-9B20-843A0FC3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0F74-86B3-4593-B845-83AB28058EF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4A86-4066-46E7-9B20-843A0FC3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9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0F74-86B3-4593-B845-83AB28058EF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4A86-4066-46E7-9B20-843A0FC3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0F74-86B3-4593-B845-83AB28058EF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4A86-4066-46E7-9B20-843A0FC3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9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0F74-86B3-4593-B845-83AB28058EF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4A86-4066-46E7-9B20-843A0FC3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3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0F74-86B3-4593-B845-83AB28058EF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4A86-4066-46E7-9B20-843A0FC3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3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0F74-86B3-4593-B845-83AB28058EF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4A86-4066-46E7-9B20-843A0FC3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2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0F74-86B3-4593-B845-83AB28058EF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4A86-4066-46E7-9B20-843A0FC3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0F74-86B3-4593-B845-83AB28058EF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4A86-4066-46E7-9B20-843A0FC3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0F74-86B3-4593-B845-83AB28058EF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4A86-4066-46E7-9B20-843A0FC3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0F74-86B3-4593-B845-83AB28058EF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4A86-4066-46E7-9B20-843A0FC3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1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0F74-86B3-4593-B845-83AB28058EF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4A86-4066-46E7-9B20-843A0FC3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7314" y="-45606"/>
            <a:ext cx="10334172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B0F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Geography based Sentiment Analysis using Twitter data</a:t>
            </a:r>
            <a:endParaRPr lang="en-US" sz="4800" b="1" dirty="0">
              <a:solidFill>
                <a:srgbClr val="00B0F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8187" y="2675899"/>
            <a:ext cx="9144000" cy="219364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200" dirty="0"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Jigar </a:t>
            </a:r>
            <a:r>
              <a:rPr lang="en-US" sz="3200" dirty="0" smtClean="0"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Mehta, Vishesh Dosaj</a:t>
            </a:r>
          </a:p>
          <a:p>
            <a:pPr algn="l">
              <a:lnSpc>
                <a:spcPct val="100000"/>
              </a:lnSpc>
            </a:pPr>
            <a:r>
              <a:rPr lang="en-US" sz="3200" dirty="0" smtClean="0"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Team </a:t>
            </a:r>
            <a:r>
              <a:rPr lang="en-US" sz="3200" dirty="0" err="1" smtClean="0"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DataMiners</a:t>
            </a:r>
            <a:endParaRPr lang="en-US" sz="3200" dirty="0">
              <a:latin typeface="Arabic Typesetting" panose="03020402040406030203" pitchFamily="66" charset="-78"/>
              <a:ea typeface="+mj-ea"/>
              <a:cs typeface="Arabic Typesetting" panose="03020402040406030203" pitchFamily="66" charset="-78"/>
            </a:endParaRPr>
          </a:p>
          <a:p>
            <a:pPr algn="l"/>
            <a:endParaRPr lang="en-US" sz="800" dirty="0" smtClean="0">
              <a:latin typeface="Arabic Typesetting" panose="03020402040406030203" pitchFamily="66" charset="-78"/>
              <a:ea typeface="+mj-ea"/>
              <a:cs typeface="Arabic Typesetting" panose="03020402040406030203" pitchFamily="66" charset="-78"/>
            </a:endParaRPr>
          </a:p>
          <a:p>
            <a:pPr algn="l"/>
            <a:r>
              <a:rPr lang="en-US" sz="3200" dirty="0" smtClean="0"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Data </a:t>
            </a:r>
            <a:r>
              <a:rPr lang="en-US" sz="3200" dirty="0"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Programming, Fall </a:t>
            </a:r>
            <a:r>
              <a:rPr lang="en-US" sz="3200" dirty="0" smtClean="0"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2015</a:t>
            </a:r>
          </a:p>
          <a:p>
            <a:pPr algn="l"/>
            <a:endParaRPr lang="en-US" sz="1400" dirty="0">
              <a:latin typeface="Arabic Typesetting" panose="03020402040406030203" pitchFamily="66" charset="-78"/>
              <a:ea typeface="+mj-ea"/>
              <a:cs typeface="Arabic Typesetting" panose="03020402040406030203" pitchFamily="66" charset="-78"/>
            </a:endParaRPr>
          </a:p>
          <a:p>
            <a:pPr algn="l"/>
            <a:r>
              <a:rPr lang="en-US" sz="3200" dirty="0" smtClean="0"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Date </a:t>
            </a:r>
            <a:r>
              <a:rPr lang="en-US" sz="3200" dirty="0"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: Dec 10th, 2015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68187" y="2213003"/>
            <a:ext cx="97518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" descr="Image result for Twitt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image.freepik.com/free-vector/twitter-social-network-icon-vector_6521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792" y="0"/>
            <a:ext cx="2727156" cy="152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2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Packages Used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NLTK</a:t>
            </a:r>
          </a:p>
          <a:p>
            <a:r>
              <a:rPr lang="en-US" sz="2000" dirty="0" err="1" smtClean="0"/>
              <a:t>tweepy</a:t>
            </a:r>
            <a:endParaRPr lang="en-US" sz="2000" dirty="0" smtClean="0"/>
          </a:p>
          <a:p>
            <a:r>
              <a:rPr lang="en-US" sz="2000" dirty="0" err="1"/>
              <a:t>w</a:t>
            </a:r>
            <a:r>
              <a:rPr lang="en-US" sz="2000" dirty="0" err="1" smtClean="0"/>
              <a:t>ordcloud</a:t>
            </a:r>
            <a:endParaRPr lang="en-US" sz="2000" dirty="0" smtClean="0"/>
          </a:p>
          <a:p>
            <a:r>
              <a:rPr lang="en-US" sz="2000" dirty="0"/>
              <a:t>p</a:t>
            </a:r>
            <a:r>
              <a:rPr lang="en-US" sz="2000" dirty="0" smtClean="0"/>
              <a:t>andas</a:t>
            </a:r>
          </a:p>
          <a:p>
            <a:r>
              <a:rPr lang="en-US" sz="2000" dirty="0" err="1"/>
              <a:t>m</a:t>
            </a:r>
            <a:r>
              <a:rPr lang="en-US" sz="2000" dirty="0" err="1" smtClean="0"/>
              <a:t>atplotlib</a:t>
            </a:r>
            <a:endParaRPr lang="en-US" sz="2000" dirty="0" smtClean="0"/>
          </a:p>
          <a:p>
            <a:r>
              <a:rPr lang="en-US" sz="2000" dirty="0" err="1"/>
              <a:t>j</a:t>
            </a:r>
            <a:r>
              <a:rPr lang="en-US" sz="2000" dirty="0" err="1" smtClean="0"/>
              <a:t>son</a:t>
            </a:r>
            <a:endParaRPr lang="en-US" sz="2000" dirty="0" smtClean="0"/>
          </a:p>
          <a:p>
            <a:r>
              <a:rPr lang="en-US" sz="2000" dirty="0" err="1" smtClean="0"/>
              <a:t>PyMongo</a:t>
            </a:r>
            <a:endParaRPr lang="en-US" sz="2000" dirty="0"/>
          </a:p>
          <a:p>
            <a:r>
              <a:rPr lang="en-US" sz="2000" dirty="0" smtClean="0"/>
              <a:t>PIL</a:t>
            </a:r>
          </a:p>
          <a:p>
            <a:pPr marL="0" indent="0">
              <a:buNone/>
            </a:pPr>
            <a:r>
              <a:rPr lang="en-US" sz="2400" dirty="0" smtClean="0"/>
              <a:t>	etc...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45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Approach: Three-Step </a:t>
            </a:r>
            <a:r>
              <a:rPr lang="en-US" sz="3600" b="1" dirty="0" smtClean="0"/>
              <a:t>Project Work flow diagram:</a:t>
            </a:r>
            <a:endParaRPr lang="en-US" sz="36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584704"/>
              </p:ext>
            </p:extLst>
          </p:nvPr>
        </p:nvGraphicFramePr>
        <p:xfrm>
          <a:off x="736600" y="1688165"/>
          <a:ext cx="10515600" cy="4676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55482" y="1690688"/>
            <a:ext cx="9799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Step 1			  Step 2  		         Step 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38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/>
              <a:t>Step 1: Web Scraping and Data Cleaning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836495"/>
              </p:ext>
            </p:extLst>
          </p:nvPr>
        </p:nvGraphicFramePr>
        <p:xfrm>
          <a:off x="838200" y="1385047"/>
          <a:ext cx="10515600" cy="5230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40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592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/>
              <a:t>Step 2: Data Analysis and Prediction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34819"/>
              </p:ext>
            </p:extLst>
          </p:nvPr>
        </p:nvGraphicFramePr>
        <p:xfrm>
          <a:off x="838200" y="1519518"/>
          <a:ext cx="10515600" cy="5109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0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2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Model Development workflow</a:t>
            </a:r>
            <a:endParaRPr lang="en-US" sz="3600" b="1" dirty="0"/>
          </a:p>
        </p:txBody>
      </p:sp>
      <p:pic>
        <p:nvPicPr>
          <p:cNvPr id="1026" name="Picture 2" descr="Twitter sentiment analysis with Python and NLT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59" y="1400831"/>
            <a:ext cx="5284693" cy="50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707085" y="5196118"/>
            <a:ext cx="1074057" cy="8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Classified tweets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186057" y="6081487"/>
            <a:ext cx="0" cy="580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56115" y="6647132"/>
            <a:ext cx="55154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56114" y="2989944"/>
            <a:ext cx="14514" cy="367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56115" y="3018971"/>
            <a:ext cx="972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78171" y="5123543"/>
            <a:ext cx="53702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78171" y="6132286"/>
            <a:ext cx="537029" cy="0"/>
          </a:xfrm>
          <a:prstGeom prst="straightConnector1">
            <a:avLst/>
          </a:prstGeom>
          <a:ln>
            <a:solidFill>
              <a:schemeClr val="accent1">
                <a:alpha val="9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15200" y="5123543"/>
            <a:ext cx="0" cy="10014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44228" y="5624289"/>
            <a:ext cx="34834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0730" y="4101809"/>
            <a:ext cx="1970100" cy="92333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Retune the</a:t>
            </a:r>
          </a:p>
          <a:p>
            <a:r>
              <a:rPr lang="en-US" dirty="0" smtClean="0"/>
              <a:t>supervised learning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9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/>
              <a:t>Step 3: Results and Visualization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77346"/>
              </p:ext>
            </p:extLst>
          </p:nvPr>
        </p:nvGraphicFramePr>
        <p:xfrm>
          <a:off x="838200" y="1432791"/>
          <a:ext cx="10515600" cy="472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8258" y="5741973"/>
            <a:ext cx="4007224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 cap="rnd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Normalized Sentiment Score =</a:t>
            </a:r>
          </a:p>
          <a:p>
            <a:r>
              <a:rPr lang="en-US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# Positive sentiments/ Negative sentiments</a:t>
            </a:r>
            <a:endParaRPr lang="en-US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428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32158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Descriptive Statistics – </a:t>
            </a:r>
            <a:r>
              <a:rPr lang="en-US" sz="3600" b="1" dirty="0" err="1" smtClean="0"/>
              <a:t>Tkinter</a:t>
            </a:r>
            <a:r>
              <a:rPr lang="en-US" sz="3600" b="1" dirty="0" smtClean="0"/>
              <a:t> Dashboard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" r="19947" b="27906"/>
          <a:stretch/>
        </p:blipFill>
        <p:spPr>
          <a:xfrm>
            <a:off x="881743" y="1350942"/>
            <a:ext cx="10412720" cy="5273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88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Top Keywords in the tweets – Word Clouds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6" t="22847" r="9091" b="23236"/>
          <a:stretch/>
        </p:blipFill>
        <p:spPr>
          <a:xfrm>
            <a:off x="6024281" y="2272553"/>
            <a:ext cx="6201064" cy="31197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7" t="22904" r="9070" b="22658"/>
          <a:stretch/>
        </p:blipFill>
        <p:spPr>
          <a:xfrm>
            <a:off x="34498" y="2286000"/>
            <a:ext cx="6043875" cy="31197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3613" y="1762780"/>
            <a:ext cx="34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Amazon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41659" y="1726734"/>
            <a:ext cx="344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eBay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81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Challenges Faced: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433"/>
            <a:ext cx="10515600" cy="4351338"/>
          </a:xfrm>
        </p:spPr>
        <p:txBody>
          <a:bodyPr/>
          <a:lstStyle/>
          <a:p>
            <a:pPr marL="349250" indent="-349250"/>
            <a:r>
              <a:rPr lang="en-US" sz="2000" dirty="0" smtClean="0"/>
              <a:t>Unavailability of relevant labeled data for training set</a:t>
            </a:r>
          </a:p>
          <a:p>
            <a:pPr marL="349250" indent="-349250"/>
            <a:r>
              <a:rPr lang="en-US" sz="2000" dirty="0" err="1" smtClean="0"/>
              <a:t>Json</a:t>
            </a:r>
            <a:r>
              <a:rPr lang="en-US" sz="2000" dirty="0" smtClean="0"/>
              <a:t> file processing in python took forever</a:t>
            </a:r>
          </a:p>
          <a:p>
            <a:pPr marL="349250" indent="-349250"/>
            <a:r>
              <a:rPr lang="en-US" sz="2000" dirty="0" smtClean="0"/>
              <a:t>Unstructured nested </a:t>
            </a:r>
            <a:r>
              <a:rPr lang="en-US" sz="2000" dirty="0" err="1" smtClean="0"/>
              <a:t>json</a:t>
            </a:r>
            <a:r>
              <a:rPr lang="en-US" sz="2000" dirty="0" smtClean="0"/>
              <a:t> data</a:t>
            </a:r>
          </a:p>
          <a:p>
            <a:pPr marL="349250" indent="-349250"/>
            <a:r>
              <a:rPr lang="en-US" sz="2000" dirty="0" smtClean="0"/>
              <a:t>Very high model development time because of text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73102"/>
            <a:ext cx="11479306" cy="2794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Future Scope</a:t>
            </a:r>
          </a:p>
          <a:p>
            <a:endParaRPr lang="en-US" sz="1800" b="1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Use </a:t>
            </a:r>
            <a:r>
              <a:rPr lang="en-US" sz="2000" dirty="0">
                <a:latin typeface="+mn-lt"/>
              </a:rPr>
              <a:t>more advanced and sophisticated models like Logistic Regression and Support Vector Machine (SVM</a:t>
            </a:r>
            <a:r>
              <a:rPr lang="en-US" sz="2000" dirty="0" smtClean="0">
                <a:latin typeface="+mn-lt"/>
              </a:rPr>
              <a:t>)</a:t>
            </a:r>
            <a:endParaRPr lang="en-US" sz="22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Use bigram and trigram approach to better train the </a:t>
            </a:r>
            <a:r>
              <a:rPr lang="en-US" sz="2000" dirty="0" smtClean="0">
                <a:latin typeface="+mn-lt"/>
              </a:rPr>
              <a:t>model</a:t>
            </a:r>
            <a:endParaRPr lang="en-US" sz="20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Use </a:t>
            </a:r>
            <a:r>
              <a:rPr lang="en-US" sz="2000" dirty="0" smtClean="0">
                <a:latin typeface="+mn-lt"/>
              </a:rPr>
              <a:t>more loops of </a:t>
            </a:r>
            <a:r>
              <a:rPr lang="en-US" sz="2000" dirty="0">
                <a:latin typeface="+mn-lt"/>
              </a:rPr>
              <a:t>Feedback mechanism so that the model development </a:t>
            </a:r>
            <a:r>
              <a:rPr lang="en-US" sz="2000" dirty="0" smtClean="0">
                <a:latin typeface="+mn-lt"/>
              </a:rPr>
              <a:t>is adaptive  and further enhanced in </a:t>
            </a:r>
            <a:r>
              <a:rPr lang="en-US" sz="2000" dirty="0">
                <a:latin typeface="+mn-lt"/>
              </a:rPr>
              <a:t>real time– predicts and feeds back to its own input - learns from its own results – increases classifier accuracy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308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1270</TotalTime>
  <Words>425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Arabic Typesetting</vt:lpstr>
      <vt:lpstr>Arial</vt:lpstr>
      <vt:lpstr>Calibri</vt:lpstr>
      <vt:lpstr>Calibri Light</vt:lpstr>
      <vt:lpstr>Office Theme</vt:lpstr>
      <vt:lpstr>Geography based Sentiment Analysis using Twitter data</vt:lpstr>
      <vt:lpstr>Approach: Three-Step Project Work flow diagram:</vt:lpstr>
      <vt:lpstr>Step 1: Web Scraping and Data Cleaning</vt:lpstr>
      <vt:lpstr>Step 2: Data Analysis and Prediction</vt:lpstr>
      <vt:lpstr>Model Development workflow</vt:lpstr>
      <vt:lpstr>Step 3: Results and Visualization</vt:lpstr>
      <vt:lpstr>Descriptive Statistics – Tkinter Dashboard</vt:lpstr>
      <vt:lpstr>Top Keywords in the tweets – Word Clouds</vt:lpstr>
      <vt:lpstr>Challenges Faced:</vt:lpstr>
      <vt:lpstr>Packages 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flow diagram:</dc:title>
  <dc:creator>Jigar Mehta</dc:creator>
  <cp:lastModifiedBy>Jigar Mehta</cp:lastModifiedBy>
  <cp:revision>57</cp:revision>
  <dcterms:created xsi:type="dcterms:W3CDTF">2015-12-10T15:05:25Z</dcterms:created>
  <dcterms:modified xsi:type="dcterms:W3CDTF">2015-12-11T21:04:19Z</dcterms:modified>
</cp:coreProperties>
</file>