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7" r:id="rId16"/>
    <p:sldId id="275" r:id="rId17"/>
    <p:sldId id="276" r:id="rId18"/>
    <p:sldId id="273" r:id="rId19"/>
    <p:sldId id="274" r:id="rId20"/>
    <p:sldId id="278" r:id="rId21"/>
    <p:sldId id="262" r:id="rId22"/>
    <p:sldId id="263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D49A-3C61-4D0B-9DE2-0DC69A55DD4C}" type="datetimeFigureOut">
              <a:rPr lang="en-CA" smtClean="0"/>
              <a:t>2022-12-09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80CA-AA87-4A73-9C57-AC2C970FBA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643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D49A-3C61-4D0B-9DE2-0DC69A55DD4C}" type="datetimeFigureOut">
              <a:rPr lang="en-CA" smtClean="0"/>
              <a:t>2022-12-09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80CA-AA87-4A73-9C57-AC2C970FBA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060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D49A-3C61-4D0B-9DE2-0DC69A55DD4C}" type="datetimeFigureOut">
              <a:rPr lang="en-CA" smtClean="0"/>
              <a:t>2022-12-09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80CA-AA87-4A73-9C57-AC2C970FBA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186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D49A-3C61-4D0B-9DE2-0DC69A55DD4C}" type="datetimeFigureOut">
              <a:rPr lang="en-CA" smtClean="0"/>
              <a:t>2022-12-09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80CA-AA87-4A73-9C57-AC2C970FBA6B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7749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D49A-3C61-4D0B-9DE2-0DC69A55DD4C}" type="datetimeFigureOut">
              <a:rPr lang="en-CA" smtClean="0"/>
              <a:t>2022-12-09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80CA-AA87-4A73-9C57-AC2C970FBA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7551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D49A-3C61-4D0B-9DE2-0DC69A55DD4C}" type="datetimeFigureOut">
              <a:rPr lang="en-CA" smtClean="0"/>
              <a:t>2022-12-09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80CA-AA87-4A73-9C57-AC2C970FBA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2774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D49A-3C61-4D0B-9DE2-0DC69A55DD4C}" type="datetimeFigureOut">
              <a:rPr lang="en-CA" smtClean="0"/>
              <a:t>2022-12-09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80CA-AA87-4A73-9C57-AC2C970FBA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4748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D49A-3C61-4D0B-9DE2-0DC69A55DD4C}" type="datetimeFigureOut">
              <a:rPr lang="en-CA" smtClean="0"/>
              <a:t>2022-12-09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80CA-AA87-4A73-9C57-AC2C970FBA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4941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D49A-3C61-4D0B-9DE2-0DC69A55DD4C}" type="datetimeFigureOut">
              <a:rPr lang="en-CA" smtClean="0"/>
              <a:t>2022-12-09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80CA-AA87-4A73-9C57-AC2C970FBA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442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D49A-3C61-4D0B-9DE2-0DC69A55DD4C}" type="datetimeFigureOut">
              <a:rPr lang="en-CA" smtClean="0"/>
              <a:t>2022-12-09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80CA-AA87-4A73-9C57-AC2C970FBA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48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D49A-3C61-4D0B-9DE2-0DC69A55DD4C}" type="datetimeFigureOut">
              <a:rPr lang="en-CA" smtClean="0"/>
              <a:t>2022-12-09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80CA-AA87-4A73-9C57-AC2C970FBA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149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D49A-3C61-4D0B-9DE2-0DC69A55DD4C}" type="datetimeFigureOut">
              <a:rPr lang="en-CA" smtClean="0"/>
              <a:t>2022-12-09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80CA-AA87-4A73-9C57-AC2C970FBA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700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D49A-3C61-4D0B-9DE2-0DC69A55DD4C}" type="datetimeFigureOut">
              <a:rPr lang="en-CA" smtClean="0"/>
              <a:t>2022-12-09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80CA-AA87-4A73-9C57-AC2C970FBA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49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D49A-3C61-4D0B-9DE2-0DC69A55DD4C}" type="datetimeFigureOut">
              <a:rPr lang="en-CA" smtClean="0"/>
              <a:t>2022-12-09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80CA-AA87-4A73-9C57-AC2C970FBA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681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D49A-3C61-4D0B-9DE2-0DC69A55DD4C}" type="datetimeFigureOut">
              <a:rPr lang="en-CA" smtClean="0"/>
              <a:t>2022-12-09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80CA-AA87-4A73-9C57-AC2C970FBA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981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D49A-3C61-4D0B-9DE2-0DC69A55DD4C}" type="datetimeFigureOut">
              <a:rPr lang="en-CA" smtClean="0"/>
              <a:t>2022-12-09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80CA-AA87-4A73-9C57-AC2C970FBA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310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D49A-3C61-4D0B-9DE2-0DC69A55DD4C}" type="datetimeFigureOut">
              <a:rPr lang="en-CA" smtClean="0"/>
              <a:t>2022-12-09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80CA-AA87-4A73-9C57-AC2C970FBA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375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6D49A-3C61-4D0B-9DE2-0DC69A55DD4C}" type="datetimeFigureOut">
              <a:rPr lang="en-CA" smtClean="0"/>
              <a:t>2022-12-09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80CA-AA87-4A73-9C57-AC2C970FBA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02135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cercareontario.ca/en/statistical-reports/ontario-cancer-statistics-2020/ch-2-estimated-current-cancer-mortality" TargetMode="External"/><Relationship Id="rId7" Type="http://schemas.openxmlformats.org/officeDocument/2006/relationships/hyperlink" Target="https://www.cancer.gov/about-cancer/screening" TargetMode="External"/><Relationship Id="rId2" Type="http://schemas.openxmlformats.org/officeDocument/2006/relationships/hyperlink" Target="https://www.cancercareontario.ca/en/statistical-reports/ontario-cancer-statistics-2020/ch-1-estimated-current-cancer-incid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cbi.nlm.nih.gov/pmc/articles/PMC5999161/" TargetMode="External"/><Relationship Id="rId5" Type="http://schemas.openxmlformats.org/officeDocument/2006/relationships/hyperlink" Target="https://www.cancercareontario.ca/en/statistical-reports/ontario-cancer-statistics-2020/ch-8-cancer-prevalence" TargetMode="External"/><Relationship Id="rId4" Type="http://schemas.openxmlformats.org/officeDocument/2006/relationships/hyperlink" Target="https://www.cancercareontario.ca/en/statistical-reports/ontario-cancer-statistics-2020/ch-7-cancer-surviva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cercareontario.ca/en/data-research/view-data/cancer-statistics/ontario-cancer-profile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44251-4730-77ED-E89F-477F1C63F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4060" y="195749"/>
            <a:ext cx="10123880" cy="1646302"/>
          </a:xfrm>
        </p:spPr>
        <p:txBody>
          <a:bodyPr/>
          <a:lstStyle/>
          <a:p>
            <a:pPr algn="ctr"/>
            <a:r>
              <a:rPr lang="en-US" dirty="0"/>
              <a:t> Cancer Trends in Canada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04286-51FC-2710-85C2-09AF93594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279372"/>
            <a:ext cx="9177866" cy="380554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CA" sz="2600" dirty="0">
                <a:solidFill>
                  <a:schemeClr val="tx1"/>
                </a:solidFill>
                <a:cs typeface="Calibri" panose="020F0502020204030204" pitchFamily="34" charset="0"/>
              </a:rPr>
              <a:t>DAB 304-005: HEALTHCARE ANALYTICS</a:t>
            </a:r>
          </a:p>
          <a:p>
            <a:pPr algn="ctr"/>
            <a:r>
              <a:rPr lang="en-CA" sz="2600" b="1" dirty="0">
                <a:solidFill>
                  <a:schemeClr val="tx1"/>
                </a:solidFill>
                <a:cs typeface="Calibri" panose="020F0502020204030204" pitchFamily="34" charset="0"/>
              </a:rPr>
              <a:t>Group  05</a:t>
            </a:r>
          </a:p>
          <a:p>
            <a:endParaRPr lang="en-CA" sz="2400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algn="ctr"/>
            <a:r>
              <a:rPr lang="en-CA" sz="2400" dirty="0">
                <a:solidFill>
                  <a:schemeClr val="tx1"/>
                </a:solidFill>
                <a:cs typeface="Calibri" panose="020F0502020204030204" pitchFamily="34" charset="0"/>
              </a:rPr>
              <a:t>Jigar Patel(0794004)</a:t>
            </a:r>
          </a:p>
          <a:p>
            <a:pPr algn="ctr"/>
            <a:r>
              <a:rPr lang="en-CA" sz="2400" dirty="0">
                <a:solidFill>
                  <a:schemeClr val="tx1"/>
                </a:solidFill>
                <a:cs typeface="Calibri" panose="020F0502020204030204" pitchFamily="34" charset="0"/>
              </a:rPr>
              <a:t>Smit Arora (0795650) </a:t>
            </a:r>
          </a:p>
          <a:p>
            <a:pPr algn="ctr"/>
            <a:r>
              <a:rPr lang="en-CA" sz="2400" dirty="0" err="1">
                <a:solidFill>
                  <a:schemeClr val="tx1"/>
                </a:solidFill>
                <a:cs typeface="Calibri" panose="020F0502020204030204" pitchFamily="34" charset="0"/>
              </a:rPr>
              <a:t>Dhrumi</a:t>
            </a:r>
            <a:r>
              <a:rPr lang="en-CA" sz="2400" dirty="0">
                <a:solidFill>
                  <a:schemeClr val="tx1"/>
                </a:solidFill>
                <a:cs typeface="Calibri" panose="020F0502020204030204" pitchFamily="34" charset="0"/>
              </a:rPr>
              <a:t> Patel (0793770)</a:t>
            </a:r>
          </a:p>
          <a:p>
            <a:pPr algn="ctr"/>
            <a:r>
              <a:rPr lang="en-CA" sz="2400" dirty="0">
                <a:solidFill>
                  <a:schemeClr val="tx1"/>
                </a:solidFill>
                <a:cs typeface="Calibri" panose="020F0502020204030204" pitchFamily="34" charset="0"/>
              </a:rPr>
              <a:t>Bhakti Bhatt (0788808)</a:t>
            </a:r>
          </a:p>
          <a:p>
            <a:pPr algn="ctr"/>
            <a:r>
              <a:rPr lang="en-CA" sz="2400" dirty="0" err="1">
                <a:solidFill>
                  <a:schemeClr val="tx1"/>
                </a:solidFill>
                <a:cs typeface="Calibri" panose="020F0502020204030204" pitchFamily="34" charset="0"/>
              </a:rPr>
              <a:t>Vismay</a:t>
            </a:r>
            <a:r>
              <a:rPr lang="en-CA" sz="2400" dirty="0">
                <a:solidFill>
                  <a:schemeClr val="tx1"/>
                </a:solidFill>
                <a:cs typeface="Calibri" panose="020F0502020204030204" pitchFamily="34" charset="0"/>
              </a:rPr>
              <a:t> Lad (0794141</a:t>
            </a:r>
            <a:r>
              <a:rPr lang="en-US" sz="2400" spc="10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CA" sz="2400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9996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F10F2A3-17E2-43F4-9483-468E43A60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336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waterfall chart&#10;&#10;Description automatically generated">
            <a:extLst>
              <a:ext uri="{FF2B5EF4-FFF2-40B4-BE49-F238E27FC236}">
                <a16:creationId xmlns:a16="http://schemas.microsoft.com/office/drawing/2014/main" id="{D38CC7A4-7FC5-330D-974E-5BC785F9F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83496"/>
            <a:ext cx="10564837" cy="402427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21286-1CC2-ED2F-8403-DAE089E2B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22" y="4479234"/>
            <a:ext cx="11548299" cy="173735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Cancer Mortality</a:t>
            </a:r>
            <a:endParaRPr lang="en-CA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This bar graph depicts the top 10 mortality rates for cancer sites by gender.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6787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10F2A3-17E2-43F4-9483-468E43A60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336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B516C-5580-E6BF-085F-A05BA6085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22" y="309489"/>
            <a:ext cx="11521700" cy="343251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FEB59-9C69-F3DD-834B-884203A2E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43" y="4386470"/>
            <a:ext cx="11737479" cy="23134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300" dirty="0">
                <a:solidFill>
                  <a:schemeClr val="accent6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Cancer Mortality</a:t>
            </a:r>
          </a:p>
          <a:p>
            <a:r>
              <a:rPr lang="en-US" dirty="0">
                <a:effectLst/>
                <a:cs typeface="Calibri" panose="020F0502020204030204" pitchFamily="34" charset="0"/>
              </a:rPr>
              <a:t>The age counts of the death rate by gender are shown in this graph.</a:t>
            </a:r>
          </a:p>
          <a:p>
            <a:r>
              <a:rPr lang="en-US" dirty="0">
                <a:effectLst/>
                <a:cs typeface="Calibri" panose="020F0502020204030204" pitchFamily="34" charset="0"/>
              </a:rPr>
              <a:t>During adulthood, the death rate is extremely low.</a:t>
            </a:r>
          </a:p>
          <a:p>
            <a:r>
              <a:rPr lang="en-US" dirty="0">
                <a:effectLst/>
                <a:cs typeface="Calibri" panose="020F0502020204030204" pitchFamily="34" charset="0"/>
              </a:rPr>
              <a:t>On the other side, the mortality rate is highest for people between the ages of 50 and 74.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1799945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0E1B0018-32CD-72C7-1119-12966990E1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05" r="18323"/>
          <a:stretch/>
        </p:blipFill>
        <p:spPr>
          <a:xfrm>
            <a:off x="20" y="10"/>
            <a:ext cx="7552924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9F2AB-9ECE-CEE7-8530-87E9E1E5E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5779" y="2096064"/>
            <a:ext cx="4306950" cy="369513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Cancer Mortality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cs typeface="Calibri" panose="020F0502020204030204" pitchFamily="34" charset="0"/>
              </a:rPr>
              <a:t>The bubble graph demonstrates that lung cancer is the leading cause of cancer-related death in both men and women, followed by colorectal and pancreatic cancers.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cs typeface="Calibri" panose="020F0502020204030204" pitchFamily="34" charset="0"/>
              </a:rPr>
              <a:t>The larynx and cervix, however, have a lower risk of dying.</a:t>
            </a:r>
            <a:endParaRPr lang="en-CA" sz="1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F35239-EB86-4ACB-91DE-4989620C2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9209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464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FF10F2A3-17E2-43F4-9483-468E43A60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336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F27A85A-A61D-9779-9DA5-1B37C02BD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175" y="0"/>
            <a:ext cx="9889588" cy="414257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6F07A-5CC3-33AC-C2C7-FE040B3E7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693" y="4399721"/>
            <a:ext cx="11495290" cy="1737359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CA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Cancer Prevalence</a:t>
            </a:r>
          </a:p>
          <a:p>
            <a:r>
              <a:rPr lang="en-US" dirty="0"/>
              <a:t>The overall percentage of the male and female cancer prevalence by region is shown in the following graph.</a:t>
            </a:r>
          </a:p>
          <a:p>
            <a:r>
              <a:rPr lang="en-US" dirty="0"/>
              <a:t>In every region, there were more men than women in terms of cancer prevalence.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33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4B60C-63A2-55EF-9051-2FCF5B968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977" y="2032451"/>
            <a:ext cx="4712564" cy="4166656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Cancer Prevalence</a:t>
            </a:r>
          </a:p>
          <a:p>
            <a:r>
              <a:rPr lang="en-US" dirty="0"/>
              <a:t>According to the bar graph, colorectal cancer had the highest rate </a:t>
            </a:r>
            <a:r>
              <a:rPr lang="en-US" dirty="0">
                <a:solidFill>
                  <a:srgbClr val="FFFFFF"/>
                </a:solidFill>
              </a:rPr>
              <a:t>followed by Lung and Kidney</a:t>
            </a:r>
            <a:r>
              <a:rPr lang="en-US" dirty="0"/>
              <a:t> in 2018, at about 45%.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7227B5-8C86-23FD-D75E-3FF03DB7B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541" y="1464907"/>
            <a:ext cx="7266460" cy="445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78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10F2A3-17E2-43F4-9483-468E43A60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336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F7321-54BD-E50E-28BF-69933BDE6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39" y="4233670"/>
            <a:ext cx="12045561" cy="2624329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endParaRPr lang="en-CA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CA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CA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Cancer Survival</a:t>
            </a:r>
          </a:p>
          <a:p>
            <a:pPr marL="0" indent="0">
              <a:buNone/>
            </a:pPr>
            <a:r>
              <a:rPr lang="en-US" sz="2800" dirty="0"/>
              <a:t>The cancer survivor who fought and is shown in the graph.</a:t>
            </a:r>
          </a:p>
          <a:p>
            <a:r>
              <a:rPr lang="en-US" sz="2800" dirty="0"/>
              <a:t>Female patients with thyroid and melanoma cancer now have a much higher five-year survival rate.</a:t>
            </a:r>
            <a:endParaRPr lang="en-CA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CA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CA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CA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C59AD2D-4CD4-FFEF-ED8B-DB45E7048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388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67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10F2A3-17E2-43F4-9483-468E43A60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336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B8EA73-E939-C595-B9A7-4F0D261F8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434" y="138266"/>
            <a:ext cx="7913821" cy="40954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6A6FB-2FEB-0288-5D65-751631EE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32" y="4371936"/>
            <a:ext cx="11548298" cy="2347798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CA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Cancer Risk Factors</a:t>
            </a:r>
          </a:p>
          <a:p>
            <a:r>
              <a:rPr lang="en-US" dirty="0"/>
              <a:t>This graph displays numerous elements, such as the most crucial factor being a lack of vegetables and fruits, followed by being overweight or obese.</a:t>
            </a:r>
          </a:p>
          <a:p>
            <a:r>
              <a:rPr lang="en-US" dirty="0"/>
              <a:t>Surprisingly, alcohol consumption appears to be the least affected factor.</a:t>
            </a:r>
          </a:p>
          <a:p>
            <a:r>
              <a:rPr lang="en-US" dirty="0"/>
              <a:t>Cancer might also be caused by a dearth of exercise.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5430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1B7A7-1FDE-6A59-9C3C-8C3A6AC16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213" y="2043055"/>
            <a:ext cx="5579165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Cancer Risk Factors</a:t>
            </a:r>
          </a:p>
          <a:p>
            <a:r>
              <a:rPr lang="en-US" dirty="0"/>
              <a:t>The risk factors that are contributing to an increase in cancer cases by region are shown in the graph. Risky factors affect the Northeast Region the most.</a:t>
            </a:r>
          </a:p>
          <a:p>
            <a:r>
              <a:rPr lang="en-US" dirty="0"/>
              <a:t>However, other areas are close by in terms of population</a:t>
            </a:r>
            <a:r>
              <a:rPr lang="en-US" sz="2800" dirty="0"/>
              <a:t>.</a:t>
            </a:r>
            <a:endParaRPr lang="en-CA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DB12F9-7752-3EA6-373C-77D5142FF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886" y="908179"/>
            <a:ext cx="6119901" cy="524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90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5E449-B95D-46A6-9234-5477BCBAD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B113FE-00ED-4DFD-B853-285DBAE33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0CAA0109-6139-09FB-3355-130251066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490" y="1606742"/>
            <a:ext cx="5926045" cy="364451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8CC676F-74F1-441D-9B51-42C5B87F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5431E-2873-309E-B513-A2C9F3E65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8386" y="1606742"/>
            <a:ext cx="4213243" cy="39621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Cancer Screening</a:t>
            </a:r>
          </a:p>
          <a:p>
            <a:r>
              <a:rPr lang="en-US" dirty="0">
                <a:solidFill>
                  <a:srgbClr val="FFFFFF"/>
                </a:solidFill>
              </a:rPr>
              <a:t>According to the given tree map, the Waterloo Wellington region has the highest screening rate, followed by North Simcoe Muskoka, Southeast, and Champlain.</a:t>
            </a:r>
          </a:p>
          <a:p>
            <a:r>
              <a:rPr lang="en-US" dirty="0">
                <a:solidFill>
                  <a:srgbClr val="FFFFFF"/>
                </a:solidFill>
              </a:rPr>
              <a:t>The lowest screening rates, on the other side, are observed in Central West and Toronto Central.</a:t>
            </a:r>
            <a:endParaRPr lang="en-CA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701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10F2A3-17E2-43F4-9483-468E43A60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336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2816E0-9174-4167-7E14-63D25F156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078" y="156408"/>
            <a:ext cx="7410720" cy="390915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7ACFF-E783-E46B-EBEC-779DF2476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75" y="4390078"/>
            <a:ext cx="11468786" cy="173735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Cancer Screening</a:t>
            </a:r>
          </a:p>
          <a:p>
            <a:r>
              <a:rPr lang="en-US" dirty="0"/>
              <a:t>"Breast Cancer Screening Participation" has the highest rate, while "Overdue for Colorectal Cancer Screening" has the lowest.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266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86286-A939-A5FB-8046-CCD16AD1E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600" dirty="0">
                <a:latin typeface="+mn-lt"/>
                <a:ea typeface="Lato"/>
                <a:cs typeface="Lato"/>
                <a:sym typeface="Lato"/>
              </a:rPr>
              <a:t>Table of contents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F9605-F1BB-C9EB-07E5-D831031E6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sz="1800" dirty="0">
                <a:ea typeface="Lato"/>
                <a:cs typeface="Lato"/>
                <a:sym typeface="Lato"/>
              </a:rPr>
              <a:t>Background/Motivation</a:t>
            </a:r>
          </a:p>
          <a:p>
            <a:r>
              <a:rPr lang="en" sz="1800" dirty="0">
                <a:ea typeface="Lato"/>
                <a:cs typeface="Lato"/>
                <a:sym typeface="Lato"/>
              </a:rPr>
              <a:t>Target audience</a:t>
            </a:r>
          </a:p>
          <a:p>
            <a:r>
              <a:rPr lang="en-CA" dirty="0">
                <a:cs typeface="Calibri" panose="020F0502020204030204" pitchFamily="34" charset="0"/>
              </a:rPr>
              <a:t>Dataset Description</a:t>
            </a:r>
          </a:p>
          <a:p>
            <a:r>
              <a:rPr lang="en-CA" dirty="0">
                <a:cs typeface="Calibri" panose="020F0502020204030204" pitchFamily="34" charset="0"/>
              </a:rPr>
              <a:t>Data Insights</a:t>
            </a:r>
          </a:p>
          <a:p>
            <a:r>
              <a:rPr lang="en-CA" dirty="0">
                <a:cs typeface="Calibri" panose="020F0502020204030204" pitchFamily="34" charset="0"/>
              </a:rPr>
              <a:t>Conclusion</a:t>
            </a:r>
          </a:p>
          <a:p>
            <a:r>
              <a:rPr lang="en-CA" sz="1800" dirty="0"/>
              <a:t>Reference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894405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2F6BA-29D9-86A9-A988-81D6CF201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346" y="1331800"/>
            <a:ext cx="6369939" cy="419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Socio Demographics in term of Cancer</a:t>
            </a:r>
          </a:p>
          <a:p>
            <a:r>
              <a:rPr lang="en-US" sz="2400" dirty="0"/>
              <a:t>The percentage of visible minorities(</a:t>
            </a:r>
            <a:r>
              <a:rPr lang="en-US" sz="2400" dirty="0">
                <a:latin typeface="Rockwell (Body)"/>
              </a:rPr>
              <a:t>or </a:t>
            </a:r>
            <a:r>
              <a:rPr lang="en-US" sz="24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(Body)"/>
              </a:rPr>
              <a:t>persons, other than Aboriginal peoples, who are non-white in color</a:t>
            </a:r>
            <a:r>
              <a:rPr lang="en-US" sz="2400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Rockwell (Body)"/>
              </a:rPr>
              <a:t>) </a:t>
            </a:r>
            <a:r>
              <a:rPr lang="en-US" sz="2400" dirty="0"/>
              <a:t>is the largest, yet household </a:t>
            </a:r>
            <a:r>
              <a:rPr lang="en-US" sz="2400"/>
              <a:t>food insecurity </a:t>
            </a:r>
            <a:r>
              <a:rPr lang="en-US" sz="2400" dirty="0"/>
              <a:t>is the lowest.</a:t>
            </a:r>
          </a:p>
          <a:p>
            <a:endParaRPr lang="en-CA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01DE46-CEB0-FE2B-2A8B-0447ADE40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285" y="1054358"/>
            <a:ext cx="5487369" cy="522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70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5104C-3AB5-93EF-7344-3160FACE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CA">
                <a:latin typeface="+mn-lt"/>
                <a:cs typeface="Calibri" panose="020F0502020204030204" pitchFamily="34" charset="0"/>
              </a:rPr>
              <a:t>Conclusion</a:t>
            </a:r>
            <a:br>
              <a:rPr lang="en-CA">
                <a:latin typeface="+mn-lt"/>
                <a:cs typeface="Calibri" panose="020F0502020204030204" pitchFamily="34" charset="0"/>
              </a:rPr>
            </a:br>
            <a:endParaRPr lang="en-CA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D868E-25D4-EE69-75E3-CEEF9C1B1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22" y="2096064"/>
            <a:ext cx="5963478" cy="381440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As we all know, there are more than 100 different cancers that harm humans.</a:t>
            </a:r>
          </a:p>
          <a:p>
            <a:pPr>
              <a:lnSpc>
                <a:spcPct val="110000"/>
              </a:lnSpc>
            </a:pPr>
            <a:r>
              <a:rPr lang="en-US" dirty="0"/>
              <a:t>When you simply search type of cancer, you will get a long list that includes all of the alphabet except J, Q, X, and Z.</a:t>
            </a:r>
          </a:p>
          <a:p>
            <a:pPr>
              <a:lnSpc>
                <a:spcPct val="110000"/>
              </a:lnSpc>
            </a:pPr>
            <a:r>
              <a:rPr lang="en-US" dirty="0"/>
              <a:t>Our doctors and researchers are working hard to treat all types of cancer, but for our own safety, we must perform full-body scans to diagnose and prevent such things.</a:t>
            </a:r>
            <a:endParaRPr lang="en-CA" dirty="0"/>
          </a:p>
        </p:txBody>
      </p:sp>
      <p:pic>
        <p:nvPicPr>
          <p:cNvPr id="2050" name="Picture 2" descr="Prevention Better Than Cure Stock Photos - Free &amp; Royalty-Free Stock Photos  from Dreamstime">
            <a:extLst>
              <a:ext uri="{FF2B5EF4-FFF2-40B4-BE49-F238E27FC236}">
                <a16:creationId xmlns:a16="http://schemas.microsoft.com/office/drawing/2014/main" id="{8B6744B2-9401-5AB4-440E-9ADE95C63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2" r="2290" b="-1"/>
          <a:stretch/>
        </p:blipFill>
        <p:spPr bwMode="auto">
          <a:xfrm>
            <a:off x="6357257" y="2210935"/>
            <a:ext cx="4833257" cy="3493180"/>
          </a:xfrm>
          <a:prstGeom prst="rect">
            <a:avLst/>
          </a:prstGeom>
          <a:noFill/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236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56818-8D72-B411-90E3-FDDF8CB7E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>
                <a:latin typeface="+mn-lt"/>
              </a:rPr>
              <a:t>Reference</a:t>
            </a:r>
            <a:br>
              <a:rPr lang="en-CA" sz="3600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793C-BF80-9AA2-4E3F-BC08D3018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2000" u="sng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https://www.cancercareontario.ca/en/statistical-reports/ontario-cancer-statistics-2020/ch-1-estimated-current-cancer-incidence</a:t>
            </a:r>
            <a:endParaRPr lang="en-IN" sz="2000" dirty="0">
              <a:solidFill>
                <a:schemeClr val="tx1">
                  <a:lumMod val="85000"/>
                </a:schemeClr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2000" u="sng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https://www.cancercareontario.ca/en/statistical-reports/ontario-cancer-statistics-2020/ch-2-estimated-current-cancer-mortality</a:t>
            </a:r>
            <a:endParaRPr lang="en-IN" sz="2000" dirty="0">
              <a:solidFill>
                <a:schemeClr val="tx1">
                  <a:lumMod val="85000"/>
                </a:schemeClr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2000" u="sng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https://www.cancercareontario.ca/en/statistical-reports/ontario-cancer-statistics-2020/ch-7-cancer-survival</a:t>
            </a:r>
            <a:endParaRPr lang="en-IN" sz="2000" dirty="0">
              <a:solidFill>
                <a:schemeClr val="tx1">
                  <a:lumMod val="85000"/>
                </a:schemeClr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2000" u="sng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https://www.cancercareontario.ca/en/statistical-reports/ontario-cancer-statistics-2020/ch-8-cancer-prevalence</a:t>
            </a:r>
            <a:endParaRPr lang="en-IN" sz="2000" dirty="0">
              <a:solidFill>
                <a:schemeClr val="tx1">
                  <a:lumMod val="85000"/>
                </a:schemeClr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2000" u="sng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https://www.ncbi.nlm.nih.gov/pmc/articles/PMC5999161/</a:t>
            </a:r>
            <a:endParaRPr lang="en-IN" sz="2000" dirty="0">
              <a:solidFill>
                <a:schemeClr val="tx1">
                  <a:lumMod val="85000"/>
                </a:schemeClr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000" u="sng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https://www.cancer.gov/about-cancer/screening</a:t>
            </a:r>
            <a:endParaRPr lang="en-IN" sz="2000" dirty="0">
              <a:solidFill>
                <a:schemeClr val="tx1">
                  <a:lumMod val="85000"/>
                </a:schemeClr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0815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A59B-89D5-5ABC-9ABD-3F3EFE7D9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23" y="2146042"/>
            <a:ext cx="10292270" cy="1637342"/>
          </a:xfrm>
        </p:spPr>
        <p:txBody>
          <a:bodyPr>
            <a:normAutofit/>
          </a:bodyPr>
          <a:lstStyle/>
          <a:p>
            <a:r>
              <a:rPr lang="en-CA" sz="6000" dirty="0">
                <a:latin typeface="+mn-lt"/>
              </a:rPr>
              <a:t>Thank</a:t>
            </a:r>
            <a:r>
              <a:rPr lang="en-CA" sz="6000" dirty="0"/>
              <a:t> you….</a:t>
            </a:r>
          </a:p>
        </p:txBody>
      </p:sp>
    </p:spTree>
    <p:extLst>
      <p:ext uri="{BB962C8B-B14F-4D97-AF65-F5344CB8AC3E}">
        <p14:creationId xmlns:p14="http://schemas.microsoft.com/office/powerpoint/2010/main" val="338411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1835F-33E8-E4AC-9A2A-AFFF81E2C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7970" y="61475"/>
            <a:ext cx="8534400" cy="1507067"/>
          </a:xfrm>
        </p:spPr>
        <p:txBody>
          <a:bodyPr/>
          <a:lstStyle/>
          <a:p>
            <a:r>
              <a:rPr lang="en" sz="3600" dirty="0">
                <a:latin typeface="+mn-lt"/>
                <a:ea typeface="Lato"/>
                <a:cs typeface="Lato"/>
                <a:sym typeface="Lato"/>
              </a:rPr>
              <a:t>Background/Motivation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F8130-182E-1FDC-39D1-BD57D843A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211" y="1282331"/>
            <a:ext cx="6307494" cy="5198534"/>
          </a:xfrm>
        </p:spPr>
        <p:txBody>
          <a:bodyPr>
            <a:normAutofit/>
          </a:bodyPr>
          <a:lstStyle/>
          <a:p>
            <a:r>
              <a:rPr lang="en-US" sz="2000" dirty="0"/>
              <a:t>According to the 2018 Ontario Cancer Statistics, cancer is the leading cause of death in Ontario, accounting for 29.3% of all deaths. </a:t>
            </a:r>
          </a:p>
          <a:p>
            <a:r>
              <a:rPr lang="en-US" sz="2000" dirty="0"/>
              <a:t>In addition, more than twice as many cancer cases were registered in Ontario in 2013 as in 1983. </a:t>
            </a:r>
          </a:p>
          <a:p>
            <a:r>
              <a:rPr lang="en-US" sz="2000" dirty="0"/>
              <a:t>Cancer care costs in Ontario increased by over 150% from roughly $1 billion in 2005 to $2.6 billion in 2012.</a:t>
            </a:r>
          </a:p>
          <a:p>
            <a:r>
              <a:rPr lang="en-US" sz="2000" dirty="0"/>
              <a:t>Millions of lives could be saved each year by implementing resource-appropriate preventive, early detection, and treatment techniques.</a:t>
            </a:r>
          </a:p>
          <a:p>
            <a:r>
              <a:rPr lang="en-US" sz="2000" dirty="0"/>
              <a:t>One-third of all common cancers are avoidable.</a:t>
            </a:r>
            <a:endParaRPr lang="en-CA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4C7EA-78E0-139F-0E1D-2FF773FBF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712" y="1507066"/>
            <a:ext cx="4780472" cy="45359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80268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094E213D-3FA7-4D59-80B5-015897DCA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F2BF8-4174-A0AF-27AD-009195228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091" y="609600"/>
            <a:ext cx="4832465" cy="1326321"/>
          </a:xfrm>
        </p:spPr>
        <p:txBody>
          <a:bodyPr>
            <a:normAutofit/>
          </a:bodyPr>
          <a:lstStyle/>
          <a:p>
            <a:r>
              <a:rPr lang="en">
                <a:solidFill>
                  <a:srgbClr val="FFFFFF"/>
                </a:solidFill>
                <a:latin typeface="+mn-lt"/>
                <a:ea typeface="Lato"/>
                <a:cs typeface="Lato"/>
                <a:sym typeface="Lato"/>
              </a:rPr>
              <a:t>Target audience</a:t>
            </a:r>
            <a:endParaRPr lang="en-CA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D63BE23-20C0-4F37-860E-0892A4DE0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522922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6 Steps to Define Your Target Audience | Impressions">
            <a:extLst>
              <a:ext uri="{FF2B5EF4-FFF2-40B4-BE49-F238E27FC236}">
                <a16:creationId xmlns:a16="http://schemas.microsoft.com/office/drawing/2014/main" id="{753D490B-08D5-AE8B-A84E-61587F738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1857" y="2064400"/>
            <a:ext cx="4450460" cy="272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49AB149-D0D3-42EA-8B4C-F39E213AE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5109182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5ED72-AB55-A87B-3BDA-C95D72E6C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5091" y="1772529"/>
            <a:ext cx="5466177" cy="42856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This project's intended audience may include any of the following individuals or groups:</a:t>
            </a:r>
          </a:p>
          <a:p>
            <a:r>
              <a:rPr lang="en-US" dirty="0">
                <a:solidFill>
                  <a:srgbClr val="FFFFFF"/>
                </a:solidFill>
              </a:rPr>
              <a:t>Any medical school / institution</a:t>
            </a:r>
          </a:p>
          <a:p>
            <a:r>
              <a:rPr lang="en-US" dirty="0">
                <a:solidFill>
                  <a:srgbClr val="FFFFFF"/>
                </a:solidFill>
              </a:rPr>
              <a:t>Any medical student</a:t>
            </a:r>
          </a:p>
          <a:p>
            <a:r>
              <a:rPr lang="en-US" dirty="0">
                <a:solidFill>
                  <a:srgbClr val="FFFFFF"/>
                </a:solidFill>
              </a:rPr>
              <a:t>Any analysis student</a:t>
            </a:r>
          </a:p>
          <a:p>
            <a:r>
              <a:rPr lang="en-US" dirty="0">
                <a:solidFill>
                  <a:srgbClr val="FFFFFF"/>
                </a:solidFill>
              </a:rPr>
              <a:t>Anyone interested in determining insights into all types of cancer.</a:t>
            </a:r>
            <a:endParaRPr lang="en-CA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307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87370-A8F7-D493-7389-1E4B5D6ED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en-CA" dirty="0">
                <a:latin typeface="+mn-lt"/>
                <a:cs typeface="Calibri" panose="020F0502020204030204" pitchFamily="34" charset="0"/>
              </a:rPr>
              <a:t>Dataset Description</a:t>
            </a:r>
            <a:br>
              <a:rPr lang="en-CA" dirty="0">
                <a:latin typeface="+mn-lt"/>
                <a:cs typeface="Calibri" panose="020F0502020204030204" pitchFamily="34" charset="0"/>
              </a:rPr>
            </a:br>
            <a:endParaRPr lang="en-CA" dirty="0">
              <a:latin typeface="+mn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CC80C-A228-4811-D352-B36CD9B72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 pitchFamily="34" charset="0"/>
              </a:rPr>
              <a:t>There are a total of seven separate Excel files.</a:t>
            </a:r>
            <a:endParaRPr lang="en-CA" dirty="0"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cs typeface="Calibri" panose="020F0502020204030204" pitchFamily="34" charset="0"/>
              </a:rPr>
              <a:t>Cancer Incidence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cs typeface="Calibri" panose="020F0502020204030204" pitchFamily="34" charset="0"/>
              </a:rPr>
              <a:t>Cancer Mortality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cs typeface="Calibri" panose="020F0502020204030204" pitchFamily="34" charset="0"/>
              </a:rPr>
              <a:t>Cancer Prevalence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cs typeface="Calibri" panose="020F0502020204030204" pitchFamily="34" charset="0"/>
              </a:rPr>
              <a:t>Cancer Survival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cs typeface="Calibri" panose="020F0502020204030204" pitchFamily="34" charset="0"/>
              </a:rPr>
              <a:t>Cancer Risk Factors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cs typeface="Calibri" panose="020F0502020204030204" pitchFamily="34" charset="0"/>
              </a:rPr>
              <a:t>Cancer Screening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cs typeface="Calibri" panose="020F0502020204030204" pitchFamily="34" charset="0"/>
              </a:rPr>
              <a:t>Socio-Demographic Factor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5916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EC893-8D00-4C27-A996-8A45D4D1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Dataset description – Cont’d</a:t>
            </a:r>
            <a:endParaRPr lang="en-CA" dirty="0"/>
          </a:p>
        </p:txBody>
      </p: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3B62A97E-61B5-BD61-3C6B-81EB2D3E29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2135161"/>
              </p:ext>
            </p:extLst>
          </p:nvPr>
        </p:nvGraphicFramePr>
        <p:xfrm>
          <a:off x="715617" y="2639712"/>
          <a:ext cx="10790496" cy="3608688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4134379">
                  <a:extLst>
                    <a:ext uri="{9D8B030D-6E8A-4147-A177-3AD203B41FA5}">
                      <a16:colId xmlns:a16="http://schemas.microsoft.com/office/drawing/2014/main" val="1215056080"/>
                    </a:ext>
                  </a:extLst>
                </a:gridCol>
                <a:gridCol w="3984526">
                  <a:extLst>
                    <a:ext uri="{9D8B030D-6E8A-4147-A177-3AD203B41FA5}">
                      <a16:colId xmlns:a16="http://schemas.microsoft.com/office/drawing/2014/main" val="2854783529"/>
                    </a:ext>
                  </a:extLst>
                </a:gridCol>
                <a:gridCol w="2671591">
                  <a:extLst>
                    <a:ext uri="{9D8B030D-6E8A-4147-A177-3AD203B41FA5}">
                      <a16:colId xmlns:a16="http://schemas.microsoft.com/office/drawing/2014/main" val="2431262039"/>
                    </a:ext>
                  </a:extLst>
                </a:gridCol>
              </a:tblGrid>
              <a:tr h="451086">
                <a:tc>
                  <a:txBody>
                    <a:bodyPr/>
                    <a:lstStyle/>
                    <a:p>
                      <a:pPr algn="ctr"/>
                      <a:endParaRPr lang="en-CA" sz="1800"/>
                    </a:p>
                  </a:txBody>
                  <a:tcPr marL="93860" marR="93860" marT="46930" marB="469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bg1"/>
                          </a:solidFill>
                        </a:rPr>
                        <a:t>Observation </a:t>
                      </a:r>
                    </a:p>
                  </a:txBody>
                  <a:tcPr marL="93860" marR="93860" marT="46930" marB="469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>
                          <a:solidFill>
                            <a:schemeClr val="bg1"/>
                          </a:solidFill>
                        </a:rPr>
                        <a:t>Feature</a:t>
                      </a:r>
                    </a:p>
                  </a:txBody>
                  <a:tcPr marL="93860" marR="93860" marT="46930" marB="46930"/>
                </a:tc>
                <a:extLst>
                  <a:ext uri="{0D108BD9-81ED-4DB2-BD59-A6C34878D82A}">
                    <a16:rowId xmlns:a16="http://schemas.microsoft.com/office/drawing/2014/main" val="76891232"/>
                  </a:ext>
                </a:extLst>
              </a:tr>
              <a:tr h="451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Cancer Incidence</a:t>
                      </a:r>
                    </a:p>
                  </a:txBody>
                  <a:tcPr marL="93860" marR="93860" marT="46930" marB="469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46740</a:t>
                      </a:r>
                    </a:p>
                  </a:txBody>
                  <a:tcPr marL="93860" marR="93860" marT="46930" marB="469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 marL="93860" marR="93860" marT="46930" marB="46930"/>
                </a:tc>
                <a:extLst>
                  <a:ext uri="{0D108BD9-81ED-4DB2-BD59-A6C34878D82A}">
                    <a16:rowId xmlns:a16="http://schemas.microsoft.com/office/drawing/2014/main" val="1171601837"/>
                  </a:ext>
                </a:extLst>
              </a:tr>
              <a:tr h="451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Cancer Mortality</a:t>
                      </a:r>
                    </a:p>
                  </a:txBody>
                  <a:tcPr marL="93860" marR="93860" marT="46930" marB="469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88884</a:t>
                      </a:r>
                    </a:p>
                  </a:txBody>
                  <a:tcPr marL="93860" marR="93860" marT="46930" marB="469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 marL="93860" marR="93860" marT="46930" marB="46930"/>
                </a:tc>
                <a:extLst>
                  <a:ext uri="{0D108BD9-81ED-4DB2-BD59-A6C34878D82A}">
                    <a16:rowId xmlns:a16="http://schemas.microsoft.com/office/drawing/2014/main" val="3674144787"/>
                  </a:ext>
                </a:extLst>
              </a:tr>
              <a:tr h="451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Cancer Prevalence</a:t>
                      </a:r>
                    </a:p>
                  </a:txBody>
                  <a:tcPr marL="93860" marR="93860" marT="46930" marB="469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17460</a:t>
                      </a:r>
                    </a:p>
                  </a:txBody>
                  <a:tcPr marL="93860" marR="93860" marT="46930" marB="469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93860" marR="93860" marT="46930" marB="46930"/>
                </a:tc>
                <a:extLst>
                  <a:ext uri="{0D108BD9-81ED-4DB2-BD59-A6C34878D82A}">
                    <a16:rowId xmlns:a16="http://schemas.microsoft.com/office/drawing/2014/main" val="2744862638"/>
                  </a:ext>
                </a:extLst>
              </a:tr>
              <a:tr h="451086">
                <a:tc>
                  <a:txBody>
                    <a:bodyPr/>
                    <a:lstStyle/>
                    <a:p>
                      <a:pPr algn="ctr"/>
                      <a:r>
                        <a:rPr lang="en-CA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Cancer Survival</a:t>
                      </a:r>
                    </a:p>
                  </a:txBody>
                  <a:tcPr marL="93860" marR="93860" marT="46930" marB="469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7275</a:t>
                      </a:r>
                    </a:p>
                  </a:txBody>
                  <a:tcPr marL="93860" marR="93860" marT="46930" marB="469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93860" marR="93860" marT="46930" marB="46930"/>
                </a:tc>
                <a:extLst>
                  <a:ext uri="{0D108BD9-81ED-4DB2-BD59-A6C34878D82A}">
                    <a16:rowId xmlns:a16="http://schemas.microsoft.com/office/drawing/2014/main" val="2949635294"/>
                  </a:ext>
                </a:extLst>
              </a:tr>
              <a:tr h="451086">
                <a:tc>
                  <a:txBody>
                    <a:bodyPr/>
                    <a:lstStyle/>
                    <a:p>
                      <a:pPr algn="ctr"/>
                      <a:r>
                        <a:rPr lang="en-CA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Cancer Risk Factor</a:t>
                      </a:r>
                    </a:p>
                  </a:txBody>
                  <a:tcPr marL="93860" marR="93860" marT="46930" marB="469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450</a:t>
                      </a:r>
                    </a:p>
                  </a:txBody>
                  <a:tcPr marL="93860" marR="93860" marT="46930" marB="469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L="93860" marR="93860" marT="46930" marB="46930"/>
                </a:tc>
                <a:extLst>
                  <a:ext uri="{0D108BD9-81ED-4DB2-BD59-A6C34878D82A}">
                    <a16:rowId xmlns:a16="http://schemas.microsoft.com/office/drawing/2014/main" val="3124143055"/>
                  </a:ext>
                </a:extLst>
              </a:tr>
              <a:tr h="451086">
                <a:tc>
                  <a:txBody>
                    <a:bodyPr/>
                    <a:lstStyle/>
                    <a:p>
                      <a:pPr algn="ctr"/>
                      <a:r>
                        <a:rPr lang="en-CA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Cancer Screening</a:t>
                      </a:r>
                    </a:p>
                  </a:txBody>
                  <a:tcPr marL="93860" marR="93860" marT="46930" marB="469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135</a:t>
                      </a:r>
                    </a:p>
                  </a:txBody>
                  <a:tcPr marL="93860" marR="93860" marT="46930" marB="469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3860" marR="93860" marT="46930" marB="46930"/>
                </a:tc>
                <a:extLst>
                  <a:ext uri="{0D108BD9-81ED-4DB2-BD59-A6C34878D82A}">
                    <a16:rowId xmlns:a16="http://schemas.microsoft.com/office/drawing/2014/main" val="637064442"/>
                  </a:ext>
                </a:extLst>
              </a:tr>
              <a:tr h="451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Socio-Demographic Factor</a:t>
                      </a:r>
                    </a:p>
                  </a:txBody>
                  <a:tcPr marL="93860" marR="93860" marT="46930" marB="469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240</a:t>
                      </a:r>
                    </a:p>
                  </a:txBody>
                  <a:tcPr marL="93860" marR="93860" marT="46930" marB="469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L="93860" marR="93860" marT="46930" marB="46930"/>
                </a:tc>
                <a:extLst>
                  <a:ext uri="{0D108BD9-81ED-4DB2-BD59-A6C34878D82A}">
                    <a16:rowId xmlns:a16="http://schemas.microsoft.com/office/drawing/2014/main" val="29876797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A647C3-C060-6B66-AC2F-672D54BE5C45}"/>
              </a:ext>
            </a:extLst>
          </p:cNvPr>
          <p:cNvSpPr txBox="1"/>
          <p:nvPr/>
        </p:nvSpPr>
        <p:spPr>
          <a:xfrm>
            <a:off x="596348" y="1935921"/>
            <a:ext cx="1124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https://www.cancercareontario.ca/en/data-research/view-data/cancer-statistics/ontario-cancer-profiles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6042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C860-2018-DE4B-40D9-12C25110A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1498" cy="1267810"/>
          </a:xfrm>
        </p:spPr>
        <p:txBody>
          <a:bodyPr anchor="b">
            <a:normAutofit/>
          </a:bodyPr>
          <a:lstStyle/>
          <a:p>
            <a:pPr algn="l"/>
            <a:r>
              <a:rPr lang="en-CA" sz="2400">
                <a:latin typeface="+mn-lt"/>
                <a:cs typeface="Calibri" panose="020F0502020204030204" pitchFamily="34" charset="0"/>
              </a:rPr>
              <a:t>Data Insights</a:t>
            </a:r>
            <a:br>
              <a:rPr lang="en-CA" sz="2400">
                <a:latin typeface="+mn-lt"/>
                <a:cs typeface="Calibri" panose="020F0502020204030204" pitchFamily="34" charset="0"/>
              </a:rPr>
            </a:br>
            <a:endParaRPr lang="en-CA" sz="240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DF47-2C8F-2A34-BD80-34E265EE6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096063"/>
            <a:ext cx="3361498" cy="402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Cancer Incidence</a:t>
            </a:r>
            <a:endParaRPr lang="en-CA" sz="2800" dirty="0">
              <a:solidFill>
                <a:schemeClr val="accent6">
                  <a:lumMod val="60000"/>
                  <a:lumOff val="40000"/>
                </a:schemeClr>
              </a:solidFill>
              <a:cs typeface="Calibri" panose="020F0502020204030204" pitchFamily="34" charset="0"/>
            </a:endParaRPr>
          </a:p>
          <a:p>
            <a:r>
              <a:rPr lang="en-US" dirty="0">
                <a:effectLst/>
                <a:cs typeface="Calibri" panose="020F0502020204030204" pitchFamily="34" charset="0"/>
              </a:rPr>
              <a:t>As shown in the tree map, colorectal and lung cancers overwhelm all other cancer types in newly identified cases.</a:t>
            </a:r>
            <a:endParaRPr lang="en-CA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007713-5891-46A9-BACA-FAD760FE2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8793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BB6AA7-7EAD-4D3B-9335-B6E8BD7E6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972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hart, treemap chart&#10;&#10;Description automatically generated">
            <a:extLst>
              <a:ext uri="{FF2B5EF4-FFF2-40B4-BE49-F238E27FC236}">
                <a16:creationId xmlns:a16="http://schemas.microsoft.com/office/drawing/2014/main" id="{DA9B3917-3D9D-62E4-86B7-811E6C697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669" y="1867199"/>
            <a:ext cx="6046519" cy="323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41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A5E449-B95D-46A6-9234-5477BCBAD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B113FE-00ED-4DFD-B853-285DBAE33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155CFE04-6786-21E8-D7A3-41BA736E2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1055077"/>
            <a:ext cx="6250080" cy="471267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8CC676F-74F1-441D-9B51-42C5B87F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4CFA3-0A2E-ACEA-8A1D-6B909F933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7" y="2096064"/>
            <a:ext cx="4226496" cy="3962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Cancer Incidence</a:t>
            </a:r>
            <a:endParaRPr lang="en-CA" sz="2800" dirty="0">
              <a:solidFill>
                <a:schemeClr val="accent6">
                  <a:lumMod val="60000"/>
                  <a:lumOff val="40000"/>
                </a:schemeClr>
              </a:solidFill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FFFFFF"/>
                </a:solidFill>
              </a:rPr>
              <a:t>The graph shows that beyond the age of 40, the number of cancer cases dramatically increased.</a:t>
            </a:r>
          </a:p>
          <a:p>
            <a:r>
              <a:rPr lang="en-US" dirty="0">
                <a:solidFill>
                  <a:srgbClr val="FFFFFF"/>
                </a:solidFill>
              </a:rPr>
              <a:t>The 60- to 69-year-old demographic is a hotspot.</a:t>
            </a:r>
            <a:endParaRPr lang="en-CA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396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49AD5F18-9B48-4CD6-F04A-7EAA3BFBC4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6" b="-1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DE0D6BE-330A-422D-9BD9-1E18F73C6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8917E-A767-60EE-A609-BF0104E8B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995" y="2268343"/>
            <a:ext cx="10353762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Cancer Incidence</a:t>
            </a:r>
            <a:endParaRPr lang="en-CA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According to this pie chart, </a:t>
            </a:r>
          </a:p>
          <a:p>
            <a:pPr marL="0" indent="0">
              <a:buNone/>
            </a:pPr>
            <a:r>
              <a:rPr lang="en-US" dirty="0"/>
              <a:t>Ontario has more cancer </a:t>
            </a:r>
          </a:p>
          <a:p>
            <a:pPr marL="0" indent="0">
              <a:buNone/>
            </a:pPr>
            <a:r>
              <a:rPr lang="en-US" dirty="0"/>
              <a:t>cases than any other region.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220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436</TotalTime>
  <Words>926</Words>
  <Application>Microsoft Office PowerPoint</Application>
  <PresentationFormat>Widescreen</PresentationFormat>
  <Paragraphs>118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Bookman Old Style</vt:lpstr>
      <vt:lpstr>Calibri</vt:lpstr>
      <vt:lpstr>Rockwell</vt:lpstr>
      <vt:lpstr>Rockwell (Body)</vt:lpstr>
      <vt:lpstr>Damask</vt:lpstr>
      <vt:lpstr> Cancer Trends in Canada</vt:lpstr>
      <vt:lpstr>Table of contents</vt:lpstr>
      <vt:lpstr>Background/Motivation</vt:lpstr>
      <vt:lpstr>Target audience</vt:lpstr>
      <vt:lpstr>Dataset Description </vt:lpstr>
      <vt:lpstr>Dataset description – Cont’d</vt:lpstr>
      <vt:lpstr>Data Insights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</vt:lpstr>
      <vt:lpstr>Reference </vt:lpstr>
      <vt:lpstr>Thank you….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Cancer Trends in Canada</dc:title>
  <dc:creator>bhakti bhatt</dc:creator>
  <cp:lastModifiedBy>Jigar Pankajbhai Patel</cp:lastModifiedBy>
  <cp:revision>9</cp:revision>
  <dcterms:created xsi:type="dcterms:W3CDTF">2022-12-05T19:05:09Z</dcterms:created>
  <dcterms:modified xsi:type="dcterms:W3CDTF">2022-12-09T23:29:23Z</dcterms:modified>
</cp:coreProperties>
</file>