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34"/>
  </p:notesMasterIdLst>
  <p:sldIdLst>
    <p:sldId id="256" r:id="rId2"/>
    <p:sldId id="290" r:id="rId3"/>
    <p:sldId id="291" r:id="rId4"/>
    <p:sldId id="320" r:id="rId5"/>
    <p:sldId id="292" r:id="rId6"/>
    <p:sldId id="293" r:id="rId7"/>
    <p:sldId id="294" r:id="rId8"/>
    <p:sldId id="295" r:id="rId9"/>
    <p:sldId id="296" r:id="rId10"/>
    <p:sldId id="298" r:id="rId11"/>
    <p:sldId id="300" r:id="rId12"/>
    <p:sldId id="299" r:id="rId13"/>
    <p:sldId id="302" r:id="rId14"/>
    <p:sldId id="301" r:id="rId15"/>
    <p:sldId id="303" r:id="rId16"/>
    <p:sldId id="304" r:id="rId17"/>
    <p:sldId id="306" r:id="rId18"/>
    <p:sldId id="307" r:id="rId19"/>
    <p:sldId id="308" r:id="rId20"/>
    <p:sldId id="309" r:id="rId21"/>
    <p:sldId id="310" r:id="rId22"/>
    <p:sldId id="311" r:id="rId23"/>
    <p:sldId id="312" r:id="rId24"/>
    <p:sldId id="322" r:id="rId25"/>
    <p:sldId id="321" r:id="rId26"/>
    <p:sldId id="313" r:id="rId27"/>
    <p:sldId id="314" r:id="rId28"/>
    <p:sldId id="315" r:id="rId29"/>
    <p:sldId id="316" r:id="rId30"/>
    <p:sldId id="317" r:id="rId31"/>
    <p:sldId id="318" r:id="rId32"/>
    <p:sldId id="319" r:id="rId33"/>
  </p:sldIdLst>
  <p:sldSz cx="9144000" cy="5143500" type="screen16x9"/>
  <p:notesSz cx="6858000" cy="9144000"/>
  <p:embeddedFontLst>
    <p:embeddedFont>
      <p:font typeface="Barlow" panose="00000500000000000000" pitchFamily="2" charset="0"/>
      <p:regular r:id="rId35"/>
      <p:bold r:id="rId36"/>
      <p:italic r:id="rId37"/>
      <p:boldItalic r:id="rId38"/>
    </p:embeddedFont>
    <p:embeddedFont>
      <p:font typeface="Calibri" panose="020F0502020204030204" pitchFamily="34" charset="0"/>
      <p:regular r:id="rId39"/>
      <p:bold r:id="rId40"/>
      <p:italic r:id="rId41"/>
      <p:boldItalic r:id="rId42"/>
    </p:embeddedFont>
    <p:embeddedFont>
      <p:font typeface="Cambria" panose="02040503050406030204" pitchFamily="18" charset="0"/>
      <p:regular r:id="rId43"/>
      <p:bold r:id="rId44"/>
      <p:italic r:id="rId45"/>
      <p:boldItalic r:id="rId46"/>
    </p:embeddedFont>
    <p:embeddedFont>
      <p:font typeface="Century Gothic" panose="020B0502020202020204" pitchFamily="34" charset="0"/>
      <p:regular r:id="rId47"/>
      <p:bold r:id="rId48"/>
      <p:italic r:id="rId49"/>
      <p:boldItalic r:id="rId50"/>
    </p:embeddedFont>
    <p:embeddedFont>
      <p:font typeface="Congenial" panose="02000503040000020004" pitchFamily="2" charset="0"/>
      <p:regular r:id="rId51"/>
      <p:bold r:id="rId52"/>
      <p:italic r:id="rId53"/>
      <p:boldItalic r:id="rId54"/>
    </p:embeddedFont>
    <p:embeddedFont>
      <p:font typeface="Fira Sans Extra Condensed" panose="020B0503050000020004" pitchFamily="34" charset="0"/>
      <p:regular r:id="rId55"/>
      <p:bold r:id="rId56"/>
      <p:italic r:id="rId57"/>
      <p:boldItalic r:id="rId58"/>
    </p:embeddedFont>
    <p:embeddedFont>
      <p:font typeface="Fira Sans Extra Condensed SemiBold" panose="020B0604020202020204" charset="0"/>
      <p:regular r:id="rId59"/>
      <p:bold r:id="rId60"/>
      <p:italic r:id="rId61"/>
      <p:boldItalic r:id="rId62"/>
    </p:embeddedFont>
    <p:embeddedFont>
      <p:font typeface="Roboto" panose="02000000000000000000" pitchFamily="2" charset="0"/>
      <p:regular r:id="rId63"/>
      <p:bold r:id="rId64"/>
      <p:italic r:id="rId65"/>
      <p:boldItalic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36AEFA0-EE11-49A2-862C-F4D3F29AF075}">
  <a:tblStyle styleId="{336AEFA0-EE11-49A2-862C-F4D3F29AF07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font" Target="fonts/font8.fntdata"/><Relationship Id="rId47" Type="http://schemas.openxmlformats.org/officeDocument/2006/relationships/font" Target="fonts/font13.fntdata"/><Relationship Id="rId63" Type="http://schemas.openxmlformats.org/officeDocument/2006/relationships/font" Target="fonts/font29.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font" Target="fonts/font19.fntdata"/><Relationship Id="rId58" Type="http://schemas.openxmlformats.org/officeDocument/2006/relationships/font" Target="fonts/font24.fntdata"/><Relationship Id="rId66" Type="http://schemas.openxmlformats.org/officeDocument/2006/relationships/font" Target="fonts/font32.fntdata"/><Relationship Id="rId5" Type="http://schemas.openxmlformats.org/officeDocument/2006/relationships/slide" Target="slides/slide4.xml"/><Relationship Id="rId61" Type="http://schemas.openxmlformats.org/officeDocument/2006/relationships/font" Target="fonts/font27.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56" Type="http://schemas.openxmlformats.org/officeDocument/2006/relationships/font" Target="fonts/font22.fntdata"/><Relationship Id="rId64" Type="http://schemas.openxmlformats.org/officeDocument/2006/relationships/font" Target="fonts/font30.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59" Type="http://schemas.openxmlformats.org/officeDocument/2006/relationships/font" Target="fonts/font25.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7.fntdata"/><Relationship Id="rId54" Type="http://schemas.openxmlformats.org/officeDocument/2006/relationships/font" Target="fonts/font20.fntdata"/><Relationship Id="rId62" Type="http://schemas.openxmlformats.org/officeDocument/2006/relationships/font" Target="fonts/font28.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 Id="rId57" Type="http://schemas.openxmlformats.org/officeDocument/2006/relationships/font" Target="fonts/font2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font" Target="fonts/font18.fntdata"/><Relationship Id="rId60" Type="http://schemas.openxmlformats.org/officeDocument/2006/relationships/font" Target="fonts/font26.fntdata"/><Relationship Id="rId65" Type="http://schemas.openxmlformats.org/officeDocument/2006/relationships/font" Target="fonts/font31.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font" Target="fonts/font5.fntdata"/><Relationship Id="rId34" Type="http://schemas.openxmlformats.org/officeDocument/2006/relationships/notesMaster" Target="notesMasters/notesMaster1.xml"/><Relationship Id="rId50" Type="http://schemas.openxmlformats.org/officeDocument/2006/relationships/font" Target="fonts/font16.fntdata"/><Relationship Id="rId55" Type="http://schemas.openxmlformats.org/officeDocument/2006/relationships/font" Target="fonts/font21.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jigar\Desktop\Data%20Analytics\Data%20Analytics%20Sem-4%20005\DAB%20401%20Financial%20Analytics\Project\JP%20Morgan%20Calculation.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5</a:t>
            </a:r>
            <a:r>
              <a:rPr lang="en-US" baseline="0"/>
              <a:t> year Revenue Ratio</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spPr>
            <a:solidFill>
              <a:schemeClr val="accent1"/>
            </a:solidFill>
            <a:ln>
              <a:noFill/>
            </a:ln>
            <a:effectLst/>
            <a:sp3d/>
          </c:spPr>
          <c:invertIfNegative val="0"/>
          <c:dLbls>
            <c:dLbl>
              <c:idx val="0"/>
              <c:layout>
                <c:manualLayout>
                  <c:x val="2.2222222222222195E-2"/>
                  <c:y val="-0.18055555555555555"/>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6DD-4AED-9CC3-FD5A9E4BDF06}"/>
                </c:ext>
              </c:extLst>
            </c:dLbl>
            <c:dLbl>
              <c:idx val="1"/>
              <c:layout>
                <c:manualLayout>
                  <c:x val="5.5555555555555046E-3"/>
                  <c:y val="-0.24537037037037038"/>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6DD-4AED-9CC3-FD5A9E4BDF06}"/>
                </c:ext>
              </c:extLst>
            </c:dLbl>
            <c:dLbl>
              <c:idx val="2"/>
              <c:layout>
                <c:manualLayout>
                  <c:x val="2.7777777777777776E-2"/>
                  <c:y val="-0.26388888888888895"/>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6DD-4AED-9CC3-FD5A9E4BDF06}"/>
                </c:ext>
              </c:extLst>
            </c:dLbl>
            <c:dLbl>
              <c:idx val="3"/>
              <c:layout>
                <c:manualLayout>
                  <c:x val="8.3333333333332309E-3"/>
                  <c:y val="-0.25462962962962965"/>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6DD-4AED-9CC3-FD5A9E4BDF06}"/>
                </c:ext>
              </c:extLst>
            </c:dLbl>
            <c:dLbl>
              <c:idx val="4"/>
              <c:layout>
                <c:manualLayout>
                  <c:x val="2.7777777777777776E-2"/>
                  <c:y val="-0.31481481481481488"/>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B6DD-4AED-9CC3-FD5A9E4BDF06}"/>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'Ratio Calculation'!$B$127:$B$131</c:f>
              <c:strCache>
                <c:ptCount val="5"/>
                <c:pt idx="0">
                  <c:v>Total Revenue - 2018</c:v>
                </c:pt>
                <c:pt idx="1">
                  <c:v>Total Revenue - 2019</c:v>
                </c:pt>
                <c:pt idx="2">
                  <c:v>Total Revenue - 2020</c:v>
                </c:pt>
                <c:pt idx="3">
                  <c:v>Total Revenue - 2021</c:v>
                </c:pt>
                <c:pt idx="4">
                  <c:v>Total Revenue - 2022</c:v>
                </c:pt>
              </c:strCache>
            </c:strRef>
          </c:cat>
          <c:val>
            <c:numRef>
              <c:f>'Ratio Calculation'!$C$127:$C$131</c:f>
              <c:numCache>
                <c:formatCode>#,##0.00</c:formatCode>
                <c:ptCount val="5"/>
                <c:pt idx="0">
                  <c:v>109029</c:v>
                </c:pt>
                <c:pt idx="1">
                  <c:v>115627</c:v>
                </c:pt>
                <c:pt idx="2">
                  <c:v>119951</c:v>
                </c:pt>
                <c:pt idx="3">
                  <c:v>121649</c:v>
                </c:pt>
                <c:pt idx="4">
                  <c:v>128695</c:v>
                </c:pt>
              </c:numCache>
            </c:numRef>
          </c:val>
          <c:extLst>
            <c:ext xmlns:c16="http://schemas.microsoft.com/office/drawing/2014/chart" uri="{C3380CC4-5D6E-409C-BE32-E72D297353CC}">
              <c16:uniqueId val="{00000005-B6DD-4AED-9CC3-FD5A9E4BDF06}"/>
            </c:ext>
          </c:extLst>
        </c:ser>
        <c:dLbls>
          <c:showLegendKey val="0"/>
          <c:showVal val="1"/>
          <c:showCatName val="0"/>
          <c:showSerName val="0"/>
          <c:showPercent val="0"/>
          <c:showBubbleSize val="0"/>
        </c:dLbls>
        <c:gapWidth val="150"/>
        <c:shape val="box"/>
        <c:axId val="1924103792"/>
        <c:axId val="1924104752"/>
        <c:axId val="0"/>
      </c:bar3DChart>
      <c:catAx>
        <c:axId val="192410379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4104752"/>
        <c:crosses val="autoZero"/>
        <c:auto val="1"/>
        <c:lblAlgn val="ctr"/>
        <c:lblOffset val="100"/>
        <c:noMultiLvlLbl val="0"/>
      </c:catAx>
      <c:valAx>
        <c:axId val="192410475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41037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aa3fb9f80e_0_38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aa3fb9f80e_0_38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9510081f8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9510081f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6477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9510081f8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9510081f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57971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9510081f8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9510081f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46347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9510081f8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9510081f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80798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9510081f8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9510081f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0972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9510081f8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9510081f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40205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9510081f8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9510081f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69429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9510081f8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9510081f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16653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9510081f8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9510081f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86374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9510081f8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9510081f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9783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aa3fb9f80e_0_38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aa3fb9f80e_0_38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29766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9510081f8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9510081f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5536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9510081f8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9510081f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34673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9510081f8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9510081f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38366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9510081f8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9510081f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90004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9510081f8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9510081f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6632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9510081f8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9510081f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88678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9510081f8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9510081f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02454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9510081f8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9510081f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62966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9510081f8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9510081f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19296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9510081f8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9510081f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64139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9510081f8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9510081f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87487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9510081f8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9510081f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522947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9510081f8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9510081f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683378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9510081f8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9510081f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91781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9510081f8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9510081f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22279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9510081f8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9510081f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2922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9510081f8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9510081f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0061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9510081f8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9510081f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1926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9510081f8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9510081f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38981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9510081f8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9510081f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2744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flipH="1">
            <a:off x="870497" y="1461225"/>
            <a:ext cx="4082700" cy="18756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flipH="1">
            <a:off x="870784" y="3444222"/>
            <a:ext cx="3887700" cy="340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47"/>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48"/>
        <p:cNvGrpSpPr/>
        <p:nvPr/>
      </p:nvGrpSpPr>
      <p:grpSpPr>
        <a:xfrm>
          <a:off x="0" y="0"/>
          <a:ext cx="0" cy="0"/>
          <a:chOff x="0" y="0"/>
          <a:chExt cx="0" cy="0"/>
        </a:xfrm>
      </p:grpSpPr>
      <p:sp>
        <p:nvSpPr>
          <p:cNvPr id="49" name="Google Shape;49;p14"/>
          <p:cNvSpPr txBox="1">
            <a:spLocks noGrp="1"/>
          </p:cNvSpPr>
          <p:nvPr>
            <p:ph type="title"/>
          </p:nvPr>
        </p:nvSpPr>
        <p:spPr>
          <a:xfrm>
            <a:off x="457200" y="411475"/>
            <a:ext cx="8229600" cy="33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1pPr>
            <a:lvl2pPr lvl="1"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2pPr>
            <a:lvl3pPr lvl="2"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3pPr>
            <a:lvl4pPr lvl="3"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4pPr>
            <a:lvl5pPr lvl="4"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5pPr>
            <a:lvl6pPr lvl="5"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6pPr>
            <a:lvl7pPr lvl="6"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7pPr>
            <a:lvl8pPr lvl="7"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8pPr>
            <a:lvl9pPr lvl="8"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50"/>
        <p:cNvGrpSpPr/>
        <p:nvPr/>
      </p:nvGrpSpPr>
      <p:grpSpPr>
        <a:xfrm>
          <a:off x="0" y="0"/>
          <a:ext cx="0" cy="0"/>
          <a:chOff x="0" y="0"/>
          <a:chExt cx="0" cy="0"/>
        </a:xfrm>
      </p:grpSpPr>
      <p:sp>
        <p:nvSpPr>
          <p:cNvPr id="51" name="Google Shape;51;p15"/>
          <p:cNvSpPr txBox="1">
            <a:spLocks noGrp="1"/>
          </p:cNvSpPr>
          <p:nvPr>
            <p:ph type="title"/>
          </p:nvPr>
        </p:nvSpPr>
        <p:spPr>
          <a:xfrm>
            <a:off x="1282274" y="296977"/>
            <a:ext cx="6579300" cy="481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800"/>
              <a:buNone/>
              <a:defRPr sz="3000">
                <a:solidFill>
                  <a:schemeClr val="dk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3">
  <p:cSld name="TITLE_ONLY_3">
    <p:spTree>
      <p:nvGrpSpPr>
        <p:cNvPr id="1" name="Shape 52"/>
        <p:cNvGrpSpPr/>
        <p:nvPr/>
      </p:nvGrpSpPr>
      <p:grpSpPr>
        <a:xfrm>
          <a:off x="0" y="0"/>
          <a:ext cx="0" cy="0"/>
          <a:chOff x="0" y="0"/>
          <a:chExt cx="0" cy="0"/>
        </a:xfrm>
      </p:grpSpPr>
      <p:sp>
        <p:nvSpPr>
          <p:cNvPr id="53" name="Google Shape;53;p16"/>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1pPr>
            <a:lvl2pPr lvl="1"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2pPr>
            <a:lvl3pPr lvl="2"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3pPr>
            <a:lvl4pPr lvl="3"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4pPr>
            <a:lvl5pPr lvl="4"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5pPr>
            <a:lvl6pPr lvl="5"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6pPr>
            <a:lvl7pPr lvl="6"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7pPr>
            <a:lvl8pPr lvl="7"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8pPr>
            <a:lvl9pPr lvl="8"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4">
  <p:cSld name="TITLE_ONLY_4">
    <p:spTree>
      <p:nvGrpSpPr>
        <p:cNvPr id="1" name="Shape 54"/>
        <p:cNvGrpSpPr/>
        <p:nvPr/>
      </p:nvGrpSpPr>
      <p:grpSpPr>
        <a:xfrm>
          <a:off x="0" y="0"/>
          <a:ext cx="0" cy="0"/>
          <a:chOff x="0" y="0"/>
          <a:chExt cx="0" cy="0"/>
        </a:xfrm>
      </p:grpSpPr>
      <p:sp>
        <p:nvSpPr>
          <p:cNvPr id="55" name="Google Shape;55;p17"/>
          <p:cNvSpPr txBox="1">
            <a:spLocks noGrp="1"/>
          </p:cNvSpPr>
          <p:nvPr>
            <p:ph type="title"/>
          </p:nvPr>
        </p:nvSpPr>
        <p:spPr>
          <a:xfrm>
            <a:off x="1282274" y="296977"/>
            <a:ext cx="6579300" cy="481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800"/>
              <a:buNone/>
              <a:defRPr sz="3000">
                <a:solidFill>
                  <a:schemeClr val="dk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2">
  <p:cSld name="Blank 2">
    <p:spTree>
      <p:nvGrpSpPr>
        <p:cNvPr id="1" name="Shape 56"/>
        <p:cNvGrpSpPr/>
        <p:nvPr/>
      </p:nvGrpSpPr>
      <p:grpSpPr>
        <a:xfrm>
          <a:off x="0" y="0"/>
          <a:ext cx="0" cy="0"/>
          <a:chOff x="0" y="0"/>
          <a:chExt cx="0" cy="0"/>
        </a:xfrm>
      </p:grpSpPr>
      <p:sp>
        <p:nvSpPr>
          <p:cNvPr id="57" name="Google Shape;57;p18"/>
          <p:cNvSpPr/>
          <p:nvPr/>
        </p:nvSpPr>
        <p:spPr>
          <a:xfrm>
            <a:off x="8869680" y="4869180"/>
            <a:ext cx="274200" cy="274200"/>
          </a:xfrm>
          <a:prstGeom prst="rect">
            <a:avLst/>
          </a:prstGeom>
          <a:solidFill>
            <a:srgbClr val="999EB9"/>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entury Gothic"/>
              <a:ea typeface="Century Gothic"/>
              <a:cs typeface="Century Gothic"/>
              <a:sym typeface="Century Gothic"/>
            </a:endParaRPr>
          </a:p>
        </p:txBody>
      </p:sp>
      <p:sp>
        <p:nvSpPr>
          <p:cNvPr id="58" name="Google Shape;58;p18"/>
          <p:cNvSpPr txBox="1">
            <a:spLocks noGrp="1"/>
          </p:cNvSpPr>
          <p:nvPr>
            <p:ph type="sldNum" idx="12"/>
          </p:nvPr>
        </p:nvSpPr>
        <p:spPr>
          <a:xfrm>
            <a:off x="8869680" y="4869180"/>
            <a:ext cx="274200" cy="274200"/>
          </a:xfrm>
          <a:prstGeom prst="rect">
            <a:avLst/>
          </a:prstGeom>
          <a:noFill/>
          <a:ln>
            <a:noFill/>
          </a:ln>
        </p:spPr>
        <p:txBody>
          <a:bodyPr spcFirstLastPara="1" wrap="square" lIns="68575" tIns="34275" rIns="68575" bIns="34275" anchor="ctr" anchorCtr="0">
            <a:noAutofit/>
          </a:bodyPr>
          <a:lstStyle>
            <a:lvl1pPr marL="0" lvl="0" indent="0" algn="ctr" rtl="0">
              <a:spcBef>
                <a:spcPts val="0"/>
              </a:spcBef>
              <a:buNone/>
              <a:defRPr sz="800" b="0" i="0" u="none" strike="noStrike" cap="none">
                <a:solidFill>
                  <a:schemeClr val="lt1"/>
                </a:solidFill>
                <a:latin typeface="Century Gothic"/>
                <a:ea typeface="Century Gothic"/>
                <a:cs typeface="Century Gothic"/>
                <a:sym typeface="Century Gothic"/>
              </a:defRPr>
            </a:lvl1pPr>
            <a:lvl2pPr marL="0" lvl="1" indent="0" algn="ctr" rtl="0">
              <a:spcBef>
                <a:spcPts val="0"/>
              </a:spcBef>
              <a:buNone/>
              <a:defRPr sz="800" b="0" i="0" u="none" strike="noStrike" cap="none">
                <a:solidFill>
                  <a:schemeClr val="lt1"/>
                </a:solidFill>
                <a:latin typeface="Century Gothic"/>
                <a:ea typeface="Century Gothic"/>
                <a:cs typeface="Century Gothic"/>
                <a:sym typeface="Century Gothic"/>
              </a:defRPr>
            </a:lvl2pPr>
            <a:lvl3pPr marL="0" lvl="2" indent="0" algn="ctr" rtl="0">
              <a:spcBef>
                <a:spcPts val="0"/>
              </a:spcBef>
              <a:buNone/>
              <a:defRPr sz="800" b="0" i="0" u="none" strike="noStrike" cap="none">
                <a:solidFill>
                  <a:schemeClr val="lt1"/>
                </a:solidFill>
                <a:latin typeface="Century Gothic"/>
                <a:ea typeface="Century Gothic"/>
                <a:cs typeface="Century Gothic"/>
                <a:sym typeface="Century Gothic"/>
              </a:defRPr>
            </a:lvl3pPr>
            <a:lvl4pPr marL="0" lvl="3" indent="0" algn="ctr" rtl="0">
              <a:spcBef>
                <a:spcPts val="0"/>
              </a:spcBef>
              <a:buNone/>
              <a:defRPr sz="800" b="0" i="0" u="none" strike="noStrike" cap="none">
                <a:solidFill>
                  <a:schemeClr val="lt1"/>
                </a:solidFill>
                <a:latin typeface="Century Gothic"/>
                <a:ea typeface="Century Gothic"/>
                <a:cs typeface="Century Gothic"/>
                <a:sym typeface="Century Gothic"/>
              </a:defRPr>
            </a:lvl4pPr>
            <a:lvl5pPr marL="0" lvl="4" indent="0" algn="ctr" rtl="0">
              <a:spcBef>
                <a:spcPts val="0"/>
              </a:spcBef>
              <a:buNone/>
              <a:defRPr sz="800" b="0" i="0" u="none" strike="noStrike" cap="none">
                <a:solidFill>
                  <a:schemeClr val="lt1"/>
                </a:solidFill>
                <a:latin typeface="Century Gothic"/>
                <a:ea typeface="Century Gothic"/>
                <a:cs typeface="Century Gothic"/>
                <a:sym typeface="Century Gothic"/>
              </a:defRPr>
            </a:lvl5pPr>
            <a:lvl6pPr marL="0" lvl="5" indent="0" algn="ctr" rtl="0">
              <a:spcBef>
                <a:spcPts val="0"/>
              </a:spcBef>
              <a:buNone/>
              <a:defRPr sz="800" b="0" i="0" u="none" strike="noStrike" cap="none">
                <a:solidFill>
                  <a:schemeClr val="lt1"/>
                </a:solidFill>
                <a:latin typeface="Century Gothic"/>
                <a:ea typeface="Century Gothic"/>
                <a:cs typeface="Century Gothic"/>
                <a:sym typeface="Century Gothic"/>
              </a:defRPr>
            </a:lvl6pPr>
            <a:lvl7pPr marL="0" lvl="6" indent="0" algn="ctr" rtl="0">
              <a:spcBef>
                <a:spcPts val="0"/>
              </a:spcBef>
              <a:buNone/>
              <a:defRPr sz="800" b="0" i="0" u="none" strike="noStrike" cap="none">
                <a:solidFill>
                  <a:schemeClr val="lt1"/>
                </a:solidFill>
                <a:latin typeface="Century Gothic"/>
                <a:ea typeface="Century Gothic"/>
                <a:cs typeface="Century Gothic"/>
                <a:sym typeface="Century Gothic"/>
              </a:defRPr>
            </a:lvl7pPr>
            <a:lvl8pPr marL="0" lvl="7" indent="0" algn="ctr" rtl="0">
              <a:spcBef>
                <a:spcPts val="0"/>
              </a:spcBef>
              <a:buNone/>
              <a:defRPr sz="800" b="0" i="0" u="none" strike="noStrike" cap="none">
                <a:solidFill>
                  <a:schemeClr val="lt1"/>
                </a:solidFill>
                <a:latin typeface="Century Gothic"/>
                <a:ea typeface="Century Gothic"/>
                <a:cs typeface="Century Gothic"/>
                <a:sym typeface="Century Gothic"/>
              </a:defRPr>
            </a:lvl8pPr>
            <a:lvl9pPr marL="0" lvl="8" indent="0" algn="ctr" rtl="0">
              <a:spcBef>
                <a:spcPts val="0"/>
              </a:spcBef>
              <a:buNone/>
              <a:defRPr sz="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2 1">
  <p:cSld name="Blank 2_1">
    <p:spTree>
      <p:nvGrpSpPr>
        <p:cNvPr id="1" name="Shape 59"/>
        <p:cNvGrpSpPr/>
        <p:nvPr/>
      </p:nvGrpSpPr>
      <p:grpSpPr>
        <a:xfrm>
          <a:off x="0" y="0"/>
          <a:ext cx="0" cy="0"/>
          <a:chOff x="0" y="0"/>
          <a:chExt cx="0" cy="0"/>
        </a:xfrm>
      </p:grpSpPr>
      <p:sp>
        <p:nvSpPr>
          <p:cNvPr id="60" name="Google Shape;60;p19"/>
          <p:cNvSpPr/>
          <p:nvPr/>
        </p:nvSpPr>
        <p:spPr>
          <a:xfrm>
            <a:off x="8869680" y="4869180"/>
            <a:ext cx="274200" cy="274200"/>
          </a:xfrm>
          <a:prstGeom prst="rect">
            <a:avLst/>
          </a:prstGeom>
          <a:solidFill>
            <a:srgbClr val="999EB9"/>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61" name="Google Shape;61;p19"/>
          <p:cNvSpPr txBox="1">
            <a:spLocks noGrp="1"/>
          </p:cNvSpPr>
          <p:nvPr>
            <p:ph type="sldNum" idx="12"/>
          </p:nvPr>
        </p:nvSpPr>
        <p:spPr>
          <a:xfrm>
            <a:off x="8869680" y="4869180"/>
            <a:ext cx="274200" cy="274200"/>
          </a:xfrm>
          <a:prstGeom prst="rect">
            <a:avLst/>
          </a:prstGeom>
          <a:noFill/>
          <a:ln>
            <a:noFill/>
          </a:ln>
        </p:spPr>
        <p:txBody>
          <a:bodyPr spcFirstLastPara="1" wrap="square" lIns="68575" tIns="34275" rIns="68575" bIns="34275" anchor="ctr" anchorCtr="0">
            <a:noAutofit/>
          </a:bodyPr>
          <a:lstStyle>
            <a:lvl1pPr marL="0" lvl="0" indent="0" algn="ctr" rtl="0">
              <a:spcBef>
                <a:spcPts val="0"/>
              </a:spcBef>
              <a:buNone/>
              <a:defRPr sz="800">
                <a:solidFill>
                  <a:schemeClr val="lt1"/>
                </a:solidFill>
                <a:latin typeface="Century Gothic"/>
                <a:ea typeface="Century Gothic"/>
                <a:cs typeface="Century Gothic"/>
                <a:sym typeface="Century Gothic"/>
              </a:defRPr>
            </a:lvl1pPr>
            <a:lvl2pPr marL="0" lvl="1" indent="0" algn="ctr" rtl="0">
              <a:spcBef>
                <a:spcPts val="0"/>
              </a:spcBef>
              <a:buNone/>
              <a:defRPr sz="800">
                <a:solidFill>
                  <a:schemeClr val="lt1"/>
                </a:solidFill>
                <a:latin typeface="Century Gothic"/>
                <a:ea typeface="Century Gothic"/>
                <a:cs typeface="Century Gothic"/>
                <a:sym typeface="Century Gothic"/>
              </a:defRPr>
            </a:lvl2pPr>
            <a:lvl3pPr marL="0" lvl="2" indent="0" algn="ctr" rtl="0">
              <a:spcBef>
                <a:spcPts val="0"/>
              </a:spcBef>
              <a:buNone/>
              <a:defRPr sz="800">
                <a:solidFill>
                  <a:schemeClr val="lt1"/>
                </a:solidFill>
                <a:latin typeface="Century Gothic"/>
                <a:ea typeface="Century Gothic"/>
                <a:cs typeface="Century Gothic"/>
                <a:sym typeface="Century Gothic"/>
              </a:defRPr>
            </a:lvl3pPr>
            <a:lvl4pPr marL="0" lvl="3" indent="0" algn="ctr" rtl="0">
              <a:spcBef>
                <a:spcPts val="0"/>
              </a:spcBef>
              <a:buNone/>
              <a:defRPr sz="800">
                <a:solidFill>
                  <a:schemeClr val="lt1"/>
                </a:solidFill>
                <a:latin typeface="Century Gothic"/>
                <a:ea typeface="Century Gothic"/>
                <a:cs typeface="Century Gothic"/>
                <a:sym typeface="Century Gothic"/>
              </a:defRPr>
            </a:lvl4pPr>
            <a:lvl5pPr marL="0" lvl="4" indent="0" algn="ctr" rtl="0">
              <a:spcBef>
                <a:spcPts val="0"/>
              </a:spcBef>
              <a:buNone/>
              <a:defRPr sz="800">
                <a:solidFill>
                  <a:schemeClr val="lt1"/>
                </a:solidFill>
                <a:latin typeface="Century Gothic"/>
                <a:ea typeface="Century Gothic"/>
                <a:cs typeface="Century Gothic"/>
                <a:sym typeface="Century Gothic"/>
              </a:defRPr>
            </a:lvl5pPr>
            <a:lvl6pPr marL="0" lvl="5" indent="0" algn="ctr" rtl="0">
              <a:spcBef>
                <a:spcPts val="0"/>
              </a:spcBef>
              <a:buNone/>
              <a:defRPr sz="800">
                <a:solidFill>
                  <a:schemeClr val="lt1"/>
                </a:solidFill>
                <a:latin typeface="Century Gothic"/>
                <a:ea typeface="Century Gothic"/>
                <a:cs typeface="Century Gothic"/>
                <a:sym typeface="Century Gothic"/>
              </a:defRPr>
            </a:lvl6pPr>
            <a:lvl7pPr marL="0" lvl="6" indent="0" algn="ctr" rtl="0">
              <a:spcBef>
                <a:spcPts val="0"/>
              </a:spcBef>
              <a:buNone/>
              <a:defRPr sz="800">
                <a:solidFill>
                  <a:schemeClr val="lt1"/>
                </a:solidFill>
                <a:latin typeface="Century Gothic"/>
                <a:ea typeface="Century Gothic"/>
                <a:cs typeface="Century Gothic"/>
                <a:sym typeface="Century Gothic"/>
              </a:defRPr>
            </a:lvl7pPr>
            <a:lvl8pPr marL="0" lvl="7" indent="0" algn="ctr" rtl="0">
              <a:spcBef>
                <a:spcPts val="0"/>
              </a:spcBef>
              <a:buNone/>
              <a:defRPr sz="800">
                <a:solidFill>
                  <a:schemeClr val="lt1"/>
                </a:solidFill>
                <a:latin typeface="Century Gothic"/>
                <a:ea typeface="Century Gothic"/>
                <a:cs typeface="Century Gothic"/>
                <a:sym typeface="Century Gothic"/>
              </a:defRPr>
            </a:lvl8pPr>
            <a:lvl9pPr marL="0" lvl="8" indent="0" algn="ctr" rtl="0">
              <a:spcBef>
                <a:spcPts val="0"/>
              </a:spcBef>
              <a:buNone/>
              <a:defRPr sz="800">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448975" y="410350"/>
            <a:ext cx="8237700" cy="2850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2700"/>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Font typeface="Roboto"/>
              <a:buChar char="●"/>
              <a:defRPr sz="1800">
                <a:latin typeface="Roboto"/>
                <a:ea typeface="Roboto"/>
                <a:cs typeface="Roboto"/>
                <a:sym typeface="Roboto"/>
              </a:defRPr>
            </a:lvl1pPr>
            <a:lvl2pPr marL="914400" lvl="1" indent="-317500">
              <a:lnSpc>
                <a:spcPct val="100000"/>
              </a:lnSpc>
              <a:spcBef>
                <a:spcPts val="1600"/>
              </a:spcBef>
              <a:spcAft>
                <a:spcPts val="0"/>
              </a:spcAft>
              <a:buSzPts val="1400"/>
              <a:buFont typeface="Roboto"/>
              <a:buChar char="○"/>
              <a:defRPr>
                <a:latin typeface="Roboto"/>
                <a:ea typeface="Roboto"/>
                <a:cs typeface="Roboto"/>
                <a:sym typeface="Roboto"/>
              </a:defRPr>
            </a:lvl2pPr>
            <a:lvl3pPr marL="1371600" lvl="2" indent="-317500">
              <a:lnSpc>
                <a:spcPct val="100000"/>
              </a:lnSpc>
              <a:spcBef>
                <a:spcPts val="1600"/>
              </a:spcBef>
              <a:spcAft>
                <a:spcPts val="0"/>
              </a:spcAft>
              <a:buSzPts val="1400"/>
              <a:buFont typeface="Roboto"/>
              <a:buChar char="■"/>
              <a:defRPr>
                <a:latin typeface="Roboto"/>
                <a:ea typeface="Roboto"/>
                <a:cs typeface="Roboto"/>
                <a:sym typeface="Roboto"/>
              </a:defRPr>
            </a:lvl3pPr>
            <a:lvl4pPr marL="1828800" lvl="3" indent="-317500">
              <a:lnSpc>
                <a:spcPct val="100000"/>
              </a:lnSpc>
              <a:spcBef>
                <a:spcPts val="1600"/>
              </a:spcBef>
              <a:spcAft>
                <a:spcPts val="0"/>
              </a:spcAft>
              <a:buSzPts val="1400"/>
              <a:buFont typeface="Roboto"/>
              <a:buChar char="●"/>
              <a:defRPr>
                <a:latin typeface="Roboto"/>
                <a:ea typeface="Roboto"/>
                <a:cs typeface="Roboto"/>
                <a:sym typeface="Roboto"/>
              </a:defRPr>
            </a:lvl4pPr>
            <a:lvl5pPr marL="2286000" lvl="4" indent="-317500">
              <a:lnSpc>
                <a:spcPct val="100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00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00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00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00000"/>
              </a:lnSpc>
              <a:spcBef>
                <a:spcPts val="1600"/>
              </a:spcBef>
              <a:spcAft>
                <a:spcPts val="1600"/>
              </a:spcAft>
              <a:buSzPts val="1400"/>
              <a:buFont typeface="Roboto"/>
              <a:buChar char="■"/>
              <a:defRPr>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finance.yahoo.com/quote/%5EFVX?p=%5EFVX"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hyperlink" Target="https://finance.yahoo.com/quote/JPM?p=JP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hyperlink" Target="https://finance.yahoo.com/quote/JPM/history?period1=1514764800&amp;period2=1672444800&amp;interval=capitalGain%7Cdiv%7Csplit&amp;filter=div&amp;frequency=1mo&amp;includeAdjustedClose=true"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8" Type="http://schemas.openxmlformats.org/officeDocument/2006/relationships/hyperlink" Target="https://www.flaticon.com/free-icon/" TargetMode="External"/><Relationship Id="rId3" Type="http://schemas.openxmlformats.org/officeDocument/2006/relationships/hyperlink" Target="https://finance.yahoo.com/quote/JPM/" TargetMode="External"/><Relationship Id="rId7" Type="http://schemas.openxmlformats.org/officeDocument/2006/relationships/hyperlink" Target="https://finance.yahoo.com/quote/%5EFVX?p=%5EFVX" TargetMode="External"/><Relationship Id="rId2" Type="http://schemas.openxmlformats.org/officeDocument/2006/relationships/notesSlide" Target="../notesSlides/notesSlide31.xml"/><Relationship Id="rId1" Type="http://schemas.openxmlformats.org/officeDocument/2006/relationships/slideLayout" Target="../slideLayouts/slideLayout5.xml"/><Relationship Id="rId6" Type="http://schemas.openxmlformats.org/officeDocument/2006/relationships/hyperlink" Target="https://www.youtube.com/watch?v=5jjdErDkDZE&amp;pp=ygUTaGlzdG9yeSBvZiBqcG1vcmdhbg%3D%3D" TargetMode="External"/><Relationship Id="rId5" Type="http://schemas.openxmlformats.org/officeDocument/2006/relationships/hyperlink" Target="https://www.vectorstock.com/royalty-free-vectors/stock-market-logos-vectors" TargetMode="External"/><Relationship Id="rId4" Type="http://schemas.openxmlformats.org/officeDocument/2006/relationships/hyperlink" Target="https://www.macrotrends.net/stocks/charts/JPM/"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13" name="Picture 12">
            <a:extLst>
              <a:ext uri="{FF2B5EF4-FFF2-40B4-BE49-F238E27FC236}">
                <a16:creationId xmlns:a16="http://schemas.microsoft.com/office/drawing/2014/main" id="{96B2097B-D623-55EB-B105-CEB0619F7C8E}"/>
              </a:ext>
            </a:extLst>
          </p:cNvPr>
          <p:cNvPicPr>
            <a:picLocks noChangeAspect="1"/>
          </p:cNvPicPr>
          <p:nvPr/>
        </p:nvPicPr>
        <p:blipFill>
          <a:blip r:embed="rId3">
            <a:alphaModFix amt="36000"/>
          </a:blip>
          <a:stretch>
            <a:fillRect/>
          </a:stretch>
        </p:blipFill>
        <p:spPr>
          <a:xfrm>
            <a:off x="0" y="3362"/>
            <a:ext cx="9144000" cy="5140138"/>
          </a:xfrm>
          <a:prstGeom prst="rect">
            <a:avLst/>
          </a:prstGeom>
        </p:spPr>
      </p:pic>
      <p:sp>
        <p:nvSpPr>
          <p:cNvPr id="71" name="Google Shape;71;p22"/>
          <p:cNvSpPr txBox="1">
            <a:spLocks noGrp="1"/>
          </p:cNvSpPr>
          <p:nvPr>
            <p:ph type="ctrTitle"/>
          </p:nvPr>
        </p:nvSpPr>
        <p:spPr>
          <a:xfrm flipH="1">
            <a:off x="226063" y="-104028"/>
            <a:ext cx="8287837" cy="18052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dirty="0">
                <a:latin typeface="Cambria" panose="02040503050406030204" pitchFamily="18" charset="0"/>
                <a:ea typeface="Cambria" panose="02040503050406030204" pitchFamily="18" charset="0"/>
                <a:cs typeface="Aldhabi" panose="01000000000000000000" pitchFamily="2" charset="-78"/>
              </a:rPr>
              <a:t>DAB 401 Financial Analytics</a:t>
            </a:r>
            <a:endParaRPr sz="4400" dirty="0">
              <a:latin typeface="Cambria" panose="02040503050406030204" pitchFamily="18" charset="0"/>
              <a:ea typeface="Cambria" panose="02040503050406030204" pitchFamily="18" charset="0"/>
              <a:cs typeface="Aldhabi" panose="01000000000000000000" pitchFamily="2" charset="-78"/>
            </a:endParaRPr>
          </a:p>
        </p:txBody>
      </p:sp>
      <p:sp>
        <p:nvSpPr>
          <p:cNvPr id="10" name="Google Shape;71;p22">
            <a:extLst>
              <a:ext uri="{FF2B5EF4-FFF2-40B4-BE49-F238E27FC236}">
                <a16:creationId xmlns:a16="http://schemas.microsoft.com/office/drawing/2014/main" id="{D015E75D-C943-4C27-A7E8-EB4356CD048B}"/>
              </a:ext>
            </a:extLst>
          </p:cNvPr>
          <p:cNvSpPr txBox="1">
            <a:spLocks/>
          </p:cNvSpPr>
          <p:nvPr/>
        </p:nvSpPr>
        <p:spPr>
          <a:xfrm flipH="1">
            <a:off x="-101079" y="4074864"/>
            <a:ext cx="2825185" cy="106527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5200"/>
              <a:buFont typeface="Fira Sans Extra Condensed SemiBold"/>
              <a:buNone/>
              <a:defRPr sz="5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ctr" rtl="0">
              <a:lnSpc>
                <a:spcPct val="100000"/>
              </a:lnSpc>
              <a:spcBef>
                <a:spcPts val="0"/>
              </a:spcBef>
              <a:spcAft>
                <a:spcPts val="0"/>
              </a:spcAft>
              <a:buClr>
                <a:schemeClr val="dk1"/>
              </a:buClr>
              <a:buSzPts val="5200"/>
              <a:buFont typeface="Fira Sans Extra Condensed SemiBold"/>
              <a:buNone/>
              <a:defRPr sz="52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ctr" rtl="0">
              <a:lnSpc>
                <a:spcPct val="100000"/>
              </a:lnSpc>
              <a:spcBef>
                <a:spcPts val="0"/>
              </a:spcBef>
              <a:spcAft>
                <a:spcPts val="0"/>
              </a:spcAft>
              <a:buClr>
                <a:schemeClr val="dk1"/>
              </a:buClr>
              <a:buSzPts val="5200"/>
              <a:buFont typeface="Fira Sans Extra Condensed SemiBold"/>
              <a:buNone/>
              <a:defRPr sz="52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ctr" rtl="0">
              <a:lnSpc>
                <a:spcPct val="100000"/>
              </a:lnSpc>
              <a:spcBef>
                <a:spcPts val="0"/>
              </a:spcBef>
              <a:spcAft>
                <a:spcPts val="0"/>
              </a:spcAft>
              <a:buClr>
                <a:schemeClr val="dk1"/>
              </a:buClr>
              <a:buSzPts val="5200"/>
              <a:buFont typeface="Fira Sans Extra Condensed SemiBold"/>
              <a:buNone/>
              <a:defRPr sz="52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ctr" rtl="0">
              <a:lnSpc>
                <a:spcPct val="100000"/>
              </a:lnSpc>
              <a:spcBef>
                <a:spcPts val="0"/>
              </a:spcBef>
              <a:spcAft>
                <a:spcPts val="0"/>
              </a:spcAft>
              <a:buClr>
                <a:schemeClr val="dk1"/>
              </a:buClr>
              <a:buSzPts val="5200"/>
              <a:buFont typeface="Fira Sans Extra Condensed SemiBold"/>
              <a:buNone/>
              <a:defRPr sz="52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ctr" rtl="0">
              <a:lnSpc>
                <a:spcPct val="100000"/>
              </a:lnSpc>
              <a:spcBef>
                <a:spcPts val="0"/>
              </a:spcBef>
              <a:spcAft>
                <a:spcPts val="0"/>
              </a:spcAft>
              <a:buClr>
                <a:schemeClr val="dk1"/>
              </a:buClr>
              <a:buSzPts val="5200"/>
              <a:buFont typeface="Fira Sans Extra Condensed SemiBold"/>
              <a:buNone/>
              <a:defRPr sz="52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ctr" rtl="0">
              <a:lnSpc>
                <a:spcPct val="100000"/>
              </a:lnSpc>
              <a:spcBef>
                <a:spcPts val="0"/>
              </a:spcBef>
              <a:spcAft>
                <a:spcPts val="0"/>
              </a:spcAft>
              <a:buClr>
                <a:schemeClr val="dk1"/>
              </a:buClr>
              <a:buSzPts val="5200"/>
              <a:buFont typeface="Fira Sans Extra Condensed SemiBold"/>
              <a:buNone/>
              <a:defRPr sz="52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ctr" rtl="0">
              <a:lnSpc>
                <a:spcPct val="100000"/>
              </a:lnSpc>
              <a:spcBef>
                <a:spcPts val="0"/>
              </a:spcBef>
              <a:spcAft>
                <a:spcPts val="0"/>
              </a:spcAft>
              <a:buClr>
                <a:schemeClr val="dk1"/>
              </a:buClr>
              <a:buSzPts val="5200"/>
              <a:buFont typeface="Fira Sans Extra Condensed SemiBold"/>
              <a:buNone/>
              <a:defRPr sz="52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ctr" rtl="0">
              <a:lnSpc>
                <a:spcPct val="100000"/>
              </a:lnSpc>
              <a:spcBef>
                <a:spcPts val="0"/>
              </a:spcBef>
              <a:spcAft>
                <a:spcPts val="0"/>
              </a:spcAft>
              <a:buClr>
                <a:schemeClr val="dk1"/>
              </a:buClr>
              <a:buSzPts val="5200"/>
              <a:buFont typeface="Fira Sans Extra Condensed SemiBold"/>
              <a:buNone/>
              <a:defRPr sz="52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pPr algn="ctr"/>
            <a:r>
              <a:rPr lang="en-CA" sz="2400" b="1" dirty="0">
                <a:effectLst>
                  <a:outerShdw blurRad="38100" dist="38100" dir="2700000" algn="tl">
                    <a:srgbClr val="000000">
                      <a:alpha val="43137"/>
                    </a:srgbClr>
                  </a:outerShdw>
                </a:effectLst>
                <a:latin typeface="Congenial" panose="020B0604020202020204" pitchFamily="2" charset="0"/>
                <a:ea typeface="Cambria" panose="02040503050406030204" pitchFamily="18" charset="0"/>
                <a:cs typeface="Aldhabi" panose="01000000000000000000" pitchFamily="2" charset="-78"/>
              </a:rPr>
              <a:t>GROUP 2</a:t>
            </a:r>
          </a:p>
          <a:p>
            <a:pPr lvl="0" algn="ctr"/>
            <a:endParaRPr lang="en-CA" sz="1600" b="1" dirty="0">
              <a:solidFill>
                <a:srgbClr val="000000"/>
              </a:solidFill>
              <a:effectLst/>
              <a:latin typeface="Congenial" panose="020B0604020202020204" pitchFamily="2" charset="0"/>
              <a:ea typeface="Calibri" panose="020F0502020204030204" pitchFamily="34" charset="0"/>
              <a:cs typeface="Cambria" panose="02040503050406030204" pitchFamily="18" charset="0"/>
            </a:endParaRPr>
          </a:p>
          <a:p>
            <a:pPr lvl="0" algn="ctr"/>
            <a:r>
              <a:rPr lang="en-CA" sz="1600" b="1" dirty="0">
                <a:solidFill>
                  <a:srgbClr val="000000"/>
                </a:solidFill>
                <a:effectLst/>
                <a:latin typeface="Congenial" panose="020B0604020202020204" pitchFamily="2" charset="0"/>
                <a:ea typeface="Calibri" panose="020F0502020204030204" pitchFamily="34" charset="0"/>
                <a:cs typeface="Cambria" panose="02040503050406030204" pitchFamily="18" charset="0"/>
              </a:rPr>
              <a:t>Akshar Patel (0793127)</a:t>
            </a:r>
            <a:endParaRPr lang="en-CA" sz="1600" dirty="0">
              <a:solidFill>
                <a:srgbClr val="000000"/>
              </a:solidFill>
              <a:effectLst/>
              <a:latin typeface="Congenial" panose="020B0604020202020204" pitchFamily="2" charset="0"/>
              <a:ea typeface="Calibri" panose="020F0502020204030204" pitchFamily="34" charset="0"/>
              <a:cs typeface="Cambria" panose="02040503050406030204" pitchFamily="18" charset="0"/>
            </a:endParaRPr>
          </a:p>
          <a:p>
            <a:pPr lvl="0" algn="ctr"/>
            <a:r>
              <a:rPr lang="en-CA" sz="1600" b="1" dirty="0">
                <a:solidFill>
                  <a:srgbClr val="000000"/>
                </a:solidFill>
                <a:effectLst/>
                <a:latin typeface="Congenial" panose="020B0604020202020204" pitchFamily="2" charset="0"/>
                <a:ea typeface="Calibri" panose="020F0502020204030204" pitchFamily="34" charset="0"/>
                <a:cs typeface="Cambria" panose="02040503050406030204" pitchFamily="18" charset="0"/>
              </a:rPr>
              <a:t>Hiren Patel (0797548)</a:t>
            </a:r>
            <a:endParaRPr lang="en-CA" sz="1600" dirty="0">
              <a:solidFill>
                <a:srgbClr val="000000"/>
              </a:solidFill>
              <a:effectLst/>
              <a:latin typeface="Congenial" panose="020B0604020202020204" pitchFamily="2" charset="0"/>
              <a:ea typeface="Calibri" panose="020F0502020204030204" pitchFamily="34" charset="0"/>
              <a:cs typeface="Cambria" panose="02040503050406030204" pitchFamily="18" charset="0"/>
            </a:endParaRPr>
          </a:p>
          <a:p>
            <a:pPr lvl="0" algn="ctr"/>
            <a:r>
              <a:rPr lang="en-CA" sz="1600" b="1" dirty="0">
                <a:solidFill>
                  <a:srgbClr val="000000"/>
                </a:solidFill>
                <a:effectLst/>
                <a:latin typeface="Congenial" panose="020B0604020202020204" pitchFamily="2" charset="0"/>
                <a:ea typeface="Calibri" panose="020F0502020204030204" pitchFamily="34" charset="0"/>
                <a:cs typeface="Cambria" panose="02040503050406030204" pitchFamily="18" charset="0"/>
              </a:rPr>
              <a:t>Jigar Patel (0794004)</a:t>
            </a:r>
            <a:endParaRPr lang="en-CA" sz="1600" dirty="0">
              <a:solidFill>
                <a:srgbClr val="000000"/>
              </a:solidFill>
              <a:effectLst/>
              <a:latin typeface="Congenial" panose="020B0604020202020204" pitchFamily="2" charset="0"/>
              <a:ea typeface="Calibri" panose="020F0502020204030204" pitchFamily="34" charset="0"/>
              <a:cs typeface="Cambria" panose="02040503050406030204" pitchFamily="18" charset="0"/>
            </a:endParaRPr>
          </a:p>
          <a:p>
            <a:pPr lvl="0" algn="ctr">
              <a:lnSpc>
                <a:spcPct val="107000"/>
              </a:lnSpc>
              <a:spcAft>
                <a:spcPts val="800"/>
              </a:spcAft>
            </a:pPr>
            <a:r>
              <a:rPr lang="en-CA" sz="1600" b="1" kern="100" dirty="0">
                <a:effectLst/>
                <a:latin typeface="Congenial" panose="020B0604020202020204" pitchFamily="2" charset="0"/>
                <a:ea typeface="Calibri" panose="020F0502020204030204" pitchFamily="34" charset="0"/>
                <a:cs typeface="Calibri" panose="020F0502020204030204" pitchFamily="34" charset="0"/>
              </a:rPr>
              <a:t>Kush Patel (0792972)</a:t>
            </a:r>
            <a:endParaRPr lang="en-CA" sz="1600" kern="100" dirty="0">
              <a:effectLst/>
              <a:latin typeface="Congenial" panose="020B0604020202020204" pitchFamily="2" charset="0"/>
              <a:ea typeface="Calibri" panose="020F0502020204030204" pitchFamily="34" charset="0"/>
              <a:cs typeface="Times New Roman" panose="02020603050405020304" pitchFamily="18" charset="0"/>
            </a:endParaRPr>
          </a:p>
          <a:p>
            <a:pPr algn="ctr"/>
            <a:endParaRPr lang="en-CA" sz="1600" dirty="0">
              <a:latin typeface="Congenial" panose="020B0604020202020204" pitchFamily="2" charset="0"/>
              <a:ea typeface="Cambria" panose="02040503050406030204" pitchFamily="18" charset="0"/>
              <a:cs typeface="Aldhabi" panose="01000000000000000000" pitchFamily="2" charset="-78"/>
            </a:endParaRPr>
          </a:p>
        </p:txBody>
      </p:sp>
      <p:cxnSp>
        <p:nvCxnSpPr>
          <p:cNvPr id="15" name="Straight Connector 14">
            <a:extLst>
              <a:ext uri="{FF2B5EF4-FFF2-40B4-BE49-F238E27FC236}">
                <a16:creationId xmlns:a16="http://schemas.microsoft.com/office/drawing/2014/main" id="{60DF895F-06EF-4D3C-2092-2A2BD202F61C}"/>
              </a:ext>
            </a:extLst>
          </p:cNvPr>
          <p:cNvCxnSpPr/>
          <p:nvPr/>
        </p:nvCxnSpPr>
        <p:spPr>
          <a:xfrm>
            <a:off x="980501" y="1068636"/>
            <a:ext cx="6819441" cy="0"/>
          </a:xfrm>
          <a:prstGeom prst="line">
            <a:avLst/>
          </a:prstGeom>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538368" y="0"/>
            <a:ext cx="8237700" cy="62233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RATIO AND VALUATION ANALYSIS</a:t>
            </a:r>
            <a:endParaRPr dirty="0"/>
          </a:p>
        </p:txBody>
      </p:sp>
      <p:sp>
        <p:nvSpPr>
          <p:cNvPr id="2" name="TextBox 1">
            <a:extLst>
              <a:ext uri="{FF2B5EF4-FFF2-40B4-BE49-F238E27FC236}">
                <a16:creationId xmlns:a16="http://schemas.microsoft.com/office/drawing/2014/main" id="{EA798D0D-5533-54DF-F3FC-AD3C0D780CE9}"/>
              </a:ext>
            </a:extLst>
          </p:cNvPr>
          <p:cNvSpPr txBox="1"/>
          <p:nvPr/>
        </p:nvSpPr>
        <p:spPr>
          <a:xfrm>
            <a:off x="279818" y="725091"/>
            <a:ext cx="8584364" cy="707886"/>
          </a:xfrm>
          <a:prstGeom prst="rect">
            <a:avLst/>
          </a:prstGeom>
          <a:noFill/>
        </p:spPr>
        <p:txBody>
          <a:bodyPr wrap="square" rtlCol="0">
            <a:spAutoFit/>
          </a:bodyPr>
          <a:lstStyle/>
          <a:p>
            <a:r>
              <a:rPr lang="en-CA" sz="2000" b="1" dirty="0">
                <a:solidFill>
                  <a:schemeClr val="tx1"/>
                </a:solidFill>
                <a:latin typeface="Cambria" panose="02040503050406030204" pitchFamily="18" charset="0"/>
                <a:ea typeface="Cambria" panose="02040503050406030204" pitchFamily="18" charset="0"/>
              </a:rPr>
              <a:t>2) </a:t>
            </a:r>
            <a:r>
              <a:rPr lang="en-CA" sz="2000" b="1" kern="0" dirty="0">
                <a:latin typeface="Cambria" panose="02040503050406030204" pitchFamily="18" charset="0"/>
                <a:ea typeface="Cambria" panose="02040503050406030204" pitchFamily="18" charset="0"/>
                <a:cs typeface="Calibri" panose="020F0502020204030204" pitchFamily="34" charset="0"/>
              </a:rPr>
              <a:t>Profitability Ratios Cont.</a:t>
            </a:r>
            <a:r>
              <a:rPr lang="en-CA" sz="2000" b="1" dirty="0">
                <a:solidFill>
                  <a:schemeClr val="tx1"/>
                </a:solidFill>
                <a:latin typeface="Cambria" panose="02040503050406030204" pitchFamily="18" charset="0"/>
                <a:ea typeface="Cambria" panose="02040503050406030204" pitchFamily="18" charset="0"/>
              </a:rPr>
              <a:t>:</a:t>
            </a:r>
          </a:p>
          <a:p>
            <a:endParaRPr lang="en-CA" sz="2000" dirty="0">
              <a:solidFill>
                <a:schemeClr val="tx1"/>
              </a:solidFill>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CE1FE811-454E-F7FD-8E0A-9D596A2505A0}"/>
              </a:ext>
            </a:extLst>
          </p:cNvPr>
          <p:cNvSpPr txBox="1"/>
          <p:nvPr/>
        </p:nvSpPr>
        <p:spPr>
          <a:xfrm>
            <a:off x="279818" y="1533134"/>
            <a:ext cx="8332554" cy="3333220"/>
          </a:xfrm>
          <a:prstGeom prst="rect">
            <a:avLst/>
          </a:prstGeom>
          <a:noFill/>
        </p:spPr>
        <p:txBody>
          <a:bodyPr wrap="square">
            <a:spAutoFit/>
          </a:bodyPr>
          <a:lstStyle/>
          <a:p>
            <a:pPr marL="457200" indent="-457200">
              <a:buFont typeface="Arial" panose="020B0604020202020204" pitchFamily="34" charset="0"/>
              <a:buChar char="•"/>
            </a:pPr>
            <a:r>
              <a:rPr lang="en-US" sz="1800" b="1" dirty="0">
                <a:solidFill>
                  <a:schemeClr val="tx1"/>
                </a:solidFill>
                <a:latin typeface="Cambria" panose="02040503050406030204" pitchFamily="18" charset="0"/>
                <a:ea typeface="Cambria" panose="02040503050406030204" pitchFamily="18" charset="0"/>
              </a:rPr>
              <a:t>Gross Profit Margin (57.90%):  </a:t>
            </a:r>
            <a:r>
              <a:rPr lang="en-US" sz="1800" dirty="0">
                <a:solidFill>
                  <a:schemeClr val="tx1"/>
                </a:solidFill>
                <a:latin typeface="Cambria" panose="02040503050406030204" pitchFamily="18" charset="0"/>
                <a:ea typeface="Cambria" panose="02040503050406030204" pitchFamily="18" charset="0"/>
              </a:rPr>
              <a:t>JP Morgan earns 57.90 percents of gross profit for every dollar of revenue. Indicating good profitability.</a:t>
            </a:r>
          </a:p>
          <a:p>
            <a:pPr marL="457200" indent="-457200">
              <a:buFont typeface="Arial" panose="020B0604020202020204" pitchFamily="34" charset="0"/>
              <a:buChar char="•"/>
            </a:pPr>
            <a:endParaRPr lang="en-US" sz="1800" dirty="0">
              <a:solidFill>
                <a:schemeClr val="tx1"/>
              </a:solidFill>
              <a:latin typeface="Cambria" panose="02040503050406030204" pitchFamily="18" charset="0"/>
              <a:ea typeface="Cambria" panose="02040503050406030204" pitchFamily="18" charset="0"/>
            </a:endParaRPr>
          </a:p>
          <a:p>
            <a:pPr marL="457200" indent="-457200">
              <a:buFont typeface="Arial" panose="020B0604020202020204" pitchFamily="34" charset="0"/>
              <a:buChar char="•"/>
            </a:pPr>
            <a:r>
              <a:rPr lang="en-US" sz="1800" b="1" dirty="0">
                <a:solidFill>
                  <a:schemeClr val="tx1"/>
                </a:solidFill>
                <a:latin typeface="Cambria" panose="02040503050406030204" pitchFamily="18" charset="0"/>
                <a:ea typeface="Cambria" panose="02040503050406030204" pitchFamily="18" charset="0"/>
              </a:rPr>
              <a:t>Return on  Assets (1.03%): </a:t>
            </a:r>
            <a:r>
              <a:rPr lang="en-US" sz="1800" dirty="0">
                <a:solidFill>
                  <a:schemeClr val="tx1"/>
                </a:solidFill>
                <a:latin typeface="Cambria" panose="02040503050406030204" pitchFamily="18" charset="0"/>
                <a:ea typeface="Cambria" panose="02040503050406030204" pitchFamily="18" charset="0"/>
              </a:rPr>
              <a:t>An</a:t>
            </a:r>
            <a:r>
              <a:rPr lang="en-US" sz="1800" b="1" dirty="0">
                <a:solidFill>
                  <a:schemeClr val="tx1"/>
                </a:solidFill>
                <a:latin typeface="Cambria" panose="02040503050406030204" pitchFamily="18" charset="0"/>
                <a:ea typeface="Cambria" panose="02040503050406030204" pitchFamily="18" charset="0"/>
              </a:rPr>
              <a:t> </a:t>
            </a:r>
            <a:r>
              <a:rPr lang="en-US" sz="1800" dirty="0">
                <a:solidFill>
                  <a:schemeClr val="tx1"/>
                </a:solidFill>
                <a:latin typeface="Cambria" panose="02040503050406030204" pitchFamily="18" charset="0"/>
                <a:ea typeface="Cambria" panose="02040503050406030204" pitchFamily="18" charset="0"/>
              </a:rPr>
              <a:t>organization earns 1.03 cents of profit for every dollar of assets invested. Indicating </a:t>
            </a:r>
            <a:r>
              <a:rPr lang="en-US" sz="1800" b="0" i="0" dirty="0">
                <a:solidFill>
                  <a:srgbClr val="374151"/>
                </a:solidFill>
                <a:effectLst/>
                <a:latin typeface="Cambria" panose="02040503050406030204" pitchFamily="18" charset="0"/>
                <a:ea typeface="Cambria" panose="02040503050406030204" pitchFamily="18" charset="0"/>
              </a:rPr>
              <a:t>neither inherently good nor bad</a:t>
            </a:r>
            <a:r>
              <a:rPr lang="en-US" sz="1800" dirty="0">
                <a:solidFill>
                  <a:schemeClr val="tx1"/>
                </a:solidFill>
                <a:latin typeface="Cambria" panose="02040503050406030204" pitchFamily="18" charset="0"/>
                <a:ea typeface="Cambria" panose="02040503050406030204" pitchFamily="18" charset="0"/>
              </a:rPr>
              <a:t> asset utilization.</a:t>
            </a:r>
          </a:p>
          <a:p>
            <a:pPr marL="457200" indent="-457200">
              <a:buFont typeface="Arial" panose="020B0604020202020204" pitchFamily="34" charset="0"/>
              <a:buChar char="•"/>
            </a:pPr>
            <a:endParaRPr lang="en-US" sz="1800" dirty="0">
              <a:solidFill>
                <a:schemeClr val="tx1"/>
              </a:solidFill>
              <a:latin typeface="Cambria" panose="02040503050406030204" pitchFamily="18" charset="0"/>
              <a:ea typeface="Cambria" panose="02040503050406030204" pitchFamily="18" charset="0"/>
            </a:endParaRPr>
          </a:p>
          <a:p>
            <a:pPr marL="457200" indent="-457200">
              <a:buFont typeface="Arial" panose="020B0604020202020204" pitchFamily="34" charset="0"/>
              <a:buChar char="•"/>
            </a:pPr>
            <a:r>
              <a:rPr lang="en-US" sz="1800" dirty="0">
                <a:solidFill>
                  <a:schemeClr val="tx1"/>
                </a:solidFill>
                <a:latin typeface="Cambria" panose="02040503050406030204" pitchFamily="18" charset="0"/>
                <a:ea typeface="Cambria" panose="02040503050406030204" pitchFamily="18" charset="0"/>
              </a:rPr>
              <a:t> </a:t>
            </a:r>
            <a:r>
              <a:rPr lang="en-US" sz="1800" b="1" dirty="0">
                <a:solidFill>
                  <a:schemeClr val="tx1"/>
                </a:solidFill>
                <a:latin typeface="Cambria" panose="02040503050406030204" pitchFamily="18" charset="0"/>
                <a:ea typeface="Cambria" panose="02040503050406030204" pitchFamily="18" charset="0"/>
              </a:rPr>
              <a:t>Return on Equity Ratio (12.89%): </a:t>
            </a:r>
            <a:r>
              <a:rPr lang="en-US" sz="1800" dirty="0">
                <a:solidFill>
                  <a:schemeClr val="tx1"/>
                </a:solidFill>
                <a:latin typeface="Cambria" panose="02040503050406030204" pitchFamily="18" charset="0"/>
                <a:ea typeface="Cambria" panose="02040503050406030204" pitchFamily="18" charset="0"/>
              </a:rPr>
              <a:t>An organization generates 12.89 cents of profit or every dollar of shareholder equity , indicating healthy level of return.</a:t>
            </a:r>
          </a:p>
          <a:p>
            <a:pPr>
              <a:lnSpc>
                <a:spcPct val="90000"/>
              </a:lnSpc>
              <a:buClr>
                <a:schemeClr val="accent1"/>
              </a:buClr>
            </a:pPr>
            <a:endParaRPr lang="en-US" sz="1800" b="1" dirty="0">
              <a:solidFill>
                <a:schemeClr val="tx1"/>
              </a:solidFill>
              <a:latin typeface="Cambria" panose="02040503050406030204" pitchFamily="18" charset="0"/>
              <a:ea typeface="Cambria" panose="02040503050406030204" pitchFamily="18" charset="0"/>
              <a:sym typeface="Barlow"/>
            </a:endParaRPr>
          </a:p>
          <a:p>
            <a:pPr marL="342900" indent="-342900">
              <a:lnSpc>
                <a:spcPct val="90000"/>
              </a:lnSpc>
              <a:buClr>
                <a:schemeClr val="tx1">
                  <a:lumMod val="95000"/>
                  <a:lumOff val="5000"/>
                </a:schemeClr>
              </a:buClr>
              <a:buFont typeface="Arial" panose="020B0604020202020204" pitchFamily="34" charset="0"/>
              <a:buChar char="•"/>
            </a:pPr>
            <a:r>
              <a:rPr lang="en-US" sz="1800" b="1" dirty="0">
                <a:solidFill>
                  <a:schemeClr val="tx1"/>
                </a:solidFill>
                <a:latin typeface="Cambria" panose="02040503050406030204" pitchFamily="18" charset="0"/>
                <a:ea typeface="Cambria" panose="02040503050406030204" pitchFamily="18" charset="0"/>
                <a:sym typeface="Barlow"/>
              </a:rPr>
              <a:t>Net Profit Margin (29.28%) - </a:t>
            </a:r>
            <a:r>
              <a:rPr lang="en-US" sz="1800" dirty="0">
                <a:solidFill>
                  <a:schemeClr val="tx1"/>
                </a:solidFill>
                <a:latin typeface="Cambria" panose="02040503050406030204" pitchFamily="18" charset="0"/>
                <a:ea typeface="Cambria" panose="02040503050406030204" pitchFamily="18" charset="0"/>
                <a:sym typeface="Barlow"/>
              </a:rPr>
              <a:t>The organization earns 29.28 cents of net profit for every dollar of revenue, indicating a moderate profitability after expenses.</a:t>
            </a:r>
          </a:p>
        </p:txBody>
      </p:sp>
    </p:spTree>
    <p:extLst>
      <p:ext uri="{BB962C8B-B14F-4D97-AF65-F5344CB8AC3E}">
        <p14:creationId xmlns:p14="http://schemas.microsoft.com/office/powerpoint/2010/main" val="3944072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538368" y="0"/>
            <a:ext cx="8237700" cy="62233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RATIO AND VALUATION ANALYSIS</a:t>
            </a:r>
            <a:endParaRPr dirty="0"/>
          </a:p>
        </p:txBody>
      </p:sp>
      <p:sp>
        <p:nvSpPr>
          <p:cNvPr id="2" name="TextBox 1">
            <a:extLst>
              <a:ext uri="{FF2B5EF4-FFF2-40B4-BE49-F238E27FC236}">
                <a16:creationId xmlns:a16="http://schemas.microsoft.com/office/drawing/2014/main" id="{EA798D0D-5533-54DF-F3FC-AD3C0D780CE9}"/>
              </a:ext>
            </a:extLst>
          </p:cNvPr>
          <p:cNvSpPr txBox="1"/>
          <p:nvPr/>
        </p:nvSpPr>
        <p:spPr>
          <a:xfrm>
            <a:off x="279818" y="725091"/>
            <a:ext cx="8584364" cy="584775"/>
          </a:xfrm>
          <a:prstGeom prst="rect">
            <a:avLst/>
          </a:prstGeom>
          <a:noFill/>
        </p:spPr>
        <p:txBody>
          <a:bodyPr wrap="square" rtlCol="0">
            <a:spAutoFit/>
          </a:bodyPr>
          <a:lstStyle/>
          <a:p>
            <a:r>
              <a:rPr lang="en-CA" sz="1800" b="1" dirty="0">
                <a:solidFill>
                  <a:schemeClr val="tx1"/>
                </a:solidFill>
                <a:latin typeface="Cambria" panose="02040503050406030204" pitchFamily="18" charset="0"/>
                <a:ea typeface="Cambria" panose="02040503050406030204" pitchFamily="18" charset="0"/>
              </a:rPr>
              <a:t>2) </a:t>
            </a:r>
            <a:r>
              <a:rPr lang="en-CA" sz="1800" b="1" kern="0" dirty="0">
                <a:latin typeface="Cambria" panose="02040503050406030204" pitchFamily="18" charset="0"/>
                <a:ea typeface="Cambria" panose="02040503050406030204" pitchFamily="18" charset="0"/>
                <a:cs typeface="Calibri" panose="020F0502020204030204" pitchFamily="34" charset="0"/>
              </a:rPr>
              <a:t>Profitability Ratios Cont.</a:t>
            </a:r>
            <a:r>
              <a:rPr lang="en-CA" sz="1800" b="1" dirty="0">
                <a:solidFill>
                  <a:schemeClr val="tx1"/>
                </a:solidFill>
                <a:latin typeface="Cambria" panose="02040503050406030204" pitchFamily="18" charset="0"/>
                <a:ea typeface="Cambria" panose="02040503050406030204" pitchFamily="18" charset="0"/>
              </a:rPr>
              <a:t>:</a:t>
            </a:r>
            <a:endParaRPr lang="en-CA" b="1" dirty="0">
              <a:solidFill>
                <a:schemeClr val="tx1"/>
              </a:solidFill>
              <a:latin typeface="Cambria" panose="02040503050406030204" pitchFamily="18" charset="0"/>
              <a:ea typeface="Cambria" panose="02040503050406030204" pitchFamily="18" charset="0"/>
            </a:endParaRPr>
          </a:p>
          <a:p>
            <a:endParaRPr lang="en-CA" dirty="0">
              <a:solidFill>
                <a:schemeClr val="tx1"/>
              </a:solidFill>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CE1FE811-454E-F7FD-8E0A-9D596A2505A0}"/>
              </a:ext>
            </a:extLst>
          </p:cNvPr>
          <p:cNvSpPr txBox="1"/>
          <p:nvPr/>
        </p:nvSpPr>
        <p:spPr>
          <a:xfrm>
            <a:off x="279818" y="1533134"/>
            <a:ext cx="8332554" cy="1477328"/>
          </a:xfrm>
          <a:prstGeom prst="rect">
            <a:avLst/>
          </a:prstGeom>
          <a:noFill/>
        </p:spPr>
        <p:txBody>
          <a:bodyPr wrap="square">
            <a:spAutoFit/>
          </a:bodyPr>
          <a:lstStyle/>
          <a:p>
            <a:pPr marL="342900" indent="-342900">
              <a:lnSpc>
                <a:spcPct val="90000"/>
              </a:lnSpc>
              <a:buClr>
                <a:schemeClr val="accent1"/>
              </a:buClr>
            </a:pPr>
            <a:r>
              <a:rPr lang="en-US" sz="1600" b="1" dirty="0">
                <a:solidFill>
                  <a:schemeClr val="tx1"/>
                </a:solidFill>
                <a:latin typeface="Cambria" panose="02040503050406030204" pitchFamily="18" charset="0"/>
                <a:ea typeface="Cambria" panose="02040503050406030204" pitchFamily="18" charset="0"/>
                <a:sym typeface="Barlow"/>
              </a:rPr>
              <a:t>Operating Profit Margin (56.15%) - </a:t>
            </a:r>
            <a:r>
              <a:rPr lang="en-US" sz="1600" dirty="0">
                <a:solidFill>
                  <a:schemeClr val="tx1"/>
                </a:solidFill>
                <a:latin typeface="Cambria" panose="02040503050406030204" pitchFamily="18" charset="0"/>
                <a:ea typeface="Cambria" panose="02040503050406030204" pitchFamily="18" charset="0"/>
                <a:sym typeface="Barlow"/>
              </a:rPr>
              <a:t>The organization earns 56.15 cents of operating profit for every dollar of revenue, indicating a moderate profitability from operations.</a:t>
            </a:r>
          </a:p>
          <a:p>
            <a:pPr marL="342900" indent="-342900">
              <a:lnSpc>
                <a:spcPct val="90000"/>
              </a:lnSpc>
              <a:buClr>
                <a:schemeClr val="accent1"/>
              </a:buClr>
            </a:pPr>
            <a:endParaRPr lang="en-US" sz="1600" b="1" dirty="0">
              <a:solidFill>
                <a:schemeClr val="tx1"/>
              </a:solidFill>
              <a:latin typeface="Cambria" panose="02040503050406030204" pitchFamily="18" charset="0"/>
              <a:ea typeface="Cambria" panose="02040503050406030204" pitchFamily="18" charset="0"/>
              <a:sym typeface="Barlow"/>
            </a:endParaRPr>
          </a:p>
          <a:p>
            <a:pPr marL="342900" indent="-342900">
              <a:lnSpc>
                <a:spcPct val="90000"/>
              </a:lnSpc>
              <a:buClr>
                <a:schemeClr val="accent1"/>
              </a:buClr>
            </a:pPr>
            <a:r>
              <a:rPr lang="en-US" sz="1600" b="1" dirty="0">
                <a:solidFill>
                  <a:schemeClr val="tx1"/>
                </a:solidFill>
                <a:latin typeface="Cambria" panose="02040503050406030204" pitchFamily="18" charset="0"/>
                <a:ea typeface="Cambria" panose="02040503050406030204" pitchFamily="18" charset="0"/>
                <a:sym typeface="Barlow"/>
              </a:rPr>
              <a:t>Earnings per Share (9.18) - </a:t>
            </a:r>
            <a:r>
              <a:rPr lang="en-US" sz="1600" dirty="0">
                <a:solidFill>
                  <a:schemeClr val="tx1"/>
                </a:solidFill>
                <a:latin typeface="Cambria" panose="02040503050406030204" pitchFamily="18" charset="0"/>
                <a:ea typeface="Cambria" panose="02040503050406030204" pitchFamily="18" charset="0"/>
                <a:sym typeface="Barlow"/>
              </a:rPr>
              <a:t>The organization earns 9.18 cents of operating profit for every $1 of revenue, indicating a moderate profitability from operations.</a:t>
            </a:r>
            <a:endParaRPr lang="en-US" sz="1600" dirty="0">
              <a:solidFill>
                <a:schemeClr val="tx1"/>
              </a:solidFill>
              <a:latin typeface="Cambria" panose="02040503050406030204" pitchFamily="18" charset="0"/>
              <a:ea typeface="Cambria" panose="02040503050406030204" pitchFamily="18" charset="0"/>
            </a:endParaRPr>
          </a:p>
          <a:p>
            <a:pPr marL="457200" indent="-457200">
              <a:buFont typeface="Arial" panose="020B0604020202020204" pitchFamily="34" charset="0"/>
              <a:buChar char="•"/>
            </a:pPr>
            <a:endParaRPr lang="en-US" sz="1800" kern="0"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60426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538368" y="16280"/>
            <a:ext cx="8237700" cy="62233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RATIO AND VALUATION ANALYSIS</a:t>
            </a:r>
            <a:endParaRPr dirty="0"/>
          </a:p>
        </p:txBody>
      </p:sp>
      <p:sp>
        <p:nvSpPr>
          <p:cNvPr id="2" name="TextBox 1">
            <a:extLst>
              <a:ext uri="{FF2B5EF4-FFF2-40B4-BE49-F238E27FC236}">
                <a16:creationId xmlns:a16="http://schemas.microsoft.com/office/drawing/2014/main" id="{EA798D0D-5533-54DF-F3FC-AD3C0D780CE9}"/>
              </a:ext>
            </a:extLst>
          </p:cNvPr>
          <p:cNvSpPr txBox="1"/>
          <p:nvPr/>
        </p:nvSpPr>
        <p:spPr>
          <a:xfrm>
            <a:off x="279818" y="459622"/>
            <a:ext cx="8584364" cy="1077218"/>
          </a:xfrm>
          <a:prstGeom prst="rect">
            <a:avLst/>
          </a:prstGeom>
          <a:noFill/>
        </p:spPr>
        <p:txBody>
          <a:bodyPr wrap="square" rtlCol="0">
            <a:spAutoFit/>
          </a:bodyPr>
          <a:lstStyle/>
          <a:p>
            <a:endParaRPr lang="en-CA" sz="1800" b="1" u="sng" dirty="0">
              <a:solidFill>
                <a:schemeClr val="tx1"/>
              </a:solidFill>
              <a:latin typeface="Cambria" panose="02040503050406030204" pitchFamily="18" charset="0"/>
              <a:ea typeface="Cambria" panose="02040503050406030204" pitchFamily="18" charset="0"/>
            </a:endParaRPr>
          </a:p>
          <a:p>
            <a:r>
              <a:rPr lang="en-CA" sz="1800" b="1" kern="0" dirty="0">
                <a:solidFill>
                  <a:schemeClr val="tx1"/>
                </a:solidFill>
                <a:latin typeface="Cambria" panose="02040503050406030204" pitchFamily="18" charset="0"/>
                <a:ea typeface="Cambria" panose="02040503050406030204" pitchFamily="18" charset="0"/>
                <a:cs typeface="Calibri" panose="020F0502020204030204" pitchFamily="34" charset="0"/>
              </a:rPr>
              <a:t>3) </a:t>
            </a:r>
            <a:r>
              <a:rPr lang="en-CA" sz="1800" b="1" dirty="0">
                <a:solidFill>
                  <a:schemeClr val="tx1"/>
                </a:solidFill>
                <a:latin typeface="Cambria" panose="02040503050406030204" pitchFamily="18" charset="0"/>
                <a:ea typeface="Cambria" panose="02040503050406030204" pitchFamily="18" charset="0"/>
                <a:cs typeface="Calibri" panose="020F0502020204030204" pitchFamily="34" charset="0"/>
              </a:rPr>
              <a:t>Other</a:t>
            </a:r>
            <a:r>
              <a:rPr lang="en-CA" sz="1800" b="1" kern="0" dirty="0">
                <a:latin typeface="Cambria" panose="02040503050406030204" pitchFamily="18" charset="0"/>
                <a:ea typeface="Cambria" panose="02040503050406030204" pitchFamily="18" charset="0"/>
                <a:cs typeface="Calibri" panose="020F0502020204030204" pitchFamily="34" charset="0"/>
              </a:rPr>
              <a:t> Ratios</a:t>
            </a:r>
            <a:r>
              <a:rPr lang="en-CA" sz="1800" b="1" dirty="0">
                <a:solidFill>
                  <a:schemeClr val="tx1"/>
                </a:solidFill>
                <a:latin typeface="Cambria" panose="02040503050406030204" pitchFamily="18" charset="0"/>
                <a:ea typeface="Cambria" panose="02040503050406030204" pitchFamily="18" charset="0"/>
              </a:rPr>
              <a:t>:</a:t>
            </a:r>
            <a:endParaRPr lang="en-US" sz="1400" b="1" dirty="0">
              <a:solidFill>
                <a:schemeClr val="tx1"/>
              </a:solidFill>
              <a:latin typeface="Cambria" panose="02040503050406030204" pitchFamily="18" charset="0"/>
              <a:ea typeface="Cambria" panose="02040503050406030204" pitchFamily="18" charset="0"/>
            </a:endParaRPr>
          </a:p>
          <a:p>
            <a:endParaRPr lang="en-CA" b="1" dirty="0">
              <a:solidFill>
                <a:schemeClr val="tx1"/>
              </a:solidFill>
              <a:latin typeface="Cambria" panose="02040503050406030204" pitchFamily="18" charset="0"/>
              <a:ea typeface="Cambria" panose="02040503050406030204" pitchFamily="18" charset="0"/>
            </a:endParaRPr>
          </a:p>
          <a:p>
            <a:endParaRPr lang="en-CA" b="1" dirty="0">
              <a:solidFill>
                <a:schemeClr val="tx1"/>
              </a:solidFill>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CE1FE811-454E-F7FD-8E0A-9D596A2505A0}"/>
              </a:ext>
            </a:extLst>
          </p:cNvPr>
          <p:cNvSpPr txBox="1"/>
          <p:nvPr/>
        </p:nvSpPr>
        <p:spPr>
          <a:xfrm>
            <a:off x="130962" y="1251522"/>
            <a:ext cx="4090163" cy="3785652"/>
          </a:xfrm>
          <a:prstGeom prst="rect">
            <a:avLst/>
          </a:prstGeom>
          <a:noFill/>
        </p:spPr>
        <p:txBody>
          <a:bodyPr wrap="square">
            <a:spAutoFit/>
          </a:bodyPr>
          <a:lstStyle/>
          <a:p>
            <a:pPr marL="285750" indent="-285750">
              <a:buFont typeface="Arial" panose="020B0604020202020204" pitchFamily="34" charset="0"/>
              <a:buChar char="•"/>
            </a:pPr>
            <a:r>
              <a:rPr lang="en-US" sz="1600" b="1" dirty="0">
                <a:solidFill>
                  <a:schemeClr val="tx1"/>
                </a:solidFill>
                <a:latin typeface="Cambria" panose="02040503050406030204" pitchFamily="18" charset="0"/>
                <a:ea typeface="Cambria" panose="02040503050406030204" pitchFamily="18" charset="0"/>
              </a:rPr>
              <a:t>Price/Earnings Ratio (15.39):</a:t>
            </a:r>
            <a:r>
              <a:rPr lang="en-US" sz="1600" dirty="0">
                <a:solidFill>
                  <a:schemeClr val="tx1"/>
                </a:solidFill>
                <a:latin typeface="Cambria" panose="02040503050406030204" pitchFamily="18" charset="0"/>
                <a:ea typeface="Cambria" panose="02040503050406030204" pitchFamily="18" charset="0"/>
              </a:rPr>
              <a:t> The market values the organization’s stock at 15.39 times its earning’s per share.</a:t>
            </a:r>
          </a:p>
          <a:p>
            <a:pPr marL="285750" indent="-285750">
              <a:buFont typeface="Arial" panose="020B0604020202020204" pitchFamily="34" charset="0"/>
              <a:buChar char="•"/>
            </a:pPr>
            <a:endParaRPr lang="en-US" sz="1600" dirty="0">
              <a:solidFill>
                <a:schemeClr val="tx1"/>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600" b="1" dirty="0">
                <a:solidFill>
                  <a:schemeClr val="tx1"/>
                </a:solidFill>
                <a:latin typeface="Cambria" panose="02040503050406030204" pitchFamily="18" charset="0"/>
                <a:ea typeface="Cambria" panose="02040503050406030204" pitchFamily="18" charset="0"/>
              </a:rPr>
              <a:t>Dividend Payout Ratio (0.01%): </a:t>
            </a:r>
            <a:r>
              <a:rPr lang="en-US" sz="1600" dirty="0">
                <a:solidFill>
                  <a:schemeClr val="tx1"/>
                </a:solidFill>
                <a:latin typeface="Cambria" panose="02040503050406030204" pitchFamily="18" charset="0"/>
                <a:ea typeface="Cambria" panose="02040503050406030204" pitchFamily="18" charset="0"/>
              </a:rPr>
              <a:t>An organization pays out 0.01 cents of dividends for every dollar of earnings.</a:t>
            </a:r>
          </a:p>
          <a:p>
            <a:pPr marL="285750" indent="-285750">
              <a:buFont typeface="Arial" panose="020B0604020202020204" pitchFamily="34" charset="0"/>
              <a:buChar char="•"/>
            </a:pPr>
            <a:endParaRPr lang="en-US" sz="1600" u="sng" kern="0" dirty="0">
              <a:solidFill>
                <a:schemeClr val="tx1"/>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600" b="1" kern="0" dirty="0">
                <a:solidFill>
                  <a:schemeClr val="tx1"/>
                </a:solidFill>
                <a:latin typeface="Cambria" panose="02040503050406030204" pitchFamily="18" charset="0"/>
                <a:ea typeface="Cambria" panose="02040503050406030204" pitchFamily="18" charset="0"/>
              </a:rPr>
              <a:t>Debt to equity Ratio (1.60): </a:t>
            </a:r>
            <a:r>
              <a:rPr lang="en-US" sz="1600" kern="0" dirty="0">
                <a:solidFill>
                  <a:schemeClr val="tx1"/>
                </a:solidFill>
                <a:latin typeface="Cambria" panose="02040503050406030204" pitchFamily="18" charset="0"/>
                <a:ea typeface="Cambria" panose="02040503050406030204" pitchFamily="18" charset="0"/>
              </a:rPr>
              <a:t>The organization has 1.60  cents of debt for every dollar of shareholder equity. </a:t>
            </a:r>
          </a:p>
          <a:p>
            <a:pPr marL="285750" indent="-285750">
              <a:buFont typeface="Arial" panose="020B0604020202020204" pitchFamily="34" charset="0"/>
              <a:buChar char="•"/>
            </a:pPr>
            <a:endParaRPr lang="en-US" sz="1600" kern="0" dirty="0">
              <a:solidFill>
                <a:schemeClr val="tx1"/>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600" b="1" kern="0" dirty="0">
                <a:solidFill>
                  <a:schemeClr val="tx1"/>
                </a:solidFill>
                <a:latin typeface="Cambria" panose="02040503050406030204" pitchFamily="18" charset="0"/>
                <a:ea typeface="Cambria" panose="02040503050406030204" pitchFamily="18" charset="0"/>
              </a:rPr>
              <a:t>Sustainable growth Rate (3.37%): </a:t>
            </a:r>
            <a:r>
              <a:rPr lang="en-US" sz="1600" kern="0" dirty="0">
                <a:solidFill>
                  <a:schemeClr val="tx1"/>
                </a:solidFill>
                <a:latin typeface="Cambria" panose="02040503050406030204" pitchFamily="18" charset="0"/>
                <a:ea typeface="Cambria" panose="02040503050406030204" pitchFamily="18" charset="0"/>
              </a:rPr>
              <a:t>organization’s overall sustainable growth is 3.37% over the past five years.</a:t>
            </a:r>
          </a:p>
        </p:txBody>
      </p:sp>
      <p:pic>
        <p:nvPicPr>
          <p:cNvPr id="5" name="Picture 4">
            <a:extLst>
              <a:ext uri="{FF2B5EF4-FFF2-40B4-BE49-F238E27FC236}">
                <a16:creationId xmlns:a16="http://schemas.microsoft.com/office/drawing/2014/main" id="{1832A338-D75C-37E1-3A65-62CCDEE8A472}"/>
              </a:ext>
            </a:extLst>
          </p:cNvPr>
          <p:cNvPicPr>
            <a:picLocks noChangeAspect="1"/>
          </p:cNvPicPr>
          <p:nvPr/>
        </p:nvPicPr>
        <p:blipFill>
          <a:blip r:embed="rId3"/>
          <a:stretch>
            <a:fillRect/>
          </a:stretch>
        </p:blipFill>
        <p:spPr>
          <a:xfrm>
            <a:off x="4221125" y="850605"/>
            <a:ext cx="4669416" cy="4186569"/>
          </a:xfrm>
          <a:prstGeom prst="rect">
            <a:avLst/>
          </a:prstGeom>
        </p:spPr>
      </p:pic>
    </p:spTree>
    <p:extLst>
      <p:ext uri="{BB962C8B-B14F-4D97-AF65-F5344CB8AC3E}">
        <p14:creationId xmlns:p14="http://schemas.microsoft.com/office/powerpoint/2010/main" val="331841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538368" y="53165"/>
            <a:ext cx="8237700" cy="62233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RATIO AND VALUATION ANALYSIS</a:t>
            </a:r>
            <a:endParaRPr dirty="0"/>
          </a:p>
        </p:txBody>
      </p:sp>
      <p:graphicFrame>
        <p:nvGraphicFramePr>
          <p:cNvPr id="3" name="Chart 2">
            <a:extLst>
              <a:ext uri="{FF2B5EF4-FFF2-40B4-BE49-F238E27FC236}">
                <a16:creationId xmlns:a16="http://schemas.microsoft.com/office/drawing/2014/main" id="{161B5237-701D-E958-CBFD-2DCD0A3A8E9D}"/>
              </a:ext>
            </a:extLst>
          </p:cNvPr>
          <p:cNvGraphicFramePr>
            <a:graphicFrameLocks/>
          </p:cNvGraphicFramePr>
          <p:nvPr/>
        </p:nvGraphicFramePr>
        <p:xfrm>
          <a:off x="1414767" y="675500"/>
          <a:ext cx="6166247" cy="2514268"/>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0F3E00A5-E9CD-91A3-C8E1-5C1DB66C8AD6}"/>
              </a:ext>
            </a:extLst>
          </p:cNvPr>
          <p:cNvSpPr txBox="1"/>
          <p:nvPr/>
        </p:nvSpPr>
        <p:spPr>
          <a:xfrm>
            <a:off x="343454" y="3189768"/>
            <a:ext cx="8457091" cy="1815882"/>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Over the past five years, JP Morgan, a leading financial services firm with a long and storied history, has consistently experienced a continuous increase in total revenue. From 2018 to 2022, the total revenue has risen steadily, reaching </a:t>
            </a:r>
            <a:r>
              <a:rPr lang="en-US" b="1" dirty="0">
                <a:latin typeface="Cambria" panose="02040503050406030204" pitchFamily="18" charset="0"/>
                <a:ea typeface="Cambria" panose="02040503050406030204" pitchFamily="18" charset="0"/>
              </a:rPr>
              <a:t>$128,695 million </a:t>
            </a:r>
            <a:r>
              <a:rPr lang="en-US" dirty="0">
                <a:latin typeface="Cambria" panose="02040503050406030204" pitchFamily="18" charset="0"/>
                <a:ea typeface="Cambria" panose="02040503050406030204" pitchFamily="18" charset="0"/>
              </a:rPr>
              <a:t>in 2022 from </a:t>
            </a:r>
            <a:r>
              <a:rPr lang="en-US" b="1" dirty="0">
                <a:latin typeface="Cambria" panose="02040503050406030204" pitchFamily="18" charset="0"/>
                <a:ea typeface="Cambria" panose="02040503050406030204" pitchFamily="18" charset="0"/>
              </a:rPr>
              <a:t>$109,029 million </a:t>
            </a:r>
            <a:r>
              <a:rPr lang="en-US" dirty="0">
                <a:latin typeface="Cambria" panose="02040503050406030204" pitchFamily="18" charset="0"/>
                <a:ea typeface="Cambria" panose="02040503050406030204" pitchFamily="18" charset="0"/>
              </a:rPr>
              <a:t>in 2018. This upward trend in revenue showcases JP Morgan's strong financial performance and market position, indicating its ability to effectively navigate challenges in the macroeconomic and industry environments while capitalizing on opportunities. It highlights the organization's resilience and strategic approach to driving revenue growth, which serves as a positive indicator of its financial strength and stability in the competitive global financial industry.</a:t>
            </a:r>
            <a:endParaRPr lang="en-CA"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38120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538368" y="53165"/>
            <a:ext cx="8237700" cy="62233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RATIO AND VALUATION ANALYSIS</a:t>
            </a:r>
            <a:endParaRPr dirty="0"/>
          </a:p>
        </p:txBody>
      </p:sp>
      <p:sp>
        <p:nvSpPr>
          <p:cNvPr id="5" name="TextBox 4">
            <a:extLst>
              <a:ext uri="{FF2B5EF4-FFF2-40B4-BE49-F238E27FC236}">
                <a16:creationId xmlns:a16="http://schemas.microsoft.com/office/drawing/2014/main" id="{0F3E00A5-E9CD-91A3-C8E1-5C1DB66C8AD6}"/>
              </a:ext>
            </a:extLst>
          </p:cNvPr>
          <p:cNvSpPr txBox="1"/>
          <p:nvPr/>
        </p:nvSpPr>
        <p:spPr>
          <a:xfrm>
            <a:off x="318977" y="946298"/>
            <a:ext cx="8457091" cy="3970318"/>
          </a:xfrm>
          <a:prstGeom prst="rect">
            <a:avLst/>
          </a:prstGeom>
          <a:noFill/>
        </p:spPr>
        <p:txBody>
          <a:bodyPr wrap="square" rtlCol="0">
            <a:spAutoFit/>
          </a:bodyPr>
          <a:lstStyle/>
          <a:p>
            <a:pPr marL="285750" indent="-285750">
              <a:buFont typeface="Wingdings" panose="05000000000000000000" pitchFamily="2" charset="2"/>
              <a:buChar char="v"/>
            </a:pPr>
            <a:r>
              <a:rPr lang="en-US" sz="1800" b="1" dirty="0">
                <a:latin typeface="Cambria" panose="02040503050406030204" pitchFamily="18" charset="0"/>
                <a:ea typeface="Cambria" panose="02040503050406030204" pitchFamily="18" charset="0"/>
              </a:rPr>
              <a:t>CAPITAL ASSET PRICING MODEL(CAPM):</a:t>
            </a:r>
          </a:p>
          <a:p>
            <a:pPr marL="285750" indent="-285750">
              <a:buFont typeface="Wingdings" panose="05000000000000000000" pitchFamily="2" charset="2"/>
              <a:buChar char="v"/>
            </a:pPr>
            <a:endParaRPr lang="en-US" sz="1800" b="1" dirty="0">
              <a:latin typeface="Cambria" panose="02040503050406030204" pitchFamily="18" charset="0"/>
              <a:ea typeface="Cambria" panose="02040503050406030204" pitchFamily="18" charset="0"/>
            </a:endParaRPr>
          </a:p>
          <a:p>
            <a:r>
              <a:rPr lang="en-US" sz="1800" dirty="0">
                <a:solidFill>
                  <a:schemeClr val="tx1"/>
                </a:solidFill>
                <a:latin typeface="Cambria" panose="02040503050406030204" pitchFamily="18" charset="0"/>
                <a:ea typeface="Cambria" panose="02040503050406030204" pitchFamily="18" charset="0"/>
              </a:rPr>
              <a:t>CAPM is a financial model that calculates the expected rate of return for an asset or investment.</a:t>
            </a:r>
          </a:p>
          <a:p>
            <a:endParaRPr lang="en-US" sz="1800" dirty="0">
              <a:solidFill>
                <a:schemeClr val="tx1"/>
              </a:solidFill>
              <a:latin typeface="Cambria" panose="02040503050406030204" pitchFamily="18" charset="0"/>
              <a:ea typeface="Cambria" panose="02040503050406030204" pitchFamily="18" charset="0"/>
            </a:endParaRPr>
          </a:p>
          <a:p>
            <a:r>
              <a:rPr lang="en-US" sz="1800" dirty="0">
                <a:solidFill>
                  <a:schemeClr val="tx1"/>
                </a:solidFill>
                <a:latin typeface="Cambria" panose="02040503050406030204" pitchFamily="18" charset="0"/>
                <a:ea typeface="Cambria" panose="02040503050406030204" pitchFamily="18" charset="0"/>
              </a:rPr>
              <a:t>CAPM calculates the returns by using the expected return on both the market and a risk-free asset, and the asset’s correlation or sensitivity to the market.</a:t>
            </a:r>
          </a:p>
          <a:p>
            <a:endParaRPr lang="en-US" sz="1800" dirty="0">
              <a:solidFill>
                <a:schemeClr val="tx1"/>
              </a:solidFill>
              <a:latin typeface="Cambria" panose="02040503050406030204" pitchFamily="18" charset="0"/>
              <a:ea typeface="Cambria" panose="02040503050406030204" pitchFamily="18" charset="0"/>
            </a:endParaRPr>
          </a:p>
          <a:p>
            <a:r>
              <a:rPr lang="en-US" sz="1800" dirty="0">
                <a:solidFill>
                  <a:schemeClr val="tx1"/>
                </a:solidFill>
                <a:latin typeface="Cambria" panose="02040503050406030204" pitchFamily="18" charset="0"/>
                <a:ea typeface="Cambria" panose="02040503050406030204" pitchFamily="18" charset="0"/>
              </a:rPr>
              <a:t>The risk-free return refers to the rate of return an investor expects to earn from a risk-free investment.</a:t>
            </a:r>
          </a:p>
          <a:p>
            <a:endParaRPr lang="en-US" sz="1800" dirty="0">
              <a:solidFill>
                <a:schemeClr val="tx1"/>
              </a:solidFill>
              <a:latin typeface="Cambria" panose="02040503050406030204" pitchFamily="18" charset="0"/>
              <a:ea typeface="Cambria" panose="02040503050406030204" pitchFamily="18" charset="0"/>
            </a:endParaRPr>
          </a:p>
          <a:p>
            <a:r>
              <a:rPr lang="en-US" sz="1800" dirty="0">
                <a:solidFill>
                  <a:schemeClr val="tx1"/>
                </a:solidFill>
                <a:latin typeface="Cambria" panose="02040503050406030204" pitchFamily="18" charset="0"/>
                <a:ea typeface="Cambria" panose="02040503050406030204" pitchFamily="18" charset="0"/>
              </a:rPr>
              <a:t>Beta (β) - Volatility in relation to the overall market. Beta is an estimation of volatility, and there is always some error associated with any estimation method.</a:t>
            </a:r>
            <a:endParaRPr lang="en-CA" sz="1800" dirty="0">
              <a:solidFill>
                <a:schemeClr val="tx1"/>
              </a:solidFill>
              <a:latin typeface="Cambria" panose="02040503050406030204" pitchFamily="18" charset="0"/>
              <a:ea typeface="Cambria" panose="02040503050406030204" pitchFamily="18" charset="0"/>
            </a:endParaRPr>
          </a:p>
          <a:p>
            <a:endParaRPr lang="en-CA" sz="18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964582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538368" y="53165"/>
            <a:ext cx="8237700" cy="62233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RATIO AND VALUATION ANALYSIS</a:t>
            </a:r>
            <a:endParaRPr dirty="0"/>
          </a:p>
        </p:txBody>
      </p:sp>
      <p:sp>
        <p:nvSpPr>
          <p:cNvPr id="5" name="TextBox 4">
            <a:extLst>
              <a:ext uri="{FF2B5EF4-FFF2-40B4-BE49-F238E27FC236}">
                <a16:creationId xmlns:a16="http://schemas.microsoft.com/office/drawing/2014/main" id="{0F3E00A5-E9CD-91A3-C8E1-5C1DB66C8AD6}"/>
              </a:ext>
            </a:extLst>
          </p:cNvPr>
          <p:cNvSpPr txBox="1"/>
          <p:nvPr/>
        </p:nvSpPr>
        <p:spPr>
          <a:xfrm>
            <a:off x="343454" y="675499"/>
            <a:ext cx="8457091" cy="4380686"/>
          </a:xfrm>
          <a:prstGeom prst="rect">
            <a:avLst/>
          </a:prstGeom>
          <a:noFill/>
        </p:spPr>
        <p:txBody>
          <a:bodyPr wrap="square" rtlCol="0">
            <a:spAutoFit/>
          </a:bodyPr>
          <a:lstStyle/>
          <a:p>
            <a:pPr marL="285750" indent="-285750">
              <a:buFont typeface="Wingdings" panose="05000000000000000000" pitchFamily="2" charset="2"/>
              <a:buChar char="v"/>
            </a:pPr>
            <a:r>
              <a:rPr lang="en-US" sz="1800" b="1" dirty="0">
                <a:latin typeface="Cambria" panose="02040503050406030204" pitchFamily="18" charset="0"/>
                <a:ea typeface="Cambria" panose="02040503050406030204" pitchFamily="18" charset="0"/>
              </a:rPr>
              <a:t>CAPITAL ASSET PRICING MODEL(CAPM):</a:t>
            </a:r>
          </a:p>
          <a:p>
            <a:pPr marL="285750" indent="-285750">
              <a:buFont typeface="Wingdings" panose="05000000000000000000" pitchFamily="2" charset="2"/>
              <a:buChar char="v"/>
            </a:pPr>
            <a:endParaRPr lang="en-US" sz="1800" b="1" dirty="0">
              <a:latin typeface="Cambria" panose="02040503050406030204" pitchFamily="18" charset="0"/>
              <a:ea typeface="Cambria" panose="02040503050406030204" pitchFamily="18" charset="0"/>
            </a:endParaRPr>
          </a:p>
          <a:p>
            <a:pPr algn="ctr">
              <a:spcBef>
                <a:spcPts val="800"/>
              </a:spcBef>
              <a:spcAft>
                <a:spcPts val="800"/>
              </a:spcAft>
            </a:pPr>
            <a:r>
              <a:rPr lang="en-US" sz="1600" b="1" kern="0" dirty="0">
                <a:solidFill>
                  <a:schemeClr val="tx1"/>
                </a:solidFill>
                <a:latin typeface="Cambria" panose="02040503050406030204" pitchFamily="18" charset="0"/>
                <a:ea typeface="Cambria" panose="02040503050406030204" pitchFamily="18" charset="0"/>
              </a:rPr>
              <a:t>Ra​=Rf​+β(Rm​−Rf​)</a:t>
            </a:r>
          </a:p>
          <a:p>
            <a:pPr>
              <a:spcBef>
                <a:spcPts val="800"/>
              </a:spcBef>
              <a:spcAft>
                <a:spcPts val="800"/>
              </a:spcAft>
            </a:pPr>
            <a:r>
              <a:rPr lang="en-US" kern="0" dirty="0">
                <a:solidFill>
                  <a:schemeClr val="tx1"/>
                </a:solidFill>
                <a:latin typeface="Cambria" panose="02040503050406030204" pitchFamily="18" charset="0"/>
                <a:ea typeface="Cambria" panose="02040503050406030204" pitchFamily="18" charset="0"/>
              </a:rPr>
              <a:t>where:</a:t>
            </a:r>
          </a:p>
          <a:p>
            <a:pPr>
              <a:spcBef>
                <a:spcPts val="800"/>
              </a:spcBef>
              <a:spcAft>
                <a:spcPts val="800"/>
              </a:spcAft>
            </a:pPr>
            <a:r>
              <a:rPr lang="en-US" kern="0" dirty="0">
                <a:solidFill>
                  <a:schemeClr val="tx1"/>
                </a:solidFill>
                <a:latin typeface="Cambria" panose="02040503050406030204" pitchFamily="18" charset="0"/>
                <a:ea typeface="Cambria" panose="02040503050406030204" pitchFamily="18" charset="0"/>
              </a:rPr>
              <a:t>	Ra​=expected return of investment</a:t>
            </a:r>
          </a:p>
          <a:p>
            <a:pPr>
              <a:spcBef>
                <a:spcPts val="800"/>
              </a:spcBef>
              <a:spcAft>
                <a:spcPts val="800"/>
              </a:spcAft>
            </a:pPr>
            <a:r>
              <a:rPr lang="en-US" kern="0" dirty="0">
                <a:solidFill>
                  <a:schemeClr val="tx1"/>
                </a:solidFill>
                <a:latin typeface="Cambria" panose="02040503050406030204" pitchFamily="18" charset="0"/>
                <a:ea typeface="Cambria" panose="02040503050406030204" pitchFamily="18" charset="0"/>
              </a:rPr>
              <a:t>	Rm =6.92%</a:t>
            </a:r>
          </a:p>
          <a:p>
            <a:pPr>
              <a:spcBef>
                <a:spcPts val="800"/>
              </a:spcBef>
              <a:spcAft>
                <a:spcPts val="800"/>
              </a:spcAft>
            </a:pPr>
            <a:r>
              <a:rPr lang="en-US" kern="0" dirty="0">
                <a:solidFill>
                  <a:schemeClr val="tx1"/>
                </a:solidFill>
                <a:latin typeface="Cambria" panose="02040503050406030204" pitchFamily="18" charset="0"/>
                <a:ea typeface="Cambria" panose="02040503050406030204" pitchFamily="18" charset="0"/>
              </a:rPr>
              <a:t>	Rf​=3.61% (Treasury Yield 5 Years)	</a:t>
            </a:r>
          </a:p>
          <a:p>
            <a:pPr>
              <a:spcBef>
                <a:spcPts val="800"/>
              </a:spcBef>
              <a:spcAft>
                <a:spcPts val="800"/>
              </a:spcAft>
            </a:pPr>
            <a:r>
              <a:rPr lang="en-US" kern="0" dirty="0">
                <a:solidFill>
                  <a:schemeClr val="tx1"/>
                </a:solidFill>
                <a:latin typeface="Cambria" panose="02040503050406030204" pitchFamily="18" charset="0"/>
                <a:ea typeface="Cambria" panose="02040503050406030204" pitchFamily="18" charset="0"/>
              </a:rPr>
              <a:t>	β​=1.10(</a:t>
            </a:r>
            <a:r>
              <a:rPr lang="en-CA" sz="1400" b="1" i="0" u="none" strike="noStrike" baseline="0" dirty="0">
                <a:solidFill>
                  <a:schemeClr val="accent1">
                    <a:lumMod val="50000"/>
                  </a:schemeClr>
                </a:solidFill>
                <a:latin typeface="+mn-lt"/>
                <a:ea typeface="+mn-ea"/>
                <a:cs typeface="+mn-cs"/>
              </a:rPr>
              <a:t>April 12, 2023</a:t>
            </a:r>
            <a:r>
              <a:rPr lang="en-US" kern="0" dirty="0">
                <a:solidFill>
                  <a:schemeClr val="tx1"/>
                </a:solidFill>
                <a:latin typeface="Cambria" panose="02040503050406030204" pitchFamily="18" charset="0"/>
                <a:ea typeface="Cambria" panose="02040503050406030204" pitchFamily="18" charset="0"/>
              </a:rPr>
              <a:t>)</a:t>
            </a:r>
          </a:p>
          <a:p>
            <a:pPr lvl="1">
              <a:spcBef>
                <a:spcPts val="800"/>
              </a:spcBef>
              <a:spcAft>
                <a:spcPts val="800"/>
              </a:spcAft>
            </a:pPr>
            <a:r>
              <a:rPr lang="en-US" kern="0" dirty="0">
                <a:solidFill>
                  <a:schemeClr val="tx1"/>
                </a:solidFill>
                <a:latin typeface="Cambria" panose="02040503050406030204" pitchFamily="18" charset="0"/>
                <a:ea typeface="Cambria" panose="02040503050406030204" pitchFamily="18" charset="0"/>
              </a:rPr>
              <a:t>            = 3.61% + 1.10*(6.92%-3.61%)= 7.25%</a:t>
            </a:r>
          </a:p>
          <a:p>
            <a:pPr>
              <a:spcBef>
                <a:spcPts val="800"/>
              </a:spcBef>
              <a:spcAft>
                <a:spcPts val="800"/>
              </a:spcAft>
            </a:pPr>
            <a:r>
              <a:rPr lang="en-US" kern="0" dirty="0">
                <a:solidFill>
                  <a:schemeClr val="tx1"/>
                </a:solidFill>
                <a:latin typeface="Cambria" panose="02040503050406030204" pitchFamily="18" charset="0"/>
                <a:ea typeface="Cambria" panose="02040503050406030204" pitchFamily="18" charset="0"/>
              </a:rPr>
              <a:t>Expected return of the investment, on the JP Morgan stocks, is </a:t>
            </a:r>
            <a:r>
              <a:rPr lang="en-US" b="1" kern="0" dirty="0">
                <a:solidFill>
                  <a:schemeClr val="tx1"/>
                </a:solidFill>
                <a:latin typeface="Cambria" panose="02040503050406030204" pitchFamily="18" charset="0"/>
                <a:ea typeface="Cambria" panose="02040503050406030204" pitchFamily="18" charset="0"/>
              </a:rPr>
              <a:t>7.25</a:t>
            </a:r>
            <a:r>
              <a:rPr lang="en-US" kern="0" dirty="0">
                <a:solidFill>
                  <a:schemeClr val="tx1"/>
                </a:solidFill>
                <a:latin typeface="Cambria" panose="02040503050406030204" pitchFamily="18" charset="0"/>
                <a:ea typeface="Cambria" panose="02040503050406030204" pitchFamily="18" charset="0"/>
              </a:rPr>
              <a:t>% per year</a:t>
            </a:r>
            <a:r>
              <a:rPr lang="en-US" sz="1800" kern="0" dirty="0">
                <a:solidFill>
                  <a:schemeClr val="tx1"/>
                </a:solidFill>
                <a:latin typeface="Cambria" panose="02040503050406030204" pitchFamily="18" charset="0"/>
                <a:ea typeface="Cambria" panose="02040503050406030204" pitchFamily="18" charset="0"/>
              </a:rPr>
              <a:t>.</a:t>
            </a:r>
          </a:p>
          <a:p>
            <a:endParaRPr lang="en-CA" sz="1800" b="1" dirty="0">
              <a:latin typeface="Cambria" panose="02040503050406030204" pitchFamily="18" charset="0"/>
              <a:ea typeface="Cambria" panose="02040503050406030204" pitchFamily="18" charset="0"/>
            </a:endParaRPr>
          </a:p>
        </p:txBody>
      </p:sp>
      <p:sp>
        <p:nvSpPr>
          <p:cNvPr id="2" name="TextBox 1">
            <a:extLst>
              <a:ext uri="{FF2B5EF4-FFF2-40B4-BE49-F238E27FC236}">
                <a16:creationId xmlns:a16="http://schemas.microsoft.com/office/drawing/2014/main" id="{F329F45D-21F7-DA85-64CB-472904BFF7EF}"/>
              </a:ext>
            </a:extLst>
          </p:cNvPr>
          <p:cNvSpPr txBox="1"/>
          <p:nvPr/>
        </p:nvSpPr>
        <p:spPr>
          <a:xfrm>
            <a:off x="4019264" y="3019646"/>
            <a:ext cx="4476149" cy="307777"/>
          </a:xfrm>
          <a:prstGeom prst="rect">
            <a:avLst/>
          </a:prstGeom>
          <a:noFill/>
        </p:spPr>
        <p:txBody>
          <a:bodyPr wrap="square" rtlCol="0">
            <a:spAutoFit/>
          </a:bodyPr>
          <a:lstStyle/>
          <a:p>
            <a:r>
              <a:rPr lang="en-CA" b="0" i="0" u="sng" strike="noStrike" dirty="0">
                <a:solidFill>
                  <a:srgbClr val="003399"/>
                </a:solidFill>
                <a:effectLst/>
                <a:latin typeface="Calibri" panose="020F0502020204030204" pitchFamily="34" charset="0"/>
                <a:hlinkClick r:id="rId3">
                  <a:extLst>
                    <a:ext uri="{A12FA001-AC4F-418D-AE19-62706E023703}">
                      <ahyp:hlinkClr xmlns:ahyp="http://schemas.microsoft.com/office/drawing/2018/hyperlinkcolor" val="tx"/>
                    </a:ext>
                  </a:extLst>
                </a:hlinkClick>
              </a:rPr>
              <a:t>https://finance.yahoo.com/quote/%5EFVX?p=%5EFVX</a:t>
            </a:r>
            <a:r>
              <a:rPr lang="en-CA" sz="1100" dirty="0">
                <a:solidFill>
                  <a:srgbClr val="003399"/>
                </a:solidFill>
              </a:rPr>
              <a:t> </a:t>
            </a:r>
          </a:p>
        </p:txBody>
      </p:sp>
      <p:sp>
        <p:nvSpPr>
          <p:cNvPr id="3" name="TextBox 2">
            <a:extLst>
              <a:ext uri="{FF2B5EF4-FFF2-40B4-BE49-F238E27FC236}">
                <a16:creationId xmlns:a16="http://schemas.microsoft.com/office/drawing/2014/main" id="{8EA631D7-05E4-61F1-3706-6ACFF34BFF42}"/>
              </a:ext>
            </a:extLst>
          </p:cNvPr>
          <p:cNvSpPr txBox="1"/>
          <p:nvPr/>
        </p:nvSpPr>
        <p:spPr>
          <a:xfrm>
            <a:off x="3182836" y="3427227"/>
            <a:ext cx="4476149" cy="307777"/>
          </a:xfrm>
          <a:prstGeom prst="rect">
            <a:avLst/>
          </a:prstGeom>
          <a:noFill/>
        </p:spPr>
        <p:txBody>
          <a:bodyPr wrap="square" rtlCol="0">
            <a:spAutoFit/>
          </a:bodyPr>
          <a:lstStyle/>
          <a:p>
            <a:r>
              <a:rPr lang="en-CA" b="0" i="0" u="sng" strike="noStrike" dirty="0">
                <a:solidFill>
                  <a:srgbClr val="003399"/>
                </a:solidFill>
                <a:effectLst/>
                <a:latin typeface="Calibri" panose="020F0502020204030204" pitchFamily="34" charset="0"/>
                <a:hlinkClick r:id="rId4">
                  <a:extLst>
                    <a:ext uri="{A12FA001-AC4F-418D-AE19-62706E023703}">
                      <ahyp:hlinkClr xmlns:ahyp="http://schemas.microsoft.com/office/drawing/2018/hyperlinkcolor" val="tx"/>
                    </a:ext>
                  </a:extLst>
                </a:hlinkClick>
              </a:rPr>
              <a:t>https://finance.yahoo.com/quote/JPM?p=JPM</a:t>
            </a:r>
            <a:r>
              <a:rPr lang="en-CA" sz="1100" dirty="0">
                <a:solidFill>
                  <a:srgbClr val="003399"/>
                </a:solidFill>
              </a:rPr>
              <a:t> </a:t>
            </a:r>
            <a:endParaRPr lang="en-CA" sz="1000" dirty="0">
              <a:solidFill>
                <a:srgbClr val="003399"/>
              </a:solidFill>
            </a:endParaRPr>
          </a:p>
        </p:txBody>
      </p:sp>
    </p:spTree>
    <p:extLst>
      <p:ext uri="{BB962C8B-B14F-4D97-AF65-F5344CB8AC3E}">
        <p14:creationId xmlns:p14="http://schemas.microsoft.com/office/powerpoint/2010/main" val="1125261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538368" y="53165"/>
            <a:ext cx="8237700" cy="62233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RATIO AND VALUATION ANALYSIS</a:t>
            </a:r>
            <a:endParaRPr dirty="0"/>
          </a:p>
        </p:txBody>
      </p:sp>
      <p:sp>
        <p:nvSpPr>
          <p:cNvPr id="5" name="TextBox 4">
            <a:extLst>
              <a:ext uri="{FF2B5EF4-FFF2-40B4-BE49-F238E27FC236}">
                <a16:creationId xmlns:a16="http://schemas.microsoft.com/office/drawing/2014/main" id="{0F3E00A5-E9CD-91A3-C8E1-5C1DB66C8AD6}"/>
              </a:ext>
            </a:extLst>
          </p:cNvPr>
          <p:cNvSpPr txBox="1"/>
          <p:nvPr/>
        </p:nvSpPr>
        <p:spPr>
          <a:xfrm>
            <a:off x="343454" y="799954"/>
            <a:ext cx="8457091" cy="923330"/>
          </a:xfrm>
          <a:prstGeom prst="rect">
            <a:avLst/>
          </a:prstGeom>
          <a:noFill/>
        </p:spPr>
        <p:txBody>
          <a:bodyPr wrap="square" rtlCol="0">
            <a:spAutoFit/>
          </a:bodyPr>
          <a:lstStyle/>
          <a:p>
            <a:pPr marL="285750" indent="-285750">
              <a:buFont typeface="Wingdings" panose="05000000000000000000" pitchFamily="2" charset="2"/>
              <a:buChar char="v"/>
            </a:pPr>
            <a:r>
              <a:rPr lang="en-US" sz="1800" b="1" dirty="0">
                <a:latin typeface="Cambria" panose="02040503050406030204" pitchFamily="18" charset="0"/>
                <a:ea typeface="Cambria" panose="02040503050406030204" pitchFamily="18" charset="0"/>
              </a:rPr>
              <a:t>Dividend Growth Model:</a:t>
            </a:r>
          </a:p>
          <a:p>
            <a:pPr marL="285750" indent="-285750">
              <a:buFont typeface="Wingdings" panose="05000000000000000000" pitchFamily="2" charset="2"/>
              <a:buChar char="v"/>
            </a:pPr>
            <a:endParaRPr lang="en-US" sz="1800" b="1" dirty="0">
              <a:latin typeface="Cambria" panose="02040503050406030204" pitchFamily="18" charset="0"/>
              <a:ea typeface="Cambria" panose="02040503050406030204" pitchFamily="18" charset="0"/>
            </a:endParaRPr>
          </a:p>
          <a:p>
            <a:endParaRPr lang="en-CA" sz="1800" b="1" dirty="0">
              <a:latin typeface="Cambria" panose="02040503050406030204" pitchFamily="18" charset="0"/>
              <a:ea typeface="Cambria" panose="02040503050406030204" pitchFamily="18" charset="0"/>
            </a:endParaRPr>
          </a:p>
        </p:txBody>
      </p:sp>
      <p:pic>
        <p:nvPicPr>
          <p:cNvPr id="2" name="Picture 1">
            <a:extLst>
              <a:ext uri="{FF2B5EF4-FFF2-40B4-BE49-F238E27FC236}">
                <a16:creationId xmlns:a16="http://schemas.microsoft.com/office/drawing/2014/main" id="{15B2BAA4-BCD8-ED78-B479-14F34B900629}"/>
              </a:ext>
            </a:extLst>
          </p:cNvPr>
          <p:cNvPicPr>
            <a:picLocks noChangeAspect="1"/>
          </p:cNvPicPr>
          <p:nvPr/>
        </p:nvPicPr>
        <p:blipFill>
          <a:blip r:embed="rId3"/>
          <a:stretch>
            <a:fillRect/>
          </a:stretch>
        </p:blipFill>
        <p:spPr>
          <a:xfrm>
            <a:off x="638175" y="1357312"/>
            <a:ext cx="7867650" cy="2428875"/>
          </a:xfrm>
          <a:prstGeom prst="rect">
            <a:avLst/>
          </a:prstGeom>
        </p:spPr>
      </p:pic>
      <p:sp>
        <p:nvSpPr>
          <p:cNvPr id="3" name="TextBox 2">
            <a:extLst>
              <a:ext uri="{FF2B5EF4-FFF2-40B4-BE49-F238E27FC236}">
                <a16:creationId xmlns:a16="http://schemas.microsoft.com/office/drawing/2014/main" id="{4C2DB477-D3AC-F433-F2CE-75F1F688A48E}"/>
              </a:ext>
            </a:extLst>
          </p:cNvPr>
          <p:cNvSpPr txBox="1"/>
          <p:nvPr/>
        </p:nvSpPr>
        <p:spPr>
          <a:xfrm>
            <a:off x="531628" y="3838920"/>
            <a:ext cx="7974197" cy="307777"/>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Our dividend growth rate is constant.(0.5 to 1.0 between 2018-2022)</a:t>
            </a:r>
            <a:endParaRPr lang="en-CA" dirty="0">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F16A0362-64DD-DDF2-0453-4140AF34C6A4}"/>
              </a:ext>
            </a:extLst>
          </p:cNvPr>
          <p:cNvSpPr txBox="1"/>
          <p:nvPr/>
        </p:nvSpPr>
        <p:spPr>
          <a:xfrm>
            <a:off x="638174" y="4338084"/>
            <a:ext cx="8137893" cy="523220"/>
          </a:xfrm>
          <a:prstGeom prst="rect">
            <a:avLst/>
          </a:prstGeom>
          <a:noFill/>
        </p:spPr>
        <p:txBody>
          <a:bodyPr wrap="square" rtlCol="0">
            <a:spAutoFit/>
          </a:bodyPr>
          <a:lstStyle/>
          <a:p>
            <a:r>
              <a:rPr lang="en-CA" dirty="0">
                <a:solidFill>
                  <a:schemeClr val="tx2">
                    <a:lumMod val="75000"/>
                  </a:schemeClr>
                </a:solidFill>
                <a:hlinkClick r:id="rId4">
                  <a:extLst>
                    <a:ext uri="{A12FA001-AC4F-418D-AE19-62706E023703}">
                      <ahyp:hlinkClr xmlns:ahyp="http://schemas.microsoft.com/office/drawing/2018/hyperlinkcolor" val="tx"/>
                    </a:ext>
                  </a:extLst>
                </a:hlinkClick>
              </a:rPr>
              <a:t>https://finance.yahoo.com/quote/JPM/history?period1=1514764800&amp;period2=1672444800&amp;interval=capitalGain%7Cdiv%7Csplit&amp;filter=div&amp;frequency=1mo&amp;includeAdjustedClose=true</a:t>
            </a:r>
            <a:endParaRPr lang="en-CA" dirty="0">
              <a:solidFill>
                <a:schemeClr val="tx2">
                  <a:lumMod val="75000"/>
                </a:schemeClr>
              </a:solidFill>
            </a:endParaRPr>
          </a:p>
        </p:txBody>
      </p:sp>
    </p:spTree>
    <p:extLst>
      <p:ext uri="{BB962C8B-B14F-4D97-AF65-F5344CB8AC3E}">
        <p14:creationId xmlns:p14="http://schemas.microsoft.com/office/powerpoint/2010/main" val="2724095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538368" y="53165"/>
            <a:ext cx="8237700" cy="62233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Technical Analysis</a:t>
            </a:r>
            <a:endParaRPr dirty="0"/>
          </a:p>
        </p:txBody>
      </p:sp>
      <p:sp>
        <p:nvSpPr>
          <p:cNvPr id="5" name="TextBox 4">
            <a:extLst>
              <a:ext uri="{FF2B5EF4-FFF2-40B4-BE49-F238E27FC236}">
                <a16:creationId xmlns:a16="http://schemas.microsoft.com/office/drawing/2014/main" id="{0F3E00A5-E9CD-91A3-C8E1-5C1DB66C8AD6}"/>
              </a:ext>
            </a:extLst>
          </p:cNvPr>
          <p:cNvSpPr txBox="1"/>
          <p:nvPr/>
        </p:nvSpPr>
        <p:spPr>
          <a:xfrm>
            <a:off x="343454" y="799954"/>
            <a:ext cx="8457091" cy="923330"/>
          </a:xfrm>
          <a:prstGeom prst="rect">
            <a:avLst/>
          </a:prstGeom>
          <a:noFill/>
        </p:spPr>
        <p:txBody>
          <a:bodyPr wrap="square" rtlCol="0">
            <a:spAutoFit/>
          </a:bodyPr>
          <a:lstStyle/>
          <a:p>
            <a:pPr marL="285750" indent="-285750">
              <a:buFont typeface="Wingdings" panose="05000000000000000000" pitchFamily="2" charset="2"/>
              <a:buChar char="v"/>
            </a:pPr>
            <a:r>
              <a:rPr lang="en-US" sz="1800" b="1" dirty="0">
                <a:latin typeface="Cambria" panose="02040503050406030204" pitchFamily="18" charset="0"/>
                <a:ea typeface="Cambria" panose="02040503050406030204" pitchFamily="18" charset="0"/>
              </a:rPr>
              <a:t>Bollinger Band:</a:t>
            </a:r>
          </a:p>
          <a:p>
            <a:pPr marL="285750" indent="-285750">
              <a:buFont typeface="Wingdings" panose="05000000000000000000" pitchFamily="2" charset="2"/>
              <a:buChar char="v"/>
            </a:pPr>
            <a:endParaRPr lang="en-US" sz="1800" b="1" dirty="0">
              <a:latin typeface="Cambria" panose="02040503050406030204" pitchFamily="18" charset="0"/>
              <a:ea typeface="Cambria" panose="02040503050406030204" pitchFamily="18" charset="0"/>
            </a:endParaRPr>
          </a:p>
          <a:p>
            <a:endParaRPr lang="en-CA" sz="1800" b="1" dirty="0">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FF713081-371E-9183-D7B8-A48BC5A0310C}"/>
              </a:ext>
            </a:extLst>
          </p:cNvPr>
          <p:cNvPicPr>
            <a:picLocks noChangeAspect="1"/>
          </p:cNvPicPr>
          <p:nvPr/>
        </p:nvPicPr>
        <p:blipFill>
          <a:blip r:embed="rId3"/>
          <a:stretch>
            <a:fillRect/>
          </a:stretch>
        </p:blipFill>
        <p:spPr>
          <a:xfrm>
            <a:off x="343454" y="1170391"/>
            <a:ext cx="5898825" cy="3367051"/>
          </a:xfrm>
          <a:prstGeom prst="rect">
            <a:avLst/>
          </a:prstGeom>
        </p:spPr>
      </p:pic>
      <p:sp>
        <p:nvSpPr>
          <p:cNvPr id="7" name="TextBox 6">
            <a:extLst>
              <a:ext uri="{FF2B5EF4-FFF2-40B4-BE49-F238E27FC236}">
                <a16:creationId xmlns:a16="http://schemas.microsoft.com/office/drawing/2014/main" id="{4E115A9A-DDCC-5FC6-43C7-F055EC98A2AF}"/>
              </a:ext>
            </a:extLst>
          </p:cNvPr>
          <p:cNvSpPr txBox="1"/>
          <p:nvPr/>
        </p:nvSpPr>
        <p:spPr>
          <a:xfrm>
            <a:off x="6517758" y="1822864"/>
            <a:ext cx="2282787" cy="2062103"/>
          </a:xfrm>
          <a:prstGeom prst="rect">
            <a:avLst/>
          </a:prstGeom>
          <a:noFill/>
        </p:spPr>
        <p:txBody>
          <a:bodyPr wrap="square" rtlCol="0">
            <a:spAutoFit/>
          </a:bodyPr>
          <a:lstStyle/>
          <a:p>
            <a:r>
              <a:rPr lang="en-US" sz="1600" dirty="0">
                <a:latin typeface="Cambria" panose="02040503050406030204" pitchFamily="18" charset="0"/>
                <a:ea typeface="Cambria" panose="02040503050406030204" pitchFamily="18" charset="0"/>
              </a:rPr>
              <a:t>All three bands are trending upward, it may suggest a strong bullish market condition where the price is consistently moving higher, and there is potential for further price gains.</a:t>
            </a:r>
            <a:endParaRPr lang="en-CA"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70481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538368" y="53165"/>
            <a:ext cx="8237700" cy="62233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Technical Analysis</a:t>
            </a:r>
            <a:endParaRPr dirty="0"/>
          </a:p>
        </p:txBody>
      </p:sp>
      <p:sp>
        <p:nvSpPr>
          <p:cNvPr id="5" name="TextBox 4">
            <a:extLst>
              <a:ext uri="{FF2B5EF4-FFF2-40B4-BE49-F238E27FC236}">
                <a16:creationId xmlns:a16="http://schemas.microsoft.com/office/drawing/2014/main" id="{0F3E00A5-E9CD-91A3-C8E1-5C1DB66C8AD6}"/>
              </a:ext>
            </a:extLst>
          </p:cNvPr>
          <p:cNvSpPr txBox="1"/>
          <p:nvPr/>
        </p:nvSpPr>
        <p:spPr>
          <a:xfrm>
            <a:off x="343454" y="799954"/>
            <a:ext cx="8457091" cy="923330"/>
          </a:xfrm>
          <a:prstGeom prst="rect">
            <a:avLst/>
          </a:prstGeom>
          <a:noFill/>
        </p:spPr>
        <p:txBody>
          <a:bodyPr wrap="square" rtlCol="0">
            <a:spAutoFit/>
          </a:bodyPr>
          <a:lstStyle/>
          <a:p>
            <a:pPr marL="285750" indent="-285750">
              <a:buFont typeface="Wingdings" panose="05000000000000000000" pitchFamily="2" charset="2"/>
              <a:buChar char="v"/>
            </a:pPr>
            <a:r>
              <a:rPr lang="en-US" sz="1800" b="1" dirty="0">
                <a:latin typeface="Cambria" panose="02040503050406030204" pitchFamily="18" charset="0"/>
                <a:ea typeface="Cambria" panose="02040503050406030204" pitchFamily="18" charset="0"/>
              </a:rPr>
              <a:t>Monte Carlo Simulation:</a:t>
            </a:r>
          </a:p>
          <a:p>
            <a:pPr marL="285750" indent="-285750">
              <a:buFont typeface="Wingdings" panose="05000000000000000000" pitchFamily="2" charset="2"/>
              <a:buChar char="v"/>
            </a:pPr>
            <a:endParaRPr lang="en-US" sz="1800" b="1" dirty="0">
              <a:latin typeface="Cambria" panose="02040503050406030204" pitchFamily="18" charset="0"/>
              <a:ea typeface="Cambria" panose="02040503050406030204" pitchFamily="18" charset="0"/>
            </a:endParaRPr>
          </a:p>
          <a:p>
            <a:endParaRPr lang="en-CA" sz="1800" b="1" dirty="0">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4E115A9A-DDCC-5FC6-43C7-F055EC98A2AF}"/>
              </a:ext>
            </a:extLst>
          </p:cNvPr>
          <p:cNvSpPr txBox="1"/>
          <p:nvPr/>
        </p:nvSpPr>
        <p:spPr>
          <a:xfrm>
            <a:off x="538368" y="1305761"/>
            <a:ext cx="7765660" cy="1323439"/>
          </a:xfrm>
          <a:prstGeom prst="rect">
            <a:avLst/>
          </a:prstGeom>
          <a:noFill/>
        </p:spPr>
        <p:txBody>
          <a:bodyPr wrap="square" rtlCol="0">
            <a:spAutoFit/>
          </a:bodyPr>
          <a:lstStyle/>
          <a:p>
            <a:r>
              <a:rPr lang="en-US" sz="1600" dirty="0">
                <a:solidFill>
                  <a:schemeClr val="tx1"/>
                </a:solidFill>
                <a:latin typeface="Cambria" panose="02040503050406030204" pitchFamily="18" charset="0"/>
                <a:ea typeface="Cambria" panose="02040503050406030204" pitchFamily="18" charset="0"/>
              </a:rPr>
              <a:t>​Developed a Monte Carlo simulation (MCS) model to forecast the stock price for 12 months(Jan 1, 2023, to Dec 31, 2023)</a:t>
            </a:r>
          </a:p>
          <a:p>
            <a:endParaRPr lang="en-US" sz="1600" dirty="0">
              <a:solidFill>
                <a:schemeClr val="tx1"/>
              </a:solidFill>
              <a:latin typeface="Cambria" panose="02040503050406030204" pitchFamily="18" charset="0"/>
              <a:ea typeface="Cambria" panose="02040503050406030204" pitchFamily="18" charset="0"/>
            </a:endParaRPr>
          </a:p>
          <a:p>
            <a:r>
              <a:rPr lang="en-US" sz="1600" dirty="0">
                <a:solidFill>
                  <a:schemeClr val="tx1"/>
                </a:solidFill>
                <a:latin typeface="Cambria" panose="02040503050406030204" pitchFamily="18" charset="0"/>
                <a:ea typeface="Cambria" panose="02040503050406030204" pitchFamily="18" charset="0"/>
              </a:rPr>
              <a:t>Conducted 10,000 simulations to generate a range of possible future outcomes for the stock price.</a:t>
            </a:r>
          </a:p>
        </p:txBody>
      </p:sp>
      <p:pic>
        <p:nvPicPr>
          <p:cNvPr id="3" name="Picture 2">
            <a:extLst>
              <a:ext uri="{FF2B5EF4-FFF2-40B4-BE49-F238E27FC236}">
                <a16:creationId xmlns:a16="http://schemas.microsoft.com/office/drawing/2014/main" id="{8A410943-606B-02BC-A745-E3040865D5D9}"/>
              </a:ext>
            </a:extLst>
          </p:cNvPr>
          <p:cNvPicPr>
            <a:picLocks noChangeAspect="1"/>
          </p:cNvPicPr>
          <p:nvPr/>
        </p:nvPicPr>
        <p:blipFill>
          <a:blip r:embed="rId3"/>
          <a:stretch>
            <a:fillRect/>
          </a:stretch>
        </p:blipFill>
        <p:spPr>
          <a:xfrm>
            <a:off x="343454" y="2629200"/>
            <a:ext cx="4036034" cy="2425914"/>
          </a:xfrm>
          <a:prstGeom prst="rect">
            <a:avLst/>
          </a:prstGeom>
        </p:spPr>
      </p:pic>
      <p:pic>
        <p:nvPicPr>
          <p:cNvPr id="4" name="Picture 3">
            <a:extLst>
              <a:ext uri="{FF2B5EF4-FFF2-40B4-BE49-F238E27FC236}">
                <a16:creationId xmlns:a16="http://schemas.microsoft.com/office/drawing/2014/main" id="{5C41DBA0-D979-6198-2EDB-B1336369F554}"/>
              </a:ext>
            </a:extLst>
          </p:cNvPr>
          <p:cNvPicPr>
            <a:picLocks noChangeAspect="1"/>
          </p:cNvPicPr>
          <p:nvPr/>
        </p:nvPicPr>
        <p:blipFill>
          <a:blip r:embed="rId4"/>
          <a:stretch>
            <a:fillRect/>
          </a:stretch>
        </p:blipFill>
        <p:spPr>
          <a:xfrm>
            <a:off x="4764512" y="2606843"/>
            <a:ext cx="4036033" cy="2425914"/>
          </a:xfrm>
          <a:prstGeom prst="rect">
            <a:avLst/>
          </a:prstGeom>
        </p:spPr>
      </p:pic>
    </p:spTree>
    <p:extLst>
      <p:ext uri="{BB962C8B-B14F-4D97-AF65-F5344CB8AC3E}">
        <p14:creationId xmlns:p14="http://schemas.microsoft.com/office/powerpoint/2010/main" val="3830809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538368" y="53165"/>
            <a:ext cx="8237700" cy="62233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Technical Analysis</a:t>
            </a:r>
            <a:endParaRPr dirty="0"/>
          </a:p>
        </p:txBody>
      </p:sp>
      <p:sp>
        <p:nvSpPr>
          <p:cNvPr id="5" name="TextBox 4">
            <a:extLst>
              <a:ext uri="{FF2B5EF4-FFF2-40B4-BE49-F238E27FC236}">
                <a16:creationId xmlns:a16="http://schemas.microsoft.com/office/drawing/2014/main" id="{0F3E00A5-E9CD-91A3-C8E1-5C1DB66C8AD6}"/>
              </a:ext>
            </a:extLst>
          </p:cNvPr>
          <p:cNvSpPr txBox="1"/>
          <p:nvPr/>
        </p:nvSpPr>
        <p:spPr>
          <a:xfrm>
            <a:off x="343454" y="799954"/>
            <a:ext cx="8457091" cy="923330"/>
          </a:xfrm>
          <a:prstGeom prst="rect">
            <a:avLst/>
          </a:prstGeom>
          <a:noFill/>
        </p:spPr>
        <p:txBody>
          <a:bodyPr wrap="square" rtlCol="0">
            <a:spAutoFit/>
          </a:bodyPr>
          <a:lstStyle/>
          <a:p>
            <a:pPr marL="285750" indent="-285750">
              <a:buFont typeface="Wingdings" panose="05000000000000000000" pitchFamily="2" charset="2"/>
              <a:buChar char="v"/>
            </a:pPr>
            <a:r>
              <a:rPr lang="en-US" sz="1800" b="1" dirty="0">
                <a:latin typeface="Cambria" panose="02040503050406030204" pitchFamily="18" charset="0"/>
                <a:ea typeface="Cambria" panose="02040503050406030204" pitchFamily="18" charset="0"/>
              </a:rPr>
              <a:t>Monte Carlo Simulation:</a:t>
            </a:r>
          </a:p>
          <a:p>
            <a:pPr marL="285750" indent="-285750">
              <a:buFont typeface="Wingdings" panose="05000000000000000000" pitchFamily="2" charset="2"/>
              <a:buChar char="v"/>
            </a:pPr>
            <a:endParaRPr lang="en-US" sz="1800" b="1" dirty="0">
              <a:latin typeface="Cambria" panose="02040503050406030204" pitchFamily="18" charset="0"/>
              <a:ea typeface="Cambria" panose="02040503050406030204" pitchFamily="18" charset="0"/>
            </a:endParaRPr>
          </a:p>
          <a:p>
            <a:endParaRPr lang="en-CA" sz="1800" b="1" dirty="0">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4E115A9A-DDCC-5FC6-43C7-F055EC98A2AF}"/>
              </a:ext>
            </a:extLst>
          </p:cNvPr>
          <p:cNvSpPr txBox="1"/>
          <p:nvPr/>
        </p:nvSpPr>
        <p:spPr>
          <a:xfrm>
            <a:off x="343454" y="4004992"/>
            <a:ext cx="7960574" cy="646331"/>
          </a:xfrm>
          <a:prstGeom prst="rect">
            <a:avLst/>
          </a:prstGeom>
          <a:noFill/>
        </p:spPr>
        <p:txBody>
          <a:bodyPr wrap="square" rtlCol="0">
            <a:spAutoFit/>
          </a:bodyPr>
          <a:lstStyle/>
          <a:p>
            <a:r>
              <a:rPr lang="en-US" sz="1800" dirty="0">
                <a:solidFill>
                  <a:schemeClr val="tx1"/>
                </a:solidFill>
                <a:latin typeface="Cambria" panose="02040503050406030204" pitchFamily="18" charset="0"/>
                <a:ea typeface="Cambria" panose="02040503050406030204" pitchFamily="18" charset="0"/>
              </a:rPr>
              <a:t>Based on the projection for 2023, it is evident that the price is expected to increase after some fluctuations.</a:t>
            </a:r>
          </a:p>
        </p:txBody>
      </p:sp>
      <p:pic>
        <p:nvPicPr>
          <p:cNvPr id="3" name="Picture 2">
            <a:extLst>
              <a:ext uri="{FF2B5EF4-FFF2-40B4-BE49-F238E27FC236}">
                <a16:creationId xmlns:a16="http://schemas.microsoft.com/office/drawing/2014/main" id="{8A410943-606B-02BC-A745-E3040865D5D9}"/>
              </a:ext>
            </a:extLst>
          </p:cNvPr>
          <p:cNvPicPr>
            <a:picLocks noChangeAspect="1"/>
          </p:cNvPicPr>
          <p:nvPr/>
        </p:nvPicPr>
        <p:blipFill>
          <a:blip r:embed="rId3"/>
          <a:stretch>
            <a:fillRect/>
          </a:stretch>
        </p:blipFill>
        <p:spPr>
          <a:xfrm>
            <a:off x="343454" y="1311099"/>
            <a:ext cx="4036034" cy="2425914"/>
          </a:xfrm>
          <a:prstGeom prst="rect">
            <a:avLst/>
          </a:prstGeom>
        </p:spPr>
      </p:pic>
      <p:pic>
        <p:nvPicPr>
          <p:cNvPr id="4" name="Picture 3">
            <a:extLst>
              <a:ext uri="{FF2B5EF4-FFF2-40B4-BE49-F238E27FC236}">
                <a16:creationId xmlns:a16="http://schemas.microsoft.com/office/drawing/2014/main" id="{5C41DBA0-D979-6198-2EDB-B1336369F554}"/>
              </a:ext>
            </a:extLst>
          </p:cNvPr>
          <p:cNvPicPr>
            <a:picLocks noChangeAspect="1"/>
          </p:cNvPicPr>
          <p:nvPr/>
        </p:nvPicPr>
        <p:blipFill>
          <a:blip r:embed="rId4"/>
          <a:stretch>
            <a:fillRect/>
          </a:stretch>
        </p:blipFill>
        <p:spPr>
          <a:xfrm>
            <a:off x="4657218" y="1311099"/>
            <a:ext cx="4036033" cy="2425914"/>
          </a:xfrm>
          <a:prstGeom prst="rect">
            <a:avLst/>
          </a:prstGeom>
        </p:spPr>
      </p:pic>
    </p:spTree>
    <p:extLst>
      <p:ext uri="{BB962C8B-B14F-4D97-AF65-F5344CB8AC3E}">
        <p14:creationId xmlns:p14="http://schemas.microsoft.com/office/powerpoint/2010/main" val="2346960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1028" name="Picture 4">
            <a:extLst>
              <a:ext uri="{FF2B5EF4-FFF2-40B4-BE49-F238E27FC236}">
                <a16:creationId xmlns:a16="http://schemas.microsoft.com/office/drawing/2014/main" id="{F63FF832-E46B-2045-295F-753DFF99F3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552" y="1382233"/>
            <a:ext cx="8173936" cy="2177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6107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538368" y="53165"/>
            <a:ext cx="8237700" cy="62233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Technical Analysis</a:t>
            </a:r>
            <a:endParaRPr dirty="0"/>
          </a:p>
        </p:txBody>
      </p:sp>
      <p:sp>
        <p:nvSpPr>
          <p:cNvPr id="5" name="TextBox 4">
            <a:extLst>
              <a:ext uri="{FF2B5EF4-FFF2-40B4-BE49-F238E27FC236}">
                <a16:creationId xmlns:a16="http://schemas.microsoft.com/office/drawing/2014/main" id="{0F3E00A5-E9CD-91A3-C8E1-5C1DB66C8AD6}"/>
              </a:ext>
            </a:extLst>
          </p:cNvPr>
          <p:cNvSpPr txBox="1"/>
          <p:nvPr/>
        </p:nvSpPr>
        <p:spPr>
          <a:xfrm>
            <a:off x="343454" y="799954"/>
            <a:ext cx="8457091" cy="923330"/>
          </a:xfrm>
          <a:prstGeom prst="rect">
            <a:avLst/>
          </a:prstGeom>
          <a:noFill/>
        </p:spPr>
        <p:txBody>
          <a:bodyPr wrap="square" rtlCol="0">
            <a:spAutoFit/>
          </a:bodyPr>
          <a:lstStyle/>
          <a:p>
            <a:pPr marL="285750" indent="-285750">
              <a:buFont typeface="Wingdings" panose="05000000000000000000" pitchFamily="2" charset="2"/>
              <a:buChar char="v"/>
            </a:pPr>
            <a:r>
              <a:rPr lang="en-US" sz="1800" b="1" dirty="0">
                <a:latin typeface="Cambria" panose="02040503050406030204" pitchFamily="18" charset="0"/>
                <a:ea typeface="Cambria" panose="02040503050406030204" pitchFamily="18" charset="0"/>
              </a:rPr>
              <a:t>Simple Moving Average:</a:t>
            </a:r>
          </a:p>
          <a:p>
            <a:pPr marL="285750" indent="-285750">
              <a:buFont typeface="Wingdings" panose="05000000000000000000" pitchFamily="2" charset="2"/>
              <a:buChar char="v"/>
            </a:pPr>
            <a:endParaRPr lang="en-US" sz="1800" b="1" dirty="0">
              <a:latin typeface="Cambria" panose="02040503050406030204" pitchFamily="18" charset="0"/>
              <a:ea typeface="Cambria" panose="02040503050406030204" pitchFamily="18" charset="0"/>
            </a:endParaRPr>
          </a:p>
          <a:p>
            <a:endParaRPr lang="en-CA" sz="1800" b="1" dirty="0">
              <a:latin typeface="Cambria" panose="02040503050406030204" pitchFamily="18" charset="0"/>
              <a:ea typeface="Cambria" panose="02040503050406030204" pitchFamily="18" charset="0"/>
            </a:endParaRPr>
          </a:p>
        </p:txBody>
      </p:sp>
      <p:pic>
        <p:nvPicPr>
          <p:cNvPr id="2" name="Picture 1">
            <a:extLst>
              <a:ext uri="{FF2B5EF4-FFF2-40B4-BE49-F238E27FC236}">
                <a16:creationId xmlns:a16="http://schemas.microsoft.com/office/drawing/2014/main" id="{FD643A2D-968A-669A-AABC-55CE85DCFB3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3453" y="1261619"/>
            <a:ext cx="7896779" cy="3551274"/>
          </a:xfrm>
          <a:prstGeom prst="rect">
            <a:avLst/>
          </a:prstGeom>
          <a:noFill/>
        </p:spPr>
      </p:pic>
    </p:spTree>
    <p:extLst>
      <p:ext uri="{BB962C8B-B14F-4D97-AF65-F5344CB8AC3E}">
        <p14:creationId xmlns:p14="http://schemas.microsoft.com/office/powerpoint/2010/main" val="3413330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538368" y="53165"/>
            <a:ext cx="8237700" cy="62233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Technical Analysis</a:t>
            </a:r>
            <a:endParaRPr dirty="0"/>
          </a:p>
        </p:txBody>
      </p:sp>
      <p:sp>
        <p:nvSpPr>
          <p:cNvPr id="5" name="TextBox 4">
            <a:extLst>
              <a:ext uri="{FF2B5EF4-FFF2-40B4-BE49-F238E27FC236}">
                <a16:creationId xmlns:a16="http://schemas.microsoft.com/office/drawing/2014/main" id="{0F3E00A5-E9CD-91A3-C8E1-5C1DB66C8AD6}"/>
              </a:ext>
            </a:extLst>
          </p:cNvPr>
          <p:cNvSpPr txBox="1"/>
          <p:nvPr/>
        </p:nvSpPr>
        <p:spPr>
          <a:xfrm>
            <a:off x="343454" y="799954"/>
            <a:ext cx="8457091" cy="923330"/>
          </a:xfrm>
          <a:prstGeom prst="rect">
            <a:avLst/>
          </a:prstGeom>
          <a:noFill/>
        </p:spPr>
        <p:txBody>
          <a:bodyPr wrap="square" rtlCol="0">
            <a:spAutoFit/>
          </a:bodyPr>
          <a:lstStyle/>
          <a:p>
            <a:pPr marL="285750" indent="-285750">
              <a:buFont typeface="Wingdings" panose="05000000000000000000" pitchFamily="2" charset="2"/>
              <a:buChar char="v"/>
            </a:pPr>
            <a:r>
              <a:rPr lang="en-US" sz="1800" b="1" dirty="0">
                <a:latin typeface="Cambria" panose="02040503050406030204" pitchFamily="18" charset="0"/>
                <a:ea typeface="Cambria" panose="02040503050406030204" pitchFamily="18" charset="0"/>
              </a:rPr>
              <a:t>Simple Moving Average:</a:t>
            </a:r>
          </a:p>
          <a:p>
            <a:pPr marL="285750" indent="-285750">
              <a:buFont typeface="Wingdings" panose="05000000000000000000" pitchFamily="2" charset="2"/>
              <a:buChar char="v"/>
            </a:pPr>
            <a:endParaRPr lang="en-US" sz="1800" b="1" dirty="0">
              <a:latin typeface="Cambria" panose="02040503050406030204" pitchFamily="18" charset="0"/>
              <a:ea typeface="Cambria" panose="02040503050406030204" pitchFamily="18" charset="0"/>
            </a:endParaRPr>
          </a:p>
          <a:p>
            <a:endParaRPr lang="en-CA" sz="1800" b="1" dirty="0">
              <a:latin typeface="Cambria" panose="02040503050406030204" pitchFamily="18" charset="0"/>
              <a:ea typeface="Cambria" panose="02040503050406030204" pitchFamily="18" charset="0"/>
            </a:endParaRPr>
          </a:p>
        </p:txBody>
      </p:sp>
      <p:sp>
        <p:nvSpPr>
          <p:cNvPr id="6" name="TextBox 5">
            <a:extLst>
              <a:ext uri="{FF2B5EF4-FFF2-40B4-BE49-F238E27FC236}">
                <a16:creationId xmlns:a16="http://schemas.microsoft.com/office/drawing/2014/main" id="{FF490FA9-6FC2-91BD-3449-53AB2E9E4FAA}"/>
              </a:ext>
            </a:extLst>
          </p:cNvPr>
          <p:cNvSpPr txBox="1"/>
          <p:nvPr/>
        </p:nvSpPr>
        <p:spPr>
          <a:xfrm>
            <a:off x="240341" y="3420217"/>
            <a:ext cx="8457091" cy="1554272"/>
          </a:xfrm>
          <a:prstGeom prst="rect">
            <a:avLst/>
          </a:prstGeom>
          <a:noFill/>
        </p:spPr>
        <p:txBody>
          <a:bodyPr wrap="square" rtlCol="0">
            <a:spAutoFit/>
          </a:bodyPr>
          <a:lstStyle/>
          <a:p>
            <a:pPr marL="285750" indent="-285750">
              <a:buFont typeface="Arial" panose="020B0604020202020204" pitchFamily="34" charset="0"/>
              <a:buChar char="•"/>
            </a:pPr>
            <a:r>
              <a:rPr lang="en-CA" kern="1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The stock price of the organization was relatively stable between January 3 to January 7, 2022, with a slight increase on January 4. </a:t>
            </a:r>
          </a:p>
          <a:p>
            <a:pPr marL="285750" indent="-285750">
              <a:buFont typeface="Arial" panose="020B0604020202020204" pitchFamily="34" charset="0"/>
              <a:buChar char="•"/>
            </a:pPr>
            <a:r>
              <a:rPr lang="en-CA" kern="1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The short-term moving average and long-term moving average values for each day were almost the same, indicating that the stock price did not deviate much from its averages during this period. </a:t>
            </a:r>
          </a:p>
          <a:p>
            <a:pPr marL="285750" indent="-285750">
              <a:buFont typeface="Arial" panose="020B0604020202020204" pitchFamily="34" charset="0"/>
              <a:buChar char="•"/>
            </a:pPr>
            <a:r>
              <a:rPr lang="en-CA" kern="1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However, this short-term snapshot alone may not be enough to provide a comprehensive understanding of the stock's performance. Further analysis is required to make informed investment decisions.</a:t>
            </a:r>
            <a:endParaRPr lang="en-CA" kern="100" dirty="0">
              <a:effectLst/>
              <a:latin typeface="Cambria" panose="02040503050406030204" pitchFamily="18" charset="0"/>
              <a:ea typeface="Cambria" panose="02040503050406030204" pitchFamily="18" charset="0"/>
              <a:cs typeface="Times New Roman" panose="02020603050405020304" pitchFamily="18" charset="0"/>
            </a:endParaRPr>
          </a:p>
          <a:p>
            <a:endParaRPr lang="en-CA" sz="1100"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0785F02C-F5EE-5619-7784-DD29F35DC2DE}"/>
              </a:ext>
            </a:extLst>
          </p:cNvPr>
          <p:cNvPicPr>
            <a:picLocks noChangeAspect="1"/>
          </p:cNvPicPr>
          <p:nvPr/>
        </p:nvPicPr>
        <p:blipFill>
          <a:blip r:embed="rId3"/>
          <a:stretch>
            <a:fillRect/>
          </a:stretch>
        </p:blipFill>
        <p:spPr>
          <a:xfrm>
            <a:off x="1534301" y="1382233"/>
            <a:ext cx="5164211" cy="1919016"/>
          </a:xfrm>
          <a:prstGeom prst="rect">
            <a:avLst/>
          </a:prstGeom>
        </p:spPr>
      </p:pic>
    </p:spTree>
    <p:extLst>
      <p:ext uri="{BB962C8B-B14F-4D97-AF65-F5344CB8AC3E}">
        <p14:creationId xmlns:p14="http://schemas.microsoft.com/office/powerpoint/2010/main" val="2414542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538368" y="53165"/>
            <a:ext cx="8237700" cy="62233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Technical Analysis</a:t>
            </a:r>
            <a:endParaRPr dirty="0"/>
          </a:p>
        </p:txBody>
      </p:sp>
      <p:sp>
        <p:nvSpPr>
          <p:cNvPr id="5" name="TextBox 4">
            <a:extLst>
              <a:ext uri="{FF2B5EF4-FFF2-40B4-BE49-F238E27FC236}">
                <a16:creationId xmlns:a16="http://schemas.microsoft.com/office/drawing/2014/main" id="{0F3E00A5-E9CD-91A3-C8E1-5C1DB66C8AD6}"/>
              </a:ext>
            </a:extLst>
          </p:cNvPr>
          <p:cNvSpPr txBox="1"/>
          <p:nvPr/>
        </p:nvSpPr>
        <p:spPr>
          <a:xfrm>
            <a:off x="343454" y="799954"/>
            <a:ext cx="8457091" cy="923330"/>
          </a:xfrm>
          <a:prstGeom prst="rect">
            <a:avLst/>
          </a:prstGeom>
          <a:noFill/>
        </p:spPr>
        <p:txBody>
          <a:bodyPr wrap="square" rtlCol="0">
            <a:spAutoFit/>
          </a:bodyPr>
          <a:lstStyle/>
          <a:p>
            <a:pPr marL="285750" indent="-285750">
              <a:buFont typeface="Wingdings" panose="05000000000000000000" pitchFamily="2" charset="2"/>
              <a:buChar char="v"/>
            </a:pPr>
            <a:r>
              <a:rPr lang="en-US" sz="1800" b="1" dirty="0">
                <a:latin typeface="Cambria" panose="02040503050406030204" pitchFamily="18" charset="0"/>
                <a:ea typeface="Cambria" panose="02040503050406030204" pitchFamily="18" charset="0"/>
              </a:rPr>
              <a:t>Simple Moving Average:</a:t>
            </a:r>
          </a:p>
          <a:p>
            <a:pPr marL="285750" indent="-285750">
              <a:buFont typeface="Wingdings" panose="05000000000000000000" pitchFamily="2" charset="2"/>
              <a:buChar char="v"/>
            </a:pPr>
            <a:endParaRPr lang="en-US" sz="1800" b="1" dirty="0">
              <a:latin typeface="Cambria" panose="02040503050406030204" pitchFamily="18" charset="0"/>
              <a:ea typeface="Cambria" panose="02040503050406030204" pitchFamily="18" charset="0"/>
            </a:endParaRPr>
          </a:p>
          <a:p>
            <a:endParaRPr lang="en-CA" sz="1800" b="1" dirty="0">
              <a:latin typeface="Cambria" panose="02040503050406030204" pitchFamily="18" charset="0"/>
              <a:ea typeface="Cambria" panose="02040503050406030204" pitchFamily="18" charset="0"/>
            </a:endParaRPr>
          </a:p>
        </p:txBody>
      </p:sp>
      <p:pic>
        <p:nvPicPr>
          <p:cNvPr id="2" name="Picture 1" descr="Chart, histogram&#10;&#10;Description automatically generated">
            <a:extLst>
              <a:ext uri="{FF2B5EF4-FFF2-40B4-BE49-F238E27FC236}">
                <a16:creationId xmlns:a16="http://schemas.microsoft.com/office/drawing/2014/main" id="{9936E7E6-98B4-E491-B1B3-CB32DF4BB33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671" y="1261619"/>
            <a:ext cx="7488296" cy="3662879"/>
          </a:xfrm>
          <a:prstGeom prst="rect">
            <a:avLst/>
          </a:prstGeom>
          <a:noFill/>
          <a:ln>
            <a:noFill/>
          </a:ln>
        </p:spPr>
      </p:pic>
    </p:spTree>
    <p:extLst>
      <p:ext uri="{BB962C8B-B14F-4D97-AF65-F5344CB8AC3E}">
        <p14:creationId xmlns:p14="http://schemas.microsoft.com/office/powerpoint/2010/main" val="1041154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538368" y="53165"/>
            <a:ext cx="8237700" cy="62233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Technical Analysis</a:t>
            </a:r>
            <a:endParaRPr dirty="0"/>
          </a:p>
        </p:txBody>
      </p:sp>
      <p:sp>
        <p:nvSpPr>
          <p:cNvPr id="5" name="TextBox 4">
            <a:extLst>
              <a:ext uri="{FF2B5EF4-FFF2-40B4-BE49-F238E27FC236}">
                <a16:creationId xmlns:a16="http://schemas.microsoft.com/office/drawing/2014/main" id="{0F3E00A5-E9CD-91A3-C8E1-5C1DB66C8AD6}"/>
              </a:ext>
            </a:extLst>
          </p:cNvPr>
          <p:cNvSpPr txBox="1"/>
          <p:nvPr/>
        </p:nvSpPr>
        <p:spPr>
          <a:xfrm>
            <a:off x="343454" y="799954"/>
            <a:ext cx="8457091" cy="923330"/>
          </a:xfrm>
          <a:prstGeom prst="rect">
            <a:avLst/>
          </a:prstGeom>
          <a:noFill/>
        </p:spPr>
        <p:txBody>
          <a:bodyPr wrap="square" rtlCol="0">
            <a:spAutoFit/>
          </a:bodyPr>
          <a:lstStyle/>
          <a:p>
            <a:pPr marL="285750" indent="-285750">
              <a:buFont typeface="Wingdings" panose="05000000000000000000" pitchFamily="2" charset="2"/>
              <a:buChar char="v"/>
            </a:pPr>
            <a:r>
              <a:rPr lang="en-US" sz="1800" b="1" dirty="0">
                <a:latin typeface="Cambria" panose="02040503050406030204" pitchFamily="18" charset="0"/>
                <a:ea typeface="Cambria" panose="02040503050406030204" pitchFamily="18" charset="0"/>
              </a:rPr>
              <a:t>Simple Moving Average:</a:t>
            </a:r>
          </a:p>
          <a:p>
            <a:pPr marL="285750" indent="-285750">
              <a:buFont typeface="Wingdings" panose="05000000000000000000" pitchFamily="2" charset="2"/>
              <a:buChar char="v"/>
            </a:pPr>
            <a:endParaRPr lang="en-US" sz="1800" b="1" dirty="0">
              <a:latin typeface="Cambria" panose="02040503050406030204" pitchFamily="18" charset="0"/>
              <a:ea typeface="Cambria" panose="02040503050406030204" pitchFamily="18" charset="0"/>
            </a:endParaRPr>
          </a:p>
          <a:p>
            <a:endParaRPr lang="en-CA" sz="1800" b="1"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7B6F547A-5174-9776-E493-4D6B2A3E072C}"/>
              </a:ext>
            </a:extLst>
          </p:cNvPr>
          <p:cNvPicPr>
            <a:picLocks noChangeAspect="1"/>
          </p:cNvPicPr>
          <p:nvPr/>
        </p:nvPicPr>
        <p:blipFill>
          <a:blip r:embed="rId3"/>
          <a:stretch>
            <a:fillRect/>
          </a:stretch>
        </p:blipFill>
        <p:spPr>
          <a:xfrm>
            <a:off x="343454" y="1262429"/>
            <a:ext cx="7971864" cy="1424809"/>
          </a:xfrm>
          <a:prstGeom prst="rect">
            <a:avLst/>
          </a:prstGeom>
        </p:spPr>
      </p:pic>
      <p:sp>
        <p:nvSpPr>
          <p:cNvPr id="6" name="TextBox 5">
            <a:extLst>
              <a:ext uri="{FF2B5EF4-FFF2-40B4-BE49-F238E27FC236}">
                <a16:creationId xmlns:a16="http://schemas.microsoft.com/office/drawing/2014/main" id="{7999A48D-4242-33A2-BFE9-760C9E3A22FD}"/>
              </a:ext>
            </a:extLst>
          </p:cNvPr>
          <p:cNvSpPr txBox="1"/>
          <p:nvPr/>
        </p:nvSpPr>
        <p:spPr>
          <a:xfrm>
            <a:off x="229709" y="2899222"/>
            <a:ext cx="8457091" cy="1952458"/>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CA" kern="1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The information provided is about a trading strategy that uses short-term and long-term moving averages to generate buy and sell signals for JPM stock. </a:t>
            </a:r>
          </a:p>
          <a:p>
            <a:pPr marL="285750" indent="-285750">
              <a:lnSpc>
                <a:spcPct val="107000"/>
              </a:lnSpc>
              <a:spcAft>
                <a:spcPts val="800"/>
              </a:spcAft>
              <a:buFont typeface="Arial" panose="020B0604020202020204" pitchFamily="34" charset="0"/>
              <a:buChar char="•"/>
            </a:pPr>
            <a:r>
              <a:rPr lang="en-CA" kern="1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The strategy opened a buy position on September 19, 2022, but closed it on September 22, 2022, resulting in a loss. The strategy then opened another buy position on November 4, 2022. </a:t>
            </a:r>
          </a:p>
          <a:p>
            <a:pPr marL="285750" indent="-285750">
              <a:lnSpc>
                <a:spcPct val="107000"/>
              </a:lnSpc>
              <a:spcAft>
                <a:spcPts val="800"/>
              </a:spcAft>
              <a:buFont typeface="Arial" panose="020B0604020202020204" pitchFamily="34" charset="0"/>
              <a:buChar char="•"/>
            </a:pPr>
            <a:r>
              <a:rPr lang="en-CA" kern="1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It's important to note that relying solely on technical indicators may not always be a reliable approach, and other factors should also be considered before making investment decisions.</a:t>
            </a:r>
            <a:endParaRPr lang="en-CA" kern="100" dirty="0">
              <a:effectLst/>
              <a:latin typeface="Cambria" panose="02040503050406030204" pitchFamily="18" charset="0"/>
              <a:ea typeface="Cambria" panose="02040503050406030204" pitchFamily="18" charset="0"/>
              <a:cs typeface="Times New Roman" panose="02020603050405020304" pitchFamily="18" charset="0"/>
            </a:endParaRPr>
          </a:p>
          <a:p>
            <a:endParaRPr lang="en-CA" sz="11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02881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538368" y="53165"/>
            <a:ext cx="8237700" cy="62233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Technical Analysis</a:t>
            </a:r>
            <a:endParaRPr dirty="0"/>
          </a:p>
        </p:txBody>
      </p:sp>
      <p:sp>
        <p:nvSpPr>
          <p:cNvPr id="5" name="TextBox 4">
            <a:extLst>
              <a:ext uri="{FF2B5EF4-FFF2-40B4-BE49-F238E27FC236}">
                <a16:creationId xmlns:a16="http://schemas.microsoft.com/office/drawing/2014/main" id="{0F3E00A5-E9CD-91A3-C8E1-5C1DB66C8AD6}"/>
              </a:ext>
            </a:extLst>
          </p:cNvPr>
          <p:cNvSpPr txBox="1"/>
          <p:nvPr/>
        </p:nvSpPr>
        <p:spPr>
          <a:xfrm>
            <a:off x="343454" y="799954"/>
            <a:ext cx="8457091" cy="923330"/>
          </a:xfrm>
          <a:prstGeom prst="rect">
            <a:avLst/>
          </a:prstGeom>
          <a:noFill/>
        </p:spPr>
        <p:txBody>
          <a:bodyPr wrap="square" rtlCol="0">
            <a:spAutoFit/>
          </a:bodyPr>
          <a:lstStyle/>
          <a:p>
            <a:pPr marL="285750" indent="-285750">
              <a:buFont typeface="Wingdings" panose="05000000000000000000" pitchFamily="2" charset="2"/>
              <a:buChar char="v"/>
            </a:pPr>
            <a:r>
              <a:rPr lang="en-US" sz="1800" b="1" dirty="0">
                <a:latin typeface="Cambria" panose="02040503050406030204" pitchFamily="18" charset="0"/>
                <a:ea typeface="Cambria" panose="02040503050406030204" pitchFamily="18" charset="0"/>
              </a:rPr>
              <a:t>Exponential Moving Average:</a:t>
            </a:r>
          </a:p>
          <a:p>
            <a:pPr marL="285750" indent="-285750">
              <a:buFont typeface="Wingdings" panose="05000000000000000000" pitchFamily="2" charset="2"/>
              <a:buChar char="v"/>
            </a:pPr>
            <a:endParaRPr lang="en-US" sz="1800" b="1" dirty="0">
              <a:latin typeface="Cambria" panose="02040503050406030204" pitchFamily="18" charset="0"/>
              <a:ea typeface="Cambria" panose="02040503050406030204" pitchFamily="18" charset="0"/>
            </a:endParaRPr>
          </a:p>
          <a:p>
            <a:endParaRPr lang="en-CA" sz="1800" b="1" dirty="0">
              <a:latin typeface="Cambria" panose="02040503050406030204" pitchFamily="18" charset="0"/>
              <a:ea typeface="Cambria" panose="02040503050406030204" pitchFamily="18" charset="0"/>
            </a:endParaRPr>
          </a:p>
        </p:txBody>
      </p:sp>
      <p:pic>
        <p:nvPicPr>
          <p:cNvPr id="1026" name="Picture 2">
            <a:extLst>
              <a:ext uri="{FF2B5EF4-FFF2-40B4-BE49-F238E27FC236}">
                <a16:creationId xmlns:a16="http://schemas.microsoft.com/office/drawing/2014/main" id="{DFB14257-EAE0-5FA0-5BB6-0E4A6222D9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219" y="1261619"/>
            <a:ext cx="7400260" cy="3629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50953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538368" y="53165"/>
            <a:ext cx="8237700" cy="62233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Technical Analysis</a:t>
            </a:r>
            <a:endParaRPr dirty="0"/>
          </a:p>
        </p:txBody>
      </p:sp>
      <p:sp>
        <p:nvSpPr>
          <p:cNvPr id="5" name="TextBox 4">
            <a:extLst>
              <a:ext uri="{FF2B5EF4-FFF2-40B4-BE49-F238E27FC236}">
                <a16:creationId xmlns:a16="http://schemas.microsoft.com/office/drawing/2014/main" id="{0F3E00A5-E9CD-91A3-C8E1-5C1DB66C8AD6}"/>
              </a:ext>
            </a:extLst>
          </p:cNvPr>
          <p:cNvSpPr txBox="1"/>
          <p:nvPr/>
        </p:nvSpPr>
        <p:spPr>
          <a:xfrm>
            <a:off x="343454" y="799954"/>
            <a:ext cx="8457091" cy="923330"/>
          </a:xfrm>
          <a:prstGeom prst="rect">
            <a:avLst/>
          </a:prstGeom>
          <a:noFill/>
        </p:spPr>
        <p:txBody>
          <a:bodyPr wrap="square" rtlCol="0">
            <a:spAutoFit/>
          </a:bodyPr>
          <a:lstStyle/>
          <a:p>
            <a:pPr marL="285750" indent="-285750">
              <a:buFont typeface="Wingdings" panose="05000000000000000000" pitchFamily="2" charset="2"/>
              <a:buChar char="v"/>
            </a:pPr>
            <a:r>
              <a:rPr lang="en-US" sz="1800" b="1" dirty="0">
                <a:latin typeface="Cambria" panose="02040503050406030204" pitchFamily="18" charset="0"/>
                <a:ea typeface="Cambria" panose="02040503050406030204" pitchFamily="18" charset="0"/>
              </a:rPr>
              <a:t>Exponential Moving Average:</a:t>
            </a:r>
          </a:p>
          <a:p>
            <a:pPr marL="285750" indent="-285750">
              <a:buFont typeface="Wingdings" panose="05000000000000000000" pitchFamily="2" charset="2"/>
              <a:buChar char="v"/>
            </a:pPr>
            <a:endParaRPr lang="en-US" sz="1800" b="1" dirty="0">
              <a:latin typeface="Cambria" panose="02040503050406030204" pitchFamily="18" charset="0"/>
              <a:ea typeface="Cambria" panose="02040503050406030204" pitchFamily="18" charset="0"/>
            </a:endParaRPr>
          </a:p>
          <a:p>
            <a:endParaRPr lang="en-CA" sz="1800" b="1" dirty="0">
              <a:latin typeface="Cambria" panose="02040503050406030204" pitchFamily="18" charset="0"/>
              <a:ea typeface="Cambria" panose="02040503050406030204" pitchFamily="18" charset="0"/>
            </a:endParaRPr>
          </a:p>
        </p:txBody>
      </p:sp>
      <p:sp>
        <p:nvSpPr>
          <p:cNvPr id="6" name="TextBox 5">
            <a:extLst>
              <a:ext uri="{FF2B5EF4-FFF2-40B4-BE49-F238E27FC236}">
                <a16:creationId xmlns:a16="http://schemas.microsoft.com/office/drawing/2014/main" id="{7999A48D-4242-33A2-BFE9-760C9E3A22FD}"/>
              </a:ext>
            </a:extLst>
          </p:cNvPr>
          <p:cNvSpPr txBox="1"/>
          <p:nvPr/>
        </p:nvSpPr>
        <p:spPr>
          <a:xfrm>
            <a:off x="229709" y="2899222"/>
            <a:ext cx="8457091" cy="1388842"/>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CA" kern="1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The information provided is about a trading strategy that uses short-term and long-term exponential moving averages to generate buy and sell signals for JPM stock. </a:t>
            </a:r>
          </a:p>
          <a:p>
            <a:pPr marL="285750" indent="-285750">
              <a:lnSpc>
                <a:spcPct val="107000"/>
              </a:lnSpc>
              <a:spcAft>
                <a:spcPts val="800"/>
              </a:spcAft>
              <a:buFont typeface="Arial" panose="020B0604020202020204" pitchFamily="34" charset="0"/>
              <a:buChar char="•"/>
            </a:pPr>
            <a:r>
              <a:rPr lang="en-CA" kern="1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The strategy opened a buy position on </a:t>
            </a:r>
            <a:r>
              <a:rPr lang="en-CA" kern="100" dirty="0">
                <a:latin typeface="Cambria" panose="02040503050406030204" pitchFamily="18" charset="0"/>
                <a:ea typeface="Cambria" panose="02040503050406030204" pitchFamily="18" charset="0"/>
                <a:cs typeface="Times New Roman" panose="02020603050405020304" pitchFamily="18" charset="0"/>
              </a:rPr>
              <a:t>January</a:t>
            </a:r>
            <a:r>
              <a:rPr lang="en-CA" kern="1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04, 2022, but closed it on </a:t>
            </a:r>
            <a:r>
              <a:rPr lang="en-CA" kern="100" dirty="0">
                <a:latin typeface="Cambria" panose="02040503050406030204" pitchFamily="18" charset="0"/>
                <a:ea typeface="Cambria" panose="02040503050406030204" pitchFamily="18" charset="0"/>
                <a:cs typeface="Times New Roman" panose="02020603050405020304" pitchFamily="18" charset="0"/>
              </a:rPr>
              <a:t>January</a:t>
            </a:r>
            <a:r>
              <a:rPr lang="en-CA" kern="1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20, 2022, resulting in a loss. The strategy then opened another buy position on November 1, 2022. </a:t>
            </a:r>
          </a:p>
          <a:p>
            <a:endParaRPr lang="en-CA" sz="1100"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88B215DF-E941-29B3-5248-91E405AB8D37}"/>
              </a:ext>
            </a:extLst>
          </p:cNvPr>
          <p:cNvPicPr>
            <a:picLocks noChangeAspect="1"/>
          </p:cNvPicPr>
          <p:nvPr/>
        </p:nvPicPr>
        <p:blipFill>
          <a:blip r:embed="rId3"/>
          <a:stretch>
            <a:fillRect/>
          </a:stretch>
        </p:blipFill>
        <p:spPr>
          <a:xfrm>
            <a:off x="85218" y="1364717"/>
            <a:ext cx="8941824" cy="1329543"/>
          </a:xfrm>
          <a:prstGeom prst="rect">
            <a:avLst/>
          </a:prstGeom>
        </p:spPr>
      </p:pic>
    </p:spTree>
    <p:extLst>
      <p:ext uri="{BB962C8B-B14F-4D97-AF65-F5344CB8AC3E}">
        <p14:creationId xmlns:p14="http://schemas.microsoft.com/office/powerpoint/2010/main" val="3256386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538368" y="53165"/>
            <a:ext cx="8237700" cy="62233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Technical Analysis</a:t>
            </a:r>
            <a:endParaRPr dirty="0"/>
          </a:p>
        </p:txBody>
      </p:sp>
      <p:sp>
        <p:nvSpPr>
          <p:cNvPr id="5" name="TextBox 4">
            <a:extLst>
              <a:ext uri="{FF2B5EF4-FFF2-40B4-BE49-F238E27FC236}">
                <a16:creationId xmlns:a16="http://schemas.microsoft.com/office/drawing/2014/main" id="{0F3E00A5-E9CD-91A3-C8E1-5C1DB66C8AD6}"/>
              </a:ext>
            </a:extLst>
          </p:cNvPr>
          <p:cNvSpPr txBox="1"/>
          <p:nvPr/>
        </p:nvSpPr>
        <p:spPr>
          <a:xfrm>
            <a:off x="343454" y="799954"/>
            <a:ext cx="8457091" cy="923330"/>
          </a:xfrm>
          <a:prstGeom prst="rect">
            <a:avLst/>
          </a:prstGeom>
          <a:noFill/>
        </p:spPr>
        <p:txBody>
          <a:bodyPr wrap="square" rtlCol="0">
            <a:spAutoFit/>
          </a:bodyPr>
          <a:lstStyle/>
          <a:p>
            <a:pPr marL="285750" indent="-285750">
              <a:buFont typeface="Wingdings" panose="05000000000000000000" pitchFamily="2" charset="2"/>
              <a:buChar char="v"/>
            </a:pPr>
            <a:r>
              <a:rPr lang="en-US" sz="1800" b="1" dirty="0">
                <a:latin typeface="Cambria" panose="02040503050406030204" pitchFamily="18" charset="0"/>
                <a:ea typeface="Cambria" panose="02040503050406030204" pitchFamily="18" charset="0"/>
              </a:rPr>
              <a:t>Forecasting using Facebook Prophet:</a:t>
            </a:r>
          </a:p>
          <a:p>
            <a:pPr marL="285750" indent="-285750">
              <a:buFont typeface="Wingdings" panose="05000000000000000000" pitchFamily="2" charset="2"/>
              <a:buChar char="v"/>
            </a:pPr>
            <a:endParaRPr lang="en-US" sz="1800" b="1" dirty="0">
              <a:latin typeface="Cambria" panose="02040503050406030204" pitchFamily="18" charset="0"/>
              <a:ea typeface="Cambria" panose="02040503050406030204" pitchFamily="18" charset="0"/>
            </a:endParaRPr>
          </a:p>
          <a:p>
            <a:endParaRPr lang="en-CA" sz="1800" b="1" dirty="0">
              <a:latin typeface="Cambria" panose="02040503050406030204" pitchFamily="18" charset="0"/>
              <a:ea typeface="Cambria" panose="02040503050406030204" pitchFamily="18" charset="0"/>
            </a:endParaRPr>
          </a:p>
        </p:txBody>
      </p:sp>
      <p:sp>
        <p:nvSpPr>
          <p:cNvPr id="6" name="TextBox 5">
            <a:extLst>
              <a:ext uri="{FF2B5EF4-FFF2-40B4-BE49-F238E27FC236}">
                <a16:creationId xmlns:a16="http://schemas.microsoft.com/office/drawing/2014/main" id="{7999A48D-4242-33A2-BFE9-760C9E3A22FD}"/>
              </a:ext>
            </a:extLst>
          </p:cNvPr>
          <p:cNvSpPr txBox="1"/>
          <p:nvPr/>
        </p:nvSpPr>
        <p:spPr>
          <a:xfrm>
            <a:off x="318977" y="1261619"/>
            <a:ext cx="8457091" cy="1554272"/>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tx1"/>
                </a:solidFill>
                <a:latin typeface="Cambria" panose="02040503050406030204" pitchFamily="18" charset="0"/>
                <a:ea typeface="Cambria" panose="02040503050406030204" pitchFamily="18" charset="0"/>
              </a:rPr>
              <a:t>It is designed to process the forecasting of a time series data, which is data recorded over time, such as stock prices etc. </a:t>
            </a:r>
          </a:p>
          <a:p>
            <a:pPr marL="285750" indent="-285750">
              <a:buFont typeface="Arial" panose="020B0604020202020204" pitchFamily="34" charset="0"/>
              <a:buChar char="•"/>
            </a:pPr>
            <a:r>
              <a:rPr lang="en-US" sz="1400" dirty="0">
                <a:solidFill>
                  <a:schemeClr val="tx1"/>
                </a:solidFill>
                <a:latin typeface="Cambria" panose="02040503050406030204" pitchFamily="18" charset="0"/>
                <a:ea typeface="Cambria" panose="02040503050406030204" pitchFamily="18" charset="0"/>
              </a:rPr>
              <a:t>The model uses the historical data of JPM stock prices from January 1st, 2022, to  December 31</a:t>
            </a:r>
            <a:r>
              <a:rPr lang="en-US" sz="1400" baseline="30000" dirty="0">
                <a:solidFill>
                  <a:schemeClr val="tx1"/>
                </a:solidFill>
                <a:latin typeface="Cambria" panose="02040503050406030204" pitchFamily="18" charset="0"/>
                <a:ea typeface="Cambria" panose="02040503050406030204" pitchFamily="18" charset="0"/>
              </a:rPr>
              <a:t>st</a:t>
            </a:r>
            <a:r>
              <a:rPr lang="en-US" sz="1400" dirty="0">
                <a:solidFill>
                  <a:schemeClr val="tx1"/>
                </a:solidFill>
                <a:latin typeface="Cambria" panose="02040503050406030204" pitchFamily="18" charset="0"/>
                <a:ea typeface="Cambria" panose="02040503050406030204" pitchFamily="18" charset="0"/>
              </a:rPr>
              <a:t>,2022.</a:t>
            </a:r>
          </a:p>
          <a:p>
            <a:pPr marL="285750" indent="-285750">
              <a:buFont typeface="Arial" panose="020B0604020202020204" pitchFamily="34" charset="0"/>
              <a:buChar char="•"/>
            </a:pPr>
            <a:endParaRPr lang="en-US" sz="1400" dirty="0">
              <a:solidFill>
                <a:schemeClr val="tx1"/>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400" dirty="0">
                <a:solidFill>
                  <a:schemeClr val="tx1"/>
                </a:solidFill>
                <a:latin typeface="Cambria" panose="02040503050406030204" pitchFamily="18" charset="0"/>
                <a:ea typeface="Cambria" panose="02040503050406030204" pitchFamily="18" charset="0"/>
              </a:rPr>
              <a:t>To make predictions for the next 365 days using the Prophet library.</a:t>
            </a:r>
          </a:p>
          <a:p>
            <a:endParaRPr lang="en-US" sz="1400" dirty="0">
              <a:solidFill>
                <a:schemeClr val="tx1"/>
              </a:solidFill>
              <a:latin typeface="Cambria" panose="02040503050406030204" pitchFamily="18" charset="0"/>
              <a:ea typeface="Cambria" panose="02040503050406030204" pitchFamily="18" charset="0"/>
            </a:endParaRPr>
          </a:p>
          <a:p>
            <a:endParaRPr lang="en-CA" sz="1100" dirty="0">
              <a:solidFill>
                <a:schemeClr val="tx1"/>
              </a:solidFill>
              <a:latin typeface="Cambria" panose="02040503050406030204" pitchFamily="18" charset="0"/>
              <a:ea typeface="Cambria" panose="02040503050406030204" pitchFamily="18" charset="0"/>
            </a:endParaRPr>
          </a:p>
        </p:txBody>
      </p:sp>
      <p:pic>
        <p:nvPicPr>
          <p:cNvPr id="2" name="Picture 1">
            <a:extLst>
              <a:ext uri="{FF2B5EF4-FFF2-40B4-BE49-F238E27FC236}">
                <a16:creationId xmlns:a16="http://schemas.microsoft.com/office/drawing/2014/main" id="{AF870890-FCAC-45F0-3AE8-E08DE3995DD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97172" y="2571750"/>
            <a:ext cx="5776849" cy="2436185"/>
          </a:xfrm>
          <a:prstGeom prst="rect">
            <a:avLst/>
          </a:prstGeom>
          <a:noFill/>
        </p:spPr>
      </p:pic>
    </p:spTree>
    <p:extLst>
      <p:ext uri="{BB962C8B-B14F-4D97-AF65-F5344CB8AC3E}">
        <p14:creationId xmlns:p14="http://schemas.microsoft.com/office/powerpoint/2010/main" val="4900801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538368" y="53165"/>
            <a:ext cx="8237700" cy="62233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Technical Analysis</a:t>
            </a:r>
            <a:endParaRPr dirty="0"/>
          </a:p>
        </p:txBody>
      </p:sp>
      <p:sp>
        <p:nvSpPr>
          <p:cNvPr id="5" name="TextBox 4">
            <a:extLst>
              <a:ext uri="{FF2B5EF4-FFF2-40B4-BE49-F238E27FC236}">
                <a16:creationId xmlns:a16="http://schemas.microsoft.com/office/drawing/2014/main" id="{0F3E00A5-E9CD-91A3-C8E1-5C1DB66C8AD6}"/>
              </a:ext>
            </a:extLst>
          </p:cNvPr>
          <p:cNvSpPr txBox="1"/>
          <p:nvPr/>
        </p:nvSpPr>
        <p:spPr>
          <a:xfrm>
            <a:off x="343454" y="799954"/>
            <a:ext cx="8457091" cy="923330"/>
          </a:xfrm>
          <a:prstGeom prst="rect">
            <a:avLst/>
          </a:prstGeom>
          <a:noFill/>
        </p:spPr>
        <p:txBody>
          <a:bodyPr wrap="square" rtlCol="0">
            <a:spAutoFit/>
          </a:bodyPr>
          <a:lstStyle/>
          <a:p>
            <a:pPr marL="285750" indent="-285750">
              <a:buFont typeface="Wingdings" panose="05000000000000000000" pitchFamily="2" charset="2"/>
              <a:buChar char="v"/>
            </a:pPr>
            <a:r>
              <a:rPr lang="en-US" sz="1800" b="1" dirty="0">
                <a:latin typeface="Cambria" panose="02040503050406030204" pitchFamily="18" charset="0"/>
                <a:ea typeface="Cambria" panose="02040503050406030204" pitchFamily="18" charset="0"/>
              </a:rPr>
              <a:t>Forecasting using Facebook Prophet:</a:t>
            </a:r>
          </a:p>
          <a:p>
            <a:pPr marL="285750" indent="-285750">
              <a:buFont typeface="Wingdings" panose="05000000000000000000" pitchFamily="2" charset="2"/>
              <a:buChar char="v"/>
            </a:pPr>
            <a:endParaRPr lang="en-US" sz="1800" b="1" dirty="0">
              <a:latin typeface="Cambria" panose="02040503050406030204" pitchFamily="18" charset="0"/>
              <a:ea typeface="Cambria" panose="02040503050406030204" pitchFamily="18" charset="0"/>
            </a:endParaRPr>
          </a:p>
          <a:p>
            <a:endParaRPr lang="en-CA" sz="1800" b="1" dirty="0">
              <a:latin typeface="Cambria" panose="02040503050406030204" pitchFamily="18" charset="0"/>
              <a:ea typeface="Cambria" panose="02040503050406030204" pitchFamily="18" charset="0"/>
            </a:endParaRPr>
          </a:p>
        </p:txBody>
      </p:sp>
      <p:pic>
        <p:nvPicPr>
          <p:cNvPr id="3" name="Picture 2" descr="Text, letter&#10;&#10;Description automatically generated">
            <a:extLst>
              <a:ext uri="{FF2B5EF4-FFF2-40B4-BE49-F238E27FC236}">
                <a16:creationId xmlns:a16="http://schemas.microsoft.com/office/drawing/2014/main" id="{2930020E-29DE-984E-0A22-CB62DB7BEFD4}"/>
              </a:ext>
            </a:extLst>
          </p:cNvPr>
          <p:cNvPicPr>
            <a:picLocks noChangeAspect="1"/>
          </p:cNvPicPr>
          <p:nvPr/>
        </p:nvPicPr>
        <p:blipFill>
          <a:blip r:embed="rId3"/>
          <a:stretch>
            <a:fillRect/>
          </a:stretch>
        </p:blipFill>
        <p:spPr>
          <a:xfrm>
            <a:off x="3827721" y="2775098"/>
            <a:ext cx="4972824" cy="1615927"/>
          </a:xfrm>
          <a:prstGeom prst="rect">
            <a:avLst/>
          </a:prstGeom>
        </p:spPr>
      </p:pic>
      <p:sp>
        <p:nvSpPr>
          <p:cNvPr id="4" name="TextBox 3">
            <a:extLst>
              <a:ext uri="{FF2B5EF4-FFF2-40B4-BE49-F238E27FC236}">
                <a16:creationId xmlns:a16="http://schemas.microsoft.com/office/drawing/2014/main" id="{9CE73C57-18EF-A613-8A46-2B7A0620AA92}"/>
              </a:ext>
            </a:extLst>
          </p:cNvPr>
          <p:cNvSpPr txBox="1"/>
          <p:nvPr/>
        </p:nvSpPr>
        <p:spPr>
          <a:xfrm>
            <a:off x="162700" y="1268978"/>
            <a:ext cx="7588435" cy="3874522"/>
          </a:xfrm>
          <a:prstGeom prst="rect">
            <a:avLst/>
          </a:prstGeom>
          <a:noFill/>
        </p:spPr>
        <p:txBody>
          <a:bodyPr wrap="square" rtlCol="0">
            <a:spAutoFit/>
          </a:bodyPr>
          <a:lstStyle/>
          <a:p>
            <a:pPr>
              <a:lnSpc>
                <a:spcPct val="107000"/>
              </a:lnSpc>
              <a:spcAft>
                <a:spcPts val="1200"/>
              </a:spcAft>
            </a:pPr>
            <a:r>
              <a:rPr lang="en-CA" sz="12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forecast provides a prediction for the variable being forecasted (</a:t>
            </a:r>
            <a:r>
              <a:rPr lang="en-CA" sz="1200" b="1" kern="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yhat</a:t>
            </a:r>
            <a:r>
              <a:rPr lang="en-CA" sz="12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along with the lower and upper bounds of the forecast (</a:t>
            </a:r>
            <a:r>
              <a:rPr lang="en-CA" sz="1200" b="1" kern="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yhat_lower</a:t>
            </a:r>
            <a:r>
              <a:rPr lang="en-CA" sz="12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and </a:t>
            </a:r>
            <a:r>
              <a:rPr lang="en-CA" sz="1200" b="1" kern="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yhat</a:t>
            </a:r>
            <a:r>
              <a:rPr lang="en-CA" sz="1200" b="1" i="1" kern="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upper</a:t>
            </a:r>
            <a:r>
              <a:rPr lang="en-CA" sz="1200" b="1" i="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for the dates ranging from December 26, 2023 to December 30, 2023.</a:t>
            </a:r>
            <a:endParaRPr lang="en-CA"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en-CA" sz="1200" b="1" i="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It seems that the forecast is predicting an increase in the value of the variable being forecasted over the given time period. The lower and upper bounds can be used to estimate the level of uncertainty associated with the forecast.</a:t>
            </a:r>
            <a:endParaRPr lang="en-CA"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en-CA" sz="1200" b="1" i="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Based on this data, the model predicts that JP Morgan's stock price have slight frequent changes in value throughout December 2023, with a predicted price</a:t>
            </a:r>
            <a:endParaRPr lang="en-CA"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CA" sz="1200" b="1" i="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on December 26th, 236.85,</a:t>
            </a:r>
            <a:endParaRPr lang="en-CA"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CA" sz="1200" b="1" i="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on December 27th, 237.16,</a:t>
            </a:r>
            <a:endParaRPr lang="en-CA"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CA" sz="1200" b="1" i="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on December 28th, 237.00,</a:t>
            </a:r>
            <a:endParaRPr lang="en-CA"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CA" sz="1200" b="1" i="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on December 29th, 237.39,</a:t>
            </a:r>
            <a:endParaRPr lang="en-CA"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CA" sz="1200" b="1" i="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on December 30th, 237.14</a:t>
            </a:r>
            <a:endParaRPr lang="en-CA"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CA" sz="1200" b="1" i="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However, it's important to note that stock prices can be highly volatile and subject to many external factors, so these predictions may not necessarily be accurate.</a:t>
            </a:r>
            <a:endParaRPr lang="en-CA"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sz="1050" dirty="0"/>
          </a:p>
        </p:txBody>
      </p:sp>
    </p:spTree>
    <p:extLst>
      <p:ext uri="{BB962C8B-B14F-4D97-AF65-F5344CB8AC3E}">
        <p14:creationId xmlns:p14="http://schemas.microsoft.com/office/powerpoint/2010/main" val="11865749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538368" y="53165"/>
            <a:ext cx="8237700" cy="62233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Technical Analysis</a:t>
            </a:r>
            <a:endParaRPr dirty="0"/>
          </a:p>
        </p:txBody>
      </p:sp>
      <p:sp>
        <p:nvSpPr>
          <p:cNvPr id="5" name="TextBox 4">
            <a:extLst>
              <a:ext uri="{FF2B5EF4-FFF2-40B4-BE49-F238E27FC236}">
                <a16:creationId xmlns:a16="http://schemas.microsoft.com/office/drawing/2014/main" id="{0F3E00A5-E9CD-91A3-C8E1-5C1DB66C8AD6}"/>
              </a:ext>
            </a:extLst>
          </p:cNvPr>
          <p:cNvSpPr txBox="1"/>
          <p:nvPr/>
        </p:nvSpPr>
        <p:spPr>
          <a:xfrm>
            <a:off x="343454" y="799954"/>
            <a:ext cx="8457091" cy="923330"/>
          </a:xfrm>
          <a:prstGeom prst="rect">
            <a:avLst/>
          </a:prstGeom>
          <a:noFill/>
        </p:spPr>
        <p:txBody>
          <a:bodyPr wrap="square" rtlCol="0">
            <a:spAutoFit/>
          </a:bodyPr>
          <a:lstStyle/>
          <a:p>
            <a:pPr marL="285750" indent="-285750">
              <a:buFont typeface="Wingdings" panose="05000000000000000000" pitchFamily="2" charset="2"/>
              <a:buChar char="v"/>
            </a:pPr>
            <a:r>
              <a:rPr lang="en-US" sz="1800" b="1" dirty="0">
                <a:latin typeface="Cambria" panose="02040503050406030204" pitchFamily="18" charset="0"/>
                <a:ea typeface="Cambria" panose="02040503050406030204" pitchFamily="18" charset="0"/>
              </a:rPr>
              <a:t>Forecasting using Facebook Prophet:</a:t>
            </a:r>
          </a:p>
          <a:p>
            <a:pPr marL="285750" indent="-285750">
              <a:buFont typeface="Wingdings" panose="05000000000000000000" pitchFamily="2" charset="2"/>
              <a:buChar char="v"/>
            </a:pPr>
            <a:endParaRPr lang="en-US" sz="1800" b="1" dirty="0">
              <a:latin typeface="Cambria" panose="02040503050406030204" pitchFamily="18" charset="0"/>
              <a:ea typeface="Cambria" panose="02040503050406030204" pitchFamily="18" charset="0"/>
            </a:endParaRPr>
          </a:p>
          <a:p>
            <a:endParaRPr lang="en-CA" sz="1800" b="1" dirty="0">
              <a:latin typeface="Cambria" panose="02040503050406030204" pitchFamily="18" charset="0"/>
              <a:ea typeface="Cambria" panose="02040503050406030204" pitchFamily="18" charset="0"/>
            </a:endParaRPr>
          </a:p>
        </p:txBody>
      </p:sp>
      <p:pic>
        <p:nvPicPr>
          <p:cNvPr id="2" name="Picture 1">
            <a:extLst>
              <a:ext uri="{FF2B5EF4-FFF2-40B4-BE49-F238E27FC236}">
                <a16:creationId xmlns:a16="http://schemas.microsoft.com/office/drawing/2014/main" id="{9160E072-C4B3-FCB8-C92A-68CCD8A5320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1264" y="1414130"/>
            <a:ext cx="5567156" cy="3466214"/>
          </a:xfrm>
          <a:prstGeom prst="rect">
            <a:avLst/>
          </a:prstGeom>
          <a:noFill/>
        </p:spPr>
      </p:pic>
      <p:sp>
        <p:nvSpPr>
          <p:cNvPr id="6" name="TextBox 5">
            <a:extLst>
              <a:ext uri="{FF2B5EF4-FFF2-40B4-BE49-F238E27FC236}">
                <a16:creationId xmlns:a16="http://schemas.microsoft.com/office/drawing/2014/main" id="{A2D1B4FE-4E78-8F69-E4DC-11057574ABC5}"/>
              </a:ext>
            </a:extLst>
          </p:cNvPr>
          <p:cNvSpPr txBox="1"/>
          <p:nvPr/>
        </p:nvSpPr>
        <p:spPr>
          <a:xfrm>
            <a:off x="5816009" y="1915857"/>
            <a:ext cx="3089768" cy="2771913"/>
          </a:xfrm>
          <a:prstGeom prst="rect">
            <a:avLst/>
          </a:prstGeom>
          <a:noFill/>
        </p:spPr>
        <p:txBody>
          <a:bodyPr wrap="square" rtlCol="0">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CA" kern="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Based on the forecasting results, it can be inferred that the stock price is expected to exhibit an upward trend over the course of December 2023.</a:t>
            </a:r>
            <a:endParaRPr lang="en-CA" kern="1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CA" kern="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Based on the analysis, the data suggests a trend of price increase during weekdays, while a decrease in price during weekends.</a:t>
            </a:r>
            <a:endParaRPr lang="en-CA" kern="1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p>
            <a:endParaRPr lang="en-CA" sz="1100"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5538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112909" y="350876"/>
            <a:ext cx="8237700" cy="62233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Recommendation</a:t>
            </a:r>
            <a:endParaRPr dirty="0"/>
          </a:p>
        </p:txBody>
      </p:sp>
      <p:sp>
        <p:nvSpPr>
          <p:cNvPr id="3" name="TextBox 2">
            <a:extLst>
              <a:ext uri="{FF2B5EF4-FFF2-40B4-BE49-F238E27FC236}">
                <a16:creationId xmlns:a16="http://schemas.microsoft.com/office/drawing/2014/main" id="{32744752-5512-2053-CDF3-3DD05D54B8DE}"/>
              </a:ext>
            </a:extLst>
          </p:cNvPr>
          <p:cNvSpPr txBox="1"/>
          <p:nvPr/>
        </p:nvSpPr>
        <p:spPr>
          <a:xfrm>
            <a:off x="276448" y="1477925"/>
            <a:ext cx="6379534" cy="2781274"/>
          </a:xfrm>
          <a:prstGeom prst="rect">
            <a:avLst/>
          </a:prstGeom>
          <a:noFill/>
        </p:spPr>
        <p:txBody>
          <a:bodyPr wrap="square" rtlCol="0">
            <a:spAutoFit/>
          </a:bodyPr>
          <a:lstStyle/>
          <a:p>
            <a:pPr marL="342900" lvl="0" indent="-342900">
              <a:lnSpc>
                <a:spcPct val="107000"/>
              </a:lnSpc>
              <a:buFont typeface="Symbol" panose="05050102010706020507" pitchFamily="18" charset="2"/>
              <a:buChar char=""/>
            </a:pPr>
            <a:r>
              <a:rPr lang="en-CA" sz="1800" kern="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Current stock price of JP Morgan on April 19th, 2023: $141.22 USD.</a:t>
            </a:r>
            <a:endParaRPr lang="en-CA" sz="1800" kern="100" dirty="0">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CA" sz="1800" kern="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Forecasted increase of more than $200 USD in 2023.</a:t>
            </a:r>
            <a:endParaRPr lang="en-CA" sz="1800" kern="100" dirty="0">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CA" sz="1800" kern="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Advisable to consider purchasing the stock at its current lower price and hold onto it for future.</a:t>
            </a:r>
            <a:endParaRPr lang="en-CA" sz="1800" kern="100" dirty="0">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CA" sz="1800" kern="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Expected to reach a higher price rate by the end of 2023, specifically on December 30th, 2023.</a:t>
            </a:r>
            <a:endParaRPr lang="en-CA" sz="1800" kern="100" dirty="0">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CA" sz="1800" kern="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Forecasted value on December 30th, 2023: $237.14 USD.</a:t>
            </a:r>
            <a:endParaRPr lang="en-CA" sz="1800" kern="100" dirty="0">
              <a:effectLst/>
              <a:latin typeface="Cambria" panose="02040503050406030204" pitchFamily="18" charset="0"/>
              <a:ea typeface="Cambria" panose="02040503050406030204" pitchFamily="18" charset="0"/>
              <a:cs typeface="Times New Roman" panose="02020603050405020304" pitchFamily="18" charset="0"/>
            </a:endParaRPr>
          </a:p>
          <a:p>
            <a:endParaRPr lang="en-CA" dirty="0"/>
          </a:p>
        </p:txBody>
      </p:sp>
      <p:pic>
        <p:nvPicPr>
          <p:cNvPr id="7" name="Picture 6" descr="Icon&#10;&#10;Description automatically generated">
            <a:extLst>
              <a:ext uri="{FF2B5EF4-FFF2-40B4-BE49-F238E27FC236}">
                <a16:creationId xmlns:a16="http://schemas.microsoft.com/office/drawing/2014/main" id="{2D07806F-C255-855C-F4F3-FE23D1A3106E}"/>
              </a:ext>
            </a:extLst>
          </p:cNvPr>
          <p:cNvPicPr>
            <a:picLocks noChangeAspect="1"/>
          </p:cNvPicPr>
          <p:nvPr/>
        </p:nvPicPr>
        <p:blipFill>
          <a:blip r:embed="rId3"/>
          <a:stretch>
            <a:fillRect/>
          </a:stretch>
        </p:blipFill>
        <p:spPr>
          <a:xfrm>
            <a:off x="6800953" y="1796902"/>
            <a:ext cx="1760072" cy="17600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13539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538368" y="249536"/>
            <a:ext cx="8237700" cy="62233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INTRODUCTION</a:t>
            </a:r>
            <a:endParaRPr dirty="0"/>
          </a:p>
        </p:txBody>
      </p:sp>
      <p:sp>
        <p:nvSpPr>
          <p:cNvPr id="2" name="TextBox 1">
            <a:extLst>
              <a:ext uri="{FF2B5EF4-FFF2-40B4-BE49-F238E27FC236}">
                <a16:creationId xmlns:a16="http://schemas.microsoft.com/office/drawing/2014/main" id="{EA798D0D-5533-54DF-F3FC-AD3C0D780CE9}"/>
              </a:ext>
            </a:extLst>
          </p:cNvPr>
          <p:cNvSpPr txBox="1"/>
          <p:nvPr/>
        </p:nvSpPr>
        <p:spPr>
          <a:xfrm>
            <a:off x="304453" y="1190848"/>
            <a:ext cx="8361082" cy="3355277"/>
          </a:xfrm>
          <a:prstGeom prst="rect">
            <a:avLst/>
          </a:prstGeom>
          <a:noFill/>
        </p:spPr>
        <p:txBody>
          <a:bodyPr wrap="square" rtlCol="0">
            <a:spAutoFit/>
          </a:bodyPr>
          <a:lstStyle/>
          <a:p>
            <a:pPr marL="285750" indent="-285750">
              <a:lnSpc>
                <a:spcPct val="107000"/>
              </a:lnSpc>
              <a:spcAft>
                <a:spcPts val="800"/>
              </a:spcAft>
              <a:buFont typeface="Wingdings" panose="05000000000000000000" pitchFamily="2" charset="2"/>
              <a:buChar char="q"/>
            </a:pPr>
            <a:r>
              <a:rPr lang="en-US" sz="1800" b="1" i="1" kern="100" spc="25" dirty="0">
                <a:effectLst/>
                <a:latin typeface="Calibri" panose="020F0502020204030204" pitchFamily="34" charset="0"/>
                <a:ea typeface="Calibri" panose="020F0502020204030204" pitchFamily="34" charset="0"/>
                <a:cs typeface="Times New Roman" panose="02020603050405020304" pitchFamily="18" charset="0"/>
              </a:rPr>
              <a:t>History of JP Morgan:</a:t>
            </a:r>
          </a:p>
          <a:p>
            <a:pPr marL="285750" indent="-285750">
              <a:lnSpc>
                <a:spcPct val="107000"/>
              </a:lnSpc>
              <a:spcAft>
                <a:spcPts val="800"/>
              </a:spcAft>
              <a:buFont typeface="Arial" panose="020B0604020202020204" pitchFamily="34" charset="0"/>
              <a:buChar char="•"/>
            </a:pPr>
            <a:r>
              <a:rPr lang="en-US" sz="1600" b="0" i="0" kern="100" spc="25" dirty="0">
                <a:latin typeface="Cambria" panose="02040503050406030204" pitchFamily="18" charset="0"/>
                <a:ea typeface="Cambria" panose="02040503050406030204" pitchFamily="18" charset="0"/>
                <a:cs typeface="Times New Roman" panose="02020603050405020304" pitchFamily="18" charset="0"/>
              </a:rPr>
              <a:t>JP Morgan Chase is one of the largest banking institutions in the world.</a:t>
            </a:r>
          </a:p>
          <a:p>
            <a:pPr marL="285750" indent="-285750">
              <a:lnSpc>
                <a:spcPct val="107000"/>
              </a:lnSpc>
              <a:spcAft>
                <a:spcPts val="800"/>
              </a:spcAft>
              <a:buFont typeface="Arial" panose="020B0604020202020204" pitchFamily="34" charset="0"/>
              <a:buChar char="•"/>
            </a:pPr>
            <a:r>
              <a:rPr lang="en-US" sz="1600" b="0" i="0" kern="100" spc="25" dirty="0">
                <a:latin typeface="Cambria" panose="02040503050406030204" pitchFamily="18" charset="0"/>
                <a:ea typeface="Cambria" panose="02040503050406030204" pitchFamily="18" charset="0"/>
                <a:cs typeface="Times New Roman" panose="02020603050405020304" pitchFamily="18" charset="0"/>
              </a:rPr>
              <a:t>It was founded in 1799 by Aaron Burr, who was then Vice President of the United States.</a:t>
            </a:r>
          </a:p>
          <a:p>
            <a:pPr marL="285750" indent="-285750">
              <a:lnSpc>
                <a:spcPct val="107000"/>
              </a:lnSpc>
              <a:spcAft>
                <a:spcPts val="800"/>
              </a:spcAft>
              <a:buFont typeface="Arial" panose="020B0604020202020204" pitchFamily="34" charset="0"/>
              <a:buChar char="•"/>
            </a:pPr>
            <a:r>
              <a:rPr lang="en-US" sz="1600" b="0" i="0" kern="100" spc="25" dirty="0">
                <a:latin typeface="Cambria" panose="02040503050406030204" pitchFamily="18" charset="0"/>
                <a:ea typeface="Cambria" panose="02040503050406030204" pitchFamily="18" charset="0"/>
                <a:cs typeface="Times New Roman" panose="02020603050405020304" pitchFamily="18" charset="0"/>
              </a:rPr>
              <a:t>The bank initially operated as The Manhattan Company, established to provide clean water to New Yorkers.</a:t>
            </a:r>
          </a:p>
          <a:p>
            <a:pPr marL="285750" indent="-285750">
              <a:lnSpc>
                <a:spcPct val="107000"/>
              </a:lnSpc>
              <a:spcAft>
                <a:spcPts val="800"/>
              </a:spcAft>
              <a:buFont typeface="Arial" panose="020B0604020202020204" pitchFamily="34" charset="0"/>
              <a:buChar char="•"/>
            </a:pPr>
            <a:r>
              <a:rPr lang="en-US" sz="1600" b="0" i="0" kern="100" spc="25" dirty="0">
                <a:latin typeface="Cambria" panose="02040503050406030204" pitchFamily="18" charset="0"/>
                <a:ea typeface="Cambria" panose="02040503050406030204" pitchFamily="18" charset="0"/>
                <a:cs typeface="Times New Roman" panose="02020603050405020304" pitchFamily="18" charset="0"/>
              </a:rPr>
              <a:t>In 1823, The Manhattan Company merged with another bank to form the Merchant's Bank.</a:t>
            </a:r>
          </a:p>
          <a:p>
            <a:pPr marL="285750" indent="-285750">
              <a:lnSpc>
                <a:spcPct val="107000"/>
              </a:lnSpc>
              <a:spcAft>
                <a:spcPts val="800"/>
              </a:spcAft>
              <a:buFont typeface="Arial" panose="020B0604020202020204" pitchFamily="34" charset="0"/>
              <a:buChar char="•"/>
            </a:pPr>
            <a:r>
              <a:rPr lang="en-US" sz="1600" b="0" i="0" kern="100" spc="25" dirty="0">
                <a:latin typeface="Cambria" panose="02040503050406030204" pitchFamily="18" charset="0"/>
                <a:ea typeface="Cambria" panose="02040503050406030204" pitchFamily="18" charset="0"/>
                <a:cs typeface="Times New Roman" panose="02020603050405020304" pitchFamily="18" charset="0"/>
              </a:rPr>
              <a:t>The Merchant's Bank later became known as the National City Bank of New York.</a:t>
            </a:r>
          </a:p>
          <a:p>
            <a:pPr marL="285750" indent="-285750">
              <a:lnSpc>
                <a:spcPct val="107000"/>
              </a:lnSpc>
              <a:spcAft>
                <a:spcPts val="800"/>
              </a:spcAft>
              <a:buFont typeface="Arial" panose="020B0604020202020204" pitchFamily="34" charset="0"/>
              <a:buChar char="•"/>
            </a:pPr>
            <a:r>
              <a:rPr lang="en-US" sz="1600" b="0" i="0" kern="100" spc="25" dirty="0">
                <a:latin typeface="Cambria" panose="02040503050406030204" pitchFamily="18" charset="0"/>
                <a:ea typeface="Cambria" panose="02040503050406030204" pitchFamily="18" charset="0"/>
                <a:cs typeface="Times New Roman" panose="02020603050405020304" pitchFamily="18" charset="0"/>
              </a:rPr>
              <a:t>The bank continued to grow in size and influence, becoming one of the most powerful financial institutions in the world.</a:t>
            </a:r>
            <a:endParaRPr lang="en-US" sz="1800" b="0" i="0" kern="100" spc="25" dirty="0">
              <a:latin typeface="Barlow" panose="00000500000000000000"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057324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453150" y="340244"/>
            <a:ext cx="8237700" cy="62233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Conclusion</a:t>
            </a:r>
            <a:endParaRPr dirty="0"/>
          </a:p>
        </p:txBody>
      </p:sp>
      <p:sp>
        <p:nvSpPr>
          <p:cNvPr id="3" name="TextBox 2">
            <a:extLst>
              <a:ext uri="{FF2B5EF4-FFF2-40B4-BE49-F238E27FC236}">
                <a16:creationId xmlns:a16="http://schemas.microsoft.com/office/drawing/2014/main" id="{32744752-5512-2053-CDF3-3DD05D54B8DE}"/>
              </a:ext>
            </a:extLst>
          </p:cNvPr>
          <p:cNvSpPr txBox="1"/>
          <p:nvPr/>
        </p:nvSpPr>
        <p:spPr>
          <a:xfrm>
            <a:off x="350874" y="1360967"/>
            <a:ext cx="8425194" cy="3353290"/>
          </a:xfrm>
          <a:prstGeom prst="rect">
            <a:avLst/>
          </a:prstGeom>
          <a:noFill/>
        </p:spPr>
        <p:txBody>
          <a:bodyPr wrap="square" rtlCol="0">
            <a:spAutoFit/>
          </a:bodyPr>
          <a:lstStyle/>
          <a:p>
            <a:pPr marL="342900" lvl="0" indent="-342900">
              <a:lnSpc>
                <a:spcPct val="115000"/>
              </a:lnSpc>
              <a:buFont typeface="Symbol" panose="05050102010706020507" pitchFamily="18" charset="2"/>
              <a:buChar char=""/>
            </a:pPr>
            <a:r>
              <a:rPr lang="en-US" sz="1800" b="0" i="0" kern="100" spc="25"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JP Morgan is a leading financial services firm with a long and storied history.</a:t>
            </a:r>
            <a:endParaRPr lang="en-CA" sz="1800" kern="100" dirty="0">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1800" b="0" i="0" kern="100" spc="25"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The organization has played a significant role in many important events in American history.</a:t>
            </a:r>
            <a:endParaRPr lang="en-CA" sz="1800" kern="100" dirty="0">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1800" b="0" i="0" kern="100" spc="25"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Despite facing significant challenges in the current macroeconomic and industry environments, JP Morgan has maintained a strong position in the market.</a:t>
            </a:r>
            <a:endParaRPr lang="en-CA" sz="1800" kern="100" dirty="0">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115000"/>
              </a:lnSpc>
              <a:spcAft>
                <a:spcPts val="800"/>
              </a:spcAft>
              <a:buFont typeface="Symbol" panose="05050102010706020507" pitchFamily="18" charset="2"/>
              <a:buChar char=""/>
            </a:pPr>
            <a:r>
              <a:rPr lang="en-US" sz="1800" b="0" i="0" kern="100" spc="25"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The organization's focus on technology, sustainability, and social responsibility are key factors in its continued success in the years ahead.</a:t>
            </a:r>
          </a:p>
          <a:p>
            <a:pPr marL="342900" lvl="0" indent="-342900">
              <a:lnSpc>
                <a:spcPct val="115000"/>
              </a:lnSpc>
              <a:spcAft>
                <a:spcPts val="800"/>
              </a:spcAft>
              <a:buFont typeface="Symbol" panose="05050102010706020507" pitchFamily="18" charset="2"/>
              <a:buChar char=""/>
            </a:pPr>
            <a:r>
              <a:rPr lang="en-US" sz="1800" kern="100" spc="25" dirty="0">
                <a:latin typeface="Cambria" panose="02040503050406030204" pitchFamily="18" charset="0"/>
                <a:ea typeface="Cambria" panose="02040503050406030204" pitchFamily="18" charset="0"/>
                <a:cs typeface="Times New Roman" panose="02020603050405020304" pitchFamily="18" charset="0"/>
              </a:rPr>
              <a:t>Based on JP Morgan's strong market position and positive forecasted price, the stock may present a favorable investment opportunity.</a:t>
            </a:r>
            <a:endParaRPr lang="en-CA" sz="1800" kern="100" dirty="0">
              <a:effectLst/>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7926585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453150" y="340244"/>
            <a:ext cx="8237700" cy="62233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References</a:t>
            </a:r>
            <a:endParaRPr dirty="0"/>
          </a:p>
        </p:txBody>
      </p:sp>
      <p:sp>
        <p:nvSpPr>
          <p:cNvPr id="3" name="TextBox 2">
            <a:extLst>
              <a:ext uri="{FF2B5EF4-FFF2-40B4-BE49-F238E27FC236}">
                <a16:creationId xmlns:a16="http://schemas.microsoft.com/office/drawing/2014/main" id="{32744752-5512-2053-CDF3-3DD05D54B8DE}"/>
              </a:ext>
            </a:extLst>
          </p:cNvPr>
          <p:cNvSpPr txBox="1"/>
          <p:nvPr/>
        </p:nvSpPr>
        <p:spPr>
          <a:xfrm>
            <a:off x="350874" y="1360967"/>
            <a:ext cx="8425194" cy="2295052"/>
          </a:xfrm>
          <a:prstGeom prst="rect">
            <a:avLst/>
          </a:prstGeom>
          <a:noFill/>
        </p:spPr>
        <p:txBody>
          <a:bodyPr wrap="square" rtlCol="0">
            <a:spAutoFit/>
          </a:bodyPr>
          <a:lstStyle/>
          <a:p>
            <a:pPr marL="342900" indent="-342900">
              <a:lnSpc>
                <a:spcPct val="115000"/>
              </a:lnSpc>
              <a:buFont typeface="Symbol" panose="05050102010706020507" pitchFamily="18" charset="2"/>
              <a:buChar char=""/>
            </a:pPr>
            <a:r>
              <a:rPr lang="en-CA" sz="1800" kern="100" dirty="0">
                <a:solidFill>
                  <a:srgbClr val="003399"/>
                </a:solidFill>
                <a:effectLst/>
                <a:latin typeface="Cambria" panose="02040503050406030204" pitchFamily="18" charset="0"/>
                <a:ea typeface="Cambria" panose="020405030504060302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https://finance.yahoo.com/quote/JPM/</a:t>
            </a:r>
            <a:endParaRPr lang="en-CA" sz="1800" kern="100" dirty="0">
              <a:solidFill>
                <a:srgbClr val="003399"/>
              </a:solidFill>
              <a:effectLst/>
              <a:latin typeface="Cambria" panose="02040503050406030204" pitchFamily="18" charset="0"/>
              <a:ea typeface="Cambria" panose="02040503050406030204" pitchFamily="18" charset="0"/>
              <a:cs typeface="Times New Roman" panose="02020603050405020304" pitchFamily="18" charset="0"/>
            </a:endParaRPr>
          </a:p>
          <a:p>
            <a:pPr marL="342900" indent="-342900">
              <a:lnSpc>
                <a:spcPct val="115000"/>
              </a:lnSpc>
              <a:buFont typeface="Symbol" panose="05050102010706020507" pitchFamily="18" charset="2"/>
              <a:buChar char=""/>
            </a:pPr>
            <a:r>
              <a:rPr lang="en-CA" sz="1800" kern="100" dirty="0">
                <a:solidFill>
                  <a:srgbClr val="003399"/>
                </a:solidFill>
                <a:effectLst/>
                <a:latin typeface="Cambria" panose="02040503050406030204" pitchFamily="18" charset="0"/>
                <a:ea typeface="Cambria" panose="020405030504060302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https://www.macrotrends.net/stocks/charts/JPM/</a:t>
            </a:r>
            <a:endParaRPr lang="en-CA" sz="1800" kern="100" dirty="0">
              <a:solidFill>
                <a:srgbClr val="003399"/>
              </a:solidFill>
              <a:effectLst/>
              <a:latin typeface="Cambria" panose="02040503050406030204" pitchFamily="18" charset="0"/>
              <a:ea typeface="Cambria" panose="020405030504060302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endParaRPr>
          </a:p>
          <a:p>
            <a:pPr marL="342900" lvl="0" indent="-342900">
              <a:lnSpc>
                <a:spcPct val="115000"/>
              </a:lnSpc>
              <a:buFont typeface="Symbol" panose="05050102010706020507" pitchFamily="18" charset="2"/>
              <a:buChar char=""/>
            </a:pPr>
            <a:r>
              <a:rPr lang="en-CA" sz="1800" kern="100" dirty="0">
                <a:solidFill>
                  <a:srgbClr val="003399"/>
                </a:solidFill>
                <a:effectLst/>
                <a:latin typeface="Cambria" panose="02040503050406030204" pitchFamily="18" charset="0"/>
                <a:ea typeface="Cambria" panose="020405030504060302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https://www.vectorstock.com/royalty-free-vectors/stock-market-logos-vectors</a:t>
            </a:r>
            <a:endParaRPr lang="en-CA" sz="1800" kern="100" dirty="0">
              <a:solidFill>
                <a:srgbClr val="003399"/>
              </a:solidFill>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CA" sz="1800" kern="100" dirty="0">
                <a:solidFill>
                  <a:srgbClr val="003399"/>
                </a:solidFill>
                <a:effectLst/>
                <a:latin typeface="Cambria" panose="02040503050406030204" pitchFamily="18" charset="0"/>
                <a:ea typeface="Cambria" panose="020405030504060302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https://www.youtube.com/watch?v=5jjdErDkDZE&amp;pp=ygUTaGlzdG9yeSBvZiBqcG1vcmdhbg%3D%3D</a:t>
            </a:r>
            <a:endParaRPr lang="en-CA" sz="1800" kern="100" dirty="0">
              <a:solidFill>
                <a:srgbClr val="003399"/>
              </a:solidFill>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CA" sz="1800" kern="100" dirty="0">
                <a:solidFill>
                  <a:srgbClr val="003399"/>
                </a:solidFill>
                <a:latin typeface="Cambria" panose="02040503050406030204" pitchFamily="18" charset="0"/>
                <a:ea typeface="Cambria" panose="020405030504060302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https://finance.yahoo.com/quote/%5EFVX?p=%5EFVX</a:t>
            </a:r>
            <a:endParaRPr lang="en-CA" sz="1800" kern="100" dirty="0">
              <a:solidFill>
                <a:srgbClr val="003399"/>
              </a:solidFill>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CA" sz="1800" kern="100" dirty="0">
                <a:solidFill>
                  <a:srgbClr val="003399"/>
                </a:solidFill>
                <a:latin typeface="Cambria" panose="02040503050406030204" pitchFamily="18" charset="0"/>
                <a:ea typeface="Cambria" panose="020405030504060302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https://www.flaticon.com/free-icon/</a:t>
            </a:r>
            <a:endParaRPr lang="en-CA" sz="1800" kern="100" dirty="0">
              <a:solidFill>
                <a:srgbClr val="003399"/>
              </a:solidFill>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7865829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325562" y="2108907"/>
            <a:ext cx="8237700" cy="62233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7200" dirty="0"/>
              <a:t>THANK YOU !!</a:t>
            </a:r>
            <a:endParaRPr sz="7200" dirty="0"/>
          </a:p>
        </p:txBody>
      </p:sp>
      <p:pic>
        <p:nvPicPr>
          <p:cNvPr id="6" name="Picture 5" descr="Shape&#10;&#10;Description automatically generated with low confidence">
            <a:extLst>
              <a:ext uri="{FF2B5EF4-FFF2-40B4-BE49-F238E27FC236}">
                <a16:creationId xmlns:a16="http://schemas.microsoft.com/office/drawing/2014/main" id="{84AEAF1C-068A-46A9-594A-CD9B1F2A5831}"/>
              </a:ext>
            </a:extLst>
          </p:cNvPr>
          <p:cNvPicPr>
            <a:picLocks noChangeAspect="1"/>
          </p:cNvPicPr>
          <p:nvPr/>
        </p:nvPicPr>
        <p:blipFill>
          <a:blip r:embed="rId3"/>
          <a:stretch>
            <a:fillRect/>
          </a:stretch>
        </p:blipFill>
        <p:spPr>
          <a:xfrm>
            <a:off x="7114790" y="1447812"/>
            <a:ext cx="1778079" cy="1778079"/>
          </a:xfrm>
          <a:prstGeom prst="rect">
            <a:avLst/>
          </a:prstGeom>
        </p:spPr>
      </p:pic>
      <p:pic>
        <p:nvPicPr>
          <p:cNvPr id="7" name="Picture 6" descr="Shape&#10;&#10;Description automatically generated with low confidence">
            <a:extLst>
              <a:ext uri="{FF2B5EF4-FFF2-40B4-BE49-F238E27FC236}">
                <a16:creationId xmlns:a16="http://schemas.microsoft.com/office/drawing/2014/main" id="{0F0AD325-D6FC-FF2B-5344-CF3AF7072D4D}"/>
              </a:ext>
            </a:extLst>
          </p:cNvPr>
          <p:cNvPicPr>
            <a:picLocks noChangeAspect="1"/>
          </p:cNvPicPr>
          <p:nvPr/>
        </p:nvPicPr>
        <p:blipFill>
          <a:blip r:embed="rId3"/>
          <a:stretch>
            <a:fillRect/>
          </a:stretch>
        </p:blipFill>
        <p:spPr>
          <a:xfrm>
            <a:off x="251131" y="1447811"/>
            <a:ext cx="1778079" cy="1778079"/>
          </a:xfrm>
          <a:prstGeom prst="rect">
            <a:avLst/>
          </a:prstGeom>
        </p:spPr>
      </p:pic>
    </p:spTree>
    <p:extLst>
      <p:ext uri="{BB962C8B-B14F-4D97-AF65-F5344CB8AC3E}">
        <p14:creationId xmlns:p14="http://schemas.microsoft.com/office/powerpoint/2010/main" val="3998182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538368" y="249536"/>
            <a:ext cx="8237700" cy="62233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INTRODUCTION</a:t>
            </a:r>
            <a:endParaRPr dirty="0"/>
          </a:p>
        </p:txBody>
      </p:sp>
      <p:sp>
        <p:nvSpPr>
          <p:cNvPr id="2" name="TextBox 1">
            <a:extLst>
              <a:ext uri="{FF2B5EF4-FFF2-40B4-BE49-F238E27FC236}">
                <a16:creationId xmlns:a16="http://schemas.microsoft.com/office/drawing/2014/main" id="{EA798D0D-5533-54DF-F3FC-AD3C0D780CE9}"/>
              </a:ext>
            </a:extLst>
          </p:cNvPr>
          <p:cNvSpPr txBox="1"/>
          <p:nvPr/>
        </p:nvSpPr>
        <p:spPr>
          <a:xfrm>
            <a:off x="304453" y="1190848"/>
            <a:ext cx="8361082" cy="3148426"/>
          </a:xfrm>
          <a:prstGeom prst="rect">
            <a:avLst/>
          </a:prstGeom>
          <a:noFill/>
        </p:spPr>
        <p:txBody>
          <a:bodyPr wrap="square" rtlCol="0">
            <a:spAutoFit/>
          </a:bodyPr>
          <a:lstStyle/>
          <a:p>
            <a:pPr marL="285750" indent="-285750">
              <a:lnSpc>
                <a:spcPct val="107000"/>
              </a:lnSpc>
              <a:spcAft>
                <a:spcPts val="800"/>
              </a:spcAft>
              <a:buFont typeface="Wingdings" panose="05000000000000000000" pitchFamily="2" charset="2"/>
              <a:buChar char="q"/>
            </a:pPr>
            <a:r>
              <a:rPr lang="en-US" sz="1800" b="1" i="1" kern="100" spc="25" dirty="0">
                <a:effectLst/>
                <a:latin typeface="Calibri" panose="020F0502020204030204" pitchFamily="34" charset="0"/>
                <a:ea typeface="Calibri" panose="020F0502020204030204" pitchFamily="34" charset="0"/>
                <a:cs typeface="Times New Roman" panose="02020603050405020304" pitchFamily="18" charset="0"/>
              </a:rPr>
              <a:t>History of JP Morgan Cont.:</a:t>
            </a:r>
          </a:p>
          <a:p>
            <a:pPr marL="285750" indent="-285750">
              <a:lnSpc>
                <a:spcPct val="107000"/>
              </a:lnSpc>
              <a:spcAft>
                <a:spcPts val="800"/>
              </a:spcAft>
              <a:buFont typeface="Arial" panose="020B0604020202020204" pitchFamily="34" charset="0"/>
              <a:buChar char="•"/>
            </a:pPr>
            <a:r>
              <a:rPr lang="en-US" sz="1800" kern="100" spc="25" dirty="0">
                <a:effectLst/>
                <a:latin typeface="Cambria" panose="02040503050406030204" pitchFamily="18" charset="0"/>
                <a:ea typeface="Cambria" panose="02040503050406030204" pitchFamily="18" charset="0"/>
                <a:cs typeface="Times New Roman" panose="02020603050405020304" pitchFamily="18" charset="0"/>
              </a:rPr>
              <a:t>In 1871, John Pierpont Morgan took control of the banking firm Drexel, Morgan &amp; Co.</a:t>
            </a:r>
          </a:p>
          <a:p>
            <a:pPr marL="285750" indent="-285750">
              <a:lnSpc>
                <a:spcPct val="107000"/>
              </a:lnSpc>
              <a:spcAft>
                <a:spcPts val="800"/>
              </a:spcAft>
              <a:buFont typeface="Arial" panose="020B0604020202020204" pitchFamily="34" charset="0"/>
              <a:buChar char="•"/>
            </a:pPr>
            <a:r>
              <a:rPr lang="en-US" sz="1800" kern="100" spc="25" dirty="0">
                <a:effectLst/>
                <a:latin typeface="Cambria" panose="02040503050406030204" pitchFamily="18" charset="0"/>
                <a:ea typeface="Cambria" panose="02040503050406030204" pitchFamily="18" charset="0"/>
                <a:cs typeface="Times New Roman" panose="02020603050405020304" pitchFamily="18" charset="0"/>
              </a:rPr>
              <a:t>He renamed it JP Morgan &amp; Co. and began expanding the company's reach and influence.</a:t>
            </a:r>
          </a:p>
          <a:p>
            <a:pPr marL="285750" indent="-285750">
              <a:lnSpc>
                <a:spcPct val="107000"/>
              </a:lnSpc>
              <a:spcAft>
                <a:spcPts val="800"/>
              </a:spcAft>
              <a:buFont typeface="Arial" panose="020B0604020202020204" pitchFamily="34" charset="0"/>
              <a:buChar char="•"/>
            </a:pPr>
            <a:r>
              <a:rPr lang="en-US" sz="1800" kern="100" spc="25" dirty="0">
                <a:effectLst/>
                <a:latin typeface="Cambria" panose="02040503050406030204" pitchFamily="18" charset="0"/>
                <a:ea typeface="Cambria" panose="02040503050406030204" pitchFamily="18" charset="0"/>
                <a:cs typeface="Times New Roman" panose="02020603050405020304" pitchFamily="18" charset="0"/>
              </a:rPr>
              <a:t>Morgan was instrumental in financing many of America's largest corporations, including General Electric and US Steel.</a:t>
            </a:r>
          </a:p>
          <a:p>
            <a:pPr marL="285750" indent="-285750">
              <a:lnSpc>
                <a:spcPct val="107000"/>
              </a:lnSpc>
              <a:spcAft>
                <a:spcPts val="800"/>
              </a:spcAft>
              <a:buFont typeface="Arial" panose="020B0604020202020204" pitchFamily="34" charset="0"/>
              <a:buChar char="•"/>
            </a:pPr>
            <a:r>
              <a:rPr lang="en-US" sz="1800" kern="100" spc="25" dirty="0">
                <a:effectLst/>
                <a:latin typeface="Cambria" panose="02040503050406030204" pitchFamily="18" charset="0"/>
                <a:ea typeface="Cambria" panose="02040503050406030204" pitchFamily="18" charset="0"/>
                <a:cs typeface="Times New Roman" panose="02020603050405020304" pitchFamily="18" charset="0"/>
              </a:rPr>
              <a:t>He played a key role in stabilizing the country's financial system during times of crisis such as the Panic of 1907.</a:t>
            </a:r>
          </a:p>
        </p:txBody>
      </p:sp>
    </p:spTree>
    <p:extLst>
      <p:ext uri="{BB962C8B-B14F-4D97-AF65-F5344CB8AC3E}">
        <p14:creationId xmlns:p14="http://schemas.microsoft.com/office/powerpoint/2010/main" val="3878425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538368" y="249536"/>
            <a:ext cx="8237700" cy="62233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INTRODUCTION Cont.</a:t>
            </a:r>
            <a:endParaRPr dirty="0"/>
          </a:p>
        </p:txBody>
      </p:sp>
      <p:sp>
        <p:nvSpPr>
          <p:cNvPr id="2" name="TextBox 1">
            <a:extLst>
              <a:ext uri="{FF2B5EF4-FFF2-40B4-BE49-F238E27FC236}">
                <a16:creationId xmlns:a16="http://schemas.microsoft.com/office/drawing/2014/main" id="{EA798D0D-5533-54DF-F3FC-AD3C0D780CE9}"/>
              </a:ext>
            </a:extLst>
          </p:cNvPr>
          <p:cNvSpPr txBox="1"/>
          <p:nvPr/>
        </p:nvSpPr>
        <p:spPr>
          <a:xfrm>
            <a:off x="191704" y="1063258"/>
            <a:ext cx="8584364" cy="3605987"/>
          </a:xfrm>
          <a:prstGeom prst="rect">
            <a:avLst/>
          </a:prstGeom>
          <a:noFill/>
        </p:spPr>
        <p:txBody>
          <a:bodyPr wrap="square" rtlCol="0">
            <a:spAutoFit/>
          </a:bodyPr>
          <a:lstStyle/>
          <a:p>
            <a:pPr marL="285750" indent="-285750">
              <a:lnSpc>
                <a:spcPct val="107000"/>
              </a:lnSpc>
              <a:spcAft>
                <a:spcPts val="800"/>
              </a:spcAft>
              <a:buFont typeface="Wingdings" panose="05000000000000000000" pitchFamily="2" charset="2"/>
              <a:buChar char="q"/>
            </a:pPr>
            <a:r>
              <a:rPr lang="en-US" sz="1800" b="1" i="1" kern="100" spc="25" dirty="0">
                <a:effectLst/>
                <a:latin typeface="Calibri" panose="020F0502020204030204" pitchFamily="34" charset="0"/>
                <a:ea typeface="Calibri" panose="020F0502020204030204" pitchFamily="34" charset="0"/>
                <a:cs typeface="Calibri" panose="020F0502020204030204" pitchFamily="34" charset="0"/>
              </a:rPr>
              <a:t>Industry Environment and Competitors:</a:t>
            </a:r>
          </a:p>
          <a:p>
            <a:pPr marL="285750" indent="-285750">
              <a:lnSpc>
                <a:spcPct val="107000"/>
              </a:lnSpc>
              <a:spcAft>
                <a:spcPts val="800"/>
              </a:spcAft>
              <a:buFont typeface="Arial" panose="020B0604020202020204" pitchFamily="34" charset="0"/>
              <a:buChar char="•"/>
            </a:pPr>
            <a:r>
              <a:rPr lang="en-US" sz="1600" b="0" i="0" kern="100" spc="25" dirty="0">
                <a:effectLst/>
                <a:latin typeface="Cambria" panose="02040503050406030204" pitchFamily="18" charset="0"/>
                <a:ea typeface="Cambria" panose="02040503050406030204" pitchFamily="18" charset="0"/>
                <a:cs typeface="Calibri" panose="020F0502020204030204" pitchFamily="34" charset="0"/>
              </a:rPr>
              <a:t>JP Morgan operates in a highly competitive industry, with many other financial services firms vying for market share. </a:t>
            </a:r>
          </a:p>
          <a:p>
            <a:pPr marL="285750" indent="-285750">
              <a:lnSpc>
                <a:spcPct val="107000"/>
              </a:lnSpc>
              <a:spcAft>
                <a:spcPts val="800"/>
              </a:spcAft>
              <a:buFont typeface="Arial" panose="020B0604020202020204" pitchFamily="34" charset="0"/>
              <a:buChar char="•"/>
            </a:pPr>
            <a:r>
              <a:rPr lang="en-US" sz="1600" b="0" i="0" kern="100" spc="25" dirty="0">
                <a:effectLst/>
                <a:latin typeface="Cambria" panose="02040503050406030204" pitchFamily="18" charset="0"/>
                <a:ea typeface="Cambria" panose="02040503050406030204" pitchFamily="18" charset="0"/>
                <a:cs typeface="Calibri" panose="020F0502020204030204" pitchFamily="34" charset="0"/>
              </a:rPr>
              <a:t>Some of the top competitors of JP Morgan(almost 18%) include </a:t>
            </a:r>
            <a:r>
              <a:rPr lang="en-US" sz="1600" b="0" i="0" kern="100" spc="25"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Calibri" panose="020F0502020204030204" pitchFamily="34" charset="0"/>
              </a:rPr>
              <a:t>Bank of America </a:t>
            </a:r>
            <a:r>
              <a:rPr lang="en-US" sz="1600" b="0" i="0" kern="100" spc="25" dirty="0">
                <a:effectLst/>
                <a:latin typeface="Cambria" panose="02040503050406030204" pitchFamily="18" charset="0"/>
                <a:ea typeface="Cambria" panose="02040503050406030204" pitchFamily="18" charset="0"/>
                <a:cs typeface="Calibri" panose="020F0502020204030204" pitchFamily="34" charset="0"/>
              </a:rPr>
              <a:t>(Bank of America had a 10.7% market share in the US banking industry as of Q4 2021), </a:t>
            </a:r>
            <a:r>
              <a:rPr lang="en-US" sz="1600" b="0" i="0" kern="100" spc="25"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Calibri" panose="020F0502020204030204" pitchFamily="34" charset="0"/>
              </a:rPr>
              <a:t>Wells Fargo </a:t>
            </a:r>
            <a:r>
              <a:rPr lang="en-US" sz="1600" b="0" i="0" kern="100" spc="25" dirty="0">
                <a:effectLst/>
                <a:latin typeface="Cambria" panose="02040503050406030204" pitchFamily="18" charset="0"/>
                <a:ea typeface="Cambria" panose="02040503050406030204" pitchFamily="18" charset="0"/>
                <a:cs typeface="Calibri" panose="020F0502020204030204" pitchFamily="34" charset="0"/>
              </a:rPr>
              <a:t>(Wells Fargo had a 6.6% market share in the US banking industry as of Q4 2021), and </a:t>
            </a:r>
            <a:r>
              <a:rPr lang="en-US" sz="1600" b="0" i="0" kern="100" spc="25"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Calibri" panose="020F0502020204030204" pitchFamily="34" charset="0"/>
              </a:rPr>
              <a:t>Citigroup</a:t>
            </a:r>
            <a:r>
              <a:rPr lang="en-US" sz="1600" b="0" i="0" kern="100" spc="25" dirty="0">
                <a:effectLst/>
                <a:latin typeface="Cambria" panose="02040503050406030204" pitchFamily="18" charset="0"/>
                <a:ea typeface="Cambria" panose="02040503050406030204" pitchFamily="18" charset="0"/>
                <a:cs typeface="Calibri" panose="020F0502020204030204" pitchFamily="34" charset="0"/>
              </a:rPr>
              <a:t> (Citigroup had a 4.1% market share in the US banking business as of the fourth quarter of 2021). These organizations offer similar financial services and compete aggressively for customers.</a:t>
            </a:r>
            <a:endParaRPr lang="en-CA" sz="1600" kern="100" dirty="0">
              <a:effectLst/>
              <a:latin typeface="Cambria" panose="02040503050406030204" pitchFamily="18" charset="0"/>
              <a:ea typeface="Cambria" panose="02040503050406030204" pitchFamily="18" charset="0"/>
              <a:cs typeface="Calibri" panose="020F0502020204030204" pitchFamily="34" charset="0"/>
            </a:endParaRPr>
          </a:p>
          <a:p>
            <a:pPr marL="285750" indent="-285750">
              <a:lnSpc>
                <a:spcPct val="107000"/>
              </a:lnSpc>
              <a:spcAft>
                <a:spcPts val="800"/>
              </a:spcAft>
              <a:buFont typeface="Arial" panose="020B0604020202020204" pitchFamily="34" charset="0"/>
              <a:buChar char="•"/>
            </a:pPr>
            <a:r>
              <a:rPr lang="en-US" sz="1600" b="0" i="0" kern="100" spc="25" dirty="0">
                <a:effectLst/>
                <a:latin typeface="Cambria" panose="02040503050406030204" pitchFamily="18" charset="0"/>
                <a:ea typeface="Cambria" panose="02040503050406030204" pitchFamily="18" charset="0"/>
                <a:cs typeface="Calibri" panose="020F0502020204030204" pitchFamily="34" charset="0"/>
              </a:rPr>
              <a:t>Despite the intense competition, JP Morgan has maintained a strong position in the market. The organization is currently the largest bank in the United States by assets, and it has a significant presence in key financial markets around the world</a:t>
            </a:r>
            <a:r>
              <a:rPr lang="en-US" sz="1800" b="0" i="0" kern="100" spc="25" dirty="0">
                <a:effectLst/>
                <a:latin typeface="Cambria" panose="02040503050406030204" pitchFamily="18" charset="0"/>
                <a:ea typeface="Cambria" panose="02040503050406030204" pitchFamily="18" charset="0"/>
                <a:cs typeface="Calibri" panose="020F0502020204030204" pitchFamily="34" charset="0"/>
              </a:rPr>
              <a:t>.</a:t>
            </a:r>
            <a:endParaRPr lang="en-CA" sz="1800" kern="100" dirty="0">
              <a:effectLst/>
              <a:latin typeface="Cambria" panose="02040503050406030204" pitchFamily="18" charset="0"/>
              <a:ea typeface="Cambria" panose="02040503050406030204" pitchFamily="18" charset="0"/>
              <a:cs typeface="Calibri" panose="020F0502020204030204" pitchFamily="34" charset="0"/>
            </a:endParaRPr>
          </a:p>
        </p:txBody>
      </p:sp>
    </p:spTree>
    <p:extLst>
      <p:ext uri="{BB962C8B-B14F-4D97-AF65-F5344CB8AC3E}">
        <p14:creationId xmlns:p14="http://schemas.microsoft.com/office/powerpoint/2010/main" val="709784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538368" y="249536"/>
            <a:ext cx="8237700" cy="62233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RATIO AND VALUATION ANALYSIS</a:t>
            </a:r>
            <a:endParaRPr dirty="0"/>
          </a:p>
        </p:txBody>
      </p:sp>
      <p:sp>
        <p:nvSpPr>
          <p:cNvPr id="2" name="TextBox 1">
            <a:extLst>
              <a:ext uri="{FF2B5EF4-FFF2-40B4-BE49-F238E27FC236}">
                <a16:creationId xmlns:a16="http://schemas.microsoft.com/office/drawing/2014/main" id="{EA798D0D-5533-54DF-F3FC-AD3C0D780CE9}"/>
              </a:ext>
            </a:extLst>
          </p:cNvPr>
          <p:cNvSpPr txBox="1"/>
          <p:nvPr/>
        </p:nvSpPr>
        <p:spPr>
          <a:xfrm>
            <a:off x="191704" y="1063258"/>
            <a:ext cx="8584364" cy="2308324"/>
          </a:xfrm>
          <a:prstGeom prst="rect">
            <a:avLst/>
          </a:prstGeom>
          <a:noFill/>
        </p:spPr>
        <p:txBody>
          <a:bodyPr wrap="square" rtlCol="0">
            <a:spAutoFit/>
          </a:bodyPr>
          <a:lstStyle/>
          <a:p>
            <a:pPr marL="285750" indent="-285750">
              <a:buFont typeface="Wingdings" panose="05000000000000000000" pitchFamily="2" charset="2"/>
              <a:buChar char="v"/>
            </a:pPr>
            <a:r>
              <a:rPr lang="en-CA" sz="1800" b="1" u="sng" dirty="0">
                <a:solidFill>
                  <a:schemeClr val="tx1"/>
                </a:solidFill>
                <a:latin typeface="Cambria" panose="02040503050406030204" pitchFamily="18" charset="0"/>
                <a:ea typeface="Cambria" panose="02040503050406030204" pitchFamily="18" charset="0"/>
              </a:rPr>
              <a:t>Ratio Analysis</a:t>
            </a:r>
          </a:p>
          <a:p>
            <a:endParaRPr lang="en-CA" sz="1800" dirty="0">
              <a:solidFill>
                <a:schemeClr val="tx1"/>
              </a:solidFill>
              <a:latin typeface="Cambria" panose="02040503050406030204" pitchFamily="18" charset="0"/>
              <a:ea typeface="Cambria" panose="02040503050406030204" pitchFamily="18" charset="0"/>
            </a:endParaRPr>
          </a:p>
          <a:p>
            <a:r>
              <a:rPr lang="en-CA" sz="1800" dirty="0">
                <a:solidFill>
                  <a:schemeClr val="tx1"/>
                </a:solidFill>
                <a:latin typeface="Cambria" panose="02040503050406030204" pitchFamily="18" charset="0"/>
                <a:ea typeface="Cambria" panose="02040503050406030204" pitchFamily="18" charset="0"/>
              </a:rPr>
              <a:t>Ratio Analysis is a quantitative method of gaining insight into a organization’s liquidity, operational efficiency, and profitability by studying its financial statements.</a:t>
            </a:r>
          </a:p>
          <a:p>
            <a:endParaRPr lang="en-CA" sz="1800" dirty="0">
              <a:solidFill>
                <a:schemeClr val="tx1"/>
              </a:solidFill>
              <a:latin typeface="Cambria" panose="02040503050406030204" pitchFamily="18" charset="0"/>
              <a:ea typeface="Cambria" panose="02040503050406030204" pitchFamily="18" charset="0"/>
            </a:endParaRPr>
          </a:p>
          <a:p>
            <a:r>
              <a:rPr lang="en-CA" sz="1800" dirty="0">
                <a:solidFill>
                  <a:schemeClr val="tx1"/>
                </a:solidFill>
                <a:latin typeface="Cambria" panose="02040503050406030204" pitchFamily="18" charset="0"/>
                <a:ea typeface="Cambria" panose="02040503050406030204" pitchFamily="18" charset="0"/>
              </a:rPr>
              <a:t>Ratio Analysis helps in determining how efficiently a organization is operating. It provides significant detail of accounting information regarding the performance of the business.</a:t>
            </a:r>
          </a:p>
        </p:txBody>
      </p:sp>
    </p:spTree>
    <p:extLst>
      <p:ext uri="{BB962C8B-B14F-4D97-AF65-F5344CB8AC3E}">
        <p14:creationId xmlns:p14="http://schemas.microsoft.com/office/powerpoint/2010/main" val="1810828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538368" y="249536"/>
            <a:ext cx="8237700" cy="62233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RATIO AND VALUATION ANALYSIS</a:t>
            </a:r>
            <a:endParaRPr dirty="0"/>
          </a:p>
        </p:txBody>
      </p:sp>
      <p:sp>
        <p:nvSpPr>
          <p:cNvPr id="2" name="TextBox 1">
            <a:extLst>
              <a:ext uri="{FF2B5EF4-FFF2-40B4-BE49-F238E27FC236}">
                <a16:creationId xmlns:a16="http://schemas.microsoft.com/office/drawing/2014/main" id="{EA798D0D-5533-54DF-F3FC-AD3C0D780CE9}"/>
              </a:ext>
            </a:extLst>
          </p:cNvPr>
          <p:cNvSpPr txBox="1"/>
          <p:nvPr/>
        </p:nvSpPr>
        <p:spPr>
          <a:xfrm>
            <a:off x="279818" y="871870"/>
            <a:ext cx="8584364" cy="2062103"/>
          </a:xfrm>
          <a:prstGeom prst="rect">
            <a:avLst/>
          </a:prstGeom>
          <a:noFill/>
        </p:spPr>
        <p:txBody>
          <a:bodyPr wrap="square" rtlCol="0">
            <a:spAutoFit/>
          </a:bodyPr>
          <a:lstStyle/>
          <a:p>
            <a:pPr marL="285750" indent="-285750">
              <a:buFont typeface="Wingdings" panose="05000000000000000000" pitchFamily="2" charset="2"/>
              <a:buChar char="v"/>
            </a:pPr>
            <a:r>
              <a:rPr lang="en-CA" sz="1800" b="1" u="sng" dirty="0">
                <a:solidFill>
                  <a:schemeClr val="tx1"/>
                </a:solidFill>
                <a:latin typeface="Cambria" panose="02040503050406030204" pitchFamily="18" charset="0"/>
                <a:ea typeface="Cambria" panose="02040503050406030204" pitchFamily="18" charset="0"/>
              </a:rPr>
              <a:t>Ratio Analysis</a:t>
            </a:r>
          </a:p>
          <a:p>
            <a:endParaRPr lang="en-CA" sz="1800" u="sng" dirty="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r>
              <a:rPr lang="en-CA" sz="1800" b="1" dirty="0">
                <a:solidFill>
                  <a:schemeClr val="tx1"/>
                </a:solidFill>
                <a:latin typeface="Cambria" panose="02040503050406030204" pitchFamily="18" charset="0"/>
                <a:ea typeface="Cambria" panose="02040503050406030204" pitchFamily="18" charset="0"/>
              </a:rPr>
              <a:t>1) Liquidity Ratios:</a:t>
            </a:r>
          </a:p>
          <a:p>
            <a:endParaRPr lang="en-CA" sz="1800" dirty="0">
              <a:solidFill>
                <a:schemeClr val="tx1"/>
              </a:solidFill>
              <a:latin typeface="Cambria" panose="02040503050406030204" pitchFamily="18" charset="0"/>
              <a:ea typeface="Cambria" panose="02040503050406030204" pitchFamily="18" charset="0"/>
            </a:endParaRPr>
          </a:p>
          <a:p>
            <a:r>
              <a:rPr lang="en-CA" dirty="0">
                <a:solidFill>
                  <a:schemeClr val="tx1"/>
                </a:solidFill>
                <a:latin typeface="Cambria" panose="02040503050406030204" pitchFamily="18" charset="0"/>
                <a:ea typeface="Cambria" panose="02040503050406030204" pitchFamily="18" charset="0"/>
              </a:rPr>
              <a:t>Liquidity ratios are financial ratios that measure an organization’s ability to meet its short-term financial obligations.</a:t>
            </a:r>
          </a:p>
          <a:p>
            <a:endParaRPr lang="en-CA" dirty="0">
              <a:solidFill>
                <a:schemeClr val="tx1"/>
              </a:solidFill>
              <a:latin typeface="Cambria" panose="02040503050406030204" pitchFamily="18" charset="0"/>
              <a:ea typeface="Cambria" panose="02040503050406030204" pitchFamily="18" charset="0"/>
            </a:endParaRPr>
          </a:p>
          <a:p>
            <a:endParaRPr lang="en-CA" dirty="0">
              <a:solidFill>
                <a:schemeClr val="tx1"/>
              </a:solidFill>
              <a:latin typeface="Cambria" panose="02040503050406030204" pitchFamily="18" charset="0"/>
              <a:ea typeface="Cambria" panose="02040503050406030204" pitchFamily="18" charset="0"/>
            </a:endParaRPr>
          </a:p>
        </p:txBody>
      </p:sp>
      <p:pic>
        <p:nvPicPr>
          <p:cNvPr id="4" name="Picture 3" descr="Graphical user interface, application, table, Excel&#10;&#10;Description automatically generated">
            <a:extLst>
              <a:ext uri="{FF2B5EF4-FFF2-40B4-BE49-F238E27FC236}">
                <a16:creationId xmlns:a16="http://schemas.microsoft.com/office/drawing/2014/main" id="{645CFE1E-5686-35B8-DD6F-4A21710BC382}"/>
              </a:ext>
            </a:extLst>
          </p:cNvPr>
          <p:cNvPicPr>
            <a:picLocks noChangeAspect="1"/>
          </p:cNvPicPr>
          <p:nvPr/>
        </p:nvPicPr>
        <p:blipFill>
          <a:blip r:embed="rId3"/>
          <a:stretch>
            <a:fillRect/>
          </a:stretch>
        </p:blipFill>
        <p:spPr>
          <a:xfrm>
            <a:off x="538368" y="2690037"/>
            <a:ext cx="7978311" cy="2339163"/>
          </a:xfrm>
          <a:prstGeom prst="rect">
            <a:avLst/>
          </a:prstGeom>
        </p:spPr>
      </p:pic>
    </p:spTree>
    <p:extLst>
      <p:ext uri="{BB962C8B-B14F-4D97-AF65-F5344CB8AC3E}">
        <p14:creationId xmlns:p14="http://schemas.microsoft.com/office/powerpoint/2010/main" val="374297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538368" y="249536"/>
            <a:ext cx="8237700" cy="62233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RATIO AND VALUATION ANALYSIS</a:t>
            </a:r>
            <a:endParaRPr dirty="0"/>
          </a:p>
        </p:txBody>
      </p:sp>
      <p:sp>
        <p:nvSpPr>
          <p:cNvPr id="5" name="TextBox 4">
            <a:extLst>
              <a:ext uri="{FF2B5EF4-FFF2-40B4-BE49-F238E27FC236}">
                <a16:creationId xmlns:a16="http://schemas.microsoft.com/office/drawing/2014/main" id="{41F98B35-ECC0-C76D-588F-542F99D40AD1}"/>
              </a:ext>
            </a:extLst>
          </p:cNvPr>
          <p:cNvSpPr txBox="1"/>
          <p:nvPr/>
        </p:nvSpPr>
        <p:spPr>
          <a:xfrm>
            <a:off x="538368" y="1663809"/>
            <a:ext cx="8237700" cy="2308324"/>
          </a:xfrm>
          <a:prstGeom prst="rect">
            <a:avLst/>
          </a:prstGeom>
          <a:noFill/>
        </p:spPr>
        <p:txBody>
          <a:bodyPr wrap="square">
            <a:spAutoFit/>
          </a:bodyPr>
          <a:lstStyle/>
          <a:p>
            <a:pPr marL="285750" indent="-285750">
              <a:buFont typeface="Arial" panose="020B0604020202020204" pitchFamily="34" charset="0"/>
              <a:buChar char="•"/>
            </a:pPr>
            <a:r>
              <a:rPr lang="en-CA" sz="1800" b="1" dirty="0">
                <a:solidFill>
                  <a:schemeClr val="tx1"/>
                </a:solidFill>
                <a:latin typeface="Cambria" panose="02040503050406030204" pitchFamily="18" charset="0"/>
                <a:ea typeface="Cambria" panose="02040503050406030204" pitchFamily="18" charset="0"/>
              </a:rPr>
              <a:t>Current Ratio (0.67): </a:t>
            </a:r>
            <a:r>
              <a:rPr lang="en-CA" sz="1800" dirty="0">
                <a:solidFill>
                  <a:schemeClr val="tx1"/>
                </a:solidFill>
                <a:latin typeface="Cambria" panose="02040503050406030204" pitchFamily="18" charset="0"/>
                <a:ea typeface="Cambria" panose="02040503050406030204" pitchFamily="18" charset="0"/>
              </a:rPr>
              <a:t>An organization has 0.67 times more current assets than current liabilities, including good short-term solvency.</a:t>
            </a:r>
          </a:p>
          <a:p>
            <a:pPr marL="285750" indent="-285750">
              <a:buFont typeface="Arial" panose="020B0604020202020204" pitchFamily="34" charset="0"/>
              <a:buChar char="•"/>
            </a:pPr>
            <a:endParaRPr lang="en-CA" sz="1800" dirty="0">
              <a:solidFill>
                <a:schemeClr val="tx1"/>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CA" sz="1800" b="1" dirty="0">
                <a:solidFill>
                  <a:schemeClr val="tx1"/>
                </a:solidFill>
                <a:latin typeface="Cambria" panose="02040503050406030204" pitchFamily="18" charset="0"/>
                <a:ea typeface="Cambria" panose="02040503050406030204" pitchFamily="18" charset="0"/>
              </a:rPr>
              <a:t>Quick Ratio (0.67): </a:t>
            </a:r>
            <a:r>
              <a:rPr lang="en-CA" sz="1800" dirty="0">
                <a:solidFill>
                  <a:schemeClr val="tx1"/>
                </a:solidFill>
                <a:latin typeface="Cambria" panose="02040503050406030204" pitchFamily="18" charset="0"/>
                <a:ea typeface="Cambria" panose="02040503050406030204" pitchFamily="18" charset="0"/>
              </a:rPr>
              <a:t>An organization can cover its short-term liabilities using its quick assets, with some room for additional liquidity.</a:t>
            </a:r>
          </a:p>
          <a:p>
            <a:pPr marL="285750" indent="-285750">
              <a:buFont typeface="Arial" panose="020B0604020202020204" pitchFamily="34" charset="0"/>
              <a:buChar char="•"/>
            </a:pPr>
            <a:endParaRPr lang="en-CA" sz="1800" dirty="0">
              <a:solidFill>
                <a:schemeClr val="tx1"/>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CA" sz="1800" b="1" dirty="0">
                <a:solidFill>
                  <a:schemeClr val="tx1"/>
                </a:solidFill>
                <a:latin typeface="Cambria" panose="02040503050406030204" pitchFamily="18" charset="0"/>
                <a:ea typeface="Cambria" panose="02040503050406030204" pitchFamily="18" charset="0"/>
              </a:rPr>
              <a:t>Cash Ratio (0.18): </a:t>
            </a:r>
            <a:r>
              <a:rPr lang="en-CA" sz="1800" dirty="0">
                <a:solidFill>
                  <a:schemeClr val="tx1"/>
                </a:solidFill>
                <a:latin typeface="Cambria" panose="02040503050406030204" pitchFamily="18" charset="0"/>
                <a:ea typeface="Cambria" panose="02040503050406030204" pitchFamily="18" charset="0"/>
              </a:rPr>
              <a:t>An organization has less cash and cash equivalents to cover its short-term obligations, indicating lower liquidity.</a:t>
            </a:r>
          </a:p>
        </p:txBody>
      </p:sp>
    </p:spTree>
    <p:extLst>
      <p:ext uri="{BB962C8B-B14F-4D97-AF65-F5344CB8AC3E}">
        <p14:creationId xmlns:p14="http://schemas.microsoft.com/office/powerpoint/2010/main" val="4281478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538368" y="0"/>
            <a:ext cx="8237700" cy="62233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RATIO AND VALUATION ANALYSIS</a:t>
            </a:r>
            <a:endParaRPr dirty="0"/>
          </a:p>
        </p:txBody>
      </p:sp>
      <p:sp>
        <p:nvSpPr>
          <p:cNvPr id="2" name="TextBox 1">
            <a:extLst>
              <a:ext uri="{FF2B5EF4-FFF2-40B4-BE49-F238E27FC236}">
                <a16:creationId xmlns:a16="http://schemas.microsoft.com/office/drawing/2014/main" id="{EA798D0D-5533-54DF-F3FC-AD3C0D780CE9}"/>
              </a:ext>
            </a:extLst>
          </p:cNvPr>
          <p:cNvSpPr txBox="1"/>
          <p:nvPr/>
        </p:nvSpPr>
        <p:spPr>
          <a:xfrm>
            <a:off x="279818" y="725091"/>
            <a:ext cx="8584364" cy="1292662"/>
          </a:xfrm>
          <a:prstGeom prst="rect">
            <a:avLst/>
          </a:prstGeom>
          <a:noFill/>
        </p:spPr>
        <p:txBody>
          <a:bodyPr wrap="square" rtlCol="0">
            <a:spAutoFit/>
          </a:bodyPr>
          <a:lstStyle/>
          <a:p>
            <a:r>
              <a:rPr lang="en-CA" sz="1800" b="1" dirty="0">
                <a:solidFill>
                  <a:schemeClr val="tx1"/>
                </a:solidFill>
                <a:latin typeface="Cambria" panose="02040503050406030204" pitchFamily="18" charset="0"/>
                <a:ea typeface="Cambria" panose="02040503050406030204" pitchFamily="18" charset="0"/>
              </a:rPr>
              <a:t>2) </a:t>
            </a:r>
            <a:r>
              <a:rPr lang="en-CA" sz="1800" b="1" kern="0" dirty="0">
                <a:latin typeface="Cambria" panose="02040503050406030204" pitchFamily="18" charset="0"/>
                <a:ea typeface="Cambria" panose="02040503050406030204" pitchFamily="18" charset="0"/>
                <a:cs typeface="Calibri" panose="020F0502020204030204" pitchFamily="34" charset="0"/>
              </a:rPr>
              <a:t>Profitability Ratios</a:t>
            </a:r>
            <a:r>
              <a:rPr lang="en-CA" sz="1800" dirty="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a:t>
            </a:r>
          </a:p>
          <a:p>
            <a:endParaRPr lang="en-CA" sz="1800" dirty="0">
              <a:solidFill>
                <a:schemeClr val="tx1"/>
              </a:solidFill>
              <a:latin typeface="Cambria" panose="02040503050406030204" pitchFamily="18" charset="0"/>
              <a:ea typeface="Cambria" panose="02040503050406030204" pitchFamily="18" charset="0"/>
            </a:endParaRPr>
          </a:p>
          <a:p>
            <a:r>
              <a:rPr lang="en-US" sz="1400" dirty="0">
                <a:solidFill>
                  <a:schemeClr val="tx1"/>
                </a:solidFill>
                <a:latin typeface="Cambria" panose="02040503050406030204" pitchFamily="18" charset="0"/>
                <a:ea typeface="Cambria" panose="02040503050406030204" pitchFamily="18" charset="0"/>
              </a:rPr>
              <a:t>It is a financial ratio that measure an organization’s ability to generate profits from its operations.</a:t>
            </a:r>
          </a:p>
          <a:p>
            <a:endParaRPr lang="en-CA" dirty="0">
              <a:solidFill>
                <a:schemeClr val="tx1"/>
              </a:solidFill>
              <a:latin typeface="Cambria" panose="02040503050406030204" pitchFamily="18" charset="0"/>
              <a:ea typeface="Cambria" panose="02040503050406030204" pitchFamily="18" charset="0"/>
            </a:endParaRPr>
          </a:p>
          <a:p>
            <a:endParaRPr lang="en-CA" dirty="0">
              <a:solidFill>
                <a:schemeClr val="tx1"/>
              </a:solidFill>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8F2AF3E9-68C7-F972-B790-7F5AF646CEDE}"/>
              </a:ext>
            </a:extLst>
          </p:cNvPr>
          <p:cNvPicPr>
            <a:picLocks noChangeAspect="1"/>
          </p:cNvPicPr>
          <p:nvPr/>
        </p:nvPicPr>
        <p:blipFill>
          <a:blip r:embed="rId3"/>
          <a:stretch>
            <a:fillRect/>
          </a:stretch>
        </p:blipFill>
        <p:spPr>
          <a:xfrm>
            <a:off x="279818" y="1573618"/>
            <a:ext cx="5918963" cy="3357230"/>
          </a:xfrm>
          <a:prstGeom prst="rect">
            <a:avLst/>
          </a:prstGeom>
        </p:spPr>
      </p:pic>
    </p:spTree>
    <p:extLst>
      <p:ext uri="{BB962C8B-B14F-4D97-AF65-F5344CB8AC3E}">
        <p14:creationId xmlns:p14="http://schemas.microsoft.com/office/powerpoint/2010/main" val="660974192"/>
      </p:ext>
    </p:extLst>
  </p:cSld>
  <p:clrMapOvr>
    <a:masterClrMapping/>
  </p:clrMapOvr>
</p:sld>
</file>

<file path=ppt/theme/theme1.xml><?xml version="1.0" encoding="utf-8"?>
<a:theme xmlns:a="http://schemas.openxmlformats.org/drawingml/2006/main" name="International Trade Infographics by Slidesgo">
  <a:themeElements>
    <a:clrScheme name="Simple Light">
      <a:dk1>
        <a:srgbClr val="000000"/>
      </a:dk1>
      <a:lt1>
        <a:srgbClr val="FFFFFF"/>
      </a:lt1>
      <a:dk2>
        <a:srgbClr val="6541CE"/>
      </a:dk2>
      <a:lt2>
        <a:srgbClr val="8B7CFD"/>
      </a:lt2>
      <a:accent1>
        <a:srgbClr val="B0A1FF"/>
      </a:accent1>
      <a:accent2>
        <a:srgbClr val="C5B8F1"/>
      </a:accent2>
      <a:accent3>
        <a:srgbClr val="ECBC92"/>
      </a:accent3>
      <a:accent4>
        <a:srgbClr val="EC9B5B"/>
      </a:accent4>
      <a:accent5>
        <a:srgbClr val="D66E2D"/>
      </a:accent5>
      <a:accent6>
        <a:srgbClr val="E6D6CD"/>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537</TotalTime>
  <Words>2235</Words>
  <Application>Microsoft Office PowerPoint</Application>
  <PresentationFormat>On-screen Show (16:9)</PresentationFormat>
  <Paragraphs>179</Paragraphs>
  <Slides>32</Slides>
  <Notes>32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32</vt:i4>
      </vt:variant>
    </vt:vector>
  </HeadingPairs>
  <TitlesOfParts>
    <vt:vector size="44" baseType="lpstr">
      <vt:lpstr>Fira Sans Extra Condensed SemiBold</vt:lpstr>
      <vt:lpstr>Roboto</vt:lpstr>
      <vt:lpstr>Century Gothic</vt:lpstr>
      <vt:lpstr>Cambria</vt:lpstr>
      <vt:lpstr>Barlow</vt:lpstr>
      <vt:lpstr>Calibri</vt:lpstr>
      <vt:lpstr>Wingdings</vt:lpstr>
      <vt:lpstr>Symbol</vt:lpstr>
      <vt:lpstr>Fira Sans Extra Condensed</vt:lpstr>
      <vt:lpstr>Arial</vt:lpstr>
      <vt:lpstr>Congenial</vt:lpstr>
      <vt:lpstr>International Trade Infographics by Slidesgo</vt:lpstr>
      <vt:lpstr>DAB 401 Financial Analytics</vt:lpstr>
      <vt:lpstr>PowerPoint Presentation</vt:lpstr>
      <vt:lpstr>INTRODUCTION</vt:lpstr>
      <vt:lpstr>INTRODUCTION</vt:lpstr>
      <vt:lpstr>INTRODUCTION Cont.</vt:lpstr>
      <vt:lpstr>RATIO AND VALUATION ANALYSIS</vt:lpstr>
      <vt:lpstr>RATIO AND VALUATION ANALYSIS</vt:lpstr>
      <vt:lpstr>RATIO AND VALUATION ANALYSIS</vt:lpstr>
      <vt:lpstr>RATIO AND VALUATION ANALYSIS</vt:lpstr>
      <vt:lpstr>RATIO AND VALUATION ANALYSIS</vt:lpstr>
      <vt:lpstr>RATIO AND VALUATION ANALYSIS</vt:lpstr>
      <vt:lpstr>RATIO AND VALUATION ANALYSIS</vt:lpstr>
      <vt:lpstr>RATIO AND VALUATION ANALYSIS</vt:lpstr>
      <vt:lpstr>RATIO AND VALUATION ANALYSIS</vt:lpstr>
      <vt:lpstr>RATIO AND VALUATION ANALYSIS</vt:lpstr>
      <vt:lpstr>RATIO AND VALUATION ANALYSIS</vt:lpstr>
      <vt:lpstr>Technical Analysis</vt:lpstr>
      <vt:lpstr>Technical Analysis</vt:lpstr>
      <vt:lpstr>Technical Analysis</vt:lpstr>
      <vt:lpstr>Technical Analysis</vt:lpstr>
      <vt:lpstr>Technical Analysis</vt:lpstr>
      <vt:lpstr>Technical Analysis</vt:lpstr>
      <vt:lpstr>Technical Analysis</vt:lpstr>
      <vt:lpstr>Technical Analysis</vt:lpstr>
      <vt:lpstr>Technical Analysis</vt:lpstr>
      <vt:lpstr>Technical Analysis</vt:lpstr>
      <vt:lpstr>Technical Analysis</vt:lpstr>
      <vt:lpstr>Technical Analysis</vt:lpstr>
      <vt:lpstr>Recommendation</vt:lpstr>
      <vt:lpstr>Conclusion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DAB 401 Financial Analytics</dc:title>
  <cp:lastModifiedBy>Jigar Pankajbhai Patel</cp:lastModifiedBy>
  <cp:revision>35</cp:revision>
  <dcterms:modified xsi:type="dcterms:W3CDTF">2023-04-20T22:32:02Z</dcterms:modified>
</cp:coreProperties>
</file>