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/>
  <p:notesSz cx="9144000" cy="6858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D2F7D37-2761-4CBF-9B6D-B522DA6768A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5181480" y="651528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2725CF3-6E74-4C50-B80E-914D991AEEF6}" type="slidenum">
              <a:rPr b="0" lang="en-US" sz="11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1220760" y="3255840"/>
            <a:ext cx="6702120" cy="3087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5181480" y="651528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4EACDB1-884D-4403-9C59-C6A3428A1A5C}" type="slidenum">
              <a:rPr b="0" lang="en-US" sz="11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1220760" y="3255840"/>
            <a:ext cx="6702120" cy="3087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5181480" y="651528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B08C4AC-682A-4007-8197-49BC306010B8}" type="slidenum">
              <a:rPr b="0" lang="en-US" sz="11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1220760" y="3255840"/>
            <a:ext cx="6702120" cy="3087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5181480" y="651528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51F1C22-6B92-4BC4-AF1C-692E93345014}" type="slidenum">
              <a:rPr b="0" lang="en-US" sz="11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1220760" y="3255840"/>
            <a:ext cx="6702120" cy="3087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5181480" y="651528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1E62F17-A3A4-47B3-893B-18B2DB6F7203}" type="slidenum">
              <a:rPr b="0" lang="en-US" sz="11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1220760" y="3255840"/>
            <a:ext cx="6702120" cy="3087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5181480" y="651528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C1CEC92-3FB9-49C9-BDB9-2A11AB6903D1}" type="slidenum">
              <a:rPr b="0" lang="en-US" sz="11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1220760" y="3255840"/>
            <a:ext cx="6702120" cy="3087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5181480" y="651528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D8D2090-D6C4-4C14-BDA2-ABDE5C75FC8A}" type="slidenum">
              <a:rPr b="0" lang="en-US" sz="11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1220760" y="3255840"/>
            <a:ext cx="6702120" cy="3087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5181480" y="651528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779E5B7-A30D-4E5F-A756-DC8CE1EAFA66}" type="slidenum">
              <a:rPr b="0" lang="en-US" sz="11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1220760" y="3255840"/>
            <a:ext cx="6702120" cy="3087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5181480" y="651528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8E15110-C672-4CF9-BC4E-FF091F1D1867}" type="slidenum">
              <a:rPr b="0" lang="en-US" sz="11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1220760" y="3255840"/>
            <a:ext cx="6702120" cy="3087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5181480" y="651528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CA61EFB-9FAB-488D-9427-A02EFAB07B9A}" type="slidenum">
              <a:rPr b="0" lang="en-US" sz="11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1220760" y="3255840"/>
            <a:ext cx="6702120" cy="3087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5181480" y="651528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A778B63-CA6A-482C-8089-DEE758D862C2}" type="slidenum">
              <a:rPr b="0" lang="en-US" sz="11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1220760" y="3255840"/>
            <a:ext cx="6702120" cy="3087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5800" y="4130280"/>
            <a:ext cx="77720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68480" y="41302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85800" y="41302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25023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313800" y="1981080"/>
            <a:ext cx="25023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41440" y="1981080"/>
            <a:ext cx="25023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41440" y="4130280"/>
            <a:ext cx="25023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313800" y="4130280"/>
            <a:ext cx="25023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85800" y="4130280"/>
            <a:ext cx="25023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7772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85800" y="41302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68480" y="41302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85800" y="4130280"/>
            <a:ext cx="77720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85800" y="4130280"/>
            <a:ext cx="77720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68480" y="41302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85800" y="41302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25023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313800" y="1981080"/>
            <a:ext cx="25023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5941440" y="1981080"/>
            <a:ext cx="25023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941440" y="4130280"/>
            <a:ext cx="25023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313800" y="4130280"/>
            <a:ext cx="25023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85800" y="4130280"/>
            <a:ext cx="25023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7772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85800" y="41302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68480" y="41302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85800" y="4130280"/>
            <a:ext cx="77720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85800" y="4130280"/>
            <a:ext cx="77720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68480" y="41302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85800" y="41302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25023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313800" y="1981080"/>
            <a:ext cx="25023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941440" y="1981080"/>
            <a:ext cx="25023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5941440" y="4130280"/>
            <a:ext cx="25023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313800" y="4130280"/>
            <a:ext cx="25023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85800" y="4130280"/>
            <a:ext cx="25023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7772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85800" y="41302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68480" y="41302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85800" y="4130280"/>
            <a:ext cx="77720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85800" y="4130280"/>
            <a:ext cx="77720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668480" y="41302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85800" y="41302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25023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313800" y="1981080"/>
            <a:ext cx="25023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5941440" y="1981080"/>
            <a:ext cx="25023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5941440" y="4130280"/>
            <a:ext cx="25023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313800" y="4130280"/>
            <a:ext cx="25023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685800" y="4130280"/>
            <a:ext cx="25023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7772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85800" y="41302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8480" y="41302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5800" y="4130280"/>
            <a:ext cx="77720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476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B33AAA6F-9DAB-4A62-953A-8A5724DDB354}" type="slidenum"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809520" cy="4114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48320" y="1981080"/>
            <a:ext cx="3809520" cy="198072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48320" y="4114800"/>
            <a:ext cx="3809520" cy="198072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476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3C37BBA1-081E-4579-A300-21C7838D715B}" type="slidenum"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809520" cy="4114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48320" y="1981080"/>
            <a:ext cx="3809520" cy="41144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476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A0A0EC37-30FD-41D2-9FC9-D29BF35BCFFF}" type="slidenum"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476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397123CD-B210-47A8-891D-277DC9769BAD}" type="slidenum"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0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25.xml"/><Relationship Id="rId7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slideLayout" Target="../slideLayouts/slideLayout25.xml"/><Relationship Id="rId11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slideLayout" Target="../slideLayouts/slideLayout41.xml"/><Relationship Id="rId11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78C498AA-BE11-4B98-B312-C4F9CB379EAB}" type="slidenum"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Outline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Scan conversion of circles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70F9EB9C-FF2F-424F-9709-057FF3D5F0FA}" type="slidenum"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Circle Scan Conversion Algorithm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TextShape 3"/>
          <p:cNvSpPr txBox="1"/>
          <p:nvPr/>
        </p:nvSpPr>
        <p:spPr>
          <a:xfrm>
            <a:off x="685800" y="1981080"/>
            <a:ext cx="7772040" cy="4343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Given radius R and center (0, 0)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First point </a:t>
            </a:r>
            <a:r>
              <a:rPr b="0" lang="en-US" sz="2800" spc="-1" strike="noStrike">
                <a:solidFill>
                  <a:srgbClr val="000000"/>
                </a:solidFill>
                <a:latin typeface="Monotype Sorts"/>
                <a:ea typeface="ＭＳ Ｐゴシック"/>
              </a:rPr>
              <a:t>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(0, R)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Initial decision parameter D = 1- 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While x </a:t>
            </a:r>
            <a:r>
              <a:rPr b="0" lang="en-US" sz="32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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If (D &lt; 0)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x++; D += 2x + 3;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else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x++; y--; D += 2(x - y) + 5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WritePoints(x,y)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3F44AB76-1B81-4666-894F-A5182B9E00DB}" type="slidenum"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WritePoints(x,y)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TextShape 3"/>
          <p:cNvSpPr txBox="1"/>
          <p:nvPr/>
        </p:nvSpPr>
        <p:spPr>
          <a:xfrm>
            <a:off x="564120" y="2103480"/>
            <a:ext cx="3733560" cy="2742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Writes pixels to the seven other octants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9" name="Picture 1028" descr=""/>
          <p:cNvPicPr/>
          <p:nvPr/>
        </p:nvPicPr>
        <p:blipFill>
          <a:blip r:embed="rId1"/>
          <a:stretch/>
        </p:blipFill>
        <p:spPr>
          <a:xfrm>
            <a:off x="2926080" y="3200400"/>
            <a:ext cx="5943240" cy="321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E973D4FF-FC4B-4F0B-BB8E-FA02F28C4A9F}" type="slidenum"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Scan Conversion of Circles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685800" y="1981080"/>
            <a:ext cx="380952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Generalization of the line algorithm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Assumptions: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circle at (0,0)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Fill 1/8 of the circle, then use symmetry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457200" y="5348160"/>
            <a:ext cx="4266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Using the 8-way symmetry of a circle: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5"/>
          <p:cNvSpPr/>
          <p:nvPr/>
        </p:nvSpPr>
        <p:spPr>
          <a:xfrm>
            <a:off x="6705720" y="6553080"/>
            <a:ext cx="225072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1994 Foley/VanDam/Finer/Huges/Phillips ICG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0" name="Picture 6" descr=""/>
          <p:cNvPicPr/>
          <p:nvPr/>
        </p:nvPicPr>
        <p:blipFill>
          <a:blip r:embed="rId1"/>
          <a:stretch/>
        </p:blipFill>
        <p:spPr>
          <a:xfrm>
            <a:off x="5354640" y="1981080"/>
            <a:ext cx="2396880" cy="1980720"/>
          </a:xfrm>
          <a:prstGeom prst="rect">
            <a:avLst/>
          </a:prstGeom>
          <a:ln>
            <a:noFill/>
          </a:ln>
        </p:spPr>
      </p:pic>
      <p:sp>
        <p:nvSpPr>
          <p:cNvPr id="181" name="CustomShape 6"/>
          <p:cNvSpPr/>
          <p:nvPr/>
        </p:nvSpPr>
        <p:spPr>
          <a:xfrm>
            <a:off x="5486400" y="3886200"/>
            <a:ext cx="2437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Not using the 8-way symmetry of a circle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2" name="Picture 8" descr=""/>
          <p:cNvPicPr/>
          <p:nvPr/>
        </p:nvPicPr>
        <p:blipFill>
          <a:blip r:embed="rId2"/>
          <a:stretch/>
        </p:blipFill>
        <p:spPr>
          <a:xfrm>
            <a:off x="4419720" y="4572000"/>
            <a:ext cx="2493720" cy="198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7F92F649-E024-482E-AC94-B8EFD7D0E9CF}" type="slidenum"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Scan Conversion of Circles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685800" y="1981080"/>
            <a:ext cx="746712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Implicit representation of the circle function: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Note:           &lt; 0 for points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inside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the circle, and           &gt; 0 for points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outside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the circle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Picture 4" descr=""/>
          <p:cNvPicPr/>
          <p:nvPr/>
        </p:nvPicPr>
        <p:blipFill>
          <a:blip r:embed="rId1"/>
          <a:stretch/>
        </p:blipFill>
        <p:spPr>
          <a:xfrm>
            <a:off x="1447920" y="2666880"/>
            <a:ext cx="5790960" cy="631440"/>
          </a:xfrm>
          <a:prstGeom prst="rect">
            <a:avLst/>
          </a:prstGeom>
          <a:ln>
            <a:noFill/>
          </a:ln>
        </p:spPr>
      </p:pic>
      <p:pic>
        <p:nvPicPr>
          <p:cNvPr id="187" name="Picture 5" descr=""/>
          <p:cNvPicPr/>
          <p:nvPr/>
        </p:nvPicPr>
        <p:blipFill>
          <a:blip r:embed="rId2"/>
          <a:stretch/>
        </p:blipFill>
        <p:spPr>
          <a:xfrm>
            <a:off x="2133720" y="3643200"/>
            <a:ext cx="837720" cy="318600"/>
          </a:xfrm>
          <a:prstGeom prst="rect">
            <a:avLst/>
          </a:prstGeom>
          <a:ln>
            <a:noFill/>
          </a:ln>
        </p:spPr>
      </p:pic>
      <p:pic>
        <p:nvPicPr>
          <p:cNvPr id="188" name="Picture 6" descr=""/>
          <p:cNvPicPr/>
          <p:nvPr/>
        </p:nvPicPr>
        <p:blipFill>
          <a:blip r:embed="rId3"/>
          <a:stretch/>
        </p:blipFill>
        <p:spPr>
          <a:xfrm>
            <a:off x="1828800" y="4098960"/>
            <a:ext cx="840960" cy="320400"/>
          </a:xfrm>
          <a:prstGeom prst="rect">
            <a:avLst/>
          </a:prstGeom>
          <a:ln>
            <a:noFill/>
          </a:ln>
        </p:spPr>
      </p:pic>
      <p:pic>
        <p:nvPicPr>
          <p:cNvPr id="189" name="Picture 7" descr=""/>
          <p:cNvPicPr/>
          <p:nvPr/>
        </p:nvPicPr>
        <p:blipFill>
          <a:blip r:embed="rId4"/>
          <a:stretch/>
        </p:blipFill>
        <p:spPr>
          <a:xfrm>
            <a:off x="3048120" y="4419720"/>
            <a:ext cx="4114440" cy="222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271CA575-FB6E-4201-B426-61A72C047A9B}" type="slidenum"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Scan Conversion of Circles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TextShape 3"/>
          <p:cNvSpPr txBox="1"/>
          <p:nvPr/>
        </p:nvSpPr>
        <p:spPr>
          <a:xfrm>
            <a:off x="685800" y="1981080"/>
            <a:ext cx="380952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Assume we finished pixel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What pixel to draw next?</a:t>
            </a:r>
            <a:br/>
            <a:r>
              <a:rPr b="0" lang="en-US" sz="1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(going clockwise)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Note: the slope of the circular arc is between 0 and –1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Hence, choice is between:</a:t>
            </a:r>
            <a:br/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and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Idea: </a:t>
            </a:r>
            <a:br/>
            <a:r>
              <a:rPr b="0" lang="en-US" sz="1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If the circle passes above the midpoint </a:t>
            </a:r>
            <a:r>
              <a:rPr b="0" i="1" lang="en-US" sz="1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</a:t>
            </a: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, then we go to </a:t>
            </a:r>
            <a:r>
              <a:rPr b="0" i="1" lang="en-US" sz="1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</a:t>
            </a: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next, otherwise we go to </a:t>
            </a:r>
            <a:r>
              <a:rPr b="0" i="1" lang="en-US" sz="1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Picture 4" descr=""/>
          <p:cNvPicPr/>
          <p:nvPr/>
        </p:nvPicPr>
        <p:blipFill>
          <a:blip r:embed="rId1"/>
          <a:stretch/>
        </p:blipFill>
        <p:spPr>
          <a:xfrm>
            <a:off x="4648320" y="2541600"/>
            <a:ext cx="4038120" cy="2833200"/>
          </a:xfrm>
          <a:prstGeom prst="rect">
            <a:avLst/>
          </a:prstGeom>
          <a:ln>
            <a:noFill/>
          </a:ln>
        </p:spPr>
      </p:pic>
      <p:pic>
        <p:nvPicPr>
          <p:cNvPr id="194" name="Picture 5" descr=""/>
          <p:cNvPicPr/>
          <p:nvPr/>
        </p:nvPicPr>
        <p:blipFill>
          <a:blip r:embed="rId2"/>
          <a:stretch/>
        </p:blipFill>
        <p:spPr>
          <a:xfrm>
            <a:off x="3886200" y="2057400"/>
            <a:ext cx="609120" cy="226800"/>
          </a:xfrm>
          <a:prstGeom prst="rect">
            <a:avLst/>
          </a:prstGeom>
          <a:ln>
            <a:noFill/>
          </a:ln>
        </p:spPr>
      </p:pic>
      <p:sp>
        <p:nvSpPr>
          <p:cNvPr id="195" name="CustomShape 4"/>
          <p:cNvSpPr/>
          <p:nvPr/>
        </p:nvSpPr>
        <p:spPr>
          <a:xfrm>
            <a:off x="6705720" y="6553080"/>
            <a:ext cx="225072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1994 Foley/VanDam/Finer/Huges/Phillips ICG</a:t>
            </a:r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8E4EA680-9312-4662-9830-9EC7565F14B7}" type="slidenum"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Scan Conversion of Circles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685800" y="1981080"/>
            <a:ext cx="784836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We need a decision variable D: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If 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then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is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below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the arc,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hence the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pixel is closer to the line.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If          then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is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above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the arc,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hence the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pixel is closer to the line.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9" name="Picture 4" descr=""/>
          <p:cNvPicPr/>
          <p:nvPr/>
        </p:nvPicPr>
        <p:blipFill>
          <a:blip r:embed="rId1"/>
          <a:stretch/>
        </p:blipFill>
        <p:spPr>
          <a:xfrm>
            <a:off x="6019920" y="2362320"/>
            <a:ext cx="2819160" cy="1687320"/>
          </a:xfrm>
          <a:prstGeom prst="rect">
            <a:avLst/>
          </a:prstGeom>
          <a:ln>
            <a:noFill/>
          </a:ln>
        </p:spPr>
      </p:pic>
      <p:pic>
        <p:nvPicPr>
          <p:cNvPr id="200" name="Picture 5" descr=""/>
          <p:cNvPicPr/>
          <p:nvPr/>
        </p:nvPicPr>
        <p:blipFill>
          <a:blip r:embed="rId2"/>
          <a:stretch/>
        </p:blipFill>
        <p:spPr>
          <a:xfrm>
            <a:off x="1447920" y="2639880"/>
            <a:ext cx="3317400" cy="483840"/>
          </a:xfrm>
          <a:prstGeom prst="rect">
            <a:avLst/>
          </a:prstGeom>
          <a:ln>
            <a:noFill/>
          </a:ln>
        </p:spPr>
      </p:pic>
      <p:pic>
        <p:nvPicPr>
          <p:cNvPr id="201" name="Picture 6" descr=""/>
          <p:cNvPicPr/>
          <p:nvPr/>
        </p:nvPicPr>
        <p:blipFill>
          <a:blip r:embed="rId3"/>
          <a:stretch/>
        </p:blipFill>
        <p:spPr>
          <a:xfrm>
            <a:off x="1887480" y="3249720"/>
            <a:ext cx="2989080" cy="483840"/>
          </a:xfrm>
          <a:prstGeom prst="rect">
            <a:avLst/>
          </a:prstGeom>
          <a:ln>
            <a:noFill/>
          </a:ln>
        </p:spPr>
      </p:pic>
      <p:pic>
        <p:nvPicPr>
          <p:cNvPr id="202" name="Picture 7" descr=""/>
          <p:cNvPicPr/>
          <p:nvPr/>
        </p:nvPicPr>
        <p:blipFill>
          <a:blip r:embed="rId4"/>
          <a:stretch/>
        </p:blipFill>
        <p:spPr>
          <a:xfrm>
            <a:off x="1523880" y="4518000"/>
            <a:ext cx="609120" cy="178920"/>
          </a:xfrm>
          <a:prstGeom prst="rect">
            <a:avLst/>
          </a:prstGeom>
          <a:ln>
            <a:noFill/>
          </a:ln>
        </p:spPr>
      </p:pic>
      <p:pic>
        <p:nvPicPr>
          <p:cNvPr id="203" name="Picture 8" descr=""/>
          <p:cNvPicPr/>
          <p:nvPr/>
        </p:nvPicPr>
        <p:blipFill>
          <a:blip r:embed="rId5"/>
          <a:stretch/>
        </p:blipFill>
        <p:spPr>
          <a:xfrm>
            <a:off x="1521000" y="5356080"/>
            <a:ext cx="612360" cy="201240"/>
          </a:xfrm>
          <a:prstGeom prst="rect">
            <a:avLst/>
          </a:prstGeom>
          <a:ln>
            <a:noFill/>
          </a:ln>
        </p:spPr>
      </p:pic>
      <p:sp>
        <p:nvSpPr>
          <p:cNvPr id="204" name="CustomShape 4"/>
          <p:cNvSpPr/>
          <p:nvPr/>
        </p:nvSpPr>
        <p:spPr>
          <a:xfrm>
            <a:off x="6705720" y="6553080"/>
            <a:ext cx="225072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1994 Foley/VanDam/Finer/Huges/Phillips ICG</a:t>
            </a:r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nodeType="clickEffect" fill="hold">
                      <p:stCondLst>
                        <p:cond delay="indefinite"/>
                      </p:stCondLst>
                      <p:childTnLst>
                        <p:par>
                          <p:cTn id="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nodeType="clickEffect" fill="hold">
                      <p:stCondLst>
                        <p:cond delay="indefinite"/>
                      </p:stCondLst>
                      <p:childTnLst>
                        <p:par>
                          <p:cTn id="1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76234965-5918-41AC-887B-2FA9C35BFAB3}" type="slidenum"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Case I: When </a:t>
            </a:r>
            <a:r>
              <a:rPr b="0" i="1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is next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685800" y="1676520"/>
            <a:ext cx="8229240" cy="46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What increment for computing a new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?</a:t>
            </a:r>
            <a:endParaRPr b="0" lang="en-US" sz="32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Next midpoint is: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Hence, increment by: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6322320" y="6477120"/>
            <a:ext cx="25660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Pics/Math courtesy of Dave Mount @ UMD-CP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209" name="Picture 5" descr=""/>
          <p:cNvPicPr/>
          <p:nvPr/>
        </p:nvPicPr>
        <p:blipFill>
          <a:blip r:embed="rId1"/>
          <a:stretch/>
        </p:blipFill>
        <p:spPr>
          <a:xfrm>
            <a:off x="4343400" y="2286000"/>
            <a:ext cx="2704680" cy="382320"/>
          </a:xfrm>
          <a:prstGeom prst="rect">
            <a:avLst/>
          </a:prstGeom>
          <a:ln>
            <a:noFill/>
          </a:ln>
        </p:spPr>
      </p:pic>
      <p:pic>
        <p:nvPicPr>
          <p:cNvPr id="210" name="Picture 6" descr=""/>
          <p:cNvPicPr/>
          <p:nvPr/>
        </p:nvPicPr>
        <p:blipFill>
          <a:blip r:embed="rId2"/>
          <a:stretch/>
        </p:blipFill>
        <p:spPr>
          <a:xfrm>
            <a:off x="1523880" y="2819520"/>
            <a:ext cx="2815920" cy="491760"/>
          </a:xfrm>
          <a:prstGeom prst="rect">
            <a:avLst/>
          </a:prstGeom>
          <a:ln>
            <a:noFill/>
          </a:ln>
        </p:spPr>
      </p:pic>
      <p:pic>
        <p:nvPicPr>
          <p:cNvPr id="211" name="Picture 7" descr=""/>
          <p:cNvPicPr/>
          <p:nvPr/>
        </p:nvPicPr>
        <p:blipFill>
          <a:blip r:embed="rId3"/>
          <a:stretch/>
        </p:blipFill>
        <p:spPr>
          <a:xfrm>
            <a:off x="2270160" y="3352680"/>
            <a:ext cx="2979360" cy="493200"/>
          </a:xfrm>
          <a:prstGeom prst="rect">
            <a:avLst/>
          </a:prstGeom>
          <a:ln>
            <a:noFill/>
          </a:ln>
        </p:spPr>
      </p:pic>
      <p:pic>
        <p:nvPicPr>
          <p:cNvPr id="212" name="Picture 8" descr=""/>
          <p:cNvPicPr/>
          <p:nvPr/>
        </p:nvPicPr>
        <p:blipFill>
          <a:blip r:embed="rId4"/>
          <a:stretch/>
        </p:blipFill>
        <p:spPr>
          <a:xfrm>
            <a:off x="2278080" y="3851280"/>
            <a:ext cx="3472920" cy="491760"/>
          </a:xfrm>
          <a:prstGeom prst="rect">
            <a:avLst/>
          </a:prstGeom>
          <a:ln>
            <a:noFill/>
          </a:ln>
        </p:spPr>
      </p:pic>
      <p:pic>
        <p:nvPicPr>
          <p:cNvPr id="213" name="Picture 9" descr=""/>
          <p:cNvPicPr/>
          <p:nvPr/>
        </p:nvPicPr>
        <p:blipFill>
          <a:blip r:embed="rId5"/>
          <a:stretch/>
        </p:blipFill>
        <p:spPr>
          <a:xfrm>
            <a:off x="2300400" y="4419720"/>
            <a:ext cx="4633560" cy="493200"/>
          </a:xfrm>
          <a:prstGeom prst="rect">
            <a:avLst/>
          </a:prstGeom>
          <a:ln>
            <a:noFill/>
          </a:ln>
        </p:spPr>
      </p:pic>
      <p:pic>
        <p:nvPicPr>
          <p:cNvPr id="214" name="Picture 10" descr=""/>
          <p:cNvPicPr/>
          <p:nvPr/>
        </p:nvPicPr>
        <p:blipFill>
          <a:blip r:embed="rId6"/>
          <a:stretch/>
        </p:blipFill>
        <p:spPr>
          <a:xfrm>
            <a:off x="2278080" y="4952880"/>
            <a:ext cx="4140000" cy="493200"/>
          </a:xfrm>
          <a:prstGeom prst="rect">
            <a:avLst/>
          </a:prstGeom>
          <a:ln>
            <a:noFill/>
          </a:ln>
        </p:spPr>
      </p:pic>
      <p:pic>
        <p:nvPicPr>
          <p:cNvPr id="215" name="Picture 11" descr=""/>
          <p:cNvPicPr/>
          <p:nvPr/>
        </p:nvPicPr>
        <p:blipFill>
          <a:blip r:embed="rId7"/>
          <a:stretch/>
        </p:blipFill>
        <p:spPr>
          <a:xfrm>
            <a:off x="2278080" y="5611680"/>
            <a:ext cx="1773000" cy="255240"/>
          </a:xfrm>
          <a:prstGeom prst="rect">
            <a:avLst/>
          </a:prstGeom>
          <a:ln>
            <a:noFill/>
          </a:ln>
        </p:spPr>
      </p:pic>
      <p:pic>
        <p:nvPicPr>
          <p:cNvPr id="216" name="Picture 12" descr=""/>
          <p:cNvPicPr/>
          <p:nvPr/>
        </p:nvPicPr>
        <p:blipFill>
          <a:blip r:embed="rId8"/>
          <a:stretch/>
        </p:blipFill>
        <p:spPr>
          <a:xfrm>
            <a:off x="5105520" y="6094440"/>
            <a:ext cx="1269720" cy="382320"/>
          </a:xfrm>
          <a:prstGeom prst="rect">
            <a:avLst/>
          </a:prstGeom>
          <a:ln>
            <a:noFill/>
          </a:ln>
        </p:spPr>
      </p:pic>
      <p:pic>
        <p:nvPicPr>
          <p:cNvPr id="217" name="Picture 4" descr=""/>
          <p:cNvPicPr/>
          <p:nvPr/>
        </p:nvPicPr>
        <p:blipFill>
          <a:blip r:embed="rId9"/>
          <a:stretch/>
        </p:blipFill>
        <p:spPr>
          <a:xfrm>
            <a:off x="6324480" y="2819520"/>
            <a:ext cx="2418840" cy="144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nodeType="clickEffect" fill="hold">
                      <p:stCondLst>
                        <p:cond delay="indefinite"/>
                      </p:stCondLst>
                      <p:childTnLst>
                        <p:par>
                          <p:cTn id="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nodeType="clickEffect" fill="hold">
                      <p:stCondLst>
                        <p:cond delay="indefinite"/>
                      </p:stCondLst>
                      <p:childTnLst>
                        <p:par>
                          <p:cTn id="2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nodeType="clickEffect" fill="hold">
                      <p:stCondLst>
                        <p:cond delay="indefinite"/>
                      </p:stCondLst>
                      <p:childTnLst>
                        <p:par>
                          <p:cTn id="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nodeType="clickEffect" fill="hold">
                      <p:stCondLst>
                        <p:cond delay="indefinite"/>
                      </p:stCondLst>
                      <p:childTnLst>
                        <p:par>
                          <p:cTn id="3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nodeType="clickEffect" fill="hold">
                      <p:stCondLst>
                        <p:cond delay="indefinite"/>
                      </p:stCondLst>
                      <p:childTnLst>
                        <p:par>
                          <p:cTn id="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nodeType="clickEffect" fill="hold">
                      <p:stCondLst>
                        <p:cond delay="indefinite"/>
                      </p:stCondLst>
                      <p:childTnLst>
                        <p:par>
                          <p:cTn id="4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nodeType="clickEffect" fill="hold">
                      <p:stCondLst>
                        <p:cond delay="indefinite"/>
                      </p:stCondLst>
                      <p:childTnLst>
                        <p:par>
                          <p:cTn id="4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nodeType="clickEffect" fill="hold">
                      <p:stCondLst>
                        <p:cond delay="indefinite"/>
                      </p:stCondLst>
                      <p:childTnLst>
                        <p:par>
                          <p:cTn id="5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B91B8B40-D284-47D7-84B7-61C08EBCC1F0}" type="slidenum"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Case II: When </a:t>
            </a:r>
            <a:r>
              <a:rPr b="0" i="1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is next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685800" y="1676520"/>
            <a:ext cx="8229240" cy="46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What increment for computing a new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?</a:t>
            </a:r>
            <a:endParaRPr b="0" lang="en-US" sz="32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Next midpoint is: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Hence, increment by: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6170040" y="6477120"/>
            <a:ext cx="25660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Pics/Math courtesy of Dave Mount @ UMD-CP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222" name="Picture 5" descr=""/>
          <p:cNvPicPr/>
          <p:nvPr/>
        </p:nvPicPr>
        <p:blipFill>
          <a:blip r:embed="rId1"/>
          <a:stretch/>
        </p:blipFill>
        <p:spPr>
          <a:xfrm>
            <a:off x="1523880" y="2819520"/>
            <a:ext cx="2769840" cy="483840"/>
          </a:xfrm>
          <a:prstGeom prst="rect">
            <a:avLst/>
          </a:prstGeom>
          <a:ln>
            <a:noFill/>
          </a:ln>
        </p:spPr>
      </p:pic>
      <p:pic>
        <p:nvPicPr>
          <p:cNvPr id="223" name="Picture 6" descr=""/>
          <p:cNvPicPr/>
          <p:nvPr/>
        </p:nvPicPr>
        <p:blipFill>
          <a:blip r:embed="rId2"/>
          <a:stretch/>
        </p:blipFill>
        <p:spPr>
          <a:xfrm>
            <a:off x="2209680" y="3352680"/>
            <a:ext cx="2925360" cy="483840"/>
          </a:xfrm>
          <a:prstGeom prst="rect">
            <a:avLst/>
          </a:prstGeom>
          <a:ln>
            <a:noFill/>
          </a:ln>
        </p:spPr>
      </p:pic>
      <p:pic>
        <p:nvPicPr>
          <p:cNvPr id="224" name="Picture 7" descr=""/>
          <p:cNvPicPr/>
          <p:nvPr/>
        </p:nvPicPr>
        <p:blipFill>
          <a:blip r:embed="rId3"/>
          <a:stretch/>
        </p:blipFill>
        <p:spPr>
          <a:xfrm>
            <a:off x="2209680" y="3857760"/>
            <a:ext cx="3903480" cy="485280"/>
          </a:xfrm>
          <a:prstGeom prst="rect">
            <a:avLst/>
          </a:prstGeom>
          <a:ln>
            <a:noFill/>
          </a:ln>
        </p:spPr>
      </p:pic>
      <p:pic>
        <p:nvPicPr>
          <p:cNvPr id="225" name="Picture 8" descr=""/>
          <p:cNvPicPr/>
          <p:nvPr/>
        </p:nvPicPr>
        <p:blipFill>
          <a:blip r:embed="rId4"/>
          <a:stretch/>
        </p:blipFill>
        <p:spPr>
          <a:xfrm>
            <a:off x="2209680" y="4419720"/>
            <a:ext cx="6289200" cy="483840"/>
          </a:xfrm>
          <a:prstGeom prst="rect">
            <a:avLst/>
          </a:prstGeom>
          <a:ln>
            <a:noFill/>
          </a:ln>
        </p:spPr>
      </p:pic>
      <p:pic>
        <p:nvPicPr>
          <p:cNvPr id="226" name="Picture 9" descr=""/>
          <p:cNvPicPr/>
          <p:nvPr/>
        </p:nvPicPr>
        <p:blipFill>
          <a:blip r:embed="rId5"/>
          <a:stretch/>
        </p:blipFill>
        <p:spPr>
          <a:xfrm>
            <a:off x="2209680" y="4952880"/>
            <a:ext cx="5474880" cy="493200"/>
          </a:xfrm>
          <a:prstGeom prst="rect">
            <a:avLst/>
          </a:prstGeom>
          <a:ln>
            <a:noFill/>
          </a:ln>
        </p:spPr>
      </p:pic>
      <p:pic>
        <p:nvPicPr>
          <p:cNvPr id="227" name="Picture 10" descr=""/>
          <p:cNvPicPr/>
          <p:nvPr/>
        </p:nvPicPr>
        <p:blipFill>
          <a:blip r:embed="rId6"/>
          <a:stretch/>
        </p:blipFill>
        <p:spPr>
          <a:xfrm>
            <a:off x="2209680" y="5611680"/>
            <a:ext cx="2329920" cy="255240"/>
          </a:xfrm>
          <a:prstGeom prst="rect">
            <a:avLst/>
          </a:prstGeom>
          <a:ln>
            <a:noFill/>
          </a:ln>
        </p:spPr>
      </p:pic>
      <p:pic>
        <p:nvPicPr>
          <p:cNvPr id="228" name="Picture 11" descr=""/>
          <p:cNvPicPr/>
          <p:nvPr/>
        </p:nvPicPr>
        <p:blipFill>
          <a:blip r:embed="rId7"/>
          <a:stretch/>
        </p:blipFill>
        <p:spPr>
          <a:xfrm>
            <a:off x="5105520" y="6095880"/>
            <a:ext cx="2147400" cy="374400"/>
          </a:xfrm>
          <a:prstGeom prst="rect">
            <a:avLst/>
          </a:prstGeom>
          <a:ln>
            <a:noFill/>
          </a:ln>
        </p:spPr>
      </p:pic>
      <p:pic>
        <p:nvPicPr>
          <p:cNvPr id="229" name="Picture 13" descr=""/>
          <p:cNvPicPr/>
          <p:nvPr/>
        </p:nvPicPr>
        <p:blipFill>
          <a:blip r:embed="rId8"/>
          <a:stretch/>
        </p:blipFill>
        <p:spPr>
          <a:xfrm>
            <a:off x="4343400" y="2286000"/>
            <a:ext cx="3499920" cy="382320"/>
          </a:xfrm>
          <a:prstGeom prst="rect">
            <a:avLst/>
          </a:prstGeom>
          <a:ln>
            <a:noFill/>
          </a:ln>
        </p:spPr>
      </p:pic>
      <p:sp>
        <p:nvSpPr>
          <p:cNvPr id="230" name="CustomShape 5"/>
          <p:cNvSpPr/>
          <p:nvPr/>
        </p:nvSpPr>
        <p:spPr>
          <a:xfrm>
            <a:off x="5410080" y="2209680"/>
            <a:ext cx="228240" cy="456840"/>
          </a:xfrm>
          <a:prstGeom prst="rect">
            <a:avLst/>
          </a:prstGeom>
          <a:solidFill>
            <a:schemeClr val="bg1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6"/>
          <p:cNvSpPr/>
          <p:nvPr/>
        </p:nvSpPr>
        <p:spPr>
          <a:xfrm>
            <a:off x="5562720" y="2209680"/>
            <a:ext cx="228240" cy="151920"/>
          </a:xfrm>
          <a:prstGeom prst="rect">
            <a:avLst/>
          </a:prstGeom>
          <a:solidFill>
            <a:schemeClr val="bg1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32" name="Picture 4" descr=""/>
          <p:cNvPicPr/>
          <p:nvPr/>
        </p:nvPicPr>
        <p:blipFill>
          <a:blip r:embed="rId9"/>
          <a:stretch/>
        </p:blipFill>
        <p:spPr>
          <a:xfrm>
            <a:off x="6496200" y="2819520"/>
            <a:ext cx="2418840" cy="144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nodeType="clickEffect" fill="hold">
                      <p:stCondLst>
                        <p:cond delay="indefinite"/>
                      </p:stCondLst>
                      <p:childTnLst>
                        <p:par>
                          <p:cTn id="5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nodeType="clickEffect" fill="hold">
                      <p:stCondLst>
                        <p:cond delay="indefinite"/>
                      </p:stCondLst>
                      <p:childTnLst>
                        <p:par>
                          <p:cTn id="6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nodeType="clickEffect" fill="hold">
                      <p:stCondLst>
                        <p:cond delay="indefinite"/>
                      </p:stCondLst>
                      <p:childTnLst>
                        <p:par>
                          <p:cTn id="6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nodeType="clickEffect" fill="hold">
                      <p:stCondLst>
                        <p:cond delay="indefinite"/>
                      </p:stCondLst>
                      <p:childTnLst>
                        <p:par>
                          <p:cTn id="6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nodeType="clickEffect" fill="hold">
                      <p:stCondLst>
                        <p:cond delay="indefinite"/>
                      </p:stCondLst>
                      <p:childTnLst>
                        <p:par>
                          <p:cTn id="7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nodeType="clickEffect" fill="hold">
                      <p:stCondLst>
                        <p:cond delay="indefinite"/>
                      </p:stCondLst>
                      <p:childTnLst>
                        <p:par>
                          <p:cTn id="7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nodeType="clickEffect" fill="hold">
                      <p:stCondLst>
                        <p:cond delay="indefinite"/>
                      </p:stCondLst>
                      <p:childTnLst>
                        <p:par>
                          <p:cTn id="8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9411EAF5-6D0A-42B6-B067-54669085ACD6}" type="slidenum"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Scan Conversion of Circles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TextShape 3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How to compute the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initial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value of D: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We start with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x = 0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and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y = R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, so the first midpoint is at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x = 1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,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y = R-1/2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6" name="Picture 4" descr=""/>
          <p:cNvPicPr/>
          <p:nvPr/>
        </p:nvPicPr>
        <p:blipFill>
          <a:blip r:embed="rId1"/>
          <a:stretch/>
        </p:blipFill>
        <p:spPr>
          <a:xfrm>
            <a:off x="2971800" y="3809880"/>
            <a:ext cx="2230200" cy="493200"/>
          </a:xfrm>
          <a:prstGeom prst="rect">
            <a:avLst/>
          </a:prstGeom>
          <a:ln>
            <a:noFill/>
          </a:ln>
        </p:spPr>
      </p:pic>
      <p:pic>
        <p:nvPicPr>
          <p:cNvPr id="237" name="Picture 5" descr=""/>
          <p:cNvPicPr/>
          <p:nvPr/>
        </p:nvPicPr>
        <p:blipFill>
          <a:blip r:embed="rId2"/>
          <a:stretch/>
        </p:blipFill>
        <p:spPr>
          <a:xfrm>
            <a:off x="3657600" y="4459320"/>
            <a:ext cx="2147400" cy="493200"/>
          </a:xfrm>
          <a:prstGeom prst="rect">
            <a:avLst/>
          </a:prstGeom>
          <a:ln>
            <a:noFill/>
          </a:ln>
        </p:spPr>
      </p:pic>
      <p:pic>
        <p:nvPicPr>
          <p:cNvPr id="238" name="Picture 6" descr=""/>
          <p:cNvPicPr/>
          <p:nvPr/>
        </p:nvPicPr>
        <p:blipFill>
          <a:blip r:embed="rId3"/>
          <a:stretch/>
        </p:blipFill>
        <p:spPr>
          <a:xfrm>
            <a:off x="3660840" y="5068800"/>
            <a:ext cx="2358720" cy="493200"/>
          </a:xfrm>
          <a:prstGeom prst="rect">
            <a:avLst/>
          </a:prstGeom>
          <a:ln>
            <a:noFill/>
          </a:ln>
        </p:spPr>
      </p:pic>
      <p:pic>
        <p:nvPicPr>
          <p:cNvPr id="239" name="Picture 7" descr=""/>
          <p:cNvPicPr/>
          <p:nvPr/>
        </p:nvPicPr>
        <p:blipFill>
          <a:blip r:embed="rId4"/>
          <a:stretch/>
        </p:blipFill>
        <p:spPr>
          <a:xfrm>
            <a:off x="3657600" y="5715000"/>
            <a:ext cx="1041120" cy="49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nodeType="clickEffect" fill="hold">
                      <p:stCondLst>
                        <p:cond delay="indefinite"/>
                      </p:stCondLst>
                      <p:childTnLst>
                        <p:par>
                          <p:cTn id="8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nodeType="clickEffect" fill="hold">
                      <p:stCondLst>
                        <p:cond delay="indefinite"/>
                      </p:stCondLst>
                      <p:childTnLst>
                        <p:par>
                          <p:cTn id="9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nodeType="clickEffect" fill="hold">
                      <p:stCondLst>
                        <p:cond delay="indefinite"/>
                      </p:stCondLst>
                      <p:childTnLst>
                        <p:par>
                          <p:cTn id="9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nodeType="clickEffect" fill="hold">
                      <p:stCondLst>
                        <p:cond delay="indefinite"/>
                      </p:stCondLst>
                      <p:childTnLst>
                        <p:par>
                          <p:cTn id="9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0C0293C6-D42D-4909-8BAD-6A41AA96BC01}" type="slidenum"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Scan Conversion of Circles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TextShape 3"/>
          <p:cNvSpPr txBox="1"/>
          <p:nvPr/>
        </p:nvSpPr>
        <p:spPr>
          <a:xfrm>
            <a:off x="685800" y="1981080"/>
            <a:ext cx="7772040" cy="4343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Converting this to an integer algorithm: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Need only know if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is positive or negative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 &amp; R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are integers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Note D is incremented by an integer value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Therefore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 + 1/4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is positive only when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is positive; it is safe to drop the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1/4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Hence: set the initial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to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 – R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(subtracting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1/4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Application>LibreOffice/5.4.4.2$Windows_X86_64 LibreOffice_project/2524958677847fb3bb44820e40380acbe820f960</Application>
  <Words>377</Words>
  <Paragraphs>97</Paragraphs>
  <Company>Drexel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2008-04-17T12:09:14Z</dcterms:created>
  <dc:creator>Ankita Mithaiwala</dc:creator>
  <dc:description/>
  <dc:language>en-US</dc:language>
  <cp:lastModifiedBy/>
  <cp:lastPrinted>2006-10-12T02:47:04Z</cp:lastPrinted>
  <dcterms:modified xsi:type="dcterms:W3CDTF">2018-03-07T20:26:38Z</dcterms:modified>
  <cp:revision>16</cp:revision>
  <dc:subject/>
  <dc:title>CS 430/536 Computer Graphics I  Circle Drawing and Clipping Week 3, Lecture 6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Drexel University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