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embeddedFontLst>
    <p:embeddedFont>
      <p:font typeface="Merriweather Sans"/>
      <p:regular r:id="rId72"/>
      <p:bold r:id="rId73"/>
      <p:italic r:id="rId74"/>
      <p:boldItalic r:id="rId75"/>
    </p:embeddedFont>
    <p:embeddedFont>
      <p:font typeface="Playfair Display"/>
      <p:regular r:id="rId76"/>
      <p:bold r:id="rId77"/>
      <p:italic r:id="rId78"/>
      <p:boldItalic r:id="rId79"/>
    </p:embeddedFont>
    <p:embeddedFont>
      <p:font typeface="Garamond"/>
      <p:regular r:id="rId80"/>
      <p:bold r:id="rId81"/>
      <p:italic r:id="rId82"/>
      <p:boldItalic r:id="rId83"/>
    </p:embeddedFont>
    <p:embeddedFont>
      <p:font typeface="Montserrat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Montserrat-regular.fntdata"/><Relationship Id="rId83" Type="http://schemas.openxmlformats.org/officeDocument/2006/relationships/font" Target="fonts/Garamond-boldItalic.fntdata"/><Relationship Id="rId42" Type="http://schemas.openxmlformats.org/officeDocument/2006/relationships/slide" Target="slides/slide36.xml"/><Relationship Id="rId86" Type="http://schemas.openxmlformats.org/officeDocument/2006/relationships/font" Target="fonts/Montserrat-italic.fntdata"/><Relationship Id="rId41" Type="http://schemas.openxmlformats.org/officeDocument/2006/relationships/slide" Target="slides/slide35.xml"/><Relationship Id="rId85" Type="http://schemas.openxmlformats.org/officeDocument/2006/relationships/font" Target="fonts/Montserrat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Montserrat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Garamond-regular.fntdata"/><Relationship Id="rId82" Type="http://schemas.openxmlformats.org/officeDocument/2006/relationships/font" Target="fonts/Garamond-italic.fntdata"/><Relationship Id="rId81" Type="http://schemas.openxmlformats.org/officeDocument/2006/relationships/font" Target="fonts/Garamon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erriweatherSans-bold.fntdata"/><Relationship Id="rId72" Type="http://schemas.openxmlformats.org/officeDocument/2006/relationships/font" Target="fonts/MerriweatherSans-regular.fntdata"/><Relationship Id="rId31" Type="http://schemas.openxmlformats.org/officeDocument/2006/relationships/slide" Target="slides/slide25.xml"/><Relationship Id="rId75" Type="http://schemas.openxmlformats.org/officeDocument/2006/relationships/font" Target="fonts/MerriweatherSans-boldItalic.fntdata"/><Relationship Id="rId30" Type="http://schemas.openxmlformats.org/officeDocument/2006/relationships/slide" Target="slides/slide24.xml"/><Relationship Id="rId74" Type="http://schemas.openxmlformats.org/officeDocument/2006/relationships/font" Target="fonts/MerriweatherSans-italic.fntdata"/><Relationship Id="rId33" Type="http://schemas.openxmlformats.org/officeDocument/2006/relationships/slide" Target="slides/slide27.xml"/><Relationship Id="rId77" Type="http://schemas.openxmlformats.org/officeDocument/2006/relationships/font" Target="fonts/PlayfairDisplay-bold.fntdata"/><Relationship Id="rId32" Type="http://schemas.openxmlformats.org/officeDocument/2006/relationships/slide" Target="slides/slide26.xml"/><Relationship Id="rId76" Type="http://schemas.openxmlformats.org/officeDocument/2006/relationships/font" Target="fonts/PlayfairDisplay-regular.fntdata"/><Relationship Id="rId35" Type="http://schemas.openxmlformats.org/officeDocument/2006/relationships/slide" Target="slides/slide29.xml"/><Relationship Id="rId79" Type="http://schemas.openxmlformats.org/officeDocument/2006/relationships/font" Target="fonts/PlayfairDisplay-boldItalic.fntdata"/><Relationship Id="rId34" Type="http://schemas.openxmlformats.org/officeDocument/2006/relationships/slide" Target="slides/slide28.xml"/><Relationship Id="rId78" Type="http://schemas.openxmlformats.org/officeDocument/2006/relationships/font" Target="fonts/PlayfairDisplay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0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1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2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3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4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5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6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7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8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9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2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0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1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22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23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4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5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6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27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28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9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3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30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31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1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2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3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4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4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4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5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35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6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36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6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7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37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8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8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9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39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9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4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0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0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41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2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42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3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43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4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44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4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5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45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5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6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46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6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7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7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Google Shape;610;p47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7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8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8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48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8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9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49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9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5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0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0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Google Shape;641;p50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1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1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p51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6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7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8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9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85800" y="148608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85800" y="309780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68580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466812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8580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31380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594144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68580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331380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594144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68580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6812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685800" y="456120"/>
            <a:ext cx="7771680" cy="39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6812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68580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8580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6812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685800" y="309780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685800" y="148608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685800" y="309780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68580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6812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8580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31380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594144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68580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31380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594144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68580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466812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subTitle"/>
          </p:nvPr>
        </p:nvSpPr>
        <p:spPr>
          <a:xfrm>
            <a:off x="685800" y="456120"/>
            <a:ext cx="7771680" cy="39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66812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68580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68580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466812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3" type="body"/>
          </p:nvPr>
        </p:nvSpPr>
        <p:spPr>
          <a:xfrm>
            <a:off x="685800" y="309780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85800" y="148608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2" type="body"/>
          </p:nvPr>
        </p:nvSpPr>
        <p:spPr>
          <a:xfrm>
            <a:off x="685800" y="309780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3" type="body"/>
          </p:nvPr>
        </p:nvSpPr>
        <p:spPr>
          <a:xfrm>
            <a:off x="68580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4" type="body"/>
          </p:nvPr>
        </p:nvSpPr>
        <p:spPr>
          <a:xfrm>
            <a:off x="466812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68580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2" type="body"/>
          </p:nvPr>
        </p:nvSpPr>
        <p:spPr>
          <a:xfrm>
            <a:off x="331380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3" type="body"/>
          </p:nvPr>
        </p:nvSpPr>
        <p:spPr>
          <a:xfrm>
            <a:off x="5941440" y="148608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4" type="body"/>
          </p:nvPr>
        </p:nvSpPr>
        <p:spPr>
          <a:xfrm>
            <a:off x="68580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5" type="body"/>
          </p:nvPr>
        </p:nvSpPr>
        <p:spPr>
          <a:xfrm>
            <a:off x="331380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6" type="body"/>
          </p:nvPr>
        </p:nvSpPr>
        <p:spPr>
          <a:xfrm>
            <a:off x="5941440" y="3097800"/>
            <a:ext cx="250236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8580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6812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685800" y="456120"/>
            <a:ext cx="7771680" cy="39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6812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68580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85800" y="1486080"/>
            <a:ext cx="37922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668120" y="309780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8580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668120" y="1486080"/>
            <a:ext cx="379224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85800" y="3097800"/>
            <a:ext cx="7771680" cy="14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E71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86160" y="0"/>
            <a:ext cx="71640" cy="51429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358520" y="0"/>
            <a:ext cx="3852360" cy="51429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685800" y="456120"/>
            <a:ext cx="77716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/>
          <p:nvPr/>
        </p:nvSpPr>
        <p:spPr>
          <a:xfrm>
            <a:off x="344160" y="1404000"/>
            <a:ext cx="8454960" cy="214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Biztech Knowledge Club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344160" y="3550680"/>
            <a:ext cx="4909320" cy="577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PHP Training - PHP +MySQL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52280"/>
            <a:ext cx="3976920" cy="51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9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Handling MySQL Errors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9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 for not connecting to a database server include: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720" lvl="1" marL="6681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2600"/>
              <a:buFont typeface="Noto Sans Symbols"/>
              <a:buChar char="❑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server is not running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720" lvl="1" marL="6681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2600"/>
              <a:buFont typeface="Noto Sans Symbols"/>
              <a:buChar char="❑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Insufficient privileges to access the data source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720" lvl="1" marL="6681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2600"/>
              <a:buFont typeface="Noto Sans Symbols"/>
              <a:buChar char="❑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username and/or password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719" lvl="0" marL="6681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Handling MySQL Errors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0"/>
          <p:cNvSpPr/>
          <p:nvPr/>
        </p:nvSpPr>
        <p:spPr>
          <a:xfrm>
            <a:off x="1697040" y="3943440"/>
            <a:ext cx="58525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9-2 Database connection error message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00160"/>
            <a:ext cx="4118760" cy="181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0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120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you are using a valid username and password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1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Terminating Script Execution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1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die()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functions terminate script execution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die()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version is usually used when attempting to access a data source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functions accept a single string argument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die()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functions as separate statements or by appending either function to an expression with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2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Terminating Script Execution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2"/>
          <p:cNvSpPr/>
          <p:nvPr/>
        </p:nvSpPr>
        <p:spPr>
          <a:xfrm>
            <a:off x="457200" y="8726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$DBConnect = @mysqli_connect("localhost", "root", "paris");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(!$DBConnect)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die("&lt;p&gt;The database server is not available.&lt;/p&gt;");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connected to the database server.&lt;/p&gt;";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$DBSelect = @mysqli_select_db($DBConnect, "flightlog");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(!$DBSelect)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die("&lt;p&gt;The database is not available.&lt;/p&gt;");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opened the database.&lt;/p&gt;";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additional statements that access the database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3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Terminating Script Execution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3"/>
          <p:cNvSpPr/>
          <p:nvPr/>
        </p:nvSpPr>
        <p:spPr>
          <a:xfrm>
            <a:off x="152280" y="1085760"/>
            <a:ext cx="86860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$DBConnect = @mysqli_connect("localhost", "dongosselin",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"rosebud")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die("&lt;p&gt;The database server is not available.&lt;/p&gt;");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connected to the database server.&lt;/p&gt;";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@mysqli_select_db($DBConnect, "flightlog")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die("&lt;p&gt;The database is not available.&lt;/p&gt;");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opened the database.&lt;/p&gt;";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additional statements that access the database server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4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4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Reporting MySQL Errors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Table 9-2  MySQL error reporting functions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5896440" cy="23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5"/>
          <p:cNvSpPr/>
          <p:nvPr/>
        </p:nvSpPr>
        <p:spPr>
          <a:xfrm>
            <a:off x="457200" y="208440"/>
            <a:ext cx="8228880" cy="59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Reporting MySQL Errors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5"/>
          <p:cNvSpPr/>
          <p:nvPr/>
        </p:nvSpPr>
        <p:spPr>
          <a:xfrm>
            <a:off x="266760" y="714240"/>
            <a:ext cx="8609760" cy="37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$User = $_GET['username'];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$Password = $_GET['password'];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$DBConnect = @mysqli_connect("localhost", $User, $Password)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connect to the database server.&lt;/p&gt;“ . "&lt;p&gt;Error code " . mysqli_connect_errno()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mysqli_connect_error()) . "&lt;/p&gt;";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connected to the database server.&lt;/p&gt;";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@mysqli_select_db($DBConnect, "flightlog")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die("&lt;p&gt;The database is not available.&lt;/p&gt;");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opened the database.&lt;/p&gt;";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additional statements that access the database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6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Reporting MySQL Errors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6"/>
          <p:cNvSpPr/>
          <p:nvPr/>
        </p:nvSpPr>
        <p:spPr>
          <a:xfrm>
            <a:off x="1279440" y="4142160"/>
            <a:ext cx="18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6"/>
          <p:cNvSpPr/>
          <p:nvPr/>
        </p:nvSpPr>
        <p:spPr>
          <a:xfrm>
            <a:off x="1652760" y="3200400"/>
            <a:ext cx="642852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9-4 Error number and message generated by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invalid username and password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640" y="1542960"/>
            <a:ext cx="4125960" cy="15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7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Reporting MySQL Errors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7"/>
          <p:cNvSpPr/>
          <p:nvPr/>
        </p:nvSpPr>
        <p:spPr>
          <a:xfrm>
            <a:off x="457200" y="857160"/>
            <a:ext cx="845748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$User = $_GET['username'];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$Password = $_GET['password'];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$DBConnect = @mysqli_connect("localhost", $User, $Password)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connect to the database server.&lt;/p&gt;"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" . mysqli_connect_errno()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mysqli_connect_error()) . "&lt;/p&gt;";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connected to the database server.&lt;/p&gt;";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@mysqli_select_db($DBConnect, "flightplan")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select the database.&lt;/p&gt;"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" . mysqli_errno($DBConnect)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mysqli_error($DBConnect)) . "&lt;/p&gt;";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opened the database.&lt;/p&gt;";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1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additional statements that access the database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8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Reporting MySQL Errors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8"/>
          <p:cNvSpPr/>
          <p:nvPr/>
        </p:nvSpPr>
        <p:spPr>
          <a:xfrm>
            <a:off x="1671480" y="3314880"/>
            <a:ext cx="651456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9-5 Error code and message generated when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attempting to select a database that does not exist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480" y="1542960"/>
            <a:ext cx="4140360" cy="166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1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Objectives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1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MySQL from PHP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to handle MySQL errors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SQL statements with PHP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PHP to work with MySQL databases and tables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PHP to manipulate database records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9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Executing SQL Statements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9"/>
          <p:cNvSpPr/>
          <p:nvPr/>
        </p:nvSpPr>
        <p:spPr>
          <a:xfrm>
            <a:off x="457200" y="800280"/>
            <a:ext cx="822888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69880" lvl="0" marL="569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send SQL statements to MySQL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9880" lvl="0" marL="56988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syntax for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is: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9160" lvl="0" marL="56988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</a:t>
            </a:r>
            <a:r>
              <a:rPr b="0" i="1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9880" lvl="0" marL="5698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one of three values: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47920" lvl="1" marL="83808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SQL statements that do not return results (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statements) it returns a value of true if the statement executes successfully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0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Executing SQL Statements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0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94640" lvl="1" marL="838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812F"/>
              </a:buClr>
              <a:buSzPts val="2600"/>
              <a:buFont typeface="Times New Roman"/>
              <a:buAutoNum type="arabicPeriod" startAt="2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SQL statements that return results (</a:t>
            </a:r>
            <a:r>
              <a:rPr b="0" i="0" lang="en-IN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statements) the </a:t>
            </a:r>
            <a:r>
              <a:rPr b="0" i="0" lang="en-IN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a result pointer that represents the query results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16879" lvl="2" marL="10890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9900"/>
              </a:buClr>
              <a:buSzPts val="2200"/>
              <a:buFont typeface="Times New Roman"/>
              <a:buAutoNum type="alphaLcParenR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pointer</a:t>
            </a: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special type of variable that refers to the currently selected row in a resultset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94640" lvl="1" marL="838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2600"/>
              <a:buFont typeface="Times New Roman"/>
              <a:buAutoNum type="arabicPeriod" startAt="2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a value of false for any SQL statements that fail, regardless of whether they return results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1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Working with Query Results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1"/>
          <p:cNvSpPr/>
          <p:nvPr/>
        </p:nvSpPr>
        <p:spPr>
          <a:xfrm>
            <a:off x="228600" y="914400"/>
            <a:ext cx="8686080" cy="368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 9-3 Common PHP functions for accessing database results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1619280"/>
            <a:ext cx="5889240" cy="283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2"/>
          <p:cNvSpPr/>
          <p:nvPr/>
        </p:nvSpPr>
        <p:spPr>
          <a:xfrm>
            <a:off x="0" y="208440"/>
            <a:ext cx="90460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Retrieving Records into an Indexed Array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2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05640" lvl="0" marL="34128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Char char="■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mysqli_fetch_row()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the fields in the current row of a resultset into an indexed array and moves the result pointer to the next row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"&lt;table width='100%‘ border='1'&gt;";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"&lt;tr&gt;&lt;th&gt;Make&lt;/th&gt;&lt;th&gt;Model&lt;/th&gt;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&lt;th&gt;Price&lt;/th&gt;&lt;th&gt;Quantity&lt;/th&gt;&lt;/tr&gt;";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$Row = mysqli_fetch_row($QueryResult);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"&lt;tr&gt;&lt;td&gt;{</a:t>
            </a: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$Row[0]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}&lt;/td&gt;";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"&lt;td&gt;{</a:t>
            </a: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$Row[1]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}&lt;/td&gt;";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"&lt;td align='right'&gt;{</a:t>
            </a: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$Row[2]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}&lt;/td&gt;";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"&lt;td align='right'&gt;{</a:t>
            </a: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$Row[3]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}&lt;/td&gt;&lt;/tr&gt;";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$Row = mysqli_fetch_row($QueryResult);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while ($Row);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3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3"/>
          <p:cNvSpPr/>
          <p:nvPr/>
        </p:nvSpPr>
        <p:spPr>
          <a:xfrm>
            <a:off x="457200" y="208440"/>
            <a:ext cx="84574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Retrieving Records into an Indexed Array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3"/>
          <p:cNvSpPr/>
          <p:nvPr/>
        </p:nvSpPr>
        <p:spPr>
          <a:xfrm>
            <a:off x="1271520" y="4286160"/>
            <a:ext cx="71161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9-6 Output of the inventory table in a Web browser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14280"/>
            <a:ext cx="4342680" cy="303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4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4"/>
          <p:cNvSpPr/>
          <p:nvPr/>
        </p:nvSpPr>
        <p:spPr>
          <a:xfrm>
            <a:off x="457200" y="208440"/>
            <a:ext cx="868608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Retrieving Records into an Associative Array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4"/>
          <p:cNvSpPr/>
          <p:nvPr/>
        </p:nvSpPr>
        <p:spPr>
          <a:xfrm>
            <a:off x="457200" y="1304280"/>
            <a:ext cx="8305200" cy="379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mysqli_fetch_assoc()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the fields in the current row of a resultset into an associative array and moves the result pointer to the next row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between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mysqli_fetch_assoc()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mysqli_fetch_row()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that instead of returning the fields into an indexed array,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mysqli_fetch_assoc()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the fields into an associate array and uses each field name as the array key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5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Accessing Query Result Information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5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mysqli_num_rows()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the number of rows in a query result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mysqli_num_fields()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the number of fields in a query result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functions accept a database connection variable as an argument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6"/>
          <p:cNvSpPr/>
          <p:nvPr/>
        </p:nvSpPr>
        <p:spPr>
          <a:xfrm>
            <a:off x="457200" y="208440"/>
            <a:ext cx="8228880" cy="59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Accessing Query Result Information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6"/>
          <p:cNvSpPr/>
          <p:nvPr/>
        </p:nvSpPr>
        <p:spPr>
          <a:xfrm>
            <a:off x="457200" y="13334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$SQLstring = "SELECT * FROM inventory";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$QueryResult = @mysqli_query($DBConnect, $SQLstring)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execute the query.&lt;/p&gt;"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“ . mysqli_errno($DBConnect)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mysqli_error($DBConnect)) . "&lt;/p&gt;";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executed the query.&lt;/p&gt;";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$NumRows = mysqli_num_rows($QueryResult);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$NumFields = mysqli_num_fields($QueryResult);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($NumRows != 0 &amp;&amp; $NumFields != 0)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"&lt;p&gt;Your query returned “ 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mysqli_num_rows($QueryResult) . “ rows and 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mysqli_num_fields($QueryResult) . “ fields.&lt;/p&gt;";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"&lt;p&gt;Your query returned no results.&lt;/p&gt;";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7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7"/>
          <p:cNvSpPr/>
          <p:nvPr/>
        </p:nvSpPr>
        <p:spPr>
          <a:xfrm>
            <a:off x="457200" y="208440"/>
            <a:ext cx="8228880" cy="59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Accessing Query Result Information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7"/>
          <p:cNvSpPr/>
          <p:nvPr/>
        </p:nvSpPr>
        <p:spPr>
          <a:xfrm>
            <a:off x="1668600" y="3886200"/>
            <a:ext cx="636984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9-8 Output of the number of rows and fields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returned from a query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480" y="1428840"/>
            <a:ext cx="4125960" cy="231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8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Closing Query Results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8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are finished working with query results retrieved with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function, use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mysqli_free_result()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close the resultset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close the resultset, pass to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mysqli_free_result()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the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containing the result pointer from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PHP Overview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2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has the ability to access and manipulate any database that is ODBC compliant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includes functionality that allows you to work directly with different types of databases, without going through ODBC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supports SQLite, database abstraction layer functions, and PEAR DB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9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9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Creating and Deleting Databases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9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with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create a new database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$SQLstring = "CREATE DATABASE real_estate";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$QueryResult = @mysqli_query($DBConnect, $SQLstring)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execute the query.&lt;/p&gt;"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" . mysqli_errno($DBConnect)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mysqli_error($DBConnect)) . "&lt;/p&gt;";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executed the query.&lt;/p&gt;";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0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0"/>
          <p:cNvSpPr/>
          <p:nvPr/>
        </p:nvSpPr>
        <p:spPr>
          <a:xfrm>
            <a:off x="457200" y="208440"/>
            <a:ext cx="822888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Creating and Deleting Databases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0"/>
          <p:cNvSpPr/>
          <p:nvPr/>
        </p:nvSpPr>
        <p:spPr>
          <a:xfrm>
            <a:off x="1096920" y="3988440"/>
            <a:ext cx="805428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9-9 Error code and message that prints when you attempt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database that already exists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20" y="1314360"/>
            <a:ext cx="4685760" cy="266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1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1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1"/>
          <p:cNvSpPr/>
          <p:nvPr/>
        </p:nvSpPr>
        <p:spPr>
          <a:xfrm>
            <a:off x="457200" y="208440"/>
            <a:ext cx="8228880" cy="59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Creating and Deleting Databases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1"/>
          <p:cNvSpPr/>
          <p:nvPr/>
        </p:nvSpPr>
        <p:spPr>
          <a:xfrm>
            <a:off x="457200" y="1227240"/>
            <a:ext cx="8228880" cy="385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mysqli_db_select()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check whether a database exists before you create or delete it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a new database, you must select it by executing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mysqli_select_db()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Deleting a database is almost identical to creating one, except 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instead of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with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2"/>
          <p:cNvSpPr/>
          <p:nvPr/>
        </p:nvSpPr>
        <p:spPr>
          <a:xfrm>
            <a:off x="457200" y="208440"/>
            <a:ext cx="8228880" cy="59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Creating and Deleting Databases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2"/>
          <p:cNvSpPr/>
          <p:nvPr/>
        </p:nvSpPr>
        <p:spPr>
          <a:xfrm>
            <a:off x="457200" y="914400"/>
            <a:ext cx="8533800" cy="368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$DBName = "real_estate";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(@!mysqli_select_db($DBConnect, $DBName))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"&lt;p&gt;The $DBName database does not exist!&lt;/p&gt;";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$SQLstring = "DROP DATABASE $DBName";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$QueryResult = @mysqli_query($DBConnect, $SQLstring)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Or die("&lt;p&gt;Unable to execute the query.&lt;/p&gt;"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. "&lt;p&gt;Error code “ . mysqli_errno($DBConnect)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. ": “ . mysqli_error($DBConnect)) . "&lt;/p&gt;";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"&lt;p&gt;Successfully deleted the database.&lt;/p&gt;";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3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3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Creating and Deleting Tables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3"/>
          <p:cNvSpPr/>
          <p:nvPr/>
        </p:nvSpPr>
        <p:spPr>
          <a:xfrm>
            <a:off x="457200" y="857160"/>
            <a:ext cx="822888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table, 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with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mysqli_select_db()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before executing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or the new table might be created in the wrong database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prevent code from attempting to create a table that already exists, use a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that attempts to select records from the table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4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4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2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Creating and Deleting Tables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4"/>
          <p:cNvSpPr/>
          <p:nvPr/>
        </p:nvSpPr>
        <p:spPr>
          <a:xfrm>
            <a:off x="152280" y="857160"/>
            <a:ext cx="87624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$DBName = "real_estate";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$SQLstring = "CREATE TABLE commercial (city VARCHAR(25), state VARCHAR(25),</a:t>
            </a: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sale_or_lease VARCHAR(25), type_of_use VARCHAR(40),Price INT, size INT)";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$QueryResult = @mysqli_query($DBConnect, $SQLstring)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execute the query.&lt;/p&gt;"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" . mysqli_errno($DBConnect)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mysqli_error($DBConnect)) . "&lt;/p&gt;";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created the table.&lt;/p&gt;";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mysqli_close($DBConnect);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5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5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5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2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Creating and Deleting Tables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5"/>
          <p:cNvSpPr/>
          <p:nvPr/>
        </p:nvSpPr>
        <p:spPr>
          <a:xfrm>
            <a:off x="1593720" y="3828960"/>
            <a:ext cx="720648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9-11 Error code and message that prints when you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 to create a table that already exists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520" y="1428840"/>
            <a:ext cx="4118760" cy="234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6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6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Adding, Deleting, and Updating Records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6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 records to a table, use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keywords with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values entered in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 must be in the same order in which you defined the table fields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must specify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any fields for which you do not have a value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7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7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Adding, Deleting, and Updating Records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7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 multiple records to a database, use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DATA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and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with a local text file containing the records you want to add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update records in a table, use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keywords with 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8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8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Adding, Deleting, and Updating Records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8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specifies the name of the table to update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specifies the value to assign to the fields in the records that match the condition in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delete records in a table, 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keywords with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determines which records to delete in the table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Enabling MySQL Support in PHP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3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1200" lvl="0" marL="3412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UNIX/Linux systems: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840" lvl="1" marL="66816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PHP to use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 by specifying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--with-mysqli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when you run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during installation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Windows: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840" lvl="1" marL="66816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the files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libmysql.dll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php_mysqli.dll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installation directory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9840" lvl="1" marL="66816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php.ini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configuration file and enable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extension=php_mysqli.dll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9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9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9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</a:t>
            </a:r>
            <a:r>
              <a:rPr b="0" i="0" lang="en-IN" sz="26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IN" sz="26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mysqli_affected_rows()</a:t>
            </a:r>
            <a:r>
              <a:rPr b="0" i="0" lang="en-IN" sz="26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9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120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queries that return results (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queries), use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mysqli_num_rows()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find the number of records returned from the query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queries that modify tables but do not return results (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queries), use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mysqli_affected_rows()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determine the number of affected rows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0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0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0"/>
          <p:cNvSpPr/>
          <p:nvPr/>
        </p:nvSpPr>
        <p:spPr>
          <a:xfrm>
            <a:off x="457200" y="208440"/>
            <a:ext cx="86860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</a:t>
            </a:r>
            <a:r>
              <a:rPr b="0" i="0" lang="en-IN" sz="34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IN" sz="29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mysqli_affected_rows()</a:t>
            </a:r>
            <a:r>
              <a:rPr b="0" i="0" lang="en-IN" sz="34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Function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0"/>
          <p:cNvSpPr/>
          <p:nvPr/>
        </p:nvSpPr>
        <p:spPr>
          <a:xfrm>
            <a:off x="457200" y="1200240"/>
            <a:ext cx="845748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$SQLstring = "UPDATE inventory SET price=368.20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WHERE make='Fender' AND model='DG7'";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$QueryResult = @mysqli_query($DBConnect, $SQLstring)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execute the query.&lt;/p&gt;"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" . mysqli_errno($DBConnect)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mysqli_error($DBConnect)) . "&lt;/p&gt;";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updated "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mysqli_affected_rows($DBConnect)</a:t>
            </a:r>
            <a:r>
              <a:rPr b="1" i="0" lang="en-I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I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record(s).&lt;/p&gt;";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1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1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81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</a:t>
            </a:r>
            <a:r>
              <a:rPr b="0" i="0" lang="en-IN" sz="34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IN" sz="29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mysqli_affected_rows()</a:t>
            </a:r>
            <a:r>
              <a:rPr b="0" i="0" lang="en-IN" sz="34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Function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80" y="1674720"/>
            <a:ext cx="4799880" cy="228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81"/>
          <p:cNvSpPr/>
          <p:nvPr/>
        </p:nvSpPr>
        <p:spPr>
          <a:xfrm>
            <a:off x="911160" y="4074840"/>
            <a:ext cx="732096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9-16 Output of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mysqli_affected_rows()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an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2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2"/>
          <p:cNvSpPr/>
          <p:nvPr/>
        </p:nvSpPr>
        <p:spPr>
          <a:xfrm>
            <a:off x="457200" y="136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82"/>
          <p:cNvSpPr/>
          <p:nvPr/>
        </p:nvSpPr>
        <p:spPr>
          <a:xfrm>
            <a:off x="152280" y="1223640"/>
            <a:ext cx="8838360" cy="36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queries that add or update records, or alter  table’s structure, 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return information about the query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the number of operations for various types of actions, depending on the type of query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information about the last query that was executed on the database connection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3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3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3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83"/>
          <p:cNvSpPr/>
          <p:nvPr/>
        </p:nvSpPr>
        <p:spPr>
          <a:xfrm>
            <a:off x="457200" y="138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1200" lvl="0" marL="3412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information about queries that match one of the following formats: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19" lvl="1" marL="66816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INTO...SELECT...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19" lvl="1" marL="66816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INTO...VALUES (...),(...),(...)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19" lvl="1" marL="66816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DATA INFILE ...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19" lvl="1" marL="66816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...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19" lvl="1" marL="66816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B812F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any queries that do not match one of these formats,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an empty string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4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84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4"/>
          <p:cNvSpPr/>
          <p:nvPr/>
        </p:nvSpPr>
        <p:spPr>
          <a:xfrm>
            <a:off x="457200" y="95256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$SQLstring = "INSERT INTO inventory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VALUES('Ovation', '1777 LX Legend', 1049.00, 2),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('Ovation', '1861 Standard Balladeer', 699.00, 1),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('Ovation', 'Tangent Series T357', 569.00, 3)";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$QueryResult = @mysqli_query($DBConnect, $SQLstring)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execute the query.&lt;/p&gt;"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“ . mysqli_errno($DBConnect)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mysqli_error($DBConnect)) . "&lt;/p&gt;";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added the records.&lt;/p&gt;";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"&lt;p&gt;" . mysqli_info($DBConnect) . "&lt;/p&gt;";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5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85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85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85"/>
          <p:cNvSpPr/>
          <p:nvPr/>
        </p:nvSpPr>
        <p:spPr>
          <a:xfrm>
            <a:off x="1290600" y="3600360"/>
            <a:ext cx="672696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9-17 Output of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for an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query that adds multiple records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59640"/>
            <a:ext cx="4685760" cy="221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6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6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86"/>
          <p:cNvSpPr/>
          <p:nvPr/>
        </p:nvSpPr>
        <p:spPr>
          <a:xfrm>
            <a:off x="457200" y="136440"/>
            <a:ext cx="822888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86"/>
          <p:cNvSpPr/>
          <p:nvPr/>
        </p:nvSpPr>
        <p:spPr>
          <a:xfrm>
            <a:off x="457200" y="1200240"/>
            <a:ext cx="868644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59" lvl="0" marL="3412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3000"/>
              <a:buFont typeface="Noto Sans Symbols"/>
              <a:buChar char="■"/>
            </a:pP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also returns information for </a:t>
            </a:r>
            <a:r>
              <a:rPr b="0" i="0" lang="en-IN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DATA</a:t>
            </a:r>
            <a:r>
              <a:rPr b="0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queries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$SQLstring = "LOAD DATA LOCAL INFILE 'c:/temp/inventory.txt'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INTO TABLE inventory;";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$QueryResult = @mysqli_query($DBConnect, $SQLstring)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Or die("&lt;p&gt;Unable to execute the query.&lt;/p&gt;"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"&lt;p&gt;Error code “ . mysqli_errno($DBConnect)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 ": " . mysqli_error($DBConnect)) . "&lt;/p&gt;";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"&lt;p&gt;Successfully added the records.&lt;/p&gt;";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"&lt;p&gt;" . mysqli_info($DBConnect) . "&lt;/p&gt;";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7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87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Using the </a:t>
            </a:r>
            <a:r>
              <a:rPr b="0" i="0" lang="en-IN" sz="3800" u="none" cap="none" strike="noStrike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7"/>
          <p:cNvSpPr/>
          <p:nvPr/>
        </p:nvSpPr>
        <p:spPr>
          <a:xfrm>
            <a:off x="1442880" y="3772080"/>
            <a:ext cx="6571440" cy="5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9-18 Output of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for a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DATA</a:t>
            </a: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Google Shape;62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880" y="1486080"/>
            <a:ext cx="4558320" cy="21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8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8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8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Summary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8"/>
          <p:cNvSpPr/>
          <p:nvPr/>
        </p:nvSpPr>
        <p:spPr>
          <a:xfrm>
            <a:off x="457200" y="743040"/>
            <a:ext cx="8228880" cy="385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includes functionality that allows you to work directly with different types of databases, without going through ODBC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code that anticipates and handles potential problems is often called bulletproofing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error control operator (@) suppresses error messages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result pointer is a special type of variable that refers to the currently selected row in a resultset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4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Opening and Closing a MySQL Connection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4"/>
          <p:cNvSpPr/>
          <p:nvPr/>
        </p:nvSpPr>
        <p:spPr>
          <a:xfrm>
            <a:off x="571680" y="174420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120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connection to a MySQL database server with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a positive integer if it connects to the database successfully or false if it does not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the return value from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a variable that you can use to access the database in your script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9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9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89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Summary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9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send SQL statements to MySQL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a field as a primary key in MySQL, include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keywords when you first define a field with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AUTO_INCREMENT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is often used with a primary key to generate a unique ID for each new row in a table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0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90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Summary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0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280" lvl="0" marL="3412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DATA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and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with a local text file to add multiple records to a database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queries that return results, such as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queries, you can use 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 num_rows()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find the number of records returned from the query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mysqli_info()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returns the number of operations for various types of actions, depending on the type of query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1"/>
          <p:cNvSpPr/>
          <p:nvPr/>
        </p:nvSpPr>
        <p:spPr>
          <a:xfrm>
            <a:off x="685800" y="1542960"/>
            <a:ext cx="777168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SLIDES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PHP+SQL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2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for Database Access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2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12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the MySQL server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Merriweather Sans"/>
              <a:buChar char="–"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$connection = mysql_connect("localhost", $username, $password);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the database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Merriweather Sans"/>
              <a:buChar char="–"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mysql_select_db("winestore", $connection);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SQL operations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Disconnect from the server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Merriweather Sans"/>
              <a:buChar char="–"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mysql_close($connection);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3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93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mysql_ functions return NULL (or false) if they fail.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functions are helpful in graceful failure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die(</a:t>
            </a:r>
            <a:r>
              <a:rPr b="0" i="1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halts and displays the string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mysql_errno() - returns number of error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mysql_error() - returns text of error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4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examples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94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if (!($connection = mysql_connect("localhost",$name,$passwd)))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die("Could not connect");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 showerror()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die("Error " . mysql_errno() . " : " . mysql_error());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if (!(mysql_select_db("winestor", $connection)))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showerror();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5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 Query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95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100"/>
              <a:buFont typeface="Merriweather Sans"/>
              <a:buChar char="–"/>
            </a:pPr>
            <a:r>
              <a:rPr b="0" i="0" lang="en-IN" sz="21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</a:t>
            </a: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query = 'select * from wines';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input information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100"/>
              <a:buFont typeface="Merriweather Sans"/>
              <a:buChar char="–"/>
            </a:pPr>
            <a:r>
              <a:rPr b="0" i="0" lang="en-IN" sz="21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</a:t>
            </a: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winery = $_POST['winery'];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Merriweather Sans"/>
              <a:buChar char="–"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$query = “select * from wines where winery=$winery”;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89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6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a Query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96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124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mysql_query returns a result handle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$result = mysql_query($query, $connection)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mysql_num_rows indicates the number of rows returned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$num_rows = mysql_num_rows($result)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mysql_fetch_array creates array/hash of result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For ($n=0; $n&lt;$num_rows;$n++)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$row = mysql_fetch_array($result)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7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fetch_array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7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both numeric and index tags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are duplicated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 select surname, city from customers;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Row: ( 0=&gt;'Walker', ‘surname’=&gt;'Walker', 1=&gt;'Kent', 'city'=&gt;'Kent' 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645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8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Printing the Complete Row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8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number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for ($i=0; $i&lt;mysql_num_fields($result); $i++)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 echo $row[$i] . " ";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field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echo $row['surname'] . ' ' . $row['city'];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5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Opening and Closing a MySQL Connection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457200" y="1406160"/>
            <a:ext cx="8457480" cy="33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120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syntax for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is: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128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$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mysqli_connect("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specifies the host name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your MySQL database server is installed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 specify a MySQL account name and password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selects a database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which to work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9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Avoiding Special Characters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99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12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building HTML, characters such as '&amp;' in the data can cause problems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htmlspecialchars() replaces all such characters with HTML escapes such as &amp;amp;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3333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print( htmlspecialchars($row['surname'] . ' ' . $row['city']);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0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Characters in Input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00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80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problem exists with special characters in input (e.g. ' 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switch magic_quotes_gpc (default on) inserts backslashes before single &amp; double quotes, backslashes and NULL characters in input data (from GET, PUT and cookie data)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stripslashes() to remove the slashes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addslashes() to add the slashes if magic_quotes_gpc is off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1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Dangerous User Input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01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864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user input to other programs opens the door to exploits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696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–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Eg.  exec("/usr/bin/cal $input")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696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–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a calendar (/usr/bin/cal 2004)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696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–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a malevolent user might send '2004 ; cat /etc/passwd'  or '2004 ; rm *'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864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Overlong inputs can also cause problems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864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clean input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696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–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$input = escapeshellcmd($input);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696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–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$input = substr($input,$maxlength);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2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/ Form in one Document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02"/>
          <p:cNvSpPr/>
          <p:nvPr/>
        </p:nvSpPr>
        <p:spPr>
          <a:xfrm>
            <a:off x="685800" y="131436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the original form with the PHP document that processes data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empty($regionName)) { //parameter provided?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//produce the &lt;form&gt;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//run the query using data from $_GET or $_POST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3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Inserting Into a Database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03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12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data from a form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data (JavaScript, PHP or both)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query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$query = "insert into customer set cust_id = NULL, " . "surname  =\"" . $surname ."\"" …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124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the query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mysql_query($query, $db);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4"/>
          <p:cNvSpPr/>
          <p:nvPr/>
        </p:nvSpPr>
        <p:spPr>
          <a:xfrm>
            <a:off x="685800" y="45720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a Database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04"/>
          <p:cNvSpPr/>
          <p:nvPr/>
        </p:nvSpPr>
        <p:spPr>
          <a:xfrm>
            <a:off x="685800" y="1486080"/>
            <a:ext cx="777168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to find item to update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old information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new information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and run the update query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89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/>
          <p:nvPr/>
        </p:nvSpPr>
        <p:spPr>
          <a:xfrm>
            <a:off x="0" y="4800600"/>
            <a:ext cx="2893320" cy="34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6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Opening and Closing a MySQL Connection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6"/>
          <p:cNvSpPr/>
          <p:nvPr/>
        </p:nvSpPr>
        <p:spPr>
          <a:xfrm>
            <a:off x="457200" y="168408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9-1  MySQL server information functions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2128320"/>
            <a:ext cx="5889240" cy="20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7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Opening and Closing a MySQL Connection (continued)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7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9-1  MySQLInfo.php in a Web browser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0" y="1415880"/>
            <a:ext cx="4111560" cy="247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/>
          <p:nvPr/>
        </p:nvSpPr>
        <p:spPr>
          <a:xfrm>
            <a:off x="457200" y="208440"/>
            <a:ext cx="8228880" cy="8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800" u="none" cap="none" strike="noStrik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Selecting a Database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8"/>
          <p:cNvSpPr/>
          <p:nvPr/>
        </p:nvSpPr>
        <p:spPr>
          <a:xfrm>
            <a:off x="457200" y="1200240"/>
            <a:ext cx="8228880" cy="33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120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 database with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1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when you log on to the MySQL Monitor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syntax for the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mysqli_select_db()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is: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66996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mysqli_select_db(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3412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returns a value of true if it successfully selects a database or false if it does not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