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10058400" cx="77724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fdf268e4b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fdf268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04fa67bc3_0_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04fa67b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1d1f1349f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1d1f13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fdf268e4b_0_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fdf268e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0" Type="http://schemas.openxmlformats.org/officeDocument/2006/relationships/image" Target="../media/image19.png"/><Relationship Id="rId11" Type="http://schemas.openxmlformats.org/officeDocument/2006/relationships/image" Target="../media/image6.png"/><Relationship Id="rId22" Type="http://schemas.openxmlformats.org/officeDocument/2006/relationships/image" Target="../media/image15.png"/><Relationship Id="rId10" Type="http://schemas.openxmlformats.org/officeDocument/2006/relationships/image" Target="../media/image20.jpg"/><Relationship Id="rId21" Type="http://schemas.openxmlformats.org/officeDocument/2006/relationships/image" Target="../media/image14.png"/><Relationship Id="rId13" Type="http://schemas.openxmlformats.org/officeDocument/2006/relationships/image" Target="../media/image10.jp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6.jpg"/><Relationship Id="rId15" Type="http://schemas.openxmlformats.org/officeDocument/2006/relationships/image" Target="../media/image11.png"/><Relationship Id="rId14" Type="http://schemas.openxmlformats.org/officeDocument/2006/relationships/image" Target="../media/image22.jpg"/><Relationship Id="rId17" Type="http://schemas.openxmlformats.org/officeDocument/2006/relationships/image" Target="../media/image24.png"/><Relationship Id="rId16" Type="http://schemas.openxmlformats.org/officeDocument/2006/relationships/image" Target="../media/image23.png"/><Relationship Id="rId5" Type="http://schemas.openxmlformats.org/officeDocument/2006/relationships/image" Target="../media/image7.png"/><Relationship Id="rId19" Type="http://schemas.openxmlformats.org/officeDocument/2006/relationships/image" Target="../media/image18.png"/><Relationship Id="rId6" Type="http://schemas.openxmlformats.org/officeDocument/2006/relationships/image" Target="../media/image17.png"/><Relationship Id="rId18" Type="http://schemas.openxmlformats.org/officeDocument/2006/relationships/image" Target="../media/image13.png"/><Relationship Id="rId7" Type="http://schemas.openxmlformats.org/officeDocument/2006/relationships/image" Target="../media/image21.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6825" y="0"/>
            <a:ext cx="2629200" cy="982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u="sng">
                <a:solidFill>
                  <a:schemeClr val="dk1"/>
                </a:solidFill>
              </a:rPr>
              <a:t>Module 4: Clustering</a:t>
            </a:r>
            <a:endParaRPr b="1" sz="800" u="sng">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Kmeans:</a:t>
            </a:r>
            <a:r>
              <a:rPr b="1" lang="en" sz="600">
                <a:solidFill>
                  <a:schemeClr val="dk1"/>
                </a:solidFill>
              </a:rPr>
              <a:t> </a:t>
            </a:r>
            <a:r>
              <a:rPr lang="en" sz="600">
                <a:solidFill>
                  <a:schemeClr val="dk1"/>
                </a:solidFill>
              </a:rPr>
              <a:t>Unsupervised (Dont know labels, k nearest neighbors do know  labels) Centroid Based, No overlap (Partitional Clustering)</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Class labels should not be used in clustering, only in validation</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Points Assigned to closest centroid, boundaries circle if euclidean distance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K assigned rand., select k pt centroids &amp; recompute centroid of each cluster</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Distance measured in euclidean, cosine, correlation so that intra-cluster distances minimized &amp; inter-cluster distances are maximized, ambiguous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Will converge for similarity measures, stopping condition changed to few points change clusters</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Strengths</a:t>
            </a:r>
            <a:r>
              <a:rPr lang="en" sz="600">
                <a:solidFill>
                  <a:schemeClr val="dk1"/>
                </a:solidFill>
              </a:rPr>
              <a:t>: Simple, many use formats, efficient, bisecting less susceptible to initialization problem</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Weaknesses</a:t>
            </a:r>
            <a:r>
              <a:rPr lang="en" sz="600">
                <a:solidFill>
                  <a:schemeClr val="dk1"/>
                </a:solidFill>
              </a:rPr>
              <a:t>: Not good for non-globular clusters/different sizes, outliers. Data must be homogenous, non circular shapes do not classify well, bisecting may be expensive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Complexity:</a:t>
            </a:r>
            <a:r>
              <a:rPr lang="en" sz="600">
                <a:solidFill>
                  <a:schemeClr val="dk1"/>
                </a:solidFill>
              </a:rPr>
              <a:t> O(n*K*I*d)n=# points, K=clusters, d=#attributes, i=#iterations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Kmeans reaches local or global minimal, will not alter assignment of samples to cluster for multiple iterations. Chance is lower when k is larger</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Centroid Problem:</a:t>
            </a:r>
            <a:r>
              <a:rPr lang="en" sz="600">
                <a:solidFill>
                  <a:schemeClr val="dk1"/>
                </a:solidFill>
              </a:rPr>
              <a:t> Each assignment updates after assignment (incremental approach), each assignment updates 0 (if same cluster) or 2 (if different) centroids (more expensive). Introduces order dependency</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Bisecting K-Means: </a:t>
            </a:r>
            <a:r>
              <a:rPr lang="en" sz="600">
                <a:solidFill>
                  <a:schemeClr val="dk1"/>
                </a:solidFill>
              </a:rPr>
              <a:t>Evaluates 2 centroids,prob of selecting wrong reduced</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Divides dataset into 2 clusters recuresvilly until number of clusters is reached., choose largest cluster at each step, get largest SSE or own criterion. Has less trouble with initialization as it performs several trial bisections &amp; takes lowest SSE, results refined using centroids from bisecting k-means as initial centroids for basic -means algorithm</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Evaluate K-means cluster: Obj func. Of quality for clustering</a:t>
            </a:r>
            <a:endParaRPr b="1" sz="600" u="sng">
              <a:solidFill>
                <a:schemeClr val="dk1"/>
              </a:solidFill>
            </a:endParaRPr>
          </a:p>
          <a:p>
            <a:pPr indent="0" lvl="0" marL="0" rtl="0" algn="l">
              <a:spcBef>
                <a:spcPts val="0"/>
              </a:spcBef>
              <a:spcAft>
                <a:spcPts val="0"/>
              </a:spcAft>
              <a:buNone/>
            </a:pPr>
            <a:r>
              <a:rPr lang="en" sz="600">
                <a:solidFill>
                  <a:schemeClr val="dk1"/>
                </a:solidFill>
              </a:rPr>
              <a:t>Sum of squared error, for each point, the error is  the distance to the nearest cluster, we then square &amp; sum. X is a data point in cluster ci &amp; mi is the representative point for cluster ci, ci corresponds to mean of the cluster, then choose smallest error. Reduce SSE by increasing K, K-Means algorithm is guaranteed to find a clustering that represents a local min with respect to SSE, Definition imprecise &amp; depends on nature of data</a:t>
            </a:r>
            <a:endParaRPr sz="600">
              <a:solidFill>
                <a:schemeClr val="dk1"/>
              </a:solidFill>
            </a:endParaRPr>
          </a:p>
          <a:p>
            <a:pPr indent="0" lvl="0" marL="0" rtl="0" algn="l">
              <a:spcBef>
                <a:spcPts val="0"/>
              </a:spcBef>
              <a:spcAft>
                <a:spcPts val="0"/>
              </a:spcAft>
              <a:buNone/>
            </a:pPr>
            <a:r>
              <a:rPr b="1" lang="en" sz="600">
                <a:solidFill>
                  <a:schemeClr val="dk1"/>
                </a:solidFill>
              </a:rPr>
              <a:t>Silhouette Coefficient</a:t>
            </a:r>
            <a:r>
              <a:rPr lang="en" sz="600">
                <a:solidFill>
                  <a:schemeClr val="dk1"/>
                </a:solidFill>
              </a:rPr>
              <a:t>: Evaluate quality of clusters produced</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Types of clustering: </a:t>
            </a:r>
            <a:r>
              <a:rPr b="1" lang="en" sz="600">
                <a:solidFill>
                  <a:schemeClr val="dk1"/>
                </a:solidFill>
              </a:rPr>
              <a:t>K-mean, DBSCAN, Hierarchical</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Partitional Clustering</a:t>
            </a:r>
            <a:r>
              <a:rPr lang="en" sz="600">
                <a:solidFill>
                  <a:schemeClr val="dk1"/>
                </a:solidFill>
              </a:rPr>
              <a:t>: Division of objects into non-overlapping subsets, each data object is one subset</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Hierarchical Clustering</a:t>
            </a:r>
            <a:r>
              <a:rPr lang="en" sz="600">
                <a:solidFill>
                  <a:schemeClr val="dk1"/>
                </a:solidFill>
              </a:rPr>
              <a:t>: Set of nested clusters organized as tree, cluster can have sub clusters, each node (cluster) in tree is union of sub clusters (Children) &amp; root is cluster containing all objs, can be dendrogram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Often displayed graphically using tree like diagram</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Produces set of nested clusters records sequences of merges or splits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Can cut dendrogram to certain amount of clusters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Do not assume taxonomies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Strengths</a:t>
            </a:r>
            <a:r>
              <a:rPr lang="en" sz="600">
                <a:solidFill>
                  <a:schemeClr val="dk1"/>
                </a:solidFill>
              </a:rPr>
              <a:t>: Does not assume k, corresponding classes such as summarizes whole animal kingdom</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Agglomerative:</a:t>
            </a:r>
            <a:r>
              <a:rPr lang="en" sz="600">
                <a:solidFill>
                  <a:schemeClr val="dk1"/>
                </a:solidFill>
              </a:rPr>
              <a:t> Start with the points as individual clusters &amp; at each step merge the closest pair of clusters. Min: 2 closest pts in diff clusters, max: farthest 2 pts in different clusters, dendo changes on prox. function</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Divisive</a:t>
            </a:r>
            <a:r>
              <a:rPr lang="en" sz="600">
                <a:solidFill>
                  <a:schemeClr val="dk1"/>
                </a:solidFill>
              </a:rPr>
              <a:t>: Start with one all inclusive cluster &amp; at each step, split a lucster until only singleton clusters of individual points remain. </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Performance Analysis of Clustering:</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Time &amp; Space: </a:t>
            </a:r>
            <a:r>
              <a:rPr lang="en" sz="600">
                <a:solidFill>
                  <a:schemeClr val="dk1"/>
                </a:solidFill>
              </a:rPr>
              <a:t>O(N^2) for proximity, n is # points. O(N^3) - There are n steps &amp; at each step the size must be updated &amp; searched, can be reduced to O(N^2log(N) if using heap or sorted list</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Min Strength:</a:t>
            </a:r>
            <a:r>
              <a:rPr lang="en" sz="600">
                <a:solidFill>
                  <a:schemeClr val="dk1"/>
                </a:solidFill>
              </a:rPr>
              <a:t> Good when cluster sizes different, not for non circles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Min Weakness:</a:t>
            </a:r>
            <a:r>
              <a:rPr lang="en" sz="600">
                <a:solidFill>
                  <a:schemeClr val="dk1"/>
                </a:solidFill>
              </a:rPr>
              <a:t> Susceptible to noise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Max Strength:</a:t>
            </a:r>
            <a:r>
              <a:rPr lang="en" sz="600">
                <a:solidFill>
                  <a:schemeClr val="dk1"/>
                </a:solidFill>
              </a:rPr>
              <a:t> Not sensitive to noise &amp; outliers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Max Weakness:</a:t>
            </a:r>
            <a:r>
              <a:rPr lang="en" sz="600">
                <a:solidFill>
                  <a:schemeClr val="dk1"/>
                </a:solidFill>
              </a:rPr>
              <a:t> If big &amp; small clusters, will break down big</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Group Avg Strength: </a:t>
            </a:r>
            <a:r>
              <a:rPr lang="en" sz="600">
                <a:solidFill>
                  <a:schemeClr val="dk1"/>
                </a:solidFill>
              </a:rPr>
              <a:t>Compromise btwn single &amp; complete links, less susceptible to noise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Group Avg Weakness</a:t>
            </a:r>
            <a:r>
              <a:rPr lang="en" sz="600">
                <a:solidFill>
                  <a:schemeClr val="dk1"/>
                </a:solidFill>
              </a:rPr>
              <a:t>: Biased towards globular clusters, convex shapes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Distinctions</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Exclusive vs. Non exclusive, </a:t>
            </a:r>
            <a:r>
              <a:rPr lang="en" sz="600">
                <a:solidFill>
                  <a:schemeClr val="dk1"/>
                </a:solidFill>
              </a:rPr>
              <a:t>Non exclusive - points belong to multiple clusters, person at university is enrolled as student &amp; employee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Can represent multiple classes or border points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Fuzzy vs. Non-fuzzy, </a:t>
            </a:r>
            <a:r>
              <a:rPr lang="en" sz="600">
                <a:solidFill>
                  <a:schemeClr val="dk1"/>
                </a:solidFill>
              </a:rPr>
              <a:t>Fuzzy clustering - Point belongs to every cluster with some weight 0-1 weights sum to 1. Converted to exclusive clustering by assigning each obj to the cluster where weight is highest</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Partial Vs. Complete: </a:t>
            </a:r>
            <a:r>
              <a:rPr lang="en" sz="600">
                <a:solidFill>
                  <a:schemeClr val="dk1"/>
                </a:solidFill>
              </a:rPr>
              <a:t>Cluster data &amp; leave out samples s/a noise &amp; outliers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Heterogeneous vs. Homogeneous:</a:t>
            </a:r>
            <a:r>
              <a:rPr lang="en" sz="600">
                <a:solidFill>
                  <a:schemeClr val="dk1"/>
                </a:solidFill>
              </a:rPr>
              <a:t>Different sizes, shapes, &amp; densities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Cluster Types</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Well separated </a:t>
            </a:r>
            <a:r>
              <a:rPr lang="en" sz="600">
                <a:solidFill>
                  <a:schemeClr val="dk1"/>
                </a:solidFill>
              </a:rPr>
              <a:t>-Pts. s/t any point in a cluster is closer to every other point in the cluster than any point not in the cluster, any shape, clusters separated</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Center Based </a:t>
            </a:r>
            <a:r>
              <a:rPr lang="en" sz="600">
                <a:solidFill>
                  <a:schemeClr val="dk1"/>
                </a:solidFill>
              </a:rPr>
              <a:t>- Pts s/t an object in cluster is closer to the center of another</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Contiguous (Nearest Neighbor)</a:t>
            </a:r>
            <a:r>
              <a:rPr lang="en" sz="600">
                <a:solidFill>
                  <a:schemeClr val="dk1"/>
                </a:solidFill>
              </a:rPr>
              <a:t> - Clusters close but points define edges for the most points, two objs connected only if in a specific distance, trouble with noisy data where a small bridge of points can merge 2 clusters, dist.</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Density Based</a:t>
            </a:r>
            <a:r>
              <a:rPr lang="en" sz="600">
                <a:solidFill>
                  <a:schemeClr val="dk1"/>
                </a:solidFill>
              </a:rPr>
              <a:t> - Cluster is dense region, separated by low density regions, regions defined by high density. For when clusters irregular/intertwined, or when noise &amp; outliers are present, cluster not merged by noise, dens.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Obj. Function</a:t>
            </a:r>
            <a:r>
              <a:rPr lang="en" sz="600">
                <a:solidFill>
                  <a:schemeClr val="dk1"/>
                </a:solidFill>
              </a:rPr>
              <a:t> - Points go through obj function to find max or min, enum all ways of dividing points into clusters, map clustering problem to different domain &amp; solve problems, proximity matrix defined a weighted graph, where nodes are points being clustered, ,&amp; weighted edges represent proximities between points, cluster equivalent to breaking the graph into connected components one per cluster, minimize edge weight between clusters &amp; maximize edge weight within clusters</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sp>
        <p:nvSpPr>
          <p:cNvPr id="55" name="Google Shape;55;p13"/>
          <p:cNvSpPr txBox="1"/>
          <p:nvPr/>
        </p:nvSpPr>
        <p:spPr>
          <a:xfrm>
            <a:off x="2593050" y="0"/>
            <a:ext cx="2586300" cy="898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u="sng">
                <a:solidFill>
                  <a:schemeClr val="dk1"/>
                </a:solidFill>
              </a:rPr>
              <a:t>Density Based Clustering:</a:t>
            </a:r>
            <a:r>
              <a:rPr lang="en" sz="600">
                <a:solidFill>
                  <a:schemeClr val="dk1"/>
                </a:solidFill>
              </a:rPr>
              <a:t> DBScan: Locates high density from low density, center based, density based on # points in radius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Core Points:</a:t>
            </a:r>
            <a:r>
              <a:rPr lang="en" sz="600">
                <a:solidFill>
                  <a:schemeClr val="dk1"/>
                </a:solidFill>
              </a:rPr>
              <a:t> Interior of density cluster, eps &amp; min pts. defined must be min pts. In specified area.</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Border Points:</a:t>
            </a:r>
            <a:r>
              <a:rPr lang="en" sz="600">
                <a:solidFill>
                  <a:schemeClr val="dk1"/>
                </a:solidFill>
              </a:rPr>
              <a:t>Not core, falls in neigh. of core point,min points not in radius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Noise point:</a:t>
            </a:r>
            <a:r>
              <a:rPr lang="en" sz="600">
                <a:solidFill>
                  <a:schemeClr val="dk1"/>
                </a:solidFill>
              </a:rPr>
              <a:t> Neither a core point nor a border point, outside all neighborhoods, has less than min point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Algorithm: Label all points (core,border,noise), eliminate noise, put an edge between all core points within eps, make each group a cluster, assign each border point to core point cluster</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Strengths: </a:t>
            </a:r>
            <a:r>
              <a:rPr lang="en" sz="600">
                <a:solidFill>
                  <a:schemeClr val="dk1"/>
                </a:solidFill>
              </a:rPr>
              <a:t>resistant to noise &amp; weird shapes, arbitrary sizes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Weaknesses: </a:t>
            </a:r>
            <a:r>
              <a:rPr lang="en" sz="600">
                <a:solidFill>
                  <a:schemeClr val="dk1"/>
                </a:solidFill>
              </a:rPr>
              <a:t>Varying densities, high dim data density hard to define, can be expensive when the computation of nearest neighbors requires all pairwise proximities, high dim data</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Time Complexity: </a:t>
            </a:r>
            <a:r>
              <a:rPr lang="en" sz="600">
                <a:solidFill>
                  <a:schemeClr val="dk1"/>
                </a:solidFill>
              </a:rPr>
              <a:t>O(n*time to find pts in eps neigh.) n is # pts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Worst Case </a:t>
            </a:r>
            <a:r>
              <a:rPr lang="en" sz="600">
                <a:solidFill>
                  <a:schemeClr val="dk1"/>
                </a:solidFill>
              </a:rPr>
              <a:t>O(n^2)</a:t>
            </a:r>
            <a:r>
              <a:rPr b="1" lang="en" sz="600">
                <a:solidFill>
                  <a:schemeClr val="dk1"/>
                </a:solidFill>
              </a:rPr>
              <a:t>, Space: </a:t>
            </a:r>
            <a:r>
              <a:rPr lang="en" sz="600">
                <a:solidFill>
                  <a:schemeClr val="dk1"/>
                </a:solidFill>
              </a:rPr>
              <a:t>O(m)</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Steps: </a:t>
            </a:r>
            <a:r>
              <a:rPr lang="en" sz="600">
                <a:solidFill>
                  <a:schemeClr val="dk1"/>
                </a:solidFill>
              </a:rPr>
              <a:t>for pts in same cluster, value of k-dist will be small if k is not in larger cluster size, for noise points k-dist will be large, epsilon depends on k  but does not drastically change with`k</a:t>
            </a:r>
            <a:endParaRPr b="1" sz="600" u="sng">
              <a:solidFill>
                <a:schemeClr val="dk1"/>
              </a:solidFill>
            </a:endParaRPr>
          </a:p>
          <a:p>
            <a:pPr indent="0" lvl="0" marL="0" rtl="0" algn="l">
              <a:spcBef>
                <a:spcPts val="0"/>
              </a:spcBef>
              <a:spcAft>
                <a:spcPts val="0"/>
              </a:spcAft>
              <a:buNone/>
            </a:pPr>
            <a:r>
              <a:rPr b="1" lang="en" sz="600" u="sng">
                <a:solidFill>
                  <a:schemeClr val="dk1"/>
                </a:solidFill>
              </a:rPr>
              <a:t>Cluster Validity</a:t>
            </a:r>
            <a:endParaRPr b="1" sz="600" u="sng">
              <a:solidFill>
                <a:schemeClr val="dk1"/>
              </a:solidFill>
            </a:endParaRPr>
          </a:p>
          <a:p>
            <a:pPr indent="0" lvl="0" marL="0" rtl="0" algn="l">
              <a:spcBef>
                <a:spcPts val="0"/>
              </a:spcBef>
              <a:spcAft>
                <a:spcPts val="0"/>
              </a:spcAft>
              <a:buNone/>
            </a:pPr>
            <a:r>
              <a:rPr lang="en" sz="600">
                <a:solidFill>
                  <a:schemeClr val="dk1"/>
                </a:solidFill>
              </a:rPr>
              <a:t>Don't</a:t>
            </a:r>
            <a:r>
              <a:rPr lang="en" sz="600">
                <a:solidFill>
                  <a:schemeClr val="dk1"/>
                </a:solidFill>
              </a:rPr>
              <a:t> have ground truth</a:t>
            </a:r>
            <a:endParaRPr sz="600">
              <a:solidFill>
                <a:schemeClr val="dk1"/>
              </a:solidFill>
            </a:endParaRPr>
          </a:p>
          <a:p>
            <a:pPr indent="0" lvl="0" marL="0" rtl="0" algn="l">
              <a:spcBef>
                <a:spcPts val="0"/>
              </a:spcBef>
              <a:spcAft>
                <a:spcPts val="0"/>
              </a:spcAft>
              <a:buNone/>
            </a:pPr>
            <a:r>
              <a:rPr lang="en" sz="600">
                <a:solidFill>
                  <a:schemeClr val="dk1"/>
                </a:solidFill>
              </a:rPr>
              <a:t>Avoid finding patterns in noise, compare </a:t>
            </a:r>
            <a:r>
              <a:rPr lang="en" sz="600">
                <a:solidFill>
                  <a:schemeClr val="dk1"/>
                </a:solidFill>
              </a:rPr>
              <a:t>algorithms, compare 2 sets of clusters, compare 2 clusters</a:t>
            </a:r>
            <a:endParaRPr sz="600">
              <a:solidFill>
                <a:schemeClr val="dk1"/>
              </a:solidFill>
            </a:endParaRPr>
          </a:p>
          <a:p>
            <a:pPr indent="0" lvl="0" marL="0" rtl="0" algn="l">
              <a:spcBef>
                <a:spcPts val="0"/>
              </a:spcBef>
              <a:spcAft>
                <a:spcPts val="0"/>
              </a:spcAft>
              <a:buNone/>
            </a:pPr>
            <a:r>
              <a:rPr b="1" lang="en" sz="600" u="sng">
                <a:solidFill>
                  <a:schemeClr val="dk1"/>
                </a:solidFill>
              </a:rPr>
              <a:t>Aspects of Cluster Validity </a:t>
            </a:r>
            <a:r>
              <a:rPr lang="en" sz="600">
                <a:solidFill>
                  <a:schemeClr val="dk1"/>
                </a:solidFill>
              </a:rPr>
              <a:t>Determine clustering tendency &amp; maintain data characteristics, Determine # clusters</a:t>
            </a:r>
            <a:endParaRPr sz="600">
              <a:solidFill>
                <a:schemeClr val="dk1"/>
              </a:solidFill>
            </a:endParaRPr>
          </a:p>
          <a:p>
            <a:pPr indent="0" lvl="0" marL="0" rtl="0" algn="l">
              <a:spcBef>
                <a:spcPts val="0"/>
              </a:spcBef>
              <a:spcAft>
                <a:spcPts val="0"/>
              </a:spcAft>
              <a:buNone/>
            </a:pPr>
            <a:r>
              <a:rPr lang="en" sz="600">
                <a:solidFill>
                  <a:schemeClr val="dk1"/>
                </a:solidFill>
              </a:rPr>
              <a:t>Evaluate how results fit without external info, do clusters fit &amp; make sense?</a:t>
            </a:r>
            <a:endParaRPr sz="600">
              <a:solidFill>
                <a:schemeClr val="dk1"/>
              </a:solidFill>
            </a:endParaRPr>
          </a:p>
          <a:p>
            <a:pPr indent="0" lvl="0" marL="0" rtl="0" algn="l">
              <a:spcBef>
                <a:spcPts val="0"/>
              </a:spcBef>
              <a:spcAft>
                <a:spcPts val="0"/>
              </a:spcAft>
              <a:buNone/>
            </a:pPr>
            <a:r>
              <a:rPr lang="en" sz="600">
                <a:solidFill>
                  <a:schemeClr val="dk1"/>
                </a:solidFill>
              </a:rPr>
              <a:t>Compare results to external results, match with external labels</a:t>
            </a:r>
            <a:endParaRPr sz="600">
              <a:solidFill>
                <a:schemeClr val="dk1"/>
              </a:solidFill>
            </a:endParaRPr>
          </a:p>
          <a:p>
            <a:pPr indent="0" lvl="0" marL="0" rtl="0" algn="l">
              <a:spcBef>
                <a:spcPts val="0"/>
              </a:spcBef>
              <a:spcAft>
                <a:spcPts val="0"/>
              </a:spcAft>
              <a:buNone/>
            </a:pPr>
            <a:r>
              <a:rPr lang="en" sz="600">
                <a:solidFill>
                  <a:schemeClr val="dk1"/>
                </a:solidFill>
              </a:rPr>
              <a:t>Compare results of 2 diff. sets of clusters to determine accuracy</a:t>
            </a:r>
            <a:endParaRPr sz="600">
              <a:solidFill>
                <a:schemeClr val="dk1"/>
              </a:solidFill>
            </a:endParaRPr>
          </a:p>
          <a:p>
            <a:pPr indent="0" lvl="0" marL="0" rtl="0" algn="l">
              <a:spcBef>
                <a:spcPts val="0"/>
              </a:spcBef>
              <a:spcAft>
                <a:spcPts val="0"/>
              </a:spcAft>
              <a:buNone/>
            </a:pPr>
            <a:r>
              <a:rPr b="1" lang="en" sz="600" u="sng">
                <a:solidFill>
                  <a:schemeClr val="dk1"/>
                </a:solidFill>
              </a:rPr>
              <a:t>Measures of Validity</a:t>
            </a:r>
            <a:endParaRPr b="1" sz="600" u="sng">
              <a:solidFill>
                <a:schemeClr val="dk1"/>
              </a:solidFill>
            </a:endParaRPr>
          </a:p>
          <a:p>
            <a:pPr indent="0" lvl="0" marL="0" rtl="0" algn="l">
              <a:spcBef>
                <a:spcPts val="0"/>
              </a:spcBef>
              <a:spcAft>
                <a:spcPts val="0"/>
              </a:spcAft>
              <a:buNone/>
            </a:pPr>
            <a:r>
              <a:rPr b="1" lang="en" sz="600" u="sng">
                <a:solidFill>
                  <a:schemeClr val="dk1"/>
                </a:solidFill>
              </a:rPr>
              <a:t>Unsupervised</a:t>
            </a:r>
            <a:r>
              <a:rPr lang="en" sz="600">
                <a:solidFill>
                  <a:schemeClr val="dk1"/>
                </a:solidFill>
              </a:rPr>
              <a:t>: Measure clustering w/o respect to ext. info, 2 classes cluster cohesion &amp; separation called internal indices, no class levels </a:t>
            </a:r>
            <a:endParaRPr sz="600">
              <a:solidFill>
                <a:schemeClr val="dk1"/>
              </a:solidFill>
            </a:endParaRPr>
          </a:p>
          <a:p>
            <a:pPr indent="0" lvl="0" marL="0" rtl="0" algn="l">
              <a:spcBef>
                <a:spcPts val="0"/>
              </a:spcBef>
              <a:spcAft>
                <a:spcPts val="0"/>
              </a:spcAft>
              <a:buNone/>
            </a:pPr>
            <a:r>
              <a:rPr lang="en" sz="600">
                <a:solidFill>
                  <a:schemeClr val="dk1"/>
                </a:solidFill>
              </a:rPr>
              <a:t>No external information</a:t>
            </a:r>
            <a:endParaRPr sz="600">
              <a:solidFill>
                <a:schemeClr val="dk1"/>
              </a:solidFill>
            </a:endParaRPr>
          </a:p>
          <a:p>
            <a:pPr indent="0" lvl="0" marL="0" rtl="0" algn="l">
              <a:spcBef>
                <a:spcPts val="0"/>
              </a:spcBef>
              <a:spcAft>
                <a:spcPts val="0"/>
              </a:spcAft>
              <a:buNone/>
            </a:pPr>
            <a:r>
              <a:rPr b="1" lang="en" sz="600">
                <a:solidFill>
                  <a:schemeClr val="dk1"/>
                </a:solidFill>
              </a:rPr>
              <a:t>SSE:</a:t>
            </a:r>
            <a:r>
              <a:rPr lang="en" sz="600">
                <a:solidFill>
                  <a:schemeClr val="dk1"/>
                </a:solidFill>
              </a:rPr>
              <a:t> Maximize, Measures intracluster,as clusters increase, SSE decreases, does not capture intercluster distances, SSE 0when all data points are own cluster</a:t>
            </a:r>
            <a:endParaRPr sz="600">
              <a:solidFill>
                <a:schemeClr val="dk1"/>
              </a:solidFill>
            </a:endParaRPr>
          </a:p>
          <a:p>
            <a:pPr indent="0" lvl="0" marL="0" rtl="0" algn="l">
              <a:spcBef>
                <a:spcPts val="0"/>
              </a:spcBef>
              <a:spcAft>
                <a:spcPts val="0"/>
              </a:spcAft>
              <a:buNone/>
            </a:pPr>
            <a:r>
              <a:rPr b="1" lang="en" sz="600">
                <a:solidFill>
                  <a:schemeClr val="dk1"/>
                </a:solidFill>
              </a:rPr>
              <a:t>Cohesion</a:t>
            </a:r>
            <a:r>
              <a:rPr lang="en" sz="600">
                <a:solidFill>
                  <a:schemeClr val="dk1"/>
                </a:solidFill>
              </a:rPr>
              <a:t>:Correlation of objs, in a cluster, sum of weight for links in cluster</a:t>
            </a:r>
            <a:endParaRPr sz="600">
              <a:solidFill>
                <a:schemeClr val="dk1"/>
              </a:solidFill>
            </a:endParaRPr>
          </a:p>
          <a:p>
            <a:pPr indent="0" lvl="0" marL="0" rtl="0" algn="l">
              <a:spcBef>
                <a:spcPts val="0"/>
              </a:spcBef>
              <a:spcAft>
                <a:spcPts val="0"/>
              </a:spcAft>
              <a:buNone/>
            </a:pPr>
            <a:r>
              <a:rPr b="1" lang="en" sz="600">
                <a:solidFill>
                  <a:schemeClr val="dk1"/>
                </a:solidFill>
              </a:rPr>
              <a:t>WSS:</a:t>
            </a:r>
            <a:r>
              <a:rPr lang="en" sz="600">
                <a:solidFill>
                  <a:schemeClr val="dk1"/>
                </a:solidFill>
              </a:rPr>
              <a:t> Std of given cluster, minimize</a:t>
            </a:r>
            <a:endParaRPr sz="600">
              <a:solidFill>
                <a:schemeClr val="dk1"/>
              </a:solidFill>
            </a:endParaRPr>
          </a:p>
          <a:p>
            <a:pPr indent="0" lvl="0" marL="0" rtl="0" algn="l">
              <a:spcBef>
                <a:spcPts val="0"/>
              </a:spcBef>
              <a:spcAft>
                <a:spcPts val="0"/>
              </a:spcAft>
              <a:buNone/>
            </a:pPr>
            <a:r>
              <a:rPr b="1" lang="en" sz="600">
                <a:solidFill>
                  <a:schemeClr val="dk1"/>
                </a:solidFill>
              </a:rPr>
              <a:t>Seperation</a:t>
            </a:r>
            <a:r>
              <a:rPr lang="en" sz="600">
                <a:solidFill>
                  <a:schemeClr val="dk1"/>
                </a:solidFill>
              </a:rPr>
              <a:t>: How well separated a cluster is from other clusters, sum of weights between nodes in the cluster nodes outside the cluster</a:t>
            </a:r>
            <a:endParaRPr sz="600">
              <a:solidFill>
                <a:schemeClr val="dk1"/>
              </a:solidFill>
            </a:endParaRPr>
          </a:p>
          <a:p>
            <a:pPr indent="0" lvl="0" marL="0" rtl="0" algn="l">
              <a:spcBef>
                <a:spcPts val="0"/>
              </a:spcBef>
              <a:spcAft>
                <a:spcPts val="0"/>
              </a:spcAft>
              <a:buNone/>
            </a:pPr>
            <a:r>
              <a:rPr b="1" lang="en" sz="600">
                <a:solidFill>
                  <a:schemeClr val="dk1"/>
                </a:solidFill>
              </a:rPr>
              <a:t>BSS</a:t>
            </a:r>
            <a:r>
              <a:rPr lang="en" sz="600">
                <a:solidFill>
                  <a:schemeClr val="dk1"/>
                </a:solidFill>
              </a:rPr>
              <a:t>: Overall mean of the data, maximize for well separated data</a:t>
            </a:r>
            <a:endParaRPr sz="600">
              <a:solidFill>
                <a:schemeClr val="dk1"/>
              </a:solidFill>
            </a:endParaRPr>
          </a:p>
          <a:p>
            <a:pPr indent="0" lvl="0" marL="0" rtl="0" algn="l">
              <a:spcBef>
                <a:spcPts val="0"/>
              </a:spcBef>
              <a:spcAft>
                <a:spcPts val="0"/>
              </a:spcAft>
              <a:buNone/>
            </a:pPr>
            <a:r>
              <a:rPr b="1" lang="en" sz="600">
                <a:solidFill>
                  <a:schemeClr val="dk1"/>
                </a:solidFill>
              </a:rPr>
              <a:t>Relation:</a:t>
            </a:r>
            <a:r>
              <a:rPr lang="en" sz="600">
                <a:solidFill>
                  <a:schemeClr val="dk1"/>
                </a:solidFill>
              </a:rPr>
              <a:t> WSS &amp; BSS is a constant &amp; = to sum of squares. TSS is computed from the sum of squares of the distance top each point in the overall mean of the data, minimizing WSS is equivalent to maximizing BSS</a:t>
            </a:r>
            <a:endParaRPr sz="600">
              <a:solidFill>
                <a:schemeClr val="dk1"/>
              </a:solidFill>
            </a:endParaRPr>
          </a:p>
          <a:p>
            <a:pPr indent="0" lvl="0" marL="0" rtl="0" algn="l">
              <a:spcBef>
                <a:spcPts val="0"/>
              </a:spcBef>
              <a:spcAft>
                <a:spcPts val="0"/>
              </a:spcAft>
              <a:buNone/>
            </a:pPr>
            <a:r>
              <a:rPr b="1" lang="en" sz="600">
                <a:solidFill>
                  <a:schemeClr val="dk1"/>
                </a:solidFill>
              </a:rPr>
              <a:t>Supervised</a:t>
            </a:r>
            <a:r>
              <a:rPr lang="en" sz="600">
                <a:solidFill>
                  <a:schemeClr val="dk1"/>
                </a:solidFill>
              </a:rPr>
              <a:t>: Measures extern. structure with class levels,  extern. indices</a:t>
            </a:r>
            <a:endParaRPr sz="600">
              <a:solidFill>
                <a:schemeClr val="dk1"/>
              </a:solidFill>
            </a:endParaRPr>
          </a:p>
          <a:p>
            <a:pPr indent="0" lvl="0" marL="0" rtl="0" algn="l">
              <a:spcBef>
                <a:spcPts val="0"/>
              </a:spcBef>
              <a:spcAft>
                <a:spcPts val="0"/>
              </a:spcAft>
              <a:buNone/>
            </a:pPr>
            <a:r>
              <a:rPr lang="en" sz="600">
                <a:solidFill>
                  <a:schemeClr val="dk1"/>
                </a:solidFill>
              </a:rPr>
              <a:t>Measure degree of correspondence between cluster &amp; class labels, compare against ground truth, measures are entropy &amp; purity .</a:t>
            </a:r>
            <a:endParaRPr sz="600">
              <a:solidFill>
                <a:schemeClr val="dk1"/>
              </a:solidFill>
            </a:endParaRPr>
          </a:p>
          <a:p>
            <a:pPr indent="0" lvl="0" marL="0" rtl="0" algn="l">
              <a:spcBef>
                <a:spcPts val="0"/>
              </a:spcBef>
              <a:spcAft>
                <a:spcPts val="0"/>
              </a:spcAft>
              <a:buNone/>
            </a:pPr>
            <a:r>
              <a:rPr b="1" lang="en" sz="600">
                <a:solidFill>
                  <a:schemeClr val="dk1"/>
                </a:solidFill>
              </a:rPr>
              <a:t>Entropy </a:t>
            </a:r>
            <a:r>
              <a:rPr lang="en" sz="600">
                <a:solidFill>
                  <a:schemeClr val="dk1"/>
                </a:solidFill>
              </a:rPr>
              <a:t>- Degrees to which cluster consists of objects of a single class, low values: better clustering, higher values fuller clusters</a:t>
            </a:r>
            <a:endParaRPr sz="600">
              <a:solidFill>
                <a:schemeClr val="dk1"/>
              </a:solidFill>
            </a:endParaRPr>
          </a:p>
          <a:p>
            <a:pPr indent="0" lvl="0" marL="0" rtl="0" algn="l">
              <a:spcBef>
                <a:spcPts val="0"/>
              </a:spcBef>
              <a:spcAft>
                <a:spcPts val="0"/>
              </a:spcAft>
              <a:buNone/>
            </a:pPr>
            <a:r>
              <a:rPr b="1" lang="en" sz="600">
                <a:solidFill>
                  <a:schemeClr val="dk1"/>
                </a:solidFill>
              </a:rPr>
              <a:t>Relative</a:t>
            </a:r>
            <a:r>
              <a:rPr lang="en" sz="600">
                <a:solidFill>
                  <a:schemeClr val="dk1"/>
                </a:solidFill>
              </a:rPr>
              <a:t>: Compares different clustering, supervised or unsupervised, use of measures, not a separate type, compares clustering techniques</a:t>
            </a:r>
            <a:endParaRPr sz="600">
              <a:solidFill>
                <a:schemeClr val="dk1"/>
              </a:solidFill>
            </a:endParaRPr>
          </a:p>
          <a:p>
            <a:pPr indent="0" lvl="0" marL="0" rtl="0" algn="l">
              <a:spcBef>
                <a:spcPts val="0"/>
              </a:spcBef>
              <a:spcAft>
                <a:spcPts val="0"/>
              </a:spcAft>
              <a:buNone/>
            </a:pPr>
            <a:r>
              <a:rPr b="1" lang="en" sz="600" u="sng">
                <a:solidFill>
                  <a:schemeClr val="dk1"/>
                </a:solidFill>
              </a:rPr>
              <a:t>Silhouette Coefficient:</a:t>
            </a:r>
            <a:r>
              <a:rPr b="1" lang="en" sz="600">
                <a:solidFill>
                  <a:schemeClr val="dk1"/>
                </a:solidFill>
              </a:rPr>
              <a:t>Si</a:t>
            </a:r>
            <a:r>
              <a:rPr lang="en" sz="600">
                <a:solidFill>
                  <a:schemeClr val="dk1"/>
                </a:solidFill>
              </a:rPr>
              <a:t>=(bi-a)/max(ai,bi)</a:t>
            </a:r>
            <a:endParaRPr sz="600">
              <a:solidFill>
                <a:schemeClr val="dk1"/>
              </a:solidFill>
            </a:endParaRPr>
          </a:p>
          <a:p>
            <a:pPr indent="0" lvl="0" marL="0" rtl="0" algn="l">
              <a:spcBef>
                <a:spcPts val="0"/>
              </a:spcBef>
              <a:spcAft>
                <a:spcPts val="0"/>
              </a:spcAft>
              <a:buNone/>
            </a:pPr>
            <a:r>
              <a:rPr lang="en" sz="600">
                <a:solidFill>
                  <a:schemeClr val="dk1"/>
                </a:solidFill>
              </a:rPr>
              <a:t>How similar are objects to its own cluster: -1-1</a:t>
            </a:r>
            <a:endParaRPr sz="600">
              <a:solidFill>
                <a:schemeClr val="dk1"/>
              </a:solidFill>
            </a:endParaRPr>
          </a:p>
          <a:p>
            <a:pPr indent="0" lvl="0" marL="0" rtl="0" algn="l">
              <a:spcBef>
                <a:spcPts val="0"/>
              </a:spcBef>
              <a:spcAft>
                <a:spcPts val="0"/>
              </a:spcAft>
              <a:buNone/>
            </a:pPr>
            <a:r>
              <a:rPr lang="en" sz="600">
                <a:solidFill>
                  <a:schemeClr val="dk1"/>
                </a:solidFill>
              </a:rPr>
              <a:t>1: Well clustered and,much closer to other points in its own cluster</a:t>
            </a:r>
            <a:endParaRPr sz="600">
              <a:solidFill>
                <a:schemeClr val="dk1"/>
              </a:solidFill>
            </a:endParaRPr>
          </a:p>
          <a:p>
            <a:pPr indent="0" lvl="0" marL="0" rtl="0" algn="l">
              <a:spcBef>
                <a:spcPts val="0"/>
              </a:spcBef>
              <a:spcAft>
                <a:spcPts val="0"/>
              </a:spcAft>
              <a:buNone/>
            </a:pPr>
            <a:r>
              <a:rPr lang="en" sz="600">
                <a:solidFill>
                  <a:schemeClr val="dk1"/>
                </a:solidFill>
              </a:rPr>
              <a:t>0: Close to decision boundary between 2 clusters</a:t>
            </a:r>
            <a:endParaRPr sz="600">
              <a:solidFill>
                <a:schemeClr val="dk1"/>
              </a:solidFill>
            </a:endParaRPr>
          </a:p>
          <a:p>
            <a:pPr indent="0" lvl="0" marL="0" rtl="0" algn="l">
              <a:spcBef>
                <a:spcPts val="0"/>
              </a:spcBef>
              <a:spcAft>
                <a:spcPts val="0"/>
              </a:spcAft>
              <a:buNone/>
            </a:pPr>
            <a:r>
              <a:rPr lang="en" sz="600">
                <a:solidFill>
                  <a:schemeClr val="dk1"/>
                </a:solidFill>
              </a:rPr>
              <a:t>-1 Data point assigned to wrong cluster</a:t>
            </a:r>
            <a:endParaRPr sz="600">
              <a:solidFill>
                <a:schemeClr val="dk1"/>
              </a:solidFill>
            </a:endParaRPr>
          </a:p>
          <a:p>
            <a:pPr indent="0" lvl="0" marL="0" rtl="0" algn="l">
              <a:spcBef>
                <a:spcPts val="0"/>
              </a:spcBef>
              <a:spcAft>
                <a:spcPts val="0"/>
              </a:spcAft>
              <a:buNone/>
            </a:pPr>
            <a:r>
              <a:rPr lang="en" sz="600">
                <a:solidFill>
                  <a:schemeClr val="dk1"/>
                </a:solidFill>
              </a:rPr>
              <a:t>Avg distance to all other objs in cluster(a)</a:t>
            </a:r>
            <a:endParaRPr sz="600">
              <a:solidFill>
                <a:schemeClr val="dk1"/>
              </a:solidFill>
            </a:endParaRPr>
          </a:p>
          <a:p>
            <a:pPr indent="0" lvl="0" marL="0" rtl="0" algn="l">
              <a:spcBef>
                <a:spcPts val="0"/>
              </a:spcBef>
              <a:spcAft>
                <a:spcPts val="0"/>
              </a:spcAft>
              <a:buNone/>
            </a:pPr>
            <a:r>
              <a:rPr lang="en" sz="600">
                <a:solidFill>
                  <a:schemeClr val="dk1"/>
                </a:solidFill>
              </a:rPr>
              <a:t>Calculate its avg distance to all objs in a cluster not containing the obj, find the minimum of these values with respect to all clusters(b)</a:t>
            </a:r>
            <a:endParaRPr sz="600">
              <a:solidFill>
                <a:schemeClr val="dk1"/>
              </a:solidFill>
            </a:endParaRPr>
          </a:p>
          <a:p>
            <a:pPr indent="0" lvl="0" marL="0" rtl="0" algn="l">
              <a:spcBef>
                <a:spcPts val="0"/>
              </a:spcBef>
              <a:spcAft>
                <a:spcPts val="0"/>
              </a:spcAft>
              <a:buNone/>
            </a:pPr>
            <a:r>
              <a:rPr b="1" lang="en" sz="600">
                <a:solidFill>
                  <a:schemeClr val="dk1"/>
                </a:solidFill>
              </a:rPr>
              <a:t>External Validity:</a:t>
            </a:r>
            <a:r>
              <a:rPr lang="en" sz="600">
                <a:solidFill>
                  <a:schemeClr val="dk1"/>
                </a:solidFill>
              </a:rPr>
              <a:t>Measure compares result against ext. or ground truth</a:t>
            </a:r>
            <a:endParaRPr sz="600">
              <a:solidFill>
                <a:schemeClr val="dk1"/>
              </a:solidFill>
            </a:endParaRPr>
          </a:p>
          <a:p>
            <a:pPr indent="0" lvl="0" marL="0" rtl="0" algn="l">
              <a:spcBef>
                <a:spcPts val="0"/>
              </a:spcBef>
              <a:spcAft>
                <a:spcPts val="0"/>
              </a:spcAft>
              <a:buNone/>
            </a:pPr>
            <a:r>
              <a:rPr b="1" lang="en" sz="600" u="sng">
                <a:solidFill>
                  <a:schemeClr val="dk1"/>
                </a:solidFill>
              </a:rPr>
              <a:t>Correlation Validity</a:t>
            </a:r>
            <a:endParaRPr b="1" sz="600" u="sng">
              <a:solidFill>
                <a:schemeClr val="dk1"/>
              </a:solidFill>
            </a:endParaRPr>
          </a:p>
          <a:p>
            <a:pPr indent="0" lvl="0" marL="0" rtl="0" algn="l">
              <a:spcBef>
                <a:spcPts val="0"/>
              </a:spcBef>
              <a:spcAft>
                <a:spcPts val="0"/>
              </a:spcAft>
              <a:buNone/>
            </a:pPr>
            <a:r>
              <a:rPr lang="en" sz="600">
                <a:solidFill>
                  <a:schemeClr val="dk1"/>
                </a:solidFill>
              </a:rPr>
              <a:t>Similarity matrix, goodness of clustering between similarity matrix &amp; ideal </a:t>
            </a:r>
            <a:endParaRPr sz="600">
              <a:solidFill>
                <a:schemeClr val="dk1"/>
              </a:solidFill>
            </a:endParaRPr>
          </a:p>
          <a:p>
            <a:pPr indent="0" lvl="0" marL="0" rtl="0" algn="l">
              <a:spcBef>
                <a:spcPts val="0"/>
              </a:spcBef>
              <a:spcAft>
                <a:spcPts val="0"/>
              </a:spcAft>
              <a:buNone/>
            </a:pPr>
            <a:r>
              <a:rPr lang="en" sz="600">
                <a:solidFill>
                  <a:schemeClr val="dk1"/>
                </a:solidFill>
              </a:rPr>
              <a:t>Ideal cluster is 1 to all points in cluster, &amp; 0 to other points</a:t>
            </a:r>
            <a:endParaRPr sz="600">
              <a:solidFill>
                <a:schemeClr val="dk1"/>
              </a:solidFill>
            </a:endParaRPr>
          </a:p>
          <a:p>
            <a:pPr indent="0" lvl="0" marL="0" rtl="0" algn="l">
              <a:spcBef>
                <a:spcPts val="0"/>
              </a:spcBef>
              <a:spcAft>
                <a:spcPts val="0"/>
              </a:spcAft>
              <a:buNone/>
            </a:pPr>
            <a:r>
              <a:rPr lang="en" sz="600">
                <a:solidFill>
                  <a:schemeClr val="dk1"/>
                </a:solidFill>
              </a:rPr>
              <a:t>1x1 mtx for each data pt. &amp; assign a 2 to entry if they belong to same cluster</a:t>
            </a:r>
            <a:endParaRPr sz="600">
              <a:solidFill>
                <a:schemeClr val="dk1"/>
              </a:solidFill>
            </a:endParaRPr>
          </a:p>
          <a:p>
            <a:pPr indent="0" lvl="0" marL="0" rtl="0" algn="l">
              <a:spcBef>
                <a:spcPts val="0"/>
              </a:spcBef>
              <a:spcAft>
                <a:spcPts val="0"/>
              </a:spcAft>
              <a:buNone/>
            </a:pPr>
            <a:r>
              <a:rPr b="1" lang="en" sz="800" u="sng">
                <a:solidFill>
                  <a:schemeClr val="dk1"/>
                </a:solidFill>
              </a:rPr>
              <a:t>Module 5: Association Rule Mining</a:t>
            </a:r>
            <a:endParaRPr b="1" sz="800" u="sng">
              <a:solidFill>
                <a:schemeClr val="dk1"/>
              </a:solidFill>
            </a:endParaRPr>
          </a:p>
          <a:p>
            <a:pPr indent="0" lvl="0" marL="0" rtl="0" algn="l">
              <a:spcBef>
                <a:spcPts val="0"/>
              </a:spcBef>
              <a:spcAft>
                <a:spcPts val="0"/>
              </a:spcAft>
              <a:buNone/>
            </a:pPr>
            <a:r>
              <a:rPr lang="en" sz="600">
                <a:solidFill>
                  <a:schemeClr val="dk1"/>
                </a:solidFill>
              </a:rPr>
              <a:t>Associate rules should not have practical explanations</a:t>
            </a:r>
            <a:endParaRPr sz="600">
              <a:solidFill>
                <a:schemeClr val="dk1"/>
              </a:solidFill>
            </a:endParaRPr>
          </a:p>
          <a:p>
            <a:pPr indent="0" lvl="0" marL="0" rtl="0" algn="l">
              <a:spcBef>
                <a:spcPts val="0"/>
              </a:spcBef>
              <a:spcAft>
                <a:spcPts val="0"/>
              </a:spcAft>
              <a:buNone/>
            </a:pPr>
            <a:r>
              <a:rPr lang="en" sz="600">
                <a:solidFill>
                  <a:schemeClr val="dk1"/>
                </a:solidFill>
              </a:rPr>
              <a:t>Antecedent (Notion if you buy) -&gt; Consequent (You’ll also buy)</a:t>
            </a:r>
            <a:endParaRPr sz="600">
              <a:solidFill>
                <a:schemeClr val="dk1"/>
              </a:solidFill>
            </a:endParaRPr>
          </a:p>
          <a:p>
            <a:pPr indent="0" lvl="0" marL="0" rtl="0" algn="l">
              <a:spcBef>
                <a:spcPts val="0"/>
              </a:spcBef>
              <a:spcAft>
                <a:spcPts val="0"/>
              </a:spcAft>
              <a:buNone/>
            </a:pPr>
            <a:r>
              <a:rPr lang="en" sz="600">
                <a:solidFill>
                  <a:schemeClr val="dk1"/>
                </a:solidFill>
              </a:rPr>
              <a:t>Confidence is asymmetric, support is not</a:t>
            </a:r>
            <a:endParaRPr sz="600">
              <a:solidFill>
                <a:schemeClr val="dk1"/>
              </a:solidFill>
            </a:endParaRPr>
          </a:p>
          <a:p>
            <a:pPr indent="0" lvl="0" marL="0" rtl="0" algn="l">
              <a:spcBef>
                <a:spcPts val="0"/>
              </a:spcBef>
              <a:spcAft>
                <a:spcPts val="0"/>
              </a:spcAft>
              <a:buNone/>
            </a:pPr>
            <a:r>
              <a:rPr b="1" lang="en" sz="600">
                <a:solidFill>
                  <a:schemeClr val="dk1"/>
                </a:solidFill>
              </a:rPr>
              <a:t>Item set </a:t>
            </a:r>
            <a:r>
              <a:rPr lang="en" sz="600">
                <a:solidFill>
                  <a:schemeClr val="dk1"/>
                </a:solidFill>
              </a:rPr>
              <a:t>- A collection of 1+ items, Kitem set = item set of k items</a:t>
            </a:r>
            <a:endParaRPr sz="600">
              <a:solidFill>
                <a:schemeClr val="dk1"/>
              </a:solidFill>
            </a:endParaRPr>
          </a:p>
          <a:p>
            <a:pPr indent="0" lvl="0" marL="0" rtl="0" algn="l">
              <a:spcBef>
                <a:spcPts val="0"/>
              </a:spcBef>
              <a:spcAft>
                <a:spcPts val="0"/>
              </a:spcAft>
              <a:buNone/>
            </a:pPr>
            <a:r>
              <a:rPr b="1" lang="en" sz="600">
                <a:solidFill>
                  <a:schemeClr val="dk1"/>
                </a:solidFill>
              </a:rPr>
              <a:t>Support Count </a:t>
            </a:r>
            <a:r>
              <a:rPr lang="en" sz="600">
                <a:solidFill>
                  <a:schemeClr val="dk1"/>
                </a:solidFill>
              </a:rPr>
              <a:t>- Frequency of occurrence of an item set</a:t>
            </a:r>
            <a:endParaRPr sz="600">
              <a:solidFill>
                <a:schemeClr val="dk1"/>
              </a:solidFill>
            </a:endParaRPr>
          </a:p>
          <a:p>
            <a:pPr indent="0" lvl="0" marL="0" rtl="0" algn="l">
              <a:spcBef>
                <a:spcPts val="0"/>
              </a:spcBef>
              <a:spcAft>
                <a:spcPts val="0"/>
              </a:spcAft>
              <a:buNone/>
            </a:pPr>
            <a:r>
              <a:rPr b="1" lang="en" sz="600">
                <a:solidFill>
                  <a:schemeClr val="dk1"/>
                </a:solidFill>
              </a:rPr>
              <a:t>Support - </a:t>
            </a:r>
            <a:r>
              <a:rPr lang="en" sz="600">
                <a:solidFill>
                  <a:schemeClr val="dk1"/>
                </a:solidFill>
              </a:rPr>
              <a:t>Fraction of transactions that contain an item set</a:t>
            </a:r>
            <a:endParaRPr sz="600">
              <a:solidFill>
                <a:schemeClr val="dk1"/>
              </a:solidFill>
            </a:endParaRPr>
          </a:p>
          <a:p>
            <a:pPr indent="0" lvl="0" marL="0" marR="0" rtl="0" algn="l">
              <a:lnSpc>
                <a:spcPct val="100000"/>
              </a:lnSpc>
              <a:spcBef>
                <a:spcPts val="0"/>
              </a:spcBef>
              <a:spcAft>
                <a:spcPts val="0"/>
              </a:spcAft>
              <a:buNone/>
            </a:pPr>
            <a:r>
              <a:rPr b="1" lang="en" sz="600">
                <a:solidFill>
                  <a:schemeClr val="dk1"/>
                </a:solidFill>
              </a:rPr>
              <a:t>Freq Item Set:</a:t>
            </a:r>
            <a:r>
              <a:rPr lang="en" sz="600">
                <a:solidFill>
                  <a:schemeClr val="dk1"/>
                </a:solidFill>
              </a:rPr>
              <a:t>Item set whose support is greaterthan=to minsup threshold</a:t>
            </a:r>
            <a:endParaRPr sz="600">
              <a:solidFill>
                <a:schemeClr val="dk1"/>
              </a:solidFill>
            </a:endParaRPr>
          </a:p>
          <a:p>
            <a:pPr indent="0" lvl="0" marL="0" marR="0" rtl="0" algn="l">
              <a:lnSpc>
                <a:spcPct val="100000"/>
              </a:lnSpc>
              <a:spcBef>
                <a:spcPts val="0"/>
              </a:spcBef>
              <a:spcAft>
                <a:spcPts val="0"/>
              </a:spcAft>
              <a:buNone/>
            </a:pPr>
            <a:r>
              <a:rPr lang="en" sz="600">
                <a:solidFill>
                  <a:schemeClr val="dk1"/>
                </a:solidFill>
              </a:rPr>
              <a:t>Association Rule  Implication expression X-&gt; Y, where X &amp; Y are itemsets (Milk, Diaper) -&gt; (Beer)</a:t>
            </a:r>
            <a:endParaRPr sz="600">
              <a:solidFill>
                <a:schemeClr val="dk1"/>
              </a:solidFill>
            </a:endParaRPr>
          </a:p>
          <a:p>
            <a:pPr indent="0" lvl="0" marL="0" marR="0" rtl="0" algn="l">
              <a:lnSpc>
                <a:spcPct val="100000"/>
              </a:lnSpc>
              <a:spcBef>
                <a:spcPts val="0"/>
              </a:spcBef>
              <a:spcAft>
                <a:spcPts val="0"/>
              </a:spcAft>
              <a:buNone/>
            </a:pPr>
            <a:r>
              <a:rPr b="1" lang="en" sz="600" u="sng">
                <a:solidFill>
                  <a:schemeClr val="dk1"/>
                </a:solidFill>
              </a:rPr>
              <a:t>Support &amp; Confidence</a:t>
            </a:r>
            <a:endParaRPr b="1" sz="600" u="sng">
              <a:solidFill>
                <a:schemeClr val="dk1"/>
              </a:solidFill>
            </a:endParaRPr>
          </a:p>
          <a:p>
            <a:pPr indent="0" lvl="0" marL="0" marR="0" rtl="0" algn="l">
              <a:lnSpc>
                <a:spcPct val="100000"/>
              </a:lnSpc>
              <a:spcBef>
                <a:spcPts val="0"/>
              </a:spcBef>
              <a:spcAft>
                <a:spcPts val="0"/>
              </a:spcAft>
              <a:buNone/>
            </a:pPr>
            <a:r>
              <a:rPr b="1" lang="en" sz="600">
                <a:solidFill>
                  <a:schemeClr val="dk1"/>
                </a:solidFill>
              </a:rPr>
              <a:t>Support</a:t>
            </a:r>
            <a:r>
              <a:rPr lang="en" sz="600">
                <a:solidFill>
                  <a:schemeClr val="dk1"/>
                </a:solidFill>
              </a:rPr>
              <a:t>: May occur by chance</a:t>
            </a:r>
            <a:endParaRPr sz="600">
              <a:solidFill>
                <a:schemeClr val="dk1"/>
              </a:solidFill>
            </a:endParaRPr>
          </a:p>
          <a:p>
            <a:pPr indent="0" lvl="0" marL="0" marR="0" rtl="0" algn="l">
              <a:lnSpc>
                <a:spcPct val="100000"/>
              </a:lnSpc>
              <a:spcBef>
                <a:spcPts val="0"/>
              </a:spcBef>
              <a:spcAft>
                <a:spcPts val="0"/>
              </a:spcAft>
              <a:buNone/>
            </a:pPr>
            <a:r>
              <a:rPr b="1" lang="en" sz="600">
                <a:solidFill>
                  <a:schemeClr val="dk1"/>
                </a:solidFill>
              </a:rPr>
              <a:t>Confidence</a:t>
            </a:r>
            <a:r>
              <a:rPr lang="en" sz="600">
                <a:solidFill>
                  <a:schemeClr val="dk1"/>
                </a:solidFill>
              </a:rPr>
              <a:t>: Measures the reliability of the inference made by a rule</a:t>
            </a:r>
            <a:endParaRPr sz="600">
              <a:solidFill>
                <a:schemeClr val="dk1"/>
              </a:solidFill>
            </a:endParaRPr>
          </a:p>
          <a:p>
            <a:pPr indent="0" lvl="0" marL="0" marR="0" rtl="0" algn="l">
              <a:lnSpc>
                <a:spcPct val="100000"/>
              </a:lnSpc>
              <a:spcBef>
                <a:spcPts val="0"/>
              </a:spcBef>
              <a:spcAft>
                <a:spcPts val="0"/>
              </a:spcAft>
              <a:buNone/>
            </a:pPr>
            <a:r>
              <a:rPr lang="en" sz="600">
                <a:solidFill>
                  <a:schemeClr val="dk1"/>
                </a:solidFill>
              </a:rPr>
              <a:t>Want moderate support &amp; high confidence</a:t>
            </a:r>
            <a:endParaRPr sz="600">
              <a:solidFill>
                <a:schemeClr val="dk1"/>
              </a:solidFill>
            </a:endParaRPr>
          </a:p>
          <a:p>
            <a:pPr indent="0" lvl="0" marL="0" marR="0" rtl="0" algn="l">
              <a:lnSpc>
                <a:spcPct val="100000"/>
              </a:lnSpc>
              <a:spcBef>
                <a:spcPts val="0"/>
              </a:spcBef>
              <a:spcAft>
                <a:spcPts val="0"/>
              </a:spcAft>
              <a:buNone/>
            </a:pPr>
            <a:r>
              <a:rPr lang="en" sz="600">
                <a:solidFill>
                  <a:schemeClr val="dk1"/>
                </a:solidFill>
              </a:rPr>
              <a:t>Confidence A-&gt;{} = 1</a:t>
            </a:r>
            <a:endParaRPr sz="600">
              <a:solidFill>
                <a:schemeClr val="dk1"/>
              </a:solidFill>
            </a:endParaRPr>
          </a:p>
          <a:p>
            <a:pPr indent="0" lvl="0" marL="0" marR="0" rtl="0" algn="l">
              <a:lnSpc>
                <a:spcPct val="100000"/>
              </a:lnSpc>
              <a:spcBef>
                <a:spcPts val="0"/>
              </a:spcBef>
              <a:spcAft>
                <a:spcPts val="0"/>
              </a:spcAft>
              <a:buNone/>
            </a:pPr>
            <a:r>
              <a:rPr lang="en" sz="600">
                <a:solidFill>
                  <a:schemeClr val="dk1"/>
                </a:solidFill>
              </a:rPr>
              <a:t>Need support &amp; confidence to understand association rule mining task both greater than minsup &amp; minconf of threshold</a:t>
            </a:r>
            <a:endParaRPr sz="600">
              <a:solidFill>
                <a:schemeClr val="dk1"/>
              </a:solidFill>
            </a:endParaRPr>
          </a:p>
          <a:p>
            <a:pPr indent="0" lvl="0" marL="0" marR="0" rtl="0" algn="l">
              <a:lnSpc>
                <a:spcPct val="100000"/>
              </a:lnSpc>
              <a:spcBef>
                <a:spcPts val="0"/>
              </a:spcBef>
              <a:spcAft>
                <a:spcPts val="0"/>
              </a:spcAft>
              <a:buNone/>
            </a:pPr>
            <a:r>
              <a:rPr lang="en" sz="600">
                <a:solidFill>
                  <a:schemeClr val="dk1"/>
                </a:solidFill>
              </a:rPr>
              <a:t>High confidence, low support = not common</a:t>
            </a:r>
            <a:endParaRPr sz="600">
              <a:solidFill>
                <a:schemeClr val="dk1"/>
              </a:solidFill>
            </a:endParaRPr>
          </a:p>
          <a:p>
            <a:pPr indent="0" lvl="0" marL="0" marR="0" rtl="0" algn="l">
              <a:lnSpc>
                <a:spcPct val="100000"/>
              </a:lnSpc>
              <a:spcBef>
                <a:spcPts val="0"/>
              </a:spcBef>
              <a:spcAft>
                <a:spcPts val="0"/>
              </a:spcAft>
              <a:buNone/>
            </a:pPr>
            <a:r>
              <a:rPr b="1" lang="en" sz="600">
                <a:solidFill>
                  <a:schemeClr val="dk1"/>
                </a:solidFill>
              </a:rPr>
              <a:t>Brute force</a:t>
            </a:r>
            <a:r>
              <a:rPr lang="en" sz="600">
                <a:solidFill>
                  <a:schemeClr val="dk1"/>
                </a:solidFill>
              </a:rPr>
              <a:t>: List all possible association rules, computer sup &amp; conf for each, prune rules that fail thresholds, computationally expensive, tidal rules </a:t>
            </a:r>
            <a:r>
              <a:rPr b="1" lang="en" sz="600">
                <a:solidFill>
                  <a:schemeClr val="dk1"/>
                </a:solidFill>
              </a:rPr>
              <a:t>Rules </a:t>
            </a:r>
            <a:r>
              <a:rPr lang="en" sz="600">
                <a:solidFill>
                  <a:schemeClr val="dk1"/>
                </a:solidFill>
              </a:rPr>
              <a:t>= 3^d - 2^(d+1) + 1, itemset * rules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Itemsets</a:t>
            </a:r>
            <a:r>
              <a:rPr lang="en" sz="600">
                <a:solidFill>
                  <a:schemeClr val="dk1"/>
                </a:solidFill>
              </a:rPr>
              <a:t>: Given d items, 2^d candidate itemsets including null set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Given ddd items, we can derive 2^d or less items</a:t>
            </a:r>
            <a:endParaRPr sz="600">
              <a:solidFill>
                <a:schemeClr val="dk1"/>
              </a:solidFill>
            </a:endParaRPr>
          </a:p>
        </p:txBody>
      </p:sp>
      <p:sp>
        <p:nvSpPr>
          <p:cNvPr id="56" name="Google Shape;56;p13"/>
          <p:cNvSpPr txBox="1"/>
          <p:nvPr/>
        </p:nvSpPr>
        <p:spPr>
          <a:xfrm>
            <a:off x="5186100" y="0"/>
            <a:ext cx="2586300" cy="1018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u="sng">
                <a:solidFill>
                  <a:schemeClr val="dk1"/>
                </a:solidFill>
              </a:rPr>
              <a:t>Apriori Principle</a:t>
            </a:r>
            <a:endParaRPr b="1" sz="600" u="sng">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Subset of itemsets that are frequent are frequent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Supersets of itemsets that are not frequent are not frequent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Rule Generation, Level Wise approach, high confidence rules that have only one item in the rule consequent are extracted</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{a,c,d}-&gt;{b} &amp; {a,b,d}-&gt;{c} THEN {a,d}-&gt;{b,c}</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Reduce complexity of brute force search</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If an item set is frequent, then all its subsets are also frequency, X&amp;Y&gt;= minsup. Supp(X)&gt;=Supp(Y)</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STEPS: </a:t>
            </a:r>
            <a:r>
              <a:rPr lang="en" sz="600">
                <a:solidFill>
                  <a:schemeClr val="dk1"/>
                </a:solidFill>
              </a:rPr>
              <a:t>Calculate bottom support, all items on top connecting are subsets &amp; support doesn't need to be calculated</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Start with len 1 freq. itemsets, use the Apriori to prune infreq. candidates.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Gen len k+1 candidate itemsets from freq. k-itemsets, repeating until no new freq. itemsets are identified.</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Perform additional passes over the dataset as needed, avoiding the generation of unnecessary candidate itemsets.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Candidate generation involves creating new candidate k-itemsets based on frequent (k-1)-itemsets found in the previous iteration.</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Candidate pruning eliminates candidate k-itemsets using support-based pruning techniques, ensuring the completeness of the candidate set.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Algorithm needs to make an addl. Pass over</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Candidate Generation:</a:t>
            </a:r>
            <a:r>
              <a:rPr lang="en" sz="600">
                <a:solidFill>
                  <a:schemeClr val="dk1"/>
                </a:solidFill>
              </a:rPr>
              <a:t> Generate new candidate k-itemset based on freq. K-1 itemsets in prev. Iteration</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Candidate pruning: </a:t>
            </a:r>
            <a:r>
              <a:rPr lang="en" sz="600">
                <a:solidFill>
                  <a:schemeClr val="dk1"/>
                </a:solidFill>
              </a:rPr>
              <a:t>Elims some of candidate k-itemsets using supp based pruning</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Generation and pruning generates k-1 itemsets based on k-1 itemsets and eliminates dome of the candidate k-items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Avoid generating unnecessary candidates, candidates set is complete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Factors that affect complexity</a:t>
            </a:r>
            <a:r>
              <a:rPr lang="en" sz="600">
                <a:solidFill>
                  <a:schemeClr val="dk1"/>
                </a:solidFill>
              </a:rPr>
              <a:t>: choice of minimum support threshold, the dimensionality of the dataset, the size of transactions, and the width of transactions. Challenges incl. finding initial itemsets to start with and determining optimal ordering of itemsets to min. computational overhead.</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Rule generation: </a:t>
            </a:r>
            <a:r>
              <a:rPr lang="en" sz="600">
                <a:solidFill>
                  <a:schemeClr val="dk1"/>
                </a:solidFill>
              </a:rPr>
              <a:t>Freq of occurrence for every candidate c that survives pruning, compare each transaction against every candidate itemset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X = {1,2,3} = 3^2 = 0 combos make {1,2} -&gt; {3} goes down to 6 rules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Anti-monotone property of support ensures {1,2} must be frequent too</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Support Counting</a:t>
            </a:r>
            <a:endParaRPr b="1" sz="600" u="sng">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Freq of occurrence for candidate items that survives candidate pruning step</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Compares each transaction against every candidate itemsets, enumerate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Frequent itemset generation:</a:t>
            </a:r>
            <a:r>
              <a:rPr lang="en" sz="600">
                <a:solidFill>
                  <a:schemeClr val="dk1"/>
                </a:solidFill>
              </a:rPr>
              <a:t> All item sets whose support &gt;=minsup</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Challenges include:</a:t>
            </a:r>
            <a:r>
              <a:rPr lang="en" sz="600">
                <a:solidFill>
                  <a:schemeClr val="dk1"/>
                </a:solidFill>
              </a:rPr>
              <a:t> gen. unnecessary itemsets and gen. same itemset 1+</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Rule Generation:</a:t>
            </a:r>
            <a:r>
              <a:rPr lang="en" sz="600">
                <a:solidFill>
                  <a:schemeClr val="dk1"/>
                </a:solidFill>
              </a:rPr>
              <a:t> High confidence rules from each freq. Itemset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First search rules with highest supp, then find min confidence,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Reduce # of candidate itemsets - Apriori</a:t>
            </a:r>
            <a:endParaRPr sz="600">
              <a:solidFill>
                <a:schemeClr val="dk1"/>
              </a:solidFill>
            </a:endParaRPr>
          </a:p>
          <a:p>
            <a:pPr indent="0" lvl="0" marL="0" rtl="0" algn="l">
              <a:spcBef>
                <a:spcPts val="0"/>
              </a:spcBef>
              <a:spcAft>
                <a:spcPts val="0"/>
              </a:spcAft>
              <a:buNone/>
            </a:pPr>
            <a:r>
              <a:rPr lang="en" sz="600">
                <a:solidFill>
                  <a:schemeClr val="dk1"/>
                </a:solidFill>
              </a:rPr>
              <a:t>Reduce # of comparisons, use more advanced data structures</a:t>
            </a:r>
            <a:endParaRPr b="1" sz="800" u="sng">
              <a:solidFill>
                <a:schemeClr val="dk1"/>
              </a:solidFill>
            </a:endParaRPr>
          </a:p>
          <a:p>
            <a:pPr indent="0" lvl="0" marL="0" rtl="0" algn="l">
              <a:spcBef>
                <a:spcPts val="0"/>
              </a:spcBef>
              <a:spcAft>
                <a:spcPts val="0"/>
              </a:spcAft>
              <a:buNone/>
            </a:pPr>
            <a:r>
              <a:rPr b="1" lang="en" sz="800" u="sng">
                <a:solidFill>
                  <a:schemeClr val="dk1"/>
                </a:solidFill>
              </a:rPr>
              <a:t>Module 6: Deep Learning</a:t>
            </a:r>
            <a:endParaRPr b="1" sz="800" u="sng">
              <a:solidFill>
                <a:schemeClr val="dk1"/>
              </a:solidFill>
            </a:endParaRPr>
          </a:p>
          <a:p>
            <a:pPr indent="0" lvl="0" marL="0" rtl="0" algn="l">
              <a:spcBef>
                <a:spcPts val="0"/>
              </a:spcBef>
              <a:spcAft>
                <a:spcPts val="0"/>
              </a:spcAft>
              <a:buNone/>
            </a:pPr>
            <a:r>
              <a:rPr lang="en" sz="600">
                <a:solidFill>
                  <a:schemeClr val="dk1"/>
                </a:solidFill>
              </a:rPr>
              <a:t>GPUs changed deep learning, Help overcome cold start problems</a:t>
            </a:r>
            <a:endParaRPr sz="600">
              <a:solidFill>
                <a:schemeClr val="dk1"/>
              </a:solidFill>
            </a:endParaRPr>
          </a:p>
          <a:p>
            <a:pPr indent="0" lvl="0" marL="0" rtl="0" algn="l">
              <a:spcBef>
                <a:spcPts val="0"/>
              </a:spcBef>
              <a:spcAft>
                <a:spcPts val="0"/>
              </a:spcAft>
              <a:buNone/>
            </a:pPr>
            <a:r>
              <a:rPr lang="en" sz="600">
                <a:solidFill>
                  <a:schemeClr val="dk1"/>
                </a:solidFill>
              </a:rPr>
              <a:t>Caused from increase in compute power and overall data</a:t>
            </a:r>
            <a:endParaRPr sz="600">
              <a:solidFill>
                <a:schemeClr val="dk1"/>
              </a:solidFill>
            </a:endParaRPr>
          </a:p>
          <a:p>
            <a:pPr indent="0" lvl="0" marL="0" rtl="0" algn="l">
              <a:spcBef>
                <a:spcPts val="0"/>
              </a:spcBef>
              <a:spcAft>
                <a:spcPts val="0"/>
              </a:spcAft>
              <a:buNone/>
            </a:pPr>
            <a:r>
              <a:rPr b="1" lang="en" sz="600">
                <a:solidFill>
                  <a:schemeClr val="dk1"/>
                </a:solidFill>
              </a:rPr>
              <a:t>XOR problem</a:t>
            </a:r>
            <a:r>
              <a:rPr lang="en" sz="600">
                <a:solidFill>
                  <a:schemeClr val="dk1"/>
                </a:solidFill>
              </a:rPr>
              <a:t> led to non-linear neural networks in form of multilayer perceptron. Single perceptron has linear boundaries &amp; cannot solve nonlinear problem of XOR, gap resulted in multi-layer perceptron to solve</a:t>
            </a:r>
            <a:endParaRPr sz="600">
              <a:solidFill>
                <a:schemeClr val="dk1"/>
              </a:solidFill>
            </a:endParaRPr>
          </a:p>
          <a:p>
            <a:pPr indent="0" lvl="0" marL="0" rtl="0" algn="l">
              <a:spcBef>
                <a:spcPts val="0"/>
              </a:spcBef>
              <a:spcAft>
                <a:spcPts val="0"/>
              </a:spcAft>
              <a:buNone/>
            </a:pPr>
            <a:r>
              <a:rPr b="1" lang="en" sz="600" u="sng">
                <a:solidFill>
                  <a:schemeClr val="dk1"/>
                </a:solidFill>
              </a:rPr>
              <a:t>Deep Neural Network</a:t>
            </a:r>
            <a:endParaRPr b="1" sz="600" u="sng">
              <a:solidFill>
                <a:schemeClr val="dk1"/>
              </a:solidFill>
            </a:endParaRPr>
          </a:p>
          <a:p>
            <a:pPr indent="0" lvl="0" marL="0" rtl="0" algn="l">
              <a:spcBef>
                <a:spcPts val="0"/>
              </a:spcBef>
              <a:spcAft>
                <a:spcPts val="0"/>
              </a:spcAft>
              <a:buNone/>
            </a:pPr>
            <a:r>
              <a:rPr lang="en" sz="600">
                <a:solidFill>
                  <a:schemeClr val="dk1"/>
                </a:solidFill>
              </a:rPr>
              <a:t>ANN-&gt;Feed forward, greater than 10 hidden layers, each w/ 50-100 nodes</a:t>
            </a:r>
            <a:endParaRPr sz="600">
              <a:solidFill>
                <a:schemeClr val="dk1"/>
              </a:solidFill>
            </a:endParaRPr>
          </a:p>
          <a:p>
            <a:pPr indent="0" lvl="0" marL="0" rtl="0" algn="l">
              <a:spcBef>
                <a:spcPts val="0"/>
              </a:spcBef>
              <a:spcAft>
                <a:spcPts val="0"/>
              </a:spcAft>
              <a:buNone/>
            </a:pPr>
            <a:r>
              <a:rPr b="1" lang="en" sz="600" u="sng">
                <a:solidFill>
                  <a:schemeClr val="dk1"/>
                </a:solidFill>
              </a:rPr>
              <a:t>Recurrent Neural Network:</a:t>
            </a:r>
            <a:r>
              <a:rPr b="1" lang="en" sz="600">
                <a:solidFill>
                  <a:schemeClr val="dk1"/>
                </a:solidFill>
              </a:rPr>
              <a:t> </a:t>
            </a:r>
            <a:r>
              <a:rPr lang="en" sz="600">
                <a:solidFill>
                  <a:schemeClr val="dk1"/>
                </a:solidFill>
              </a:rPr>
              <a:t>Hidden layer with inputs &amp; outputs, output fed back to input with a weight to unroll infinitely as hidden layers</a:t>
            </a:r>
            <a:endParaRPr sz="600">
              <a:solidFill>
                <a:schemeClr val="dk1"/>
              </a:solidFill>
            </a:endParaRPr>
          </a:p>
          <a:p>
            <a:pPr indent="0" lvl="0" marL="0" rtl="0" algn="l">
              <a:spcBef>
                <a:spcPts val="0"/>
              </a:spcBef>
              <a:spcAft>
                <a:spcPts val="0"/>
              </a:spcAft>
              <a:buNone/>
            </a:pPr>
            <a:r>
              <a:rPr lang="en" sz="600">
                <a:solidFill>
                  <a:schemeClr val="dk1"/>
                </a:solidFill>
              </a:rPr>
              <a:t>Solves seq. problems to extract knowledge from time series, has self loops</a:t>
            </a:r>
            <a:endParaRPr sz="600">
              <a:solidFill>
                <a:schemeClr val="dk1"/>
              </a:solidFill>
            </a:endParaRPr>
          </a:p>
          <a:p>
            <a:pPr indent="0" lvl="0" marL="0" rtl="0" algn="l">
              <a:spcBef>
                <a:spcPts val="0"/>
              </a:spcBef>
              <a:spcAft>
                <a:spcPts val="0"/>
              </a:spcAft>
              <a:buNone/>
            </a:pPr>
            <a:r>
              <a:rPr lang="en" sz="600">
                <a:solidFill>
                  <a:schemeClr val="dk1"/>
                </a:solidFill>
              </a:rPr>
              <a:t>Represent temporal sequences, less suitable for hierarchical data</a:t>
            </a:r>
            <a:endParaRPr sz="600">
              <a:solidFill>
                <a:schemeClr val="dk1"/>
              </a:solidFill>
            </a:endParaRPr>
          </a:p>
          <a:p>
            <a:pPr indent="0" lvl="0" marL="0" rtl="0" algn="l">
              <a:spcBef>
                <a:spcPts val="0"/>
              </a:spcBef>
              <a:spcAft>
                <a:spcPts val="0"/>
              </a:spcAft>
              <a:buNone/>
            </a:pPr>
            <a:r>
              <a:rPr b="1" lang="en" sz="600">
                <a:solidFill>
                  <a:schemeClr val="dk1"/>
                </a:solidFill>
              </a:rPr>
              <a:t>Weaknesses</a:t>
            </a:r>
            <a:r>
              <a:rPr lang="en" sz="600">
                <a:solidFill>
                  <a:schemeClr val="dk1"/>
                </a:solidFill>
              </a:rPr>
              <a:t>: Slow to train, vanishing gradients, difficult long term dependencies</a:t>
            </a:r>
            <a:endParaRPr sz="600">
              <a:solidFill>
                <a:schemeClr val="dk1"/>
              </a:solidFill>
            </a:endParaRPr>
          </a:p>
          <a:p>
            <a:pPr indent="0" lvl="0" marL="0" rtl="0" algn="l">
              <a:spcBef>
                <a:spcPts val="0"/>
              </a:spcBef>
              <a:spcAft>
                <a:spcPts val="0"/>
              </a:spcAft>
              <a:buNone/>
            </a:pPr>
            <a:r>
              <a:rPr b="1" lang="en" sz="600" u="sng">
                <a:solidFill>
                  <a:schemeClr val="dk1"/>
                </a:solidFill>
              </a:rPr>
              <a:t>Recursive Neural Network</a:t>
            </a:r>
            <a:endParaRPr sz="600">
              <a:solidFill>
                <a:schemeClr val="dk1"/>
              </a:solidFill>
            </a:endParaRPr>
          </a:p>
          <a:p>
            <a:pPr indent="0" lvl="0" marL="0" rtl="0" algn="l">
              <a:spcBef>
                <a:spcPts val="0"/>
              </a:spcBef>
              <a:spcAft>
                <a:spcPts val="0"/>
              </a:spcAft>
              <a:buNone/>
            </a:pPr>
            <a:r>
              <a:rPr lang="en" sz="600">
                <a:solidFill>
                  <a:schemeClr val="dk1"/>
                </a:solidFill>
              </a:rPr>
              <a:t>Tree nets, sets of hidden nodes that feed forward into each other which then each node at each steps goes to another hidden layer</a:t>
            </a:r>
            <a:endParaRPr sz="600">
              <a:solidFill>
                <a:schemeClr val="dk1"/>
              </a:solidFill>
            </a:endParaRPr>
          </a:p>
          <a:p>
            <a:pPr indent="0" lvl="0" marL="0" rtl="0" algn="l">
              <a:spcBef>
                <a:spcPts val="0"/>
              </a:spcBef>
              <a:spcAft>
                <a:spcPts val="0"/>
              </a:spcAft>
              <a:buNone/>
            </a:pPr>
            <a:r>
              <a:rPr lang="en" sz="600">
                <a:solidFill>
                  <a:schemeClr val="dk1"/>
                </a:solidFill>
              </a:rPr>
              <a:t>Combines child nodes with weight to produce parent</a:t>
            </a:r>
            <a:endParaRPr sz="600">
              <a:solidFill>
                <a:schemeClr val="dk1"/>
              </a:solidFill>
            </a:endParaRPr>
          </a:p>
          <a:p>
            <a:pPr indent="0" lvl="0" marL="0" rtl="0" algn="l">
              <a:spcBef>
                <a:spcPts val="0"/>
              </a:spcBef>
              <a:spcAft>
                <a:spcPts val="0"/>
              </a:spcAft>
              <a:buNone/>
            </a:pPr>
            <a:r>
              <a:rPr lang="en" sz="600">
                <a:solidFill>
                  <a:schemeClr val="dk1"/>
                </a:solidFill>
              </a:rPr>
              <a:t>Advantages: Structure and network depth, with O(log n) binary tree height</a:t>
            </a:r>
            <a:endParaRPr sz="600">
              <a:solidFill>
                <a:schemeClr val="dk1"/>
              </a:solidFill>
            </a:endParaRPr>
          </a:p>
          <a:p>
            <a:pPr indent="0" lvl="0" marL="0" rtl="0" algn="l">
              <a:spcBef>
                <a:spcPts val="0"/>
              </a:spcBef>
              <a:spcAft>
                <a:spcPts val="0"/>
              </a:spcAft>
              <a:buNone/>
            </a:pPr>
            <a:r>
              <a:rPr lang="en" sz="600">
                <a:solidFill>
                  <a:schemeClr val="dk1"/>
                </a:solidFill>
              </a:rPr>
              <a:t>Labeling data more time-consuming and labor intensive</a:t>
            </a:r>
            <a:endParaRPr sz="600">
              <a:solidFill>
                <a:schemeClr val="dk1"/>
              </a:solidFill>
            </a:endParaRPr>
          </a:p>
          <a:p>
            <a:pPr indent="0" lvl="0" marL="0" rtl="0" algn="l">
              <a:spcBef>
                <a:spcPts val="0"/>
              </a:spcBef>
              <a:spcAft>
                <a:spcPts val="0"/>
              </a:spcAft>
              <a:buNone/>
            </a:pPr>
            <a:r>
              <a:rPr b="1" lang="en" sz="600" u="sng">
                <a:solidFill>
                  <a:schemeClr val="dk1"/>
                </a:solidFill>
              </a:rPr>
              <a:t>Convolutional Neural Network</a:t>
            </a:r>
            <a:endParaRPr b="1" sz="600" u="sng">
              <a:solidFill>
                <a:schemeClr val="dk1"/>
              </a:solidFill>
            </a:endParaRPr>
          </a:p>
          <a:p>
            <a:pPr indent="0" lvl="0" marL="0" rtl="0" algn="l">
              <a:spcBef>
                <a:spcPts val="0"/>
              </a:spcBef>
              <a:spcAft>
                <a:spcPts val="0"/>
              </a:spcAft>
              <a:buNone/>
            </a:pPr>
            <a:r>
              <a:rPr lang="en" sz="600">
                <a:solidFill>
                  <a:schemeClr val="dk1"/>
                </a:solidFill>
              </a:rPr>
              <a:t>Knowledge from images, 3d neural net, each node performs convolution operation, X is a number, hidden layer is series of convolutions, feature extraction is a convolution with filters</a:t>
            </a:r>
            <a:endParaRPr sz="600">
              <a:solidFill>
                <a:schemeClr val="dk1"/>
              </a:solidFill>
            </a:endParaRPr>
          </a:p>
          <a:p>
            <a:pPr indent="0" lvl="0" marL="0" rtl="0" algn="l">
              <a:spcBef>
                <a:spcPts val="0"/>
              </a:spcBef>
              <a:spcAft>
                <a:spcPts val="0"/>
              </a:spcAft>
              <a:buNone/>
            </a:pPr>
            <a:r>
              <a:rPr b="1" lang="en" sz="600">
                <a:solidFill>
                  <a:schemeClr val="dk1"/>
                </a:solidFill>
              </a:rPr>
              <a:t>Tools</a:t>
            </a:r>
            <a:r>
              <a:rPr lang="en" sz="600">
                <a:solidFill>
                  <a:schemeClr val="dk1"/>
                </a:solidFill>
              </a:rPr>
              <a:t>: Caffe, Tensor FLow, Keras, Theano</a:t>
            </a:r>
            <a:endParaRPr sz="600">
              <a:solidFill>
                <a:schemeClr val="dk1"/>
              </a:solidFill>
            </a:endParaRPr>
          </a:p>
          <a:p>
            <a:pPr indent="0" lvl="0" marL="0" rtl="0" algn="l">
              <a:spcBef>
                <a:spcPts val="0"/>
              </a:spcBef>
              <a:spcAft>
                <a:spcPts val="0"/>
              </a:spcAft>
              <a:buNone/>
            </a:pPr>
            <a:r>
              <a:rPr b="1" lang="en" sz="600" u="sng">
                <a:solidFill>
                  <a:schemeClr val="dk1"/>
                </a:solidFill>
              </a:rPr>
              <a:t>Recommendation System</a:t>
            </a:r>
            <a:endParaRPr b="1" sz="600" u="sng">
              <a:solidFill>
                <a:schemeClr val="dk1"/>
              </a:solidFill>
            </a:endParaRPr>
          </a:p>
          <a:p>
            <a:pPr indent="0" lvl="0" marL="0" rtl="0" algn="l">
              <a:spcBef>
                <a:spcPts val="0"/>
              </a:spcBef>
              <a:spcAft>
                <a:spcPts val="0"/>
              </a:spcAft>
              <a:buNone/>
            </a:pPr>
            <a:r>
              <a:rPr lang="en" sz="600">
                <a:solidFill>
                  <a:schemeClr val="dk1"/>
                </a:solidFill>
              </a:rPr>
              <a:t>Dont know true user preferences</a:t>
            </a:r>
            <a:endParaRPr sz="600">
              <a:solidFill>
                <a:schemeClr val="dk1"/>
              </a:solidFill>
            </a:endParaRPr>
          </a:p>
          <a:p>
            <a:pPr indent="0" lvl="0" marL="0" rtl="0" algn="l">
              <a:spcBef>
                <a:spcPts val="0"/>
              </a:spcBef>
              <a:spcAft>
                <a:spcPts val="0"/>
              </a:spcAft>
              <a:buNone/>
            </a:pPr>
            <a:r>
              <a:rPr lang="en" sz="600">
                <a:solidFill>
                  <a:schemeClr val="dk1"/>
                </a:solidFill>
              </a:rPr>
              <a:t>Inputs User profile and user usage history</a:t>
            </a:r>
            <a:endParaRPr sz="600">
              <a:solidFill>
                <a:schemeClr val="dk1"/>
              </a:solidFill>
            </a:endParaRPr>
          </a:p>
          <a:p>
            <a:pPr indent="0" lvl="0" marL="0" rtl="0" algn="l">
              <a:spcBef>
                <a:spcPts val="0"/>
              </a:spcBef>
              <a:spcAft>
                <a:spcPts val="0"/>
              </a:spcAft>
              <a:buNone/>
            </a:pPr>
            <a:r>
              <a:rPr lang="en" sz="600">
                <a:solidFill>
                  <a:schemeClr val="dk1"/>
                </a:solidFill>
              </a:rPr>
              <a:t>First entry point is user profile (age, gender, preferences)</a:t>
            </a:r>
            <a:endParaRPr sz="600">
              <a:solidFill>
                <a:schemeClr val="dk1"/>
              </a:solidFill>
            </a:endParaRPr>
          </a:p>
          <a:p>
            <a:pPr indent="0" lvl="0" marL="0" rtl="0" algn="l">
              <a:spcBef>
                <a:spcPts val="0"/>
              </a:spcBef>
              <a:spcAft>
                <a:spcPts val="0"/>
              </a:spcAft>
              <a:buNone/>
            </a:pPr>
            <a:r>
              <a:rPr lang="en" sz="600">
                <a:solidFill>
                  <a:schemeClr val="dk1"/>
                </a:solidFill>
              </a:rPr>
              <a:t>Usage history (What was watched, length of watching, rating, season) Gain preference knowledge w/o asking &amp; changes dynamically</a:t>
            </a:r>
            <a:endParaRPr sz="600">
              <a:solidFill>
                <a:schemeClr val="dk1"/>
              </a:solidFill>
            </a:endParaRPr>
          </a:p>
          <a:p>
            <a:pPr indent="0" lvl="0" marL="0" rtl="0" algn="l">
              <a:spcBef>
                <a:spcPts val="0"/>
              </a:spcBef>
              <a:spcAft>
                <a:spcPts val="0"/>
              </a:spcAft>
              <a:buNone/>
            </a:pPr>
            <a:r>
              <a:rPr b="1" lang="en" sz="600" u="sng">
                <a:solidFill>
                  <a:schemeClr val="dk1"/>
                </a:solidFill>
              </a:rPr>
              <a:t>Problem: Cold Start Problem</a:t>
            </a:r>
            <a:endParaRPr b="1" sz="600" u="sng">
              <a:solidFill>
                <a:schemeClr val="dk1"/>
              </a:solidFill>
            </a:endParaRPr>
          </a:p>
          <a:p>
            <a:pPr indent="0" lvl="0" marL="0" rtl="0" algn="l">
              <a:spcBef>
                <a:spcPts val="0"/>
              </a:spcBef>
              <a:spcAft>
                <a:spcPts val="0"/>
              </a:spcAft>
              <a:buNone/>
            </a:pPr>
            <a:r>
              <a:rPr b="1" lang="en" sz="600">
                <a:solidFill>
                  <a:schemeClr val="dk1"/>
                </a:solidFill>
              </a:rPr>
              <a:t>Item Based:</a:t>
            </a:r>
            <a:r>
              <a:rPr lang="en" sz="600">
                <a:solidFill>
                  <a:schemeClr val="dk1"/>
                </a:solidFill>
              </a:rPr>
              <a:t> To whom do I recommend new items to. No watch history select salient features &amp; match with other items to find a set similar to new item. Find users that lie the matched set the most</a:t>
            </a:r>
            <a:endParaRPr sz="600">
              <a:solidFill>
                <a:schemeClr val="dk1"/>
              </a:solidFill>
            </a:endParaRPr>
          </a:p>
          <a:p>
            <a:pPr indent="0" lvl="0" marL="0" rtl="0" algn="l">
              <a:spcBef>
                <a:spcPts val="0"/>
              </a:spcBef>
              <a:spcAft>
                <a:spcPts val="0"/>
              </a:spcAft>
              <a:buNone/>
            </a:pPr>
            <a:r>
              <a:rPr b="1" lang="en" sz="600">
                <a:solidFill>
                  <a:schemeClr val="dk1"/>
                </a:solidFill>
              </a:rPr>
              <a:t>User based: </a:t>
            </a:r>
            <a:r>
              <a:rPr lang="en" sz="600">
                <a:solidFill>
                  <a:schemeClr val="dk1"/>
                </a:solidFill>
              </a:rPr>
              <a:t>No usage history, match user profile with other users</a:t>
            </a:r>
            <a:endParaRPr sz="600">
              <a:solidFill>
                <a:schemeClr val="dk1"/>
              </a:solidFill>
            </a:endParaRPr>
          </a:p>
          <a:p>
            <a:pPr indent="0" lvl="0" marL="0" rtl="0" algn="l">
              <a:spcBef>
                <a:spcPts val="0"/>
              </a:spcBef>
              <a:spcAft>
                <a:spcPts val="0"/>
              </a:spcAft>
              <a:buNone/>
            </a:pPr>
            <a:r>
              <a:rPr b="1" lang="en" sz="600" u="sng">
                <a:solidFill>
                  <a:schemeClr val="dk1"/>
                </a:solidFill>
              </a:rPr>
              <a:t>Bayesian Network</a:t>
            </a:r>
            <a:endParaRPr b="1" sz="600" u="sng">
              <a:solidFill>
                <a:schemeClr val="dk1"/>
              </a:solidFill>
            </a:endParaRPr>
          </a:p>
          <a:p>
            <a:pPr indent="0" lvl="0" marL="0" rtl="0" algn="l">
              <a:spcBef>
                <a:spcPts val="0"/>
              </a:spcBef>
              <a:spcAft>
                <a:spcPts val="0"/>
              </a:spcAft>
              <a:buNone/>
            </a:pPr>
            <a:r>
              <a:rPr b="1" lang="en" sz="600">
                <a:solidFill>
                  <a:schemeClr val="dk1"/>
                </a:solidFill>
              </a:rPr>
              <a:t>Naive Bayes: </a:t>
            </a:r>
            <a:r>
              <a:rPr lang="en" sz="600">
                <a:solidFill>
                  <a:schemeClr val="dk1"/>
                </a:solidFill>
              </a:rPr>
              <a:t>Given a class, each attr. is cond. independent of one another</a:t>
            </a:r>
            <a:endParaRPr sz="600">
              <a:solidFill>
                <a:schemeClr val="dk1"/>
              </a:solidFill>
            </a:endParaRPr>
          </a:p>
          <a:p>
            <a:pPr indent="0" lvl="0" marL="0" rtl="0" algn="l">
              <a:spcBef>
                <a:spcPts val="0"/>
              </a:spcBef>
              <a:spcAft>
                <a:spcPts val="0"/>
              </a:spcAft>
              <a:buNone/>
            </a:pPr>
            <a:r>
              <a:rPr b="1" lang="en" sz="600">
                <a:solidFill>
                  <a:schemeClr val="dk1"/>
                </a:solidFill>
              </a:rPr>
              <a:t>Complex Conditional Dependence:</a:t>
            </a:r>
            <a:r>
              <a:rPr lang="en" sz="600">
                <a:solidFill>
                  <a:schemeClr val="dk1"/>
                </a:solidFill>
              </a:rPr>
              <a:t> Multiple children nodes that each have subnodes that are directional to the subnodes</a:t>
            </a:r>
            <a:endParaRPr sz="600">
              <a:solidFill>
                <a:schemeClr val="dk1"/>
              </a:solidFill>
            </a:endParaRPr>
          </a:p>
          <a:p>
            <a:pPr indent="0" lvl="0" marL="0" rtl="0" algn="l">
              <a:spcBef>
                <a:spcPts val="0"/>
              </a:spcBef>
              <a:spcAft>
                <a:spcPts val="0"/>
              </a:spcAft>
              <a:buNone/>
            </a:pPr>
            <a:r>
              <a:rPr b="1" lang="en" sz="600" u="sng">
                <a:solidFill>
                  <a:schemeClr val="dk1"/>
                </a:solidFill>
              </a:rPr>
              <a:t>Deep Belief Network</a:t>
            </a:r>
            <a:endParaRPr b="1" sz="600" u="sng">
              <a:solidFill>
                <a:schemeClr val="dk1"/>
              </a:solidFill>
            </a:endParaRPr>
          </a:p>
          <a:p>
            <a:pPr indent="0" lvl="0" marL="0" rtl="0" algn="l">
              <a:spcBef>
                <a:spcPts val="0"/>
              </a:spcBef>
              <a:spcAft>
                <a:spcPts val="0"/>
              </a:spcAft>
              <a:buNone/>
            </a:pPr>
            <a:r>
              <a:rPr b="1" lang="en" sz="600">
                <a:solidFill>
                  <a:schemeClr val="dk1"/>
                </a:solidFill>
              </a:rPr>
              <a:t>Belief Network: </a:t>
            </a:r>
            <a:r>
              <a:rPr lang="en" sz="600">
                <a:solidFill>
                  <a:schemeClr val="dk1"/>
                </a:solidFill>
              </a:rPr>
              <a:t>Nodes are observable facts, roots are potential reasons/beliefs (May or may not be observable</a:t>
            </a:r>
            <a:endParaRPr sz="600">
              <a:solidFill>
                <a:schemeClr val="dk1"/>
              </a:solidFill>
            </a:endParaRPr>
          </a:p>
          <a:p>
            <a:pPr indent="0" lvl="0" marL="0" rtl="0" algn="l">
              <a:spcBef>
                <a:spcPts val="0"/>
              </a:spcBef>
              <a:spcAft>
                <a:spcPts val="0"/>
              </a:spcAft>
              <a:buNone/>
            </a:pPr>
            <a:r>
              <a:rPr lang="en" sz="600">
                <a:solidFill>
                  <a:schemeClr val="dk1"/>
                </a:solidFill>
              </a:rPr>
              <a:t>Has several hidden nodes (hidden beliefs, stochastic output(random) from some activation function 0-1) to the set a probability is greater than a threshold. Hidden nodes serve as potential reasons or beliefs. Backprop used to update weights to reduce error and adjust output</a:t>
            </a:r>
            <a:endParaRPr sz="600">
              <a:solidFill>
                <a:schemeClr val="dk1"/>
              </a:solidFill>
            </a:endParaRPr>
          </a:p>
          <a:p>
            <a:pPr indent="0" lvl="0" marL="0" rtl="0" algn="l">
              <a:spcBef>
                <a:spcPts val="0"/>
              </a:spcBef>
              <a:spcAft>
                <a:spcPts val="0"/>
              </a:spcAft>
              <a:buNone/>
            </a:pPr>
            <a:r>
              <a:rPr lang="en" sz="600">
                <a:solidFill>
                  <a:schemeClr val="dk1"/>
                </a:solidFill>
              </a:rPr>
              <a:t>Beliefs are associated with each other</a:t>
            </a:r>
            <a:endParaRPr sz="600">
              <a:solidFill>
                <a:schemeClr val="dk1"/>
              </a:solidFill>
            </a:endParaRPr>
          </a:p>
          <a:p>
            <a:pPr indent="0" lvl="0" marL="0" rtl="0" algn="l">
              <a:spcBef>
                <a:spcPts val="0"/>
              </a:spcBef>
              <a:spcAft>
                <a:spcPts val="0"/>
              </a:spcAft>
              <a:buNone/>
            </a:pPr>
            <a:r>
              <a:rPr lang="en" sz="600">
                <a:solidFill>
                  <a:schemeClr val="dk1"/>
                </a:solidFill>
              </a:rPr>
              <a:t>Difficult to learn a belief network due to hidden layers &amp; number of hidden layers, simplify using Restricted Boltzmann</a:t>
            </a:r>
            <a:endParaRPr sz="600">
              <a:solidFill>
                <a:schemeClr val="dk1"/>
              </a:solidFill>
            </a:endParaRPr>
          </a:p>
          <a:p>
            <a:pPr indent="0" lvl="0" marL="0" rtl="0" algn="l">
              <a:spcBef>
                <a:spcPts val="0"/>
              </a:spcBef>
              <a:spcAft>
                <a:spcPts val="0"/>
              </a:spcAft>
              <a:buNone/>
            </a:pPr>
            <a:r>
              <a:t/>
            </a:r>
            <a:endParaRPr sz="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6825" y="0"/>
            <a:ext cx="2629200" cy="945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u="sng">
                <a:solidFill>
                  <a:schemeClr val="dk1"/>
                </a:solidFill>
              </a:rPr>
              <a:t>Restricted Boltzmann </a:t>
            </a:r>
            <a:r>
              <a:rPr lang="en" sz="600">
                <a:solidFill>
                  <a:schemeClr val="dk1"/>
                </a:solidFill>
              </a:rPr>
              <a:t>Used in recommendation systems</a:t>
            </a:r>
            <a:endParaRPr sz="600">
              <a:solidFill>
                <a:schemeClr val="dk1"/>
              </a:solidFill>
            </a:endParaRPr>
          </a:p>
          <a:p>
            <a:pPr indent="0" lvl="0" marL="0" rtl="0" algn="l">
              <a:spcBef>
                <a:spcPts val="0"/>
              </a:spcBef>
              <a:spcAft>
                <a:spcPts val="0"/>
              </a:spcAft>
              <a:buNone/>
            </a:pPr>
            <a:r>
              <a:rPr lang="en" sz="600">
                <a:solidFill>
                  <a:schemeClr val="dk1"/>
                </a:solidFill>
              </a:rPr>
              <a:t>ANN w/ in. layer(observ)&amp; hidden belief layer(not observ)for bipartite graph</a:t>
            </a:r>
            <a:endParaRPr sz="600">
              <a:solidFill>
                <a:schemeClr val="dk1"/>
              </a:solidFill>
            </a:endParaRPr>
          </a:p>
          <a:p>
            <a:pPr indent="0" lvl="0" marL="0" rtl="0" algn="l">
              <a:spcBef>
                <a:spcPts val="0"/>
              </a:spcBef>
              <a:spcAft>
                <a:spcPts val="0"/>
              </a:spcAft>
              <a:buNone/>
            </a:pPr>
            <a:r>
              <a:rPr lang="en" sz="600">
                <a:solidFill>
                  <a:schemeClr val="dk1"/>
                </a:solidFill>
              </a:rPr>
              <a:t>Depends on educated guess w/ info extract gain information like use history</a:t>
            </a:r>
            <a:endParaRPr sz="600">
              <a:solidFill>
                <a:schemeClr val="dk1"/>
              </a:solidFill>
            </a:endParaRPr>
          </a:p>
          <a:p>
            <a:pPr indent="0" lvl="0" marL="0" rtl="0" algn="l">
              <a:spcBef>
                <a:spcPts val="0"/>
              </a:spcBef>
              <a:spcAft>
                <a:spcPts val="0"/>
              </a:spcAft>
              <a:buNone/>
            </a:pPr>
            <a:r>
              <a:rPr lang="en" sz="600">
                <a:solidFill>
                  <a:schemeClr val="dk1"/>
                </a:solidFill>
              </a:rPr>
              <a:t>Backprop so input layer has items’ rating and hidden layer makes guess on user preferences</a:t>
            </a:r>
            <a:endParaRPr sz="600">
              <a:solidFill>
                <a:schemeClr val="dk1"/>
              </a:solidFill>
            </a:endParaRPr>
          </a:p>
          <a:p>
            <a:pPr indent="0" lvl="0" marL="0" rtl="0" algn="l">
              <a:spcBef>
                <a:spcPts val="0"/>
              </a:spcBef>
              <a:spcAft>
                <a:spcPts val="0"/>
              </a:spcAft>
              <a:buNone/>
            </a:pPr>
            <a:r>
              <a:rPr lang="en" sz="600">
                <a:solidFill>
                  <a:schemeClr val="dk1"/>
                </a:solidFill>
              </a:rPr>
              <a:t>Output is wild guess about preferences</a:t>
            </a:r>
            <a:endParaRPr sz="600">
              <a:solidFill>
                <a:schemeClr val="dk1"/>
              </a:solidFill>
            </a:endParaRPr>
          </a:p>
          <a:p>
            <a:pPr indent="0" lvl="0" marL="0" rtl="0" algn="l">
              <a:spcBef>
                <a:spcPts val="0"/>
              </a:spcBef>
              <a:spcAft>
                <a:spcPts val="0"/>
              </a:spcAft>
              <a:buNone/>
            </a:pPr>
            <a:r>
              <a:rPr lang="en" sz="600">
                <a:solidFill>
                  <a:schemeClr val="dk1"/>
                </a:solidFill>
              </a:rPr>
              <a:t>Hidden layer becomes input layer to reverse is, must do back propagation to reduce error &amp; update weights to get true value, then reiterate to adjust output &amp; get correct values in reversed model to guess closer to reality &amp; can now guess correctly on new mode wil updated weights.</a:t>
            </a:r>
            <a:endParaRPr sz="600">
              <a:solidFill>
                <a:schemeClr val="dk1"/>
              </a:solidFill>
            </a:endParaRPr>
          </a:p>
          <a:p>
            <a:pPr indent="0" lvl="0" marL="0" rtl="0" algn="l">
              <a:spcBef>
                <a:spcPts val="0"/>
              </a:spcBef>
              <a:spcAft>
                <a:spcPts val="0"/>
              </a:spcAft>
              <a:buNone/>
            </a:pPr>
            <a:r>
              <a:rPr b="1" lang="en" sz="600">
                <a:solidFill>
                  <a:schemeClr val="dk1"/>
                </a:solidFill>
              </a:rPr>
              <a:t>Stacked RBMs</a:t>
            </a:r>
            <a:r>
              <a:rPr lang="en" sz="600">
                <a:solidFill>
                  <a:schemeClr val="dk1"/>
                </a:solidFill>
              </a:rPr>
              <a:t>: In Layer(Reality) -&gt; Hidden (Wild Guess in Boltzmann then make another hidden in -&gt; hidden layer &amp; so on…</a:t>
            </a:r>
            <a:endParaRPr sz="600">
              <a:solidFill>
                <a:schemeClr val="dk1"/>
              </a:solidFill>
            </a:endParaRPr>
          </a:p>
          <a:p>
            <a:pPr indent="0" lvl="0" marL="0" rtl="0" algn="l">
              <a:spcBef>
                <a:spcPts val="0"/>
              </a:spcBef>
              <a:spcAft>
                <a:spcPts val="0"/>
              </a:spcAft>
              <a:buNone/>
            </a:pPr>
            <a:r>
              <a:rPr b="1" lang="en" sz="600" u="sng">
                <a:solidFill>
                  <a:schemeClr val="dk1"/>
                </a:solidFill>
              </a:rPr>
              <a:t>Autoencoder</a:t>
            </a:r>
            <a:r>
              <a:rPr lang="en" sz="600">
                <a:solidFill>
                  <a:schemeClr val="dk1"/>
                </a:solidFill>
              </a:rPr>
              <a:t>: PCA of Deep neural nets</a:t>
            </a:r>
            <a:endParaRPr sz="600">
              <a:solidFill>
                <a:schemeClr val="dk1"/>
              </a:solidFill>
            </a:endParaRPr>
          </a:p>
          <a:p>
            <a:pPr indent="0" lvl="0" marL="0" rtl="0" algn="l">
              <a:spcBef>
                <a:spcPts val="0"/>
              </a:spcBef>
              <a:spcAft>
                <a:spcPts val="0"/>
              </a:spcAft>
              <a:buNone/>
            </a:pPr>
            <a:r>
              <a:rPr lang="en" sz="600">
                <a:solidFill>
                  <a:schemeClr val="dk1"/>
                </a:solidFill>
              </a:rPr>
              <a:t>Good for classification &amp; clustering</a:t>
            </a:r>
            <a:endParaRPr b="1" sz="600">
              <a:solidFill>
                <a:schemeClr val="dk1"/>
              </a:solidFill>
            </a:endParaRPr>
          </a:p>
          <a:p>
            <a:pPr indent="0" lvl="0" marL="0" rtl="0" algn="l">
              <a:spcBef>
                <a:spcPts val="0"/>
              </a:spcBef>
              <a:spcAft>
                <a:spcPts val="0"/>
              </a:spcAft>
              <a:buNone/>
            </a:pPr>
            <a:r>
              <a:rPr lang="en" sz="600">
                <a:solidFill>
                  <a:schemeClr val="dk1"/>
                </a:solidFill>
              </a:rPr>
              <a:t>Input to small wild guesses, then reconstruct the input</a:t>
            </a:r>
            <a:endParaRPr sz="600">
              <a:solidFill>
                <a:schemeClr val="dk1"/>
              </a:solidFill>
            </a:endParaRPr>
          </a:p>
          <a:p>
            <a:pPr indent="0" lvl="0" marL="0" rtl="0" algn="l">
              <a:spcBef>
                <a:spcPts val="0"/>
              </a:spcBef>
              <a:spcAft>
                <a:spcPts val="0"/>
              </a:spcAft>
              <a:buNone/>
            </a:pPr>
            <a:r>
              <a:rPr lang="en" sz="600">
                <a:solidFill>
                  <a:schemeClr val="dk1"/>
                </a:solidFill>
              </a:rPr>
              <a:t>Upon reconstruct just runs the in layer in reverse</a:t>
            </a:r>
            <a:endParaRPr sz="600">
              <a:solidFill>
                <a:schemeClr val="dk1"/>
              </a:solidFill>
            </a:endParaRPr>
          </a:p>
          <a:p>
            <a:pPr indent="0" lvl="0" marL="0" rtl="0" algn="l">
              <a:spcBef>
                <a:spcPts val="0"/>
              </a:spcBef>
              <a:spcAft>
                <a:spcPts val="0"/>
              </a:spcAft>
              <a:buNone/>
            </a:pPr>
            <a:r>
              <a:rPr lang="en" sz="600">
                <a:solidFill>
                  <a:schemeClr val="dk1"/>
                </a:solidFill>
              </a:rPr>
              <a:t>Treat as feed forward network &amp; input is the same as output</a:t>
            </a:r>
            <a:endParaRPr sz="600">
              <a:solidFill>
                <a:schemeClr val="dk1"/>
              </a:solidFill>
            </a:endParaRPr>
          </a:p>
          <a:p>
            <a:pPr indent="0" lvl="0" marL="0" rtl="0" algn="l">
              <a:spcBef>
                <a:spcPts val="0"/>
              </a:spcBef>
              <a:spcAft>
                <a:spcPts val="0"/>
              </a:spcAft>
              <a:buNone/>
            </a:pPr>
            <a:r>
              <a:rPr lang="en" sz="600">
                <a:solidFill>
                  <a:schemeClr val="dk1"/>
                </a:solidFill>
              </a:rPr>
              <a:t>Reduces dim to small set of cognizant guesses, then reestimates to produce init. layer, then replaces input with reconstructed to reduce dim</a:t>
            </a:r>
            <a:endParaRPr b="1" sz="800">
              <a:solidFill>
                <a:schemeClr val="dk1"/>
              </a:solidFill>
            </a:endParaRPr>
          </a:p>
          <a:p>
            <a:pPr indent="0" lvl="0" marL="0" rtl="0" algn="l">
              <a:spcBef>
                <a:spcPts val="0"/>
              </a:spcBef>
              <a:spcAft>
                <a:spcPts val="0"/>
              </a:spcAft>
              <a:buClr>
                <a:schemeClr val="dk1"/>
              </a:buClr>
              <a:buSzPts val="1100"/>
              <a:buFont typeface="Arial"/>
              <a:buNone/>
            </a:pPr>
            <a:r>
              <a:rPr b="1" lang="en" sz="800">
                <a:solidFill>
                  <a:schemeClr val="dk1"/>
                </a:solidFill>
              </a:rPr>
              <a:t>Module 7: Markov Decision Processes</a:t>
            </a:r>
            <a:endParaRPr b="1" sz="8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Markovian Prop: </a:t>
            </a:r>
            <a:r>
              <a:rPr lang="en" sz="600">
                <a:solidFill>
                  <a:schemeClr val="dk1"/>
                </a:solidFill>
              </a:rPr>
              <a:t>Next state only depends on current state &amp; next action. Current state encapsulates all information from hist. Of system &amp; future evolution of system depends only on the current state &amp; action, not the entire hist. That led to the current state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Maximize cumulative reward in the long run</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Model complex probabilistic approaches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MDP: Mathematical Construct</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 -</a:t>
            </a:r>
            <a:r>
              <a:rPr lang="en" sz="600">
                <a:solidFill>
                  <a:schemeClr val="dk1"/>
                </a:solidFill>
              </a:rPr>
              <a:t>&gt; Set of states, current status, valuation of Variables V</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A -</a:t>
            </a:r>
            <a:r>
              <a:rPr lang="en" sz="600">
                <a:solidFill>
                  <a:schemeClr val="dk1"/>
                </a:solidFill>
              </a:rPr>
              <a:t>&gt; Set of actions taken</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T -</a:t>
            </a:r>
            <a:r>
              <a:rPr lang="en" sz="600">
                <a:solidFill>
                  <a:schemeClr val="dk1"/>
                </a:solidFill>
              </a:rPr>
              <a:t>&gt; Transition Matrix, SxA, Deterministic trans. matrix goes to prob value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R</a:t>
            </a:r>
            <a:r>
              <a:rPr lang="en" sz="600">
                <a:solidFill>
                  <a:schemeClr val="dk1"/>
                </a:solidFill>
              </a:rPr>
              <a:t> -&gt; Set of rewards: SxA -&gt; Real Set R, R(s1,a1) provides real number</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Rewards used to evaluate a policy and compare between policies. Rewards are available for each in a state.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Evaluate Policies:</a:t>
            </a:r>
            <a:r>
              <a:rPr lang="en" sz="600">
                <a:solidFill>
                  <a:schemeClr val="dk1"/>
                </a:solidFill>
              </a:rPr>
              <a:t> Pi(Policy), mapping from S-&gt;A, collection of tuples state 1 means action 1, given a state what action to take</a:t>
            </a:r>
            <a:endParaRPr sz="600">
              <a:solidFill>
                <a:schemeClr val="dk1"/>
              </a:solidFill>
            </a:endParaRPr>
          </a:p>
          <a:p>
            <a:pPr indent="0" lvl="0" marL="0" rtl="0" algn="l">
              <a:spcBef>
                <a:spcPts val="0"/>
              </a:spcBef>
              <a:spcAft>
                <a:spcPts val="0"/>
              </a:spcAft>
              <a:buNone/>
            </a:pPr>
            <a:r>
              <a:rPr lang="en" sz="600">
                <a:solidFill>
                  <a:schemeClr val="dk1"/>
                </a:solidFill>
              </a:rPr>
              <a:t>Choose initial state, perform action pi(si), use trans. matrix  to go to current state. Calculate reward, maximize it, &amp; accumulate reward over time, compare 2 policies by seeing maxed reward</a:t>
            </a:r>
            <a:endParaRPr b="1" sz="8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Value Functions</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State value function:</a:t>
            </a:r>
            <a:r>
              <a:rPr lang="en" sz="600">
                <a:solidFill>
                  <a:schemeClr val="dk1"/>
                </a:solidFill>
              </a:rPr>
              <a:t> Vpi(S),Expected return from a particular state under given policy pi, calc val of being in a state following policy thereafter</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State action val func:</a:t>
            </a:r>
            <a:r>
              <a:rPr lang="en" sz="600">
                <a:solidFill>
                  <a:schemeClr val="dk1"/>
                </a:solidFill>
              </a:rPr>
              <a:t>Qpi(S), Represents expected results starting from a particular state, taking a particular action, following policy pi after. </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Qpi is the restricted value function that only applies to an action in a given state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Difference</a:t>
            </a:r>
            <a:r>
              <a:rPr lang="en" sz="600">
                <a:solidFill>
                  <a:schemeClr val="dk1"/>
                </a:solidFill>
              </a:rPr>
              <a:t>: Vπ evaluates the value of states under a given policy. Qπ evaluates the value of state-action pairs under a given policy. </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Vπ represents the value function for a policy π, which is the expected return (total discounted reward) starting from a particular state and following policy π thereafter.</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Qπ, on the other hand, represents the action-value function for a policy π. It gives the expected return starting from a particular state, taking a specific action, and then following policy π thereafter.</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So, while Vπ gives you the value of being in a certain state and following a policy from there, Qπ gives you the value of taking a certain action from that state and then following the policy.</a:t>
            </a:r>
            <a:endParaRPr sz="1200">
              <a:solidFill>
                <a:srgbClr val="ECECEC"/>
              </a:solidFill>
              <a:highlight>
                <a:schemeClr val="accent2"/>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600">
                <a:solidFill>
                  <a:schemeClr val="dk1"/>
                </a:solidFill>
              </a:rPr>
              <a:t>Calculates value of taking a particular action in a particular state &amp; following policy thereafter</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State action value function can used in greedy manner for choosing best action at current state.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Used for finding optimal policy using bellman equations, estimate from exp. Pick best state action value function</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Dynamic Programming to Solve RL</a:t>
            </a:r>
            <a:endParaRPr b="1" sz="600" u="sng">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Need perfect model env. &amp; rewards(state space, action space, trans. model)</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Divide into subproblems &amp; have optimality of overall problem</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Policy  Exploration:</a:t>
            </a:r>
            <a:r>
              <a:rPr lang="en" sz="600">
                <a:solidFill>
                  <a:schemeClr val="dk1"/>
                </a:solidFill>
              </a:rPr>
              <a:t> Use value funcs. To structure for good policies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Components of dynamic programming to solve RL</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Policy Eval:</a:t>
            </a:r>
            <a:r>
              <a:rPr lang="en" sz="600">
                <a:solidFill>
                  <a:schemeClr val="dk1"/>
                </a:solidFill>
              </a:rPr>
              <a:t> Compute Vpi from pi, state-value func for given policy pi</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Policy  Improvement: </a:t>
            </a:r>
            <a:r>
              <a:rPr lang="en" sz="600">
                <a:solidFill>
                  <a:schemeClr val="dk1"/>
                </a:solidFill>
              </a:rPr>
              <a:t>Improve pi from Vpi</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Steps:</a:t>
            </a:r>
            <a:r>
              <a:rPr lang="en" sz="600">
                <a:solidFill>
                  <a:schemeClr val="dk1"/>
                </a:solidFill>
              </a:rPr>
              <a:t> Start with arbitrary policy, repeat eval until convergence, explore all possible option</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Used to solve:</a:t>
            </a:r>
            <a:r>
              <a:rPr lang="en" sz="600">
                <a:solidFill>
                  <a:schemeClr val="dk1"/>
                </a:solidFill>
              </a:rPr>
              <a:t> Robot in a room, backgammon (Know end result &amp; env)</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Monte Carlo Evaluation: </a:t>
            </a:r>
            <a:r>
              <a:rPr lang="en" sz="600">
                <a:solidFill>
                  <a:schemeClr val="dk1"/>
                </a:solidFill>
              </a:rPr>
              <a:t>Don't need env, just need exp/simmed exp</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Similar to DP in policy eval &amp; improvement</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Weaknesses: </a:t>
            </a:r>
            <a:r>
              <a:rPr lang="en" sz="600">
                <a:solidFill>
                  <a:schemeClr val="dk1"/>
                </a:solidFill>
              </a:rPr>
              <a:t>Uses greedy approach, approx. of optimal, not actual value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Policy Eval: </a:t>
            </a:r>
            <a:r>
              <a:rPr lang="en" sz="600">
                <a:solidFill>
                  <a:schemeClr val="dk1"/>
                </a:solidFill>
              </a:rPr>
              <a:t>Estimate Vpi(s)before env N times &amp; average reward value, estimate as avg. of observed returns in state 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First visit MC, average returns following the first visit to state 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Averaging sample returns defined only for episodic tasks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Monte Carlo Policy Control</a:t>
            </a:r>
            <a:endParaRPr b="1" sz="600" u="sng">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At every state you treat them as the maximum</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Exploration:</a:t>
            </a:r>
            <a:r>
              <a:rPr lang="en" sz="600">
                <a:solidFill>
                  <a:schemeClr val="dk1"/>
                </a:solidFill>
              </a:rPr>
              <a:t> Greedy/Deterministic policy does not explore all actions, don't know env, need to find all, then maintain exploration by using soft policies instead (pi(s,a,)&gt;0) for all s,a</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Greedy policy:</a:t>
            </a:r>
            <a:r>
              <a:rPr lang="en" sz="600">
                <a:solidFill>
                  <a:schemeClr val="dk1"/>
                </a:solidFill>
              </a:rPr>
              <a:t> Chooses highest estimated value in given state to maximize. Always selects highest value.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Cons: May miss exploring other actions that potentially have higher return in long run</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With probability 1-eps perform the optimal/greedy action with probability epsilon perform a random action.Explore random actions instead of always selecting greedy action with probability.</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Explore env &amp; slowly move it towards greedy policy epsilon -&gt; 0</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sp>
        <p:nvSpPr>
          <p:cNvPr id="62" name="Google Shape;62;p14"/>
          <p:cNvSpPr txBox="1"/>
          <p:nvPr/>
        </p:nvSpPr>
        <p:spPr>
          <a:xfrm>
            <a:off x="2593050" y="0"/>
            <a:ext cx="25863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u="sng">
                <a:solidFill>
                  <a:schemeClr val="dk1"/>
                </a:solidFill>
              </a:rPr>
              <a:t>Temporal Difference Learning (TDL): </a:t>
            </a:r>
            <a:r>
              <a:rPr lang="en" sz="600">
                <a:solidFill>
                  <a:schemeClr val="dk1"/>
                </a:solidFill>
              </a:rPr>
              <a:t>Combines MC &amp; DP</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Dont need a model, learn from vals of successors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Works for continuous tasks</a:t>
            </a:r>
            <a:r>
              <a:rPr lang="en" sz="600">
                <a:solidFill>
                  <a:schemeClr val="dk1"/>
                </a:solidFill>
              </a:rPr>
              <a:t>, usually faster than MC, eval at every step</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Comparisons &amp; Use Cases:</a:t>
            </a:r>
            <a:endParaRPr b="1" sz="600" u="sng">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Both MC &amp; TDL dont need perfect model of env</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Recursive Vs. Recurrent</a:t>
            </a:r>
            <a:endParaRPr b="1" sz="600" u="sng">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Both process sequential data</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Recursive:</a:t>
            </a:r>
            <a:r>
              <a:rPr lang="en" sz="600">
                <a:solidFill>
                  <a:schemeClr val="dk1"/>
                </a:solidFill>
              </a:rPr>
              <a:t> Good for tree-like or nested data, model relationships and dependencies in hierarchical arrangements, processes information hierarchically capturing contextual information efficiently. NLP, document parsing</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Recurrent Neural Networks</a:t>
            </a:r>
            <a:endParaRPr b="1" sz="600" u="sng">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Process sequential data, captures dependencies over time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Create loops within network, allowing them to maintain a form of memory. Retains information from previous time steps. Sentiment analysis, machine translation, Speech, handwritin, time series </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Infinite time policy makes it difficult to compare</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Finite Horizon analysis:</a:t>
            </a:r>
            <a:r>
              <a:rPr lang="en" sz="600">
                <a:solidFill>
                  <a:schemeClr val="dk1"/>
                </a:solidFill>
              </a:rPr>
              <a:t> Stop after certain time to stop infinity</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Discount reward</a:t>
            </a:r>
            <a:r>
              <a:rPr lang="en" sz="600">
                <a:solidFill>
                  <a:schemeClr val="dk1"/>
                </a:solidFill>
              </a:rPr>
              <a:t> to make it harder for inf. ignore past rewards, most used</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Expected reward</a:t>
            </a:r>
            <a:r>
              <a:rPr lang="en" sz="600">
                <a:solidFill>
                  <a:schemeClr val="dk1"/>
                </a:solidFill>
              </a:rPr>
              <a:t> instead of cumulative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Discounting: </a:t>
            </a:r>
            <a:r>
              <a:rPr lang="en" sz="600">
                <a:solidFill>
                  <a:schemeClr val="dk1"/>
                </a:solidFill>
              </a:rPr>
              <a:t>Val function Vpi(s: total discounted reward from s to policy pi</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Bellman Equations: Recurvice way to eval value function</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Vpi(S)=R(s,pi(s))+Sum(T(s,pi(s),s’)) add discounting factor multiplier 0-1</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Pi(s/t Vpi(s) is maximized</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Markov Chain: </a:t>
            </a:r>
            <a:r>
              <a:rPr lang="en" sz="600">
                <a:solidFill>
                  <a:schemeClr val="dk1"/>
                </a:solidFill>
              </a:rPr>
              <a:t>Fix a policy to execute it for longer</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Reinforcement Learning</a:t>
            </a:r>
            <a:r>
              <a:rPr lang="en" sz="600">
                <a:solidFill>
                  <a:schemeClr val="dk1"/>
                </a:solidFill>
              </a:rPr>
              <a:t>: Stochastic or deterministic</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Doesnt assume you have a model of env. Opposed to MDP</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Ideal for sending a space rover to explore the surface of another planet</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Learn from interaction/sim w/env. to overcome not having a complete model</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More general than supervised/unsupervised learning, do not assume env.</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Term. state:</a:t>
            </a:r>
            <a:r>
              <a:rPr lang="en" sz="600">
                <a:solidFill>
                  <a:schemeClr val="dk1"/>
                </a:solidFill>
              </a:rPr>
              <a:t> Action wont give reward, forever in state (ex. Each step costs .04 reward)</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MDP Vs. Reinforcement Learning:</a:t>
            </a:r>
            <a:r>
              <a:rPr lang="en" sz="600">
                <a:solidFill>
                  <a:schemeClr val="dk1"/>
                </a:solidFill>
              </a:rPr>
              <a:t>Transitions not available, how to change policy on exp., how to explore env.</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RL does not necessarily have knowledge of transition matrix and rewards by MDP knows them, RL learns from interaction with env. while  MDP has a model of env.</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Compute return from rewards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Episodic Tasks:</a:t>
            </a:r>
            <a:r>
              <a:rPr lang="en" sz="600">
                <a:solidFill>
                  <a:schemeClr val="dk1"/>
                </a:solidFill>
              </a:rPr>
              <a:t>Term after N steps, optimal pi relies on N,hard to analyze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Additive Rewards: Infinite Value for continuing tasks</a:t>
            </a:r>
            <a:endParaRPr sz="600">
              <a:solidFill>
                <a:schemeClr val="dk1"/>
              </a:solidFill>
            </a:endParaRPr>
          </a:p>
          <a:p>
            <a:pPr indent="0" lvl="0" marL="0" rtl="0" algn="l">
              <a:spcBef>
                <a:spcPts val="0"/>
              </a:spcBef>
              <a:spcAft>
                <a:spcPts val="0"/>
              </a:spcAft>
              <a:buNone/>
            </a:pPr>
            <a:r>
              <a:rPr b="1" lang="en" sz="600">
                <a:solidFill>
                  <a:schemeClr val="dk1"/>
                </a:solidFill>
              </a:rPr>
              <a:t>Discounted Rewards:</a:t>
            </a:r>
            <a:r>
              <a:rPr lang="en" sz="600">
                <a:solidFill>
                  <a:schemeClr val="dk1"/>
                </a:solidFill>
              </a:rPr>
              <a:t>Vals bounded if rewards bound(+ weight multip.)Val</a:t>
            </a:r>
            <a:endParaRPr sz="600">
              <a:solidFill>
                <a:schemeClr val="dk1"/>
              </a:solidFill>
            </a:endParaRPr>
          </a:p>
        </p:txBody>
      </p:sp>
      <p:pic>
        <p:nvPicPr>
          <p:cNvPr id="63" name="Google Shape;63;p14"/>
          <p:cNvPicPr preferRelativeResize="0"/>
          <p:nvPr/>
        </p:nvPicPr>
        <p:blipFill>
          <a:blip r:embed="rId3">
            <a:alphaModFix/>
          </a:blip>
          <a:stretch>
            <a:fillRect/>
          </a:stretch>
        </p:blipFill>
        <p:spPr>
          <a:xfrm>
            <a:off x="2848768" y="5160525"/>
            <a:ext cx="2453500" cy="1226750"/>
          </a:xfrm>
          <a:prstGeom prst="rect">
            <a:avLst/>
          </a:prstGeom>
          <a:noFill/>
          <a:ln>
            <a:noFill/>
          </a:ln>
        </p:spPr>
      </p:pic>
      <p:pic>
        <p:nvPicPr>
          <p:cNvPr id="64" name="Google Shape;64;p14"/>
          <p:cNvPicPr preferRelativeResize="0"/>
          <p:nvPr/>
        </p:nvPicPr>
        <p:blipFill>
          <a:blip r:embed="rId4">
            <a:alphaModFix/>
          </a:blip>
          <a:stretch>
            <a:fillRect/>
          </a:stretch>
        </p:blipFill>
        <p:spPr>
          <a:xfrm>
            <a:off x="2848788" y="6502900"/>
            <a:ext cx="2453476" cy="1226738"/>
          </a:xfrm>
          <a:prstGeom prst="rect">
            <a:avLst/>
          </a:prstGeom>
          <a:noFill/>
          <a:ln>
            <a:noFill/>
          </a:ln>
        </p:spPr>
      </p:pic>
      <p:pic>
        <p:nvPicPr>
          <p:cNvPr id="65" name="Google Shape;65;p14"/>
          <p:cNvPicPr preferRelativeResize="0"/>
          <p:nvPr/>
        </p:nvPicPr>
        <p:blipFill>
          <a:blip r:embed="rId5">
            <a:alphaModFix/>
          </a:blip>
          <a:stretch>
            <a:fillRect/>
          </a:stretch>
        </p:blipFill>
        <p:spPr>
          <a:xfrm>
            <a:off x="5372750" y="122850"/>
            <a:ext cx="2275425" cy="2651476"/>
          </a:xfrm>
          <a:prstGeom prst="rect">
            <a:avLst/>
          </a:prstGeom>
          <a:noFill/>
          <a:ln>
            <a:noFill/>
          </a:ln>
        </p:spPr>
      </p:pic>
      <p:pic>
        <p:nvPicPr>
          <p:cNvPr id="66" name="Google Shape;66;p14"/>
          <p:cNvPicPr preferRelativeResize="0"/>
          <p:nvPr/>
        </p:nvPicPr>
        <p:blipFill>
          <a:blip r:embed="rId6">
            <a:alphaModFix/>
          </a:blip>
          <a:stretch>
            <a:fillRect/>
          </a:stretch>
        </p:blipFill>
        <p:spPr>
          <a:xfrm>
            <a:off x="2848750" y="4709993"/>
            <a:ext cx="2453475" cy="41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6825" y="0"/>
            <a:ext cx="2629200" cy="1025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u="sng">
                <a:solidFill>
                  <a:schemeClr val="dk1"/>
                </a:solidFill>
              </a:rPr>
              <a:t>Theory</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K-means:</a:t>
            </a:r>
            <a:endParaRPr b="1"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Use K-means when you have a clear idea about the number of clusters you want to partition your data into.</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Suitable for datasets where clusters are well-separated and roughly spherical in shape.</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Efficient for large datasets, works well with num.l features.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May not work well with clusters of varying sizes or non-linearly separable data.</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DBSCAN(Density-Based Spatial Clustering):</a:t>
            </a:r>
            <a:endParaRPr b="1"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Use DBSCAN when the clusters have varying densities or irregular shapes.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Suitable for datasets with noise and outliers, as it can identify and ignore them.</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Automatically determines the number of clusters based on the density of the data.</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May not perform well with high-dimensional data or datasets with uniform density.</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Hierarchical Clustering:</a:t>
            </a:r>
            <a:endParaRPr b="1"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Use hierarchical clustering when you want to explore the hierarchical relationships between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Suitable for datasets where clusters can be represented as a tree-like structure.</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Provides insights into the relationships between clusters at different levels of granularity.</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Can be computationally expensive for large datasets and may not scale well.</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Measurement of Clustering Quality:</a:t>
            </a:r>
            <a:endParaRPr b="1"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SSE: Measures compactness of clusters. Sums the squared distances of data points from their respective cluster centroids. It reflects how well the data points are clustered around their centroids.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SSE: Lower SSE values indicate better clustering solutions, as they represent tighter and more compact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SSE: Primarily used in centroid-based clustering algorithms like K-means to optimize the placement of centroids and determine the optimal number of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SSE: Can be used in conjunction with the "elbow method" to determine the optimal number of clusters, where the rate of decrease in SSE slows down (the "elbow point").</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Silhouette Coefficient: Measures both the cohesion within clusters and the separation between clusters. It calculates the average silhouette width for each data point, where a higher silhouette width indicates that the data point is well-clustered within its own cluster and poorly clustered with neighboring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Silhouette Coefficient: A higher silhouette coefficient value (ranging from -1 to 1) indicates better clustering quality. Values close to 1 suggest that data points are well-clustered, while values close to -1 indicate that data points may be assigned to incorrect clusters. A silhouette coefficient near 0 suggests overlapping clusters or poorly defined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Silhouette Coefficient: Widely used to evaluate clustering solutions in various clustering algorithms, including K-means, hierarchical clustering, and DBSCAN. It provides a more comprehensive assessment of clustering quality, especially in cases where the number of clusters is not predefined.</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Silhouette Coefficient: Can be used to compare clustering solutions with different numbers of clusters. Higher silhouette coefficients indicate better clustering solutions, helping to identify the optimal number of clusters based on maximum silhouette score.</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Partitional Clustering: </a:t>
            </a:r>
            <a:r>
              <a:rPr lang="en" sz="600">
                <a:solidFill>
                  <a:schemeClr val="dk1"/>
                </a:solidFill>
              </a:rPr>
              <a:t>dividing a dataset into non-overlapping subsets or clusters, where each data object belongs to exactly one cluster.</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No overlap, each point has one cluster</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Example: K-means where data points are assigned to the nearest centroid, resulting in non-overlapping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Dividing customers into distinct segments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Hierarchical Clustering: </a:t>
            </a:r>
            <a:r>
              <a:rPr lang="en" sz="600">
                <a:solidFill>
                  <a:schemeClr val="dk1"/>
                </a:solidFill>
              </a:rPr>
              <a:t>Organizes data into a hierarchy of nested clusters, represented as a tree-like structure (dendrogram)</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Each node (cluster) in the hierarchy is a union of its subclusters (children), with the root representing the entire dataset. It can be agglomerative (bottom-up) or divisive (top-down).</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Example: Agglomerative hierarchical clustering starts with each data point as a singleton cluster and merges the closest pairs of clusters iteratively until a single cluster containing all data points is formed.</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Strengths: Does not require (K), provides a comprehensive summary of the dataset by capturing nested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Document clustering, hierarchy</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Agglomerative Hierarchical Clustering: </a:t>
            </a:r>
            <a:r>
              <a:rPr lang="en" sz="600">
                <a:solidFill>
                  <a:schemeClr val="dk1"/>
                </a:solidFill>
              </a:rPr>
              <a:t>bottom-up approach where each data point starts as a singleton cluster, and at each step, the two closest clusters are merged.</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Characteristics: The proximity between clusters determines the merging process, and the dendrogram evolves based on the proximity function used.</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Agglomerative hierarchical clustering might merge clusters based on the Euclidean distance between their centroids or the single-linkage, complete-linkage, or average-linkage proximity measures.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Social Network analysis, reveals nested structures such as groups</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Divisive Hierarchical Clustering: </a:t>
            </a:r>
            <a:r>
              <a:rPr lang="en" sz="600">
                <a:solidFill>
                  <a:schemeClr val="dk1"/>
                </a:solidFill>
              </a:rPr>
              <a:t>Definition: A top-down approach where all data points initially belong to a single cluster, which is recursively split into smaller clusters until each cluster contains only individual data points.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Characteristics: At each step, the cluster with the highest dissimilarity is split into two, until the desired level of granularity is reached.</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Example: Divisive hierarchical clustering might split clusters based on maximizing the dissimilarity between clusters, such as maximizing the distance between cluster centroids.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Separating groups based on long term value, identifies high value segments</a:t>
            </a:r>
            <a:endParaRPr sz="600">
              <a:solidFill>
                <a:schemeClr val="dk1"/>
              </a:solidFill>
            </a:endParaRPr>
          </a:p>
        </p:txBody>
      </p:sp>
      <p:sp>
        <p:nvSpPr>
          <p:cNvPr id="72" name="Google Shape;72;p15"/>
          <p:cNvSpPr txBox="1"/>
          <p:nvPr/>
        </p:nvSpPr>
        <p:spPr>
          <a:xfrm>
            <a:off x="2593050" y="0"/>
            <a:ext cx="25863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600">
                <a:solidFill>
                  <a:schemeClr val="dk1"/>
                </a:solidFill>
              </a:rPr>
              <a:t>Min (Single) Linkage: calculates the proximity between two clusters based on the minimum distance between any two points in the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Characteristics: It tends to produce elongated, chaining clusters where individual data points close to each other.</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Strengths:Effective for identifying clusters with elongated or irregular shapes, Sensitive to local density variations and can capture outliers effectively.</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Weaknesses:Susceptible to the "chaining effect," where clusters can be connected by a series of single links, leading to long and narrow clusters, Prone to the "single linkage problem," where clusters can be overly sensitive to noise and small fluctuations in distance.</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Max (Complete) Linkage: calculates the proximity between two clusters based on the maximum distance between any two points in the clusters.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Characteristics: It tends to produce compact, spherical clusters where data points are relatively close to the centroid of the cluster.</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Strengths:Effective for identifying compact clusters with well-defined boundaries, Less sensitive to noise and outliers compared to min linkage.</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Weaknesses:Tends to merge clusters based on the maximum distance, which can result in the fusion of unrelated clusters and the loss of smaller, densely populated clusters, Less suitable for detecting elongated or irregularly shaped clusters, as it may merge clusters prematurely based on the maximum distance criterion.</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Exclusive vs. Non-exclusive:</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Exclusive: In exclusive clustering each data point belongs to exactly one cluster.</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Non-exclusive: In non-exclusive clustering to multiple clusters simultaneously. For example, in overlapping communities in social networks, a user can belong to multiple groups based on their interests or connections.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Fuzzy vs. Non-fuzzy:</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Fuzzy Clustering: In fuzzy clustering, data points are assigned to clusters with membership values ranging between 0 and 1. Each point belongs to every cluster with a certain weight or degree of membership. resenting the uncertainty or ambiguity of data points.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Non-fuzzy (Hard) Clustering: In non-fuzzy clustering, each data point is assigned exclusively to one cluster, without considering degrees of membership. It's a more rigid assignment of data points to clusters.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Partial vs. Complete:</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Partial Clustering: In partial clustering, some data points are deliberately left unassigned to any cluster. This approach is useful for handling noise or outliers in the dataset.</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Complete Clustering: In complete clustering, all data points are assigned to clusters..</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Heterogeneous vs. Homogeneous:</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Heterogeneous Clustering: In heterogeneous clustering, clusters may vary in size, shape, and density. </a:t>
            </a:r>
            <a:endParaRPr sz="600">
              <a:solidFill>
                <a:schemeClr val="dk1"/>
              </a:solidFill>
            </a:endParaRPr>
          </a:p>
          <a:p>
            <a:pPr indent="-266700" lvl="0" marL="457200" rtl="0" algn="l">
              <a:spcBef>
                <a:spcPts val="0"/>
              </a:spcBef>
              <a:spcAft>
                <a:spcPts val="0"/>
              </a:spcAft>
              <a:buClr>
                <a:schemeClr val="dk1"/>
              </a:buClr>
              <a:buSzPts val="600"/>
              <a:buChar char="●"/>
            </a:pPr>
            <a:r>
              <a:rPr lang="en" sz="600">
                <a:solidFill>
                  <a:schemeClr val="dk1"/>
                </a:solidFill>
              </a:rPr>
              <a:t>Homogeneous Clustering: relatively uniform in size, shape, and density. </a:t>
            </a:r>
            <a:endParaRPr sz="600">
              <a:solidFill>
                <a:schemeClr val="dk1"/>
              </a:solidFill>
            </a:endParaRPr>
          </a:p>
          <a:p>
            <a:pPr indent="0" lvl="0" marL="0" marR="0" rtl="0" algn="l">
              <a:lnSpc>
                <a:spcPct val="100000"/>
              </a:lnSpc>
              <a:spcBef>
                <a:spcPts val="0"/>
              </a:spcBef>
              <a:spcAft>
                <a:spcPts val="0"/>
              </a:spcAft>
              <a:buNone/>
            </a:pPr>
            <a:r>
              <a:t/>
            </a:r>
            <a:endParaRPr sz="600">
              <a:solidFill>
                <a:schemeClr val="dk1"/>
              </a:solidFill>
            </a:endParaRPr>
          </a:p>
        </p:txBody>
      </p:sp>
      <p:sp>
        <p:nvSpPr>
          <p:cNvPr id="73" name="Google Shape;73;p15"/>
          <p:cNvSpPr txBox="1"/>
          <p:nvPr/>
        </p:nvSpPr>
        <p:spPr>
          <a:xfrm>
            <a:off x="5186100" y="0"/>
            <a:ext cx="2586300" cy="276900"/>
          </a:xfrm>
          <a:prstGeom prst="rect">
            <a:avLst/>
          </a:prstGeom>
          <a:noFill/>
          <a:ln>
            <a:noFill/>
          </a:ln>
        </p:spPr>
        <p:txBody>
          <a:bodyPr anchorCtr="0" anchor="t" bIns="91425" lIns="91425" spcFirstLastPara="1" rIns="91425" wrap="square" tIns="91425">
            <a:spAutoFit/>
          </a:bodyPr>
          <a:lstStyle/>
          <a:p>
            <a:pPr indent="-266700" lvl="0" marL="457200" marR="0" rtl="0" algn="l">
              <a:lnSpc>
                <a:spcPct val="100000"/>
              </a:lnSpc>
              <a:spcBef>
                <a:spcPts val="0"/>
              </a:spcBef>
              <a:spcAft>
                <a:spcPts val="0"/>
              </a:spcAft>
              <a:buClr>
                <a:schemeClr val="dk1"/>
              </a:buClr>
              <a:buSzPts val="600"/>
              <a:buChar char="●"/>
            </a:pPr>
            <a:r>
              <a:t/>
            </a:r>
            <a:endParaRPr sz="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41200" y="-8175"/>
            <a:ext cx="258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K-Means</a:t>
            </a:r>
            <a:endParaRPr b="1" sz="8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Finding Centroids:K=2 1 &amp; 4 initial</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sp>
        <p:nvSpPr>
          <p:cNvPr id="79" name="Google Shape;79;p16"/>
          <p:cNvSpPr txBox="1"/>
          <p:nvPr/>
        </p:nvSpPr>
        <p:spPr>
          <a:xfrm>
            <a:off x="2593050" y="0"/>
            <a:ext cx="2586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Reinforcement</a:t>
            </a:r>
            <a:r>
              <a:rPr b="1" lang="en" sz="800">
                <a:solidFill>
                  <a:schemeClr val="dk1"/>
                </a:solidFill>
              </a:rPr>
              <a:t> Learning</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sp>
        <p:nvSpPr>
          <p:cNvPr id="80" name="Google Shape;80;p16"/>
          <p:cNvSpPr txBox="1"/>
          <p:nvPr/>
        </p:nvSpPr>
        <p:spPr>
          <a:xfrm>
            <a:off x="5186100" y="0"/>
            <a:ext cx="2586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Module 3</a:t>
            </a:r>
            <a:endParaRPr b="1" sz="8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For Complete-Linkage</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Select Min</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When comparing select complete linkage form</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When selecting combination always select min</a:t>
            </a:r>
            <a:endParaRPr b="1" sz="600">
              <a:solidFill>
                <a:schemeClr val="dk1"/>
              </a:solidFill>
            </a:endParaRPr>
          </a:p>
        </p:txBody>
      </p:sp>
      <p:pic>
        <p:nvPicPr>
          <p:cNvPr id="81" name="Google Shape;81;p16"/>
          <p:cNvPicPr preferRelativeResize="0"/>
          <p:nvPr/>
        </p:nvPicPr>
        <p:blipFill>
          <a:blip r:embed="rId3">
            <a:alphaModFix/>
          </a:blip>
          <a:stretch>
            <a:fillRect/>
          </a:stretch>
        </p:blipFill>
        <p:spPr>
          <a:xfrm>
            <a:off x="50825" y="311075"/>
            <a:ext cx="1435912" cy="585000"/>
          </a:xfrm>
          <a:prstGeom prst="rect">
            <a:avLst/>
          </a:prstGeom>
          <a:noFill/>
          <a:ln>
            <a:noFill/>
          </a:ln>
        </p:spPr>
      </p:pic>
      <p:pic>
        <p:nvPicPr>
          <p:cNvPr id="82" name="Google Shape;82;p16"/>
          <p:cNvPicPr preferRelativeResize="0"/>
          <p:nvPr/>
        </p:nvPicPr>
        <p:blipFill>
          <a:blip r:embed="rId4">
            <a:alphaModFix/>
          </a:blip>
          <a:stretch>
            <a:fillRect/>
          </a:stretch>
        </p:blipFill>
        <p:spPr>
          <a:xfrm>
            <a:off x="50835" y="947767"/>
            <a:ext cx="1604339" cy="902025"/>
          </a:xfrm>
          <a:prstGeom prst="rect">
            <a:avLst/>
          </a:prstGeom>
          <a:noFill/>
          <a:ln>
            <a:noFill/>
          </a:ln>
        </p:spPr>
      </p:pic>
      <p:sp>
        <p:nvSpPr>
          <p:cNvPr id="83" name="Google Shape;83;p16"/>
          <p:cNvSpPr txBox="1"/>
          <p:nvPr/>
        </p:nvSpPr>
        <p:spPr>
          <a:xfrm>
            <a:off x="50825" y="8156325"/>
            <a:ext cx="25863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600">
                <a:solidFill>
                  <a:schemeClr val="dk1"/>
                </a:solidFill>
              </a:rPr>
              <a:t>Rule Mining: {a} -&gt; {b}</a:t>
            </a:r>
            <a:endParaRPr b="1"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S = 3 (combos)/7(total) =~.4</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40% included both a &amp; b</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C = 3(combos)/5(total a) =.6</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Out of transactions of a, b was included as well</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higher is better</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Ignore things that don't meet minsup</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en" sz="600">
                <a:solidFill>
                  <a:schemeClr val="dk1"/>
                </a:solidFill>
              </a:rPr>
              <a:t>Apriori Principle</a:t>
            </a:r>
            <a:endParaRPr b="1"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100 items, 2^100 total combinations</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1" lang="en" sz="600">
                <a:solidFill>
                  <a:schemeClr val="dk1"/>
                </a:solidFill>
              </a:rPr>
              <a:t>Confidence Principle</a:t>
            </a:r>
            <a:endParaRPr b="1"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X = {a,b} Y = {a,b,d,e}</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{a,b,} -&gt; {a,b,d,e} - {a,b} = {d,e}</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600">
                <a:solidFill>
                  <a:schemeClr val="dk1"/>
                </a:solidFill>
              </a:rPr>
              <a:t>Final: {a,b} -&gt; {d,e} if this not confident any subset not confident i.e {a} -&gt; {b,d,e}</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6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600">
              <a:solidFill>
                <a:schemeClr val="dk1"/>
              </a:solidFill>
            </a:endParaRPr>
          </a:p>
        </p:txBody>
      </p:sp>
      <p:pic>
        <p:nvPicPr>
          <p:cNvPr id="84" name="Google Shape;84;p16"/>
          <p:cNvPicPr preferRelativeResize="0"/>
          <p:nvPr/>
        </p:nvPicPr>
        <p:blipFill>
          <a:blip r:embed="rId5">
            <a:alphaModFix/>
          </a:blip>
          <a:stretch>
            <a:fillRect/>
          </a:stretch>
        </p:blipFill>
        <p:spPr>
          <a:xfrm>
            <a:off x="1655175" y="8523976"/>
            <a:ext cx="981950" cy="1193118"/>
          </a:xfrm>
          <a:prstGeom prst="rect">
            <a:avLst/>
          </a:prstGeom>
          <a:noFill/>
          <a:ln>
            <a:noFill/>
          </a:ln>
        </p:spPr>
      </p:pic>
      <p:sp>
        <p:nvSpPr>
          <p:cNvPr id="85" name="Google Shape;85;p16"/>
          <p:cNvSpPr txBox="1"/>
          <p:nvPr/>
        </p:nvSpPr>
        <p:spPr>
          <a:xfrm>
            <a:off x="6750" y="1878025"/>
            <a:ext cx="2586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a:solidFill>
                  <a:schemeClr val="dk1"/>
                </a:solidFill>
              </a:rPr>
              <a:t>Hierarchical Clustering</a:t>
            </a:r>
            <a:endParaRPr b="1"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rPr lang="en" sz="600">
                <a:solidFill>
                  <a:schemeClr val="dk1"/>
                </a:solidFill>
              </a:rPr>
              <a:t>:</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pic>
        <p:nvPicPr>
          <p:cNvPr id="86" name="Google Shape;86;p16"/>
          <p:cNvPicPr preferRelativeResize="0"/>
          <p:nvPr/>
        </p:nvPicPr>
        <p:blipFill>
          <a:blip r:embed="rId6">
            <a:alphaModFix/>
          </a:blip>
          <a:stretch>
            <a:fillRect/>
          </a:stretch>
        </p:blipFill>
        <p:spPr>
          <a:xfrm>
            <a:off x="50822" y="2096371"/>
            <a:ext cx="919300" cy="653532"/>
          </a:xfrm>
          <a:prstGeom prst="rect">
            <a:avLst/>
          </a:prstGeom>
          <a:noFill/>
          <a:ln>
            <a:noFill/>
          </a:ln>
        </p:spPr>
      </p:pic>
      <p:pic>
        <p:nvPicPr>
          <p:cNvPr id="87" name="Google Shape;87;p16"/>
          <p:cNvPicPr preferRelativeResize="0"/>
          <p:nvPr/>
        </p:nvPicPr>
        <p:blipFill>
          <a:blip r:embed="rId7">
            <a:alphaModFix/>
          </a:blip>
          <a:stretch>
            <a:fillRect/>
          </a:stretch>
        </p:blipFill>
        <p:spPr>
          <a:xfrm>
            <a:off x="1010312" y="2096375"/>
            <a:ext cx="483275" cy="552975"/>
          </a:xfrm>
          <a:prstGeom prst="rect">
            <a:avLst/>
          </a:prstGeom>
          <a:noFill/>
          <a:ln>
            <a:noFill/>
          </a:ln>
        </p:spPr>
      </p:pic>
      <p:pic>
        <p:nvPicPr>
          <p:cNvPr id="88" name="Google Shape;88;p16"/>
          <p:cNvPicPr preferRelativeResize="0"/>
          <p:nvPr/>
        </p:nvPicPr>
        <p:blipFill>
          <a:blip r:embed="rId8">
            <a:alphaModFix/>
          </a:blip>
          <a:stretch>
            <a:fillRect/>
          </a:stretch>
        </p:blipFill>
        <p:spPr>
          <a:xfrm>
            <a:off x="50822" y="2967800"/>
            <a:ext cx="1247515" cy="400200"/>
          </a:xfrm>
          <a:prstGeom prst="rect">
            <a:avLst/>
          </a:prstGeom>
          <a:noFill/>
          <a:ln>
            <a:noFill/>
          </a:ln>
        </p:spPr>
      </p:pic>
      <p:sp>
        <p:nvSpPr>
          <p:cNvPr id="89" name="Google Shape;89;p16"/>
          <p:cNvSpPr txBox="1"/>
          <p:nvPr/>
        </p:nvSpPr>
        <p:spPr>
          <a:xfrm>
            <a:off x="50825" y="2749900"/>
            <a:ext cx="258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a:solidFill>
                  <a:schemeClr val="dk1"/>
                </a:solidFill>
              </a:rPr>
              <a:t>Sum of Squared Errors</a:t>
            </a:r>
            <a:endParaRPr sz="600">
              <a:solidFill>
                <a:schemeClr val="dk1"/>
              </a:solidFill>
            </a:endParaRPr>
          </a:p>
        </p:txBody>
      </p:sp>
      <p:pic>
        <p:nvPicPr>
          <p:cNvPr id="90" name="Google Shape;90;p16"/>
          <p:cNvPicPr preferRelativeResize="0"/>
          <p:nvPr/>
        </p:nvPicPr>
        <p:blipFill>
          <a:blip r:embed="rId9">
            <a:alphaModFix/>
          </a:blip>
          <a:stretch>
            <a:fillRect/>
          </a:stretch>
        </p:blipFill>
        <p:spPr>
          <a:xfrm>
            <a:off x="50825" y="3675425"/>
            <a:ext cx="2153551" cy="1244151"/>
          </a:xfrm>
          <a:prstGeom prst="rect">
            <a:avLst/>
          </a:prstGeom>
          <a:noFill/>
          <a:ln>
            <a:noFill/>
          </a:ln>
        </p:spPr>
      </p:pic>
      <p:sp>
        <p:nvSpPr>
          <p:cNvPr id="91" name="Google Shape;91;p16"/>
          <p:cNvSpPr txBox="1"/>
          <p:nvPr/>
        </p:nvSpPr>
        <p:spPr>
          <a:xfrm>
            <a:off x="6750" y="3421513"/>
            <a:ext cx="258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a:solidFill>
                  <a:schemeClr val="dk1"/>
                </a:solidFill>
              </a:rPr>
              <a:t>Dbscan</a:t>
            </a:r>
            <a:endParaRPr sz="600">
              <a:solidFill>
                <a:schemeClr val="dk1"/>
              </a:solidFill>
            </a:endParaRPr>
          </a:p>
        </p:txBody>
      </p:sp>
      <p:sp>
        <p:nvSpPr>
          <p:cNvPr id="92" name="Google Shape;92;p16"/>
          <p:cNvSpPr txBox="1"/>
          <p:nvPr/>
        </p:nvSpPr>
        <p:spPr>
          <a:xfrm>
            <a:off x="6750" y="4956500"/>
            <a:ext cx="258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a:solidFill>
                  <a:schemeClr val="dk1"/>
                </a:solidFill>
              </a:rPr>
              <a:t>Supervised Cluster Validity: Want low entropy (well sep.) High purity</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High purity means well-sep and clusters are consistent </a:t>
            </a:r>
            <a:endParaRPr b="1" sz="600">
              <a:solidFill>
                <a:schemeClr val="dk1"/>
              </a:solidFill>
            </a:endParaRPr>
          </a:p>
        </p:txBody>
      </p:sp>
      <p:pic>
        <p:nvPicPr>
          <p:cNvPr id="93" name="Google Shape;93;p16"/>
          <p:cNvPicPr preferRelativeResize="0"/>
          <p:nvPr/>
        </p:nvPicPr>
        <p:blipFill rotWithShape="1">
          <a:blip r:embed="rId10">
            <a:alphaModFix/>
          </a:blip>
          <a:srcRect b="3600" l="13829" r="4823" t="50002"/>
          <a:stretch/>
        </p:blipFill>
        <p:spPr>
          <a:xfrm>
            <a:off x="53425" y="5247100"/>
            <a:ext cx="2397075" cy="684750"/>
          </a:xfrm>
          <a:prstGeom prst="rect">
            <a:avLst/>
          </a:prstGeom>
          <a:noFill/>
          <a:ln>
            <a:noFill/>
          </a:ln>
        </p:spPr>
      </p:pic>
      <p:pic>
        <p:nvPicPr>
          <p:cNvPr id="94" name="Google Shape;94;p16"/>
          <p:cNvPicPr preferRelativeResize="0"/>
          <p:nvPr/>
        </p:nvPicPr>
        <p:blipFill>
          <a:blip r:embed="rId11">
            <a:alphaModFix/>
          </a:blip>
          <a:stretch>
            <a:fillRect/>
          </a:stretch>
        </p:blipFill>
        <p:spPr>
          <a:xfrm>
            <a:off x="98349" y="5925238"/>
            <a:ext cx="2307226" cy="225675"/>
          </a:xfrm>
          <a:prstGeom prst="rect">
            <a:avLst/>
          </a:prstGeom>
          <a:noFill/>
          <a:ln>
            <a:noFill/>
          </a:ln>
        </p:spPr>
      </p:pic>
      <p:pic>
        <p:nvPicPr>
          <p:cNvPr id="95" name="Google Shape;95;p16"/>
          <p:cNvPicPr preferRelativeResize="0"/>
          <p:nvPr/>
        </p:nvPicPr>
        <p:blipFill>
          <a:blip r:embed="rId12">
            <a:alphaModFix/>
          </a:blip>
          <a:stretch>
            <a:fillRect/>
          </a:stretch>
        </p:blipFill>
        <p:spPr>
          <a:xfrm>
            <a:off x="146301" y="6223875"/>
            <a:ext cx="2307200" cy="279250"/>
          </a:xfrm>
          <a:prstGeom prst="rect">
            <a:avLst/>
          </a:prstGeom>
          <a:noFill/>
          <a:ln>
            <a:noFill/>
          </a:ln>
        </p:spPr>
      </p:pic>
      <p:pic>
        <p:nvPicPr>
          <p:cNvPr id="96" name="Google Shape;96;p16"/>
          <p:cNvPicPr preferRelativeResize="0"/>
          <p:nvPr/>
        </p:nvPicPr>
        <p:blipFill>
          <a:blip r:embed="rId13">
            <a:alphaModFix/>
          </a:blip>
          <a:stretch>
            <a:fillRect/>
          </a:stretch>
        </p:blipFill>
        <p:spPr>
          <a:xfrm>
            <a:off x="135052" y="7053508"/>
            <a:ext cx="1435901" cy="1102817"/>
          </a:xfrm>
          <a:prstGeom prst="rect">
            <a:avLst/>
          </a:prstGeom>
          <a:noFill/>
          <a:ln>
            <a:noFill/>
          </a:ln>
        </p:spPr>
      </p:pic>
      <p:sp>
        <p:nvSpPr>
          <p:cNvPr id="97" name="Google Shape;97;p16"/>
          <p:cNvSpPr txBox="1"/>
          <p:nvPr/>
        </p:nvSpPr>
        <p:spPr>
          <a:xfrm>
            <a:off x="50825" y="6842750"/>
            <a:ext cx="2586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600">
                <a:solidFill>
                  <a:schemeClr val="dk1"/>
                </a:solidFill>
              </a:rPr>
              <a:t>Unsupervised Cluster Validity WSS (Within) BSS (Between)</a:t>
            </a:r>
            <a:endParaRPr b="1" sz="600">
              <a:solidFill>
                <a:schemeClr val="dk1"/>
              </a:solidFill>
            </a:endParaRPr>
          </a:p>
        </p:txBody>
      </p:sp>
      <p:pic>
        <p:nvPicPr>
          <p:cNvPr id="98" name="Google Shape;98;p16"/>
          <p:cNvPicPr preferRelativeResize="0"/>
          <p:nvPr/>
        </p:nvPicPr>
        <p:blipFill>
          <a:blip r:embed="rId14">
            <a:alphaModFix/>
          </a:blip>
          <a:stretch>
            <a:fillRect/>
          </a:stretch>
        </p:blipFill>
        <p:spPr>
          <a:xfrm>
            <a:off x="391487" y="9473402"/>
            <a:ext cx="1102086" cy="585000"/>
          </a:xfrm>
          <a:prstGeom prst="rect">
            <a:avLst/>
          </a:prstGeom>
          <a:noFill/>
          <a:ln>
            <a:noFill/>
          </a:ln>
        </p:spPr>
      </p:pic>
      <p:pic>
        <p:nvPicPr>
          <p:cNvPr id="99" name="Google Shape;99;p16"/>
          <p:cNvPicPr preferRelativeResize="0"/>
          <p:nvPr/>
        </p:nvPicPr>
        <p:blipFill>
          <a:blip r:embed="rId15">
            <a:alphaModFix/>
          </a:blip>
          <a:stretch>
            <a:fillRect/>
          </a:stretch>
        </p:blipFill>
        <p:spPr>
          <a:xfrm>
            <a:off x="2637124" y="251574"/>
            <a:ext cx="713137" cy="279250"/>
          </a:xfrm>
          <a:prstGeom prst="rect">
            <a:avLst/>
          </a:prstGeom>
          <a:noFill/>
          <a:ln>
            <a:noFill/>
          </a:ln>
        </p:spPr>
      </p:pic>
      <p:pic>
        <p:nvPicPr>
          <p:cNvPr id="100" name="Google Shape;100;p16"/>
          <p:cNvPicPr preferRelativeResize="0"/>
          <p:nvPr/>
        </p:nvPicPr>
        <p:blipFill>
          <a:blip r:embed="rId16">
            <a:alphaModFix/>
          </a:blip>
          <a:stretch>
            <a:fillRect/>
          </a:stretch>
        </p:blipFill>
        <p:spPr>
          <a:xfrm>
            <a:off x="2593043" y="687950"/>
            <a:ext cx="1280933" cy="653525"/>
          </a:xfrm>
          <a:prstGeom prst="rect">
            <a:avLst/>
          </a:prstGeom>
          <a:noFill/>
          <a:ln>
            <a:noFill/>
          </a:ln>
        </p:spPr>
      </p:pic>
      <p:sp>
        <p:nvSpPr>
          <p:cNvPr id="101" name="Google Shape;101;p16"/>
          <p:cNvSpPr txBox="1"/>
          <p:nvPr/>
        </p:nvSpPr>
        <p:spPr>
          <a:xfrm>
            <a:off x="2545100" y="456000"/>
            <a:ext cx="2586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Bellman Equations</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pic>
        <p:nvPicPr>
          <p:cNvPr id="102" name="Google Shape;102;p16"/>
          <p:cNvPicPr preferRelativeResize="0"/>
          <p:nvPr/>
        </p:nvPicPr>
        <p:blipFill>
          <a:blip r:embed="rId17">
            <a:alphaModFix/>
          </a:blip>
          <a:stretch>
            <a:fillRect/>
          </a:stretch>
        </p:blipFill>
        <p:spPr>
          <a:xfrm>
            <a:off x="2593050" y="1365299"/>
            <a:ext cx="1503472" cy="130738"/>
          </a:xfrm>
          <a:prstGeom prst="rect">
            <a:avLst/>
          </a:prstGeom>
          <a:noFill/>
          <a:ln>
            <a:noFill/>
          </a:ln>
        </p:spPr>
      </p:pic>
      <p:pic>
        <p:nvPicPr>
          <p:cNvPr id="103" name="Google Shape;103;p16"/>
          <p:cNvPicPr preferRelativeResize="0"/>
          <p:nvPr/>
        </p:nvPicPr>
        <p:blipFill>
          <a:blip r:embed="rId18">
            <a:alphaModFix/>
          </a:blip>
          <a:stretch>
            <a:fillRect/>
          </a:stretch>
        </p:blipFill>
        <p:spPr>
          <a:xfrm>
            <a:off x="2593050" y="1717925"/>
            <a:ext cx="1511353" cy="523200"/>
          </a:xfrm>
          <a:prstGeom prst="rect">
            <a:avLst/>
          </a:prstGeom>
          <a:noFill/>
          <a:ln>
            <a:noFill/>
          </a:ln>
        </p:spPr>
      </p:pic>
      <p:sp>
        <p:nvSpPr>
          <p:cNvPr id="104" name="Google Shape;104;p16"/>
          <p:cNvSpPr txBox="1"/>
          <p:nvPr/>
        </p:nvSpPr>
        <p:spPr>
          <a:xfrm>
            <a:off x="2637125" y="1448225"/>
            <a:ext cx="2586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Monte Carlo Policy Eval</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sp>
        <p:nvSpPr>
          <p:cNvPr id="105" name="Google Shape;105;p16"/>
          <p:cNvSpPr txBox="1"/>
          <p:nvPr/>
        </p:nvSpPr>
        <p:spPr>
          <a:xfrm>
            <a:off x="2593050" y="2152825"/>
            <a:ext cx="2586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Monte Carlo Policy Control</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pic>
        <p:nvPicPr>
          <p:cNvPr id="106" name="Google Shape;106;p16"/>
          <p:cNvPicPr preferRelativeResize="0"/>
          <p:nvPr/>
        </p:nvPicPr>
        <p:blipFill>
          <a:blip r:embed="rId19">
            <a:alphaModFix/>
          </a:blip>
          <a:stretch>
            <a:fillRect/>
          </a:stretch>
        </p:blipFill>
        <p:spPr>
          <a:xfrm>
            <a:off x="2682800" y="2416950"/>
            <a:ext cx="1525956" cy="754076"/>
          </a:xfrm>
          <a:prstGeom prst="rect">
            <a:avLst/>
          </a:prstGeom>
          <a:noFill/>
          <a:ln>
            <a:noFill/>
          </a:ln>
        </p:spPr>
      </p:pic>
      <p:pic>
        <p:nvPicPr>
          <p:cNvPr id="107" name="Google Shape;107;p16"/>
          <p:cNvPicPr preferRelativeResize="0"/>
          <p:nvPr/>
        </p:nvPicPr>
        <p:blipFill>
          <a:blip r:embed="rId20">
            <a:alphaModFix/>
          </a:blip>
          <a:stretch>
            <a:fillRect/>
          </a:stretch>
        </p:blipFill>
        <p:spPr>
          <a:xfrm>
            <a:off x="2719825" y="3346850"/>
            <a:ext cx="1602343" cy="552976"/>
          </a:xfrm>
          <a:prstGeom prst="rect">
            <a:avLst/>
          </a:prstGeom>
          <a:noFill/>
          <a:ln>
            <a:noFill/>
          </a:ln>
        </p:spPr>
      </p:pic>
      <p:sp>
        <p:nvSpPr>
          <p:cNvPr id="108" name="Google Shape;108;p16"/>
          <p:cNvSpPr txBox="1"/>
          <p:nvPr/>
        </p:nvSpPr>
        <p:spPr>
          <a:xfrm>
            <a:off x="2593050" y="3099475"/>
            <a:ext cx="2586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rPr>
              <a:t>Temporal Difference Learning</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p:txBody>
      </p:sp>
      <p:sp>
        <p:nvSpPr>
          <p:cNvPr id="109" name="Google Shape;109;p16"/>
          <p:cNvSpPr txBox="1"/>
          <p:nvPr/>
        </p:nvSpPr>
        <p:spPr>
          <a:xfrm>
            <a:off x="2637125" y="4814550"/>
            <a:ext cx="2192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u="sng">
                <a:solidFill>
                  <a:schemeClr val="dk1"/>
                </a:solidFill>
              </a:rPr>
              <a:t>Clustering: Distance</a:t>
            </a:r>
            <a:endParaRPr b="1" sz="600" u="sng">
              <a:solidFill>
                <a:schemeClr val="dk1"/>
              </a:solidFill>
            </a:endParaRPr>
          </a:p>
          <a:p>
            <a:pPr indent="0" lvl="0" marL="0" rtl="0" algn="l">
              <a:spcBef>
                <a:spcPts val="0"/>
              </a:spcBef>
              <a:spcAft>
                <a:spcPts val="0"/>
              </a:spcAft>
              <a:buNone/>
            </a:pPr>
            <a:r>
              <a:rPr lang="en" sz="600" u="sng">
                <a:solidFill>
                  <a:schemeClr val="dk1"/>
                </a:solidFill>
              </a:rPr>
              <a:t>Distance = </a:t>
            </a:r>
            <a:r>
              <a:rPr lang="en" sz="600">
                <a:solidFill>
                  <a:schemeClr val="dk1"/>
                </a:solidFill>
              </a:rPr>
              <a:t>(Sqrt(x1-x2)^2 + (y1-y2)^2)</a:t>
            </a:r>
            <a:endParaRPr sz="600">
              <a:solidFill>
                <a:schemeClr val="dk1"/>
              </a:solidFill>
            </a:endParaRPr>
          </a:p>
          <a:p>
            <a:pPr indent="0" lvl="0" marL="0" rtl="0" algn="l">
              <a:spcBef>
                <a:spcPts val="0"/>
              </a:spcBef>
              <a:spcAft>
                <a:spcPts val="0"/>
              </a:spcAft>
              <a:buNone/>
            </a:pPr>
            <a:r>
              <a:rPr b="1" lang="en" sz="600">
                <a:solidFill>
                  <a:schemeClr val="dk1"/>
                </a:solidFill>
              </a:rPr>
              <a:t>P1: </a:t>
            </a:r>
            <a:r>
              <a:rPr lang="en" sz="600">
                <a:solidFill>
                  <a:schemeClr val="dk1"/>
                </a:solidFill>
              </a:rPr>
              <a:t>(Sqrt(1-1)^2 + (2-2)^2) =0</a:t>
            </a:r>
            <a:endParaRPr sz="600">
              <a:solidFill>
                <a:schemeClr val="dk1"/>
              </a:solidFill>
            </a:endParaRPr>
          </a:p>
          <a:p>
            <a:pPr indent="0" lvl="0" marL="0" rtl="0" algn="l">
              <a:spcBef>
                <a:spcPts val="0"/>
              </a:spcBef>
              <a:spcAft>
                <a:spcPts val="0"/>
              </a:spcAft>
              <a:buNone/>
            </a:pPr>
            <a:r>
              <a:rPr b="1" lang="en" sz="600">
                <a:solidFill>
                  <a:schemeClr val="dk1"/>
                </a:solidFill>
              </a:rPr>
              <a:t>P2: </a:t>
            </a:r>
            <a:r>
              <a:rPr lang="en" sz="600">
                <a:solidFill>
                  <a:schemeClr val="dk1"/>
                </a:solidFill>
              </a:rPr>
              <a:t>(Sqrt(1-8)^2 + (2-7)^2) =8.6</a:t>
            </a:r>
            <a:endParaRPr sz="600">
              <a:solidFill>
                <a:schemeClr val="dk1"/>
              </a:solidFill>
            </a:endParaRPr>
          </a:p>
          <a:p>
            <a:pPr indent="0" lvl="0" marL="0" rtl="0" algn="l">
              <a:spcBef>
                <a:spcPts val="0"/>
              </a:spcBef>
              <a:spcAft>
                <a:spcPts val="0"/>
              </a:spcAft>
              <a:buNone/>
            </a:pPr>
            <a:r>
              <a:rPr b="1" lang="en" sz="600">
                <a:solidFill>
                  <a:schemeClr val="dk1"/>
                </a:solidFill>
              </a:rPr>
              <a:t>Cluster 1: Choose lowest distance</a:t>
            </a:r>
            <a:endParaRPr b="1" sz="600">
              <a:solidFill>
                <a:schemeClr val="dk1"/>
              </a:solidFill>
            </a:endParaRPr>
          </a:p>
          <a:p>
            <a:pPr indent="0" lvl="0" marL="0" rtl="0" algn="l">
              <a:spcBef>
                <a:spcPts val="0"/>
              </a:spcBef>
              <a:spcAft>
                <a:spcPts val="0"/>
              </a:spcAft>
              <a:buNone/>
            </a:pPr>
            <a:r>
              <a:rPr b="1" lang="en" sz="600" u="sng">
                <a:solidFill>
                  <a:schemeClr val="dk1"/>
                </a:solidFill>
              </a:rPr>
              <a:t>Centroid</a:t>
            </a:r>
            <a:endParaRPr b="1" sz="600" u="sng">
              <a:solidFill>
                <a:schemeClr val="dk1"/>
              </a:solidFill>
            </a:endParaRPr>
          </a:p>
          <a:p>
            <a:pPr indent="0" lvl="0" marL="0" rtl="0" algn="l">
              <a:spcBef>
                <a:spcPts val="0"/>
              </a:spcBef>
              <a:spcAft>
                <a:spcPts val="0"/>
              </a:spcAft>
              <a:buNone/>
            </a:pPr>
            <a:r>
              <a:rPr b="1" lang="en" sz="600">
                <a:solidFill>
                  <a:schemeClr val="dk1"/>
                </a:solidFill>
              </a:rPr>
              <a:t>C1:</a:t>
            </a:r>
            <a:r>
              <a:rPr lang="en" sz="600">
                <a:solidFill>
                  <a:schemeClr val="dk1"/>
                </a:solidFill>
              </a:rPr>
              <a:t> (1+2+2)/3, (2+2+3)/3 = 1.667, 2.33</a:t>
            </a:r>
            <a:endParaRPr sz="600">
              <a:solidFill>
                <a:schemeClr val="dk1"/>
              </a:solidFill>
            </a:endParaRPr>
          </a:p>
          <a:p>
            <a:pPr indent="0" lvl="0" marL="0" rtl="0" algn="l">
              <a:spcBef>
                <a:spcPts val="0"/>
              </a:spcBef>
              <a:spcAft>
                <a:spcPts val="0"/>
              </a:spcAft>
              <a:buNone/>
            </a:pPr>
            <a:r>
              <a:rPr b="1" lang="en" sz="600">
                <a:solidFill>
                  <a:schemeClr val="dk1"/>
                </a:solidFill>
              </a:rPr>
              <a:t>C2:</a:t>
            </a:r>
            <a:r>
              <a:rPr lang="en" sz="600">
                <a:solidFill>
                  <a:schemeClr val="dk1"/>
                </a:solidFill>
              </a:rPr>
              <a:t> (5 + 3.5)/2, (7+5)/2 = 4.25,6</a:t>
            </a:r>
            <a:endParaRPr sz="600">
              <a:solidFill>
                <a:schemeClr val="dk1"/>
              </a:solidFill>
            </a:endParaRPr>
          </a:p>
          <a:p>
            <a:pPr indent="0" lvl="0" marL="0" rtl="0" algn="l">
              <a:spcBef>
                <a:spcPts val="0"/>
              </a:spcBef>
              <a:spcAft>
                <a:spcPts val="0"/>
              </a:spcAft>
              <a:buNone/>
            </a:pPr>
            <a:r>
              <a:rPr b="1" lang="en" sz="600" u="sng">
                <a:solidFill>
                  <a:schemeClr val="dk1"/>
                </a:solidFill>
              </a:rPr>
              <a:t>SSE</a:t>
            </a:r>
            <a:endParaRPr b="1" sz="600" u="sng">
              <a:solidFill>
                <a:schemeClr val="dk1"/>
              </a:solidFill>
            </a:endParaRPr>
          </a:p>
          <a:p>
            <a:pPr indent="0" lvl="0" marL="0" rtl="0" algn="l">
              <a:spcBef>
                <a:spcPts val="0"/>
              </a:spcBef>
              <a:spcAft>
                <a:spcPts val="0"/>
              </a:spcAft>
              <a:buNone/>
            </a:pPr>
            <a:r>
              <a:rPr b="1" lang="en" sz="600">
                <a:solidFill>
                  <a:schemeClr val="dk1"/>
                </a:solidFill>
              </a:rPr>
              <a:t>C1</a:t>
            </a:r>
            <a:endParaRPr b="1" sz="600">
              <a:solidFill>
                <a:schemeClr val="dk1"/>
              </a:solidFill>
            </a:endParaRPr>
          </a:p>
          <a:p>
            <a:pPr indent="0" lvl="0" marL="0" rtl="0" algn="l">
              <a:spcBef>
                <a:spcPts val="0"/>
              </a:spcBef>
              <a:spcAft>
                <a:spcPts val="0"/>
              </a:spcAft>
              <a:buNone/>
            </a:pPr>
            <a:r>
              <a:rPr b="1" lang="en" sz="600">
                <a:solidFill>
                  <a:schemeClr val="dk1"/>
                </a:solidFill>
              </a:rPr>
              <a:t>P1 =</a:t>
            </a:r>
            <a:r>
              <a:rPr lang="en" sz="600">
                <a:solidFill>
                  <a:schemeClr val="dk1"/>
                </a:solidFill>
              </a:rPr>
              <a:t> (1.667-1)^2 + (2.333-2)^2 = .555</a:t>
            </a:r>
            <a:endParaRPr sz="600">
              <a:solidFill>
                <a:schemeClr val="dk1"/>
              </a:solidFill>
            </a:endParaRPr>
          </a:p>
          <a:p>
            <a:pPr indent="0" lvl="0" marL="0" rtl="0" algn="l">
              <a:spcBef>
                <a:spcPts val="0"/>
              </a:spcBef>
              <a:spcAft>
                <a:spcPts val="0"/>
              </a:spcAft>
              <a:buNone/>
            </a:pPr>
            <a:r>
              <a:rPr b="1" lang="en" sz="600">
                <a:solidFill>
                  <a:schemeClr val="dk1"/>
                </a:solidFill>
              </a:rPr>
              <a:t>P2 =</a:t>
            </a:r>
            <a:r>
              <a:rPr lang="en" sz="600">
                <a:solidFill>
                  <a:schemeClr val="dk1"/>
                </a:solidFill>
              </a:rPr>
              <a:t> (1.667-2)^2 + (2.333-2)^2 = .222</a:t>
            </a:r>
            <a:endParaRPr sz="600">
              <a:solidFill>
                <a:schemeClr val="dk1"/>
              </a:solidFill>
            </a:endParaRPr>
          </a:p>
          <a:p>
            <a:pPr indent="0" lvl="0" marL="0" rtl="0" algn="l">
              <a:spcBef>
                <a:spcPts val="0"/>
              </a:spcBef>
              <a:spcAft>
                <a:spcPts val="0"/>
              </a:spcAft>
              <a:buNone/>
            </a:pPr>
            <a:r>
              <a:rPr b="1" lang="en" sz="600">
                <a:solidFill>
                  <a:schemeClr val="dk1"/>
                </a:solidFill>
              </a:rPr>
              <a:t>P3 =</a:t>
            </a:r>
            <a:r>
              <a:rPr lang="en" sz="600">
                <a:solidFill>
                  <a:schemeClr val="dk1"/>
                </a:solidFill>
              </a:rPr>
              <a:t> (1.667-2)^2 + (2.333-3)^2 = .555</a:t>
            </a:r>
            <a:endParaRPr sz="600">
              <a:solidFill>
                <a:schemeClr val="dk1"/>
              </a:solidFill>
            </a:endParaRPr>
          </a:p>
          <a:p>
            <a:pPr indent="0" lvl="0" marL="0" rtl="0" algn="l">
              <a:spcBef>
                <a:spcPts val="0"/>
              </a:spcBef>
              <a:spcAft>
                <a:spcPts val="0"/>
              </a:spcAft>
              <a:buNone/>
            </a:pPr>
            <a:r>
              <a:rPr b="1" lang="en" sz="600">
                <a:solidFill>
                  <a:schemeClr val="dk1"/>
                </a:solidFill>
              </a:rPr>
              <a:t>C2</a:t>
            </a:r>
            <a:endParaRPr b="1" sz="600">
              <a:solidFill>
                <a:schemeClr val="dk1"/>
              </a:solidFill>
            </a:endParaRPr>
          </a:p>
          <a:p>
            <a:pPr indent="0" lvl="0" marL="0" rtl="0" algn="l">
              <a:spcBef>
                <a:spcPts val="0"/>
              </a:spcBef>
              <a:spcAft>
                <a:spcPts val="0"/>
              </a:spcAft>
              <a:buNone/>
            </a:pPr>
            <a:r>
              <a:rPr b="1" lang="en" sz="600">
                <a:solidFill>
                  <a:schemeClr val="dk1"/>
                </a:solidFill>
              </a:rPr>
              <a:t>P4 =</a:t>
            </a:r>
            <a:r>
              <a:rPr lang="en" sz="600">
                <a:solidFill>
                  <a:schemeClr val="dk1"/>
                </a:solidFill>
              </a:rPr>
              <a:t> (1.667-1)^2 + (2.333-2)^2 = 1.563</a:t>
            </a:r>
            <a:endParaRPr sz="600">
              <a:solidFill>
                <a:schemeClr val="dk1"/>
              </a:solidFill>
            </a:endParaRPr>
          </a:p>
          <a:p>
            <a:pPr indent="0" lvl="0" marL="0" rtl="0" algn="l">
              <a:spcBef>
                <a:spcPts val="0"/>
              </a:spcBef>
              <a:spcAft>
                <a:spcPts val="0"/>
              </a:spcAft>
              <a:buNone/>
            </a:pPr>
            <a:r>
              <a:rPr b="1" lang="en" sz="600">
                <a:solidFill>
                  <a:schemeClr val="dk1"/>
                </a:solidFill>
              </a:rPr>
              <a:t>P5 =</a:t>
            </a:r>
            <a:r>
              <a:rPr lang="en" sz="600">
                <a:solidFill>
                  <a:schemeClr val="dk1"/>
                </a:solidFill>
              </a:rPr>
              <a:t> (1.667-1)^2 + (2.333-2)^2 = 1.563</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Total SSE =</a:t>
            </a:r>
            <a:r>
              <a:rPr lang="en" sz="600">
                <a:solidFill>
                  <a:schemeClr val="dk1"/>
                </a:solidFill>
              </a:rPr>
              <a:t> .555+.222+.555+1.563+1.563 = 4.458</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Distance Matrix</a:t>
            </a:r>
            <a:endParaRPr b="1" sz="600" u="sng">
              <a:solidFill>
                <a:schemeClr val="dk1"/>
              </a:solidFill>
            </a:endParaRPr>
          </a:p>
          <a:p>
            <a:pPr indent="0" lvl="0" marL="0" rtl="0" algn="l">
              <a:spcBef>
                <a:spcPts val="0"/>
              </a:spcBef>
              <a:spcAft>
                <a:spcPts val="0"/>
              </a:spcAft>
              <a:buClr>
                <a:schemeClr val="dk1"/>
              </a:buClr>
              <a:buSzPts val="1100"/>
              <a:buFont typeface="Arial"/>
              <a:buNone/>
            </a:pPr>
            <a:r>
              <a:t/>
            </a:r>
            <a:endParaRPr b="1" sz="600" u="sng">
              <a:solidFill>
                <a:schemeClr val="dk1"/>
              </a:solidFill>
            </a:endParaRPr>
          </a:p>
          <a:p>
            <a:pPr indent="0" lvl="0" marL="0" rtl="0" algn="l">
              <a:spcBef>
                <a:spcPts val="0"/>
              </a:spcBef>
              <a:spcAft>
                <a:spcPts val="0"/>
              </a:spcAft>
              <a:buClr>
                <a:schemeClr val="dk1"/>
              </a:buClr>
              <a:buSzPts val="1100"/>
              <a:buFont typeface="Arial"/>
              <a:buNone/>
            </a:pPr>
            <a:r>
              <a:t/>
            </a:r>
            <a:endParaRPr b="1" sz="600" u="sng">
              <a:solidFill>
                <a:schemeClr val="dk1"/>
              </a:solidFill>
            </a:endParaRPr>
          </a:p>
          <a:p>
            <a:pPr indent="0" lvl="0" marL="0" rtl="0" algn="l">
              <a:spcBef>
                <a:spcPts val="0"/>
              </a:spcBef>
              <a:spcAft>
                <a:spcPts val="0"/>
              </a:spcAft>
              <a:buClr>
                <a:schemeClr val="dk1"/>
              </a:buClr>
              <a:buSzPts val="1100"/>
              <a:buFont typeface="Arial"/>
              <a:buNone/>
            </a:pPr>
            <a:r>
              <a:t/>
            </a:r>
            <a:endParaRPr b="1" sz="600" u="sng">
              <a:solidFill>
                <a:schemeClr val="dk1"/>
              </a:solidFill>
            </a:endParaRPr>
          </a:p>
          <a:p>
            <a:pPr indent="0" lvl="0" marL="0" rtl="0" algn="l">
              <a:spcBef>
                <a:spcPts val="0"/>
              </a:spcBef>
              <a:spcAft>
                <a:spcPts val="0"/>
              </a:spcAft>
              <a:buClr>
                <a:schemeClr val="dk1"/>
              </a:buClr>
              <a:buSzPts val="1100"/>
              <a:buFont typeface="Arial"/>
              <a:buNone/>
            </a:pPr>
            <a:r>
              <a:t/>
            </a:r>
            <a:endParaRPr b="1" sz="600" u="sng">
              <a:solidFill>
                <a:schemeClr val="dk1"/>
              </a:solidFill>
            </a:endParaRPr>
          </a:p>
          <a:p>
            <a:pPr indent="0" lvl="0" marL="0" rtl="0" algn="l">
              <a:spcBef>
                <a:spcPts val="0"/>
              </a:spcBef>
              <a:spcAft>
                <a:spcPts val="0"/>
              </a:spcAft>
              <a:buClr>
                <a:schemeClr val="dk1"/>
              </a:buClr>
              <a:buSzPts val="1100"/>
              <a:buFont typeface="Arial"/>
              <a:buNone/>
            </a:pPr>
            <a:r>
              <a:t/>
            </a:r>
            <a:endParaRPr b="1" sz="600" u="sng">
              <a:solidFill>
                <a:schemeClr val="dk1"/>
              </a:solidFill>
            </a:endParaRPr>
          </a:p>
          <a:p>
            <a:pPr indent="0" lvl="0" marL="0" rtl="0" algn="l">
              <a:spcBef>
                <a:spcPts val="0"/>
              </a:spcBef>
              <a:spcAft>
                <a:spcPts val="0"/>
              </a:spcAft>
              <a:buClr>
                <a:schemeClr val="dk1"/>
              </a:buClr>
              <a:buSzPts val="1100"/>
              <a:buFont typeface="Arial"/>
              <a:buNone/>
            </a:pPr>
            <a:r>
              <a:t/>
            </a:r>
            <a:endParaRPr b="1" sz="600" u="sng">
              <a:solidFill>
                <a:schemeClr val="dk1"/>
              </a:solidFill>
            </a:endParaRPr>
          </a:p>
          <a:p>
            <a:pPr indent="0" lvl="0" marL="0" rtl="0" algn="l">
              <a:spcBef>
                <a:spcPts val="0"/>
              </a:spcBef>
              <a:spcAft>
                <a:spcPts val="0"/>
              </a:spcAft>
              <a:buClr>
                <a:schemeClr val="dk1"/>
              </a:buClr>
              <a:buSzPts val="1100"/>
              <a:buFont typeface="Arial"/>
              <a:buNone/>
            </a:pPr>
            <a:r>
              <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P1</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Intra</a:t>
            </a:r>
            <a:r>
              <a:rPr lang="en" sz="600">
                <a:solidFill>
                  <a:schemeClr val="dk1"/>
                </a:solidFill>
              </a:rPr>
              <a:t>: Average(1, 1.414) = 1.21</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Nearest</a:t>
            </a:r>
            <a:r>
              <a:rPr lang="en" sz="600">
                <a:solidFill>
                  <a:schemeClr val="dk1"/>
                </a:solidFill>
              </a:rPr>
              <a:t>: Average(8.6, 9.219) = 8.9</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Coefficient</a:t>
            </a:r>
            <a:r>
              <a:rPr lang="en" sz="600">
                <a:solidFill>
                  <a:schemeClr val="dk1"/>
                </a:solidFill>
              </a:rPr>
              <a:t>: (8.9-1.21)/Max(1.21,8.9) = .86 </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P2</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Intra </a:t>
            </a:r>
            <a:r>
              <a:rPr lang="en" sz="600">
                <a:solidFill>
                  <a:schemeClr val="dk1"/>
                </a:solidFill>
              </a:rPr>
              <a:t>Average(1, 9) = 1</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Nearest </a:t>
            </a:r>
            <a:r>
              <a:rPr lang="en" sz="600">
                <a:solidFill>
                  <a:schemeClr val="dk1"/>
                </a:solidFill>
              </a:rPr>
              <a:t>Average(7.81, 8.49) = 8.14</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Coefficient </a:t>
            </a:r>
            <a:r>
              <a:rPr lang="en" sz="600">
                <a:solidFill>
                  <a:schemeClr val="dk1"/>
                </a:solidFill>
              </a:rPr>
              <a:t>(8.14-1)/Max(8.14, 1) = .877 </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P3</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Intra </a:t>
            </a:r>
            <a:r>
              <a:rPr lang="en" sz="600">
                <a:solidFill>
                  <a:schemeClr val="dk1"/>
                </a:solidFill>
              </a:rPr>
              <a:t>Average(1, 1.414) = 1.21</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Nearest </a:t>
            </a:r>
            <a:r>
              <a:rPr lang="en" sz="600">
                <a:solidFill>
                  <a:schemeClr val="dk1"/>
                </a:solidFill>
              </a:rPr>
              <a:t>Average(7.21, 7.81) = 7.51</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Coefficient </a:t>
            </a:r>
            <a:r>
              <a:rPr lang="en" sz="600">
                <a:solidFill>
                  <a:schemeClr val="dk1"/>
                </a:solidFill>
              </a:rPr>
              <a:t>(7.5-1.21)/Max(1.21, 7.5) = .84 </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P4</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Intra </a:t>
            </a:r>
            <a:r>
              <a:rPr lang="en" sz="600">
                <a:solidFill>
                  <a:schemeClr val="dk1"/>
                </a:solidFill>
              </a:rPr>
              <a:t>Average(1) = 1</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Nearest </a:t>
            </a:r>
            <a:r>
              <a:rPr lang="en" sz="600">
                <a:solidFill>
                  <a:schemeClr val="dk1"/>
                </a:solidFill>
              </a:rPr>
              <a:t>Average(8.6, 7.81, 7.21) = 7.87</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Coefficient </a:t>
            </a:r>
            <a:r>
              <a:rPr lang="en" sz="600">
                <a:solidFill>
                  <a:schemeClr val="dk1"/>
                </a:solidFill>
              </a:rPr>
              <a:t>(7.87-1)/Max(1, 7.87) = .87 </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u="sng">
                <a:solidFill>
                  <a:schemeClr val="dk1"/>
                </a:solidFill>
              </a:rPr>
              <a:t>P5</a:t>
            </a:r>
            <a:endParaRPr b="1" sz="600" u="sng">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Intra </a:t>
            </a:r>
            <a:r>
              <a:rPr lang="en" sz="600">
                <a:solidFill>
                  <a:schemeClr val="dk1"/>
                </a:solidFill>
              </a:rPr>
              <a:t>Average(1) = 1</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Neareast </a:t>
            </a:r>
            <a:r>
              <a:rPr lang="en" sz="600">
                <a:solidFill>
                  <a:schemeClr val="dk1"/>
                </a:solidFill>
              </a:rPr>
              <a:t>Average(9.22, 8.48, 7.81) = 8.51</a:t>
            </a:r>
            <a:endParaRPr b="1"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Coefficient </a:t>
            </a:r>
            <a:r>
              <a:rPr lang="en" sz="600">
                <a:solidFill>
                  <a:schemeClr val="dk1"/>
                </a:solidFill>
              </a:rPr>
              <a:t>(8.51-1)/Max(1,8.51) = .88 </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Average Coefficient:</a:t>
            </a:r>
            <a:r>
              <a:rPr lang="en" sz="600">
                <a:solidFill>
                  <a:schemeClr val="dk1"/>
                </a:solidFill>
              </a:rPr>
              <a:t> Average (.86, .877, .84, .87, .88)= .867</a:t>
            </a:r>
            <a:endParaRPr sz="600">
              <a:solidFill>
                <a:schemeClr val="dk1"/>
              </a:solidFill>
            </a:endParaRPr>
          </a:p>
          <a:p>
            <a:pPr indent="0" lvl="0" marL="0" rtl="0" algn="l">
              <a:spcBef>
                <a:spcPts val="0"/>
              </a:spcBef>
              <a:spcAft>
                <a:spcPts val="0"/>
              </a:spcAft>
              <a:buClr>
                <a:schemeClr val="dk1"/>
              </a:buClr>
              <a:buSzPts val="1100"/>
              <a:buFont typeface="Arial"/>
              <a:buNone/>
            </a:pPr>
            <a:r>
              <a:rPr b="1" lang="en" sz="600">
                <a:solidFill>
                  <a:schemeClr val="dk1"/>
                </a:solidFill>
              </a:rPr>
              <a:t>Sum Coefficient:</a:t>
            </a:r>
            <a:r>
              <a:rPr lang="en" sz="600">
                <a:solidFill>
                  <a:schemeClr val="dk1"/>
                </a:solidFill>
              </a:rPr>
              <a:t> .86+.877+.84+.87+.88 = 4.33</a:t>
            </a:r>
            <a:endParaRPr sz="600">
              <a:solidFill>
                <a:schemeClr val="dk1"/>
              </a:solidFill>
            </a:endParaRPr>
          </a:p>
        </p:txBody>
      </p:sp>
      <p:pic>
        <p:nvPicPr>
          <p:cNvPr id="110" name="Google Shape;110;p16"/>
          <p:cNvPicPr preferRelativeResize="0"/>
          <p:nvPr/>
        </p:nvPicPr>
        <p:blipFill>
          <a:blip r:embed="rId21">
            <a:alphaModFix/>
          </a:blip>
          <a:stretch>
            <a:fillRect/>
          </a:stretch>
        </p:blipFill>
        <p:spPr>
          <a:xfrm>
            <a:off x="2682791" y="3865263"/>
            <a:ext cx="2192680" cy="949288"/>
          </a:xfrm>
          <a:prstGeom prst="rect">
            <a:avLst/>
          </a:prstGeom>
          <a:noFill/>
          <a:ln>
            <a:noFill/>
          </a:ln>
        </p:spPr>
      </p:pic>
      <p:pic>
        <p:nvPicPr>
          <p:cNvPr id="111" name="Google Shape;111;p16"/>
          <p:cNvPicPr preferRelativeResize="0"/>
          <p:nvPr/>
        </p:nvPicPr>
        <p:blipFill>
          <a:blip r:embed="rId22">
            <a:alphaModFix/>
          </a:blip>
          <a:stretch>
            <a:fillRect/>
          </a:stretch>
        </p:blipFill>
        <p:spPr>
          <a:xfrm>
            <a:off x="2682804" y="6621379"/>
            <a:ext cx="2574885" cy="55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