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94362" r:id="rId1"/>
  </p:sldMasterIdLst>
  <p:notesMasterIdLst>
    <p:notesMasterId r:id="rId11"/>
  </p:notesMasterIdLst>
  <p:handoutMasterIdLst>
    <p:handoutMasterId r:id="rId12"/>
  </p:handoutMasterIdLst>
  <p:sldIdLst>
    <p:sldId id="2611" r:id="rId2"/>
    <p:sldId id="2612" r:id="rId3"/>
    <p:sldId id="2613" r:id="rId4"/>
    <p:sldId id="2614" r:id="rId5"/>
    <p:sldId id="2615" r:id="rId6"/>
    <p:sldId id="2616" r:id="rId7"/>
    <p:sldId id="2617" r:id="rId8"/>
    <p:sldId id="2618" r:id="rId9"/>
    <p:sldId id="2619" r:id="rId10"/>
  </p:sldIdLst>
  <p:sldSz cx="12192000" cy="6858000"/>
  <p:notesSz cx="6797675" cy="9874250"/>
  <p:embeddedFontLs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Webdings" panose="05030102010509060703" pitchFamily="18" charset="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yriad Pro" panose="020B0503030403020204" charset="0"/>
      <p:regular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D9D9D9"/>
    <a:srgbClr val="CDDDF2"/>
    <a:srgbClr val="CCECFF"/>
    <a:srgbClr val="E8EFF9"/>
    <a:srgbClr val="00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343" autoAdjust="0"/>
  </p:normalViewPr>
  <p:slideViewPr>
    <p:cSldViewPr>
      <p:cViewPr varScale="1">
        <p:scale>
          <a:sx n="87" d="100"/>
          <a:sy n="87" d="100"/>
        </p:scale>
        <p:origin x="8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058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8" y="-8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916CC5-986B-4CB6-BFF2-C58EADCD0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6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A063D-017B-4AFA-9378-8088B5A6C06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5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343401"/>
            <a:ext cx="10363200" cy="688975"/>
          </a:xfrm>
        </p:spPr>
        <p:txBody>
          <a:bodyPr anchor="t"/>
          <a:lstStyle>
            <a:lvl1pPr algn="ctr">
              <a:defRPr sz="3600" b="1" baseline="0">
                <a:solidFill>
                  <a:srgbClr val="003366"/>
                </a:solidFill>
              </a:defRPr>
            </a:lvl1pPr>
          </a:lstStyle>
          <a:p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do </a:t>
            </a:r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257800"/>
            <a:ext cx="10363200" cy="6858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do </a:t>
            </a:r>
            <a:r>
              <a:rPr lang="en-US" dirty="0" err="1" smtClean="0"/>
              <a:t>subtítulo</a:t>
            </a:r>
            <a:endParaRPr lang="en-US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609601" y="6172200"/>
            <a:ext cx="655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FFFF"/>
                </a:solidFill>
                <a:latin typeface="Calibri"/>
              </a:rPr>
              <a:t>Prof.Gustavo</a:t>
            </a:r>
            <a:r>
              <a:rPr lang="pt-BR" dirty="0" smtClean="0">
                <a:solidFill>
                  <a:srgbClr val="FFFFFF"/>
                </a:solidFill>
                <a:latin typeface="Calibri"/>
              </a:rPr>
              <a:t> Corrêa Mirapalheta – gustavo.mirapalheta@gmail.com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90" name="Picture 2" descr="http://www.ivizsecurity.com/blog/wp-content/uploads/2013/11/Storm-in-Securit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acima_tabel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3276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1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figur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tabel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Branco_Texto_Azul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-2"/>
            <a:ext cx="12192000" cy="106680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52400"/>
            <a:ext cx="11277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46821068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texto_e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_duas_colunas_sem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à_esquerda_e_figura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976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_e_texto_3/4_figura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721600" y="914400"/>
            <a:ext cx="3962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14401"/>
            <a:ext cx="7112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a_à_esquerda_e_texto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acima_figur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33528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Clique no </a:t>
            </a:r>
            <a:r>
              <a:rPr lang="en-US" noProof="0" dirty="0" err="1" smtClean="0"/>
              <a:t>ícone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adicionar</a:t>
            </a:r>
            <a:r>
              <a:rPr lang="en-US" noProof="0" dirty="0" smtClean="0"/>
              <a:t> </a:t>
            </a:r>
            <a:r>
              <a:rPr lang="en-US" noProof="0" dirty="0" err="1" smtClean="0"/>
              <a:t>uma</a:t>
            </a:r>
            <a:r>
              <a:rPr lang="en-US" noProof="0" dirty="0" smtClean="0"/>
              <a:t> </a:t>
            </a:r>
            <a:r>
              <a:rPr lang="en-US" noProof="0" dirty="0" err="1" smtClean="0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76200"/>
            <a:ext cx="1127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 estilo do título mestre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914400"/>
            <a:ext cx="1127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Clique para </a:t>
            </a:r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mestre</a:t>
            </a:r>
            <a:endParaRPr lang="en-US" dirty="0" smtClean="0"/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2"/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endParaRPr lang="en-US" dirty="0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8" cstate="print"/>
          <a:srcRect l="10651" r="6284" b="30550"/>
          <a:stretch>
            <a:fillRect/>
          </a:stretch>
        </p:blipFill>
        <p:spPr>
          <a:xfrm>
            <a:off x="10464800" y="6210870"/>
            <a:ext cx="1238251" cy="292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4408" r:id="rId1"/>
    <p:sldLayoutId id="2147494364" r:id="rId2"/>
    <p:sldLayoutId id="2147494393" r:id="rId3"/>
    <p:sldLayoutId id="2147494370" r:id="rId4"/>
    <p:sldLayoutId id="2147494369" r:id="rId5"/>
    <p:sldLayoutId id="2147494367" r:id="rId6"/>
    <p:sldLayoutId id="2147494391" r:id="rId7"/>
    <p:sldLayoutId id="2147494368" r:id="rId8"/>
    <p:sldLayoutId id="2147494373" r:id="rId9"/>
    <p:sldLayoutId id="2147494376" r:id="rId10"/>
    <p:sldLayoutId id="2147494375" r:id="rId11"/>
    <p:sldLayoutId id="2147494377" r:id="rId12"/>
    <p:sldLayoutId id="2147494371" r:id="rId13"/>
    <p:sldLayoutId id="2147494378" r:id="rId14"/>
    <p:sldLayoutId id="2147494403" r:id="rId15"/>
    <p:sldLayoutId id="2147494411" r:id="rId16"/>
  </p:sldLayoutIdLst>
  <p:transition>
    <p:comb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 baseline="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gustavomirapalheta/classes_datasets/master/german_dicionario.csv" TargetMode="External"/><Relationship Id="rId2" Type="http://schemas.openxmlformats.org/officeDocument/2006/relationships/hyperlink" Target="https://raw.githubusercontent.com/gustavomirapalheta/classes_datasets/master/german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-statistics.com/logistic-regression/finding-logistic-regression-coefficients-using-excels-solver/" TargetMode="External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jamalo.github.io/German_Credit_Analysis/report.html" TargetMode="External"/><Relationship Id="rId4" Type="http://schemas.openxmlformats.org/officeDocument/2006/relationships/hyperlink" Target="https://andrew47.github.io/scikitlearn-log-re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Aplicações</a:t>
            </a:r>
            <a:r>
              <a:rPr lang="en-US" dirty="0" smtClean="0"/>
              <a:t> de Machine Learning</a:t>
            </a:r>
            <a:endParaRPr lang="pt-BR" dirty="0" smtClean="0"/>
          </a:p>
        </p:txBody>
      </p:sp>
      <p:sp>
        <p:nvSpPr>
          <p:cNvPr id="9219" name="Subtítulo 1"/>
          <p:cNvSpPr>
            <a:spLocks noGrp="1"/>
          </p:cNvSpPr>
          <p:nvPr>
            <p:ph type="subTitle" sz="quarter" idx="1"/>
          </p:nvPr>
        </p:nvSpPr>
        <p:spPr>
          <a:xfrm>
            <a:off x="1371600" y="5257800"/>
            <a:ext cx="9448800" cy="685800"/>
          </a:xfrm>
        </p:spPr>
        <p:txBody>
          <a:bodyPr>
            <a:normAutofit fontScale="92500"/>
          </a:bodyPr>
          <a:lstStyle/>
          <a:p>
            <a:pPr algn="ctr"/>
            <a:r>
              <a:rPr lang="pt-BR" dirty="0" smtClean="0"/>
              <a:t>Estudo de Caso: Concessão de Crédito, </a:t>
            </a:r>
            <a:r>
              <a:rPr lang="pt-BR" dirty="0" err="1"/>
              <a:t>d</a:t>
            </a:r>
            <a:r>
              <a:rPr lang="pt-BR" dirty="0" err="1" smtClean="0"/>
              <a:t>ataset</a:t>
            </a:r>
            <a:r>
              <a:rPr lang="pt-BR" dirty="0" smtClean="0"/>
              <a:t>: </a:t>
            </a:r>
            <a:r>
              <a:rPr lang="pt-BR" dirty="0" err="1" smtClean="0"/>
              <a:t>german</a:t>
            </a:r>
            <a:r>
              <a:rPr lang="pt-BR" dirty="0" smtClean="0"/>
              <a:t> </a:t>
            </a:r>
            <a:r>
              <a:rPr lang="pt-BR" dirty="0" err="1" smtClean="0"/>
              <a:t>credit</a:t>
            </a:r>
            <a:r>
              <a:rPr lang="pt-BR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98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– Risco de Crédito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/>
              <a:t>que é um default de crédito?</a:t>
            </a:r>
          </a:p>
          <a:p>
            <a:pPr lvl="1"/>
            <a:r>
              <a:rPr lang="pt-BR" dirty="0"/>
              <a:t>Um default de crédito ocorre quando um tomador de empréstimo não honra a sua obrigação de pagamento gerando uma perda para o </a:t>
            </a:r>
            <a:r>
              <a:rPr lang="pt-BR" dirty="0" err="1"/>
              <a:t>emprestante</a:t>
            </a:r>
            <a:r>
              <a:rPr lang="pt-BR" dirty="0"/>
              <a:t> (normalmente um banco).</a:t>
            </a:r>
          </a:p>
          <a:p>
            <a:r>
              <a:rPr lang="pt-BR" dirty="0"/>
              <a:t>O que é a Perda Esperada (EL - </a:t>
            </a:r>
            <a:r>
              <a:rPr lang="pt-BR" dirty="0" err="1"/>
              <a:t>Expected</a:t>
            </a:r>
            <a:r>
              <a:rPr lang="pt-BR" dirty="0"/>
              <a:t> 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É o produto de três outros fatores:</a:t>
            </a:r>
          </a:p>
          <a:p>
            <a:pPr lvl="2"/>
            <a:r>
              <a:rPr lang="pt-BR" dirty="0"/>
              <a:t>Probabilidade de Default (PD)</a:t>
            </a:r>
          </a:p>
          <a:p>
            <a:pPr lvl="2"/>
            <a:r>
              <a:rPr lang="pt-BR" dirty="0"/>
              <a:t>Exposição ao default (EAD)</a:t>
            </a:r>
          </a:p>
          <a:p>
            <a:pPr lvl="2"/>
            <a:r>
              <a:rPr lang="pt-BR" dirty="0"/>
              <a:t>Perda dado default (LGD - </a:t>
            </a:r>
            <a:r>
              <a:rPr lang="pt-BR" dirty="0" err="1"/>
              <a:t>Loss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Default)</a:t>
            </a:r>
          </a:p>
          <a:p>
            <a:pPr lvl="2"/>
            <a:r>
              <a:rPr lang="pt-BR" dirty="0"/>
              <a:t>EL = PD x EAD x LDG</a:t>
            </a:r>
          </a:p>
          <a:p>
            <a:r>
              <a:rPr lang="pt-BR" dirty="0"/>
              <a:t>Informações utilizadas pelos bancos para quantificar o risco de crédito:</a:t>
            </a:r>
          </a:p>
          <a:p>
            <a:pPr lvl="1"/>
            <a:r>
              <a:rPr lang="pt-BR" dirty="0"/>
              <a:t>Pessoais do </a:t>
            </a:r>
            <a:r>
              <a:rPr lang="pt-BR" dirty="0" err="1"/>
              <a:t>aplicante</a:t>
            </a:r>
            <a:r>
              <a:rPr lang="pt-BR" dirty="0"/>
              <a:t>: renda, estado civil…</a:t>
            </a:r>
          </a:p>
          <a:p>
            <a:pPr lvl="1"/>
            <a:r>
              <a:rPr lang="pt-BR" dirty="0"/>
              <a:t>Comportamentais: saldo atual da conta corrente, prestações de empréstimos ou contas anteriores em atraso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Estudo de Caso em Concessão de Crédito –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gerente de empréstimo </a:t>
            </a:r>
            <a:r>
              <a:rPr lang="pt-BR" dirty="0" smtClean="0"/>
              <a:t>quer desenvolver </a:t>
            </a:r>
            <a:r>
              <a:rPr lang="pt-BR" dirty="0"/>
              <a:t>um modelo </a:t>
            </a:r>
            <a:r>
              <a:rPr lang="pt-BR" dirty="0" smtClean="0"/>
              <a:t>que </a:t>
            </a:r>
            <a:r>
              <a:rPr lang="pt-BR" dirty="0"/>
              <a:t>forneça a probabilidade </a:t>
            </a:r>
            <a:r>
              <a:rPr lang="pt-BR" dirty="0" smtClean="0"/>
              <a:t>de um </a:t>
            </a:r>
            <a:r>
              <a:rPr lang="pt-BR" dirty="0"/>
              <a:t>cliente </a:t>
            </a:r>
            <a:r>
              <a:rPr lang="pt-BR" dirty="0" smtClean="0"/>
              <a:t>em potencial ficar inadimplente. </a:t>
            </a:r>
          </a:p>
          <a:p>
            <a:r>
              <a:rPr lang="pt-BR" dirty="0" smtClean="0"/>
              <a:t>A partir deste modelo deve-se escolher uma probabilidade de </a:t>
            </a:r>
            <a:r>
              <a:rPr lang="pt-BR" dirty="0"/>
              <a:t>corte </a:t>
            </a:r>
            <a:r>
              <a:rPr lang="pt-BR" dirty="0" smtClean="0"/>
              <a:t>(aquela a partir da qual o cliente terá o crédito negado) que </a:t>
            </a:r>
            <a:r>
              <a:rPr lang="pt-BR" dirty="0"/>
              <a:t>irá maximizar </a:t>
            </a:r>
            <a:r>
              <a:rPr lang="pt-BR" dirty="0" smtClean="0"/>
              <a:t>o lucro esperado para a carteira de clientes do banco. </a:t>
            </a:r>
          </a:p>
          <a:p>
            <a:r>
              <a:rPr lang="pt-BR" dirty="0" smtClean="0"/>
              <a:t>Para calcular o lucro deve-se levar em conta as regras de negócios descritas na tabela a seguir. De acordo com a mesma, o </a:t>
            </a:r>
            <a:r>
              <a:rPr lang="pt-BR" dirty="0"/>
              <a:t>custo de oportunidade (proveniente do lucro de um crédito bom e do prejuízo decorrente de um crédito ruim) </a:t>
            </a:r>
            <a:r>
              <a:rPr lang="pt-BR" dirty="0" smtClean="0"/>
              <a:t>será :</a:t>
            </a:r>
            <a:endParaRPr lang="pt-BR" dirty="0"/>
          </a:p>
          <a:p>
            <a:pPr lvl="1"/>
            <a:r>
              <a:rPr lang="pt-BR" dirty="0" smtClean="0"/>
              <a:t>$100 para um cliente que paga o empréstimo</a:t>
            </a:r>
          </a:p>
          <a:p>
            <a:pPr lvl="1"/>
            <a:r>
              <a:rPr lang="pt-BR" dirty="0" smtClean="0"/>
              <a:t>-$500 para um cliente que não paga o empréstimo</a:t>
            </a:r>
            <a:endParaRPr lang="pt-BR" dirty="0"/>
          </a:p>
          <a:p>
            <a:pPr lvl="1"/>
            <a:r>
              <a:rPr lang="pt-BR" dirty="0"/>
              <a:t>O cliente que pagaria, mas não recebeu crédito...</a:t>
            </a:r>
          </a:p>
          <a:p>
            <a:pPr lvl="1"/>
            <a:r>
              <a:rPr lang="pt-BR" dirty="0"/>
              <a:t>... representa uma perda potencial de </a:t>
            </a:r>
            <a:r>
              <a:rPr lang="pt-BR" dirty="0" smtClean="0"/>
              <a:t>(-$100)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7937500" y="4191000"/>
          <a:ext cx="37465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name="Planilha" r:id="rId3" imgW="1904929" imgH="738958" progId="Excel.Sheet.12">
                  <p:embed/>
                </p:oleObj>
              </mc:Choice>
              <mc:Fallback>
                <p:oleObj name="Planilha" r:id="rId3" imgW="1904929" imgH="738958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7500" y="4191000"/>
                        <a:ext cx="3746500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3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Estudo</a:t>
            </a:r>
            <a:r>
              <a:rPr lang="en-US" sz="2400" dirty="0"/>
              <a:t> de </a:t>
            </a:r>
            <a:r>
              <a:rPr lang="en-US" sz="2400" dirty="0" err="1"/>
              <a:t>Caso</a:t>
            </a:r>
            <a:r>
              <a:rPr lang="en-US" sz="2400" dirty="0"/>
              <a:t> </a:t>
            </a:r>
            <a:r>
              <a:rPr lang="en-US" sz="2400" dirty="0" smtClean="0"/>
              <a:t>em </a:t>
            </a:r>
            <a:r>
              <a:rPr lang="en-US" sz="2400" dirty="0" err="1"/>
              <a:t>Concessão</a:t>
            </a:r>
            <a:r>
              <a:rPr lang="en-US" sz="2400" dirty="0"/>
              <a:t> de </a:t>
            </a:r>
            <a:r>
              <a:rPr lang="en-US" sz="2400" dirty="0" err="1"/>
              <a:t>Crédito</a:t>
            </a:r>
            <a:r>
              <a:rPr lang="en-US" sz="2400" dirty="0"/>
              <a:t> </a:t>
            </a:r>
            <a:r>
              <a:rPr lang="en-US" sz="2400" dirty="0" smtClean="0"/>
              <a:t>– Base de Dados </a:t>
            </a:r>
            <a:r>
              <a:rPr lang="en-US" sz="2400" i="1" dirty="0" err="1" smtClean="0"/>
              <a:t>german</a:t>
            </a:r>
            <a:r>
              <a:rPr lang="en-US" sz="2400" dirty="0" smtClean="0"/>
              <a:t> </a:t>
            </a:r>
            <a:endParaRPr lang="pt-BR" sz="2400" dirty="0"/>
          </a:p>
        </p:txBody>
      </p:sp>
      <p:sp>
        <p:nvSpPr>
          <p:cNvPr id="346115" name="Espaço Reservado para Conteúdo 2"/>
          <p:cNvSpPr>
            <a:spLocks noGrp="1"/>
          </p:cNvSpPr>
          <p:nvPr>
            <p:ph idx="1"/>
          </p:nvPr>
        </p:nvSpPr>
        <p:spPr>
          <a:xfrm>
            <a:off x="406400" y="914400"/>
            <a:ext cx="114808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base de dados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concessão</a:t>
            </a:r>
            <a:r>
              <a:rPr lang="en-US" dirty="0" smtClean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Alemanha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observações</a:t>
            </a:r>
            <a:r>
              <a:rPr lang="en-US" dirty="0" smtClean="0"/>
              <a:t> de 20 </a:t>
            </a:r>
            <a:r>
              <a:rPr lang="en-US" dirty="0" err="1" smtClean="0"/>
              <a:t>variáveis</a:t>
            </a:r>
            <a:r>
              <a:rPr lang="en-US" dirty="0" smtClean="0"/>
              <a:t> para 1000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classificado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/>
              <a:t>good credit</a:t>
            </a:r>
            <a:r>
              <a:rPr lang="en-US" dirty="0" smtClean="0"/>
              <a:t>” (</a:t>
            </a:r>
            <a:r>
              <a:rPr lang="en-US" dirty="0"/>
              <a:t>700 </a:t>
            </a:r>
            <a:r>
              <a:rPr lang="en-US" dirty="0" err="1" smtClean="0"/>
              <a:t>casos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“bad credit” (300 </a:t>
            </a:r>
            <a:r>
              <a:rPr lang="en-US" dirty="0" err="1" smtClean="0"/>
              <a:t>casos</a:t>
            </a:r>
            <a:r>
              <a:rPr lang="en-US" dirty="0" smtClean="0"/>
              <a:t>).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avaliados</a:t>
            </a:r>
            <a:r>
              <a:rPr lang="en-US" dirty="0" smtClean="0"/>
              <a:t> com base </a:t>
            </a:r>
            <a:r>
              <a:rPr lang="en-US" dirty="0" err="1" smtClean="0"/>
              <a:t>nestas</a:t>
            </a:r>
            <a:r>
              <a:rPr lang="en-US" dirty="0" smtClean="0"/>
              <a:t> 20 </a:t>
            </a:r>
            <a:r>
              <a:rPr lang="en-US" dirty="0" err="1" smtClean="0"/>
              <a:t>variáveis</a:t>
            </a:r>
            <a:r>
              <a:rPr lang="en-US" dirty="0" smtClean="0"/>
              <a:t> de </a:t>
            </a:r>
            <a:r>
              <a:rPr lang="en-US" dirty="0" err="1" smtClean="0"/>
              <a:t>previsão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base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smtClean="0"/>
              <a:t>20 </a:t>
            </a:r>
            <a:r>
              <a:rPr lang="en-US" dirty="0" err="1" smtClean="0"/>
              <a:t>variáveis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um </a:t>
            </a:r>
            <a:r>
              <a:rPr lang="en-US" dirty="0" err="1" smtClean="0"/>
              <a:t>subconjunto</a:t>
            </a:r>
            <a:r>
              <a:rPr lang="en-US" dirty="0" smtClean="0"/>
              <a:t> </a:t>
            </a:r>
            <a:r>
              <a:rPr lang="en-US" dirty="0" err="1" smtClean="0"/>
              <a:t>delas</a:t>
            </a:r>
            <a:r>
              <a:rPr lang="en-US" dirty="0" smtClean="0"/>
              <a:t>), </a:t>
            </a:r>
            <a:r>
              <a:rPr lang="en-US" dirty="0" err="1" smtClean="0"/>
              <a:t>deseja</a:t>
            </a:r>
            <a:r>
              <a:rPr lang="en-US" dirty="0" smtClean="0"/>
              <a:t>-se </a:t>
            </a:r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regra</a:t>
            </a:r>
            <a:r>
              <a:rPr lang="en-US" dirty="0" smtClean="0"/>
              <a:t> de </a:t>
            </a:r>
            <a:r>
              <a:rPr lang="en-US" i="1" dirty="0" smtClean="0"/>
              <a:t>credit score </a:t>
            </a:r>
            <a:r>
              <a:rPr lang="en-US" dirty="0" smtClean="0"/>
              <a:t>que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determinar</a:t>
            </a:r>
            <a:r>
              <a:rPr lang="en-US" dirty="0" smtClean="0"/>
              <a:t> se um novo </a:t>
            </a:r>
            <a:r>
              <a:rPr lang="en-US" dirty="0" err="1" smtClean="0"/>
              <a:t>pedido</a:t>
            </a:r>
            <a:r>
              <a:rPr lang="en-US" dirty="0" smtClean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classificado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"good </a:t>
            </a:r>
            <a:r>
              <a:rPr lang="en-US" dirty="0"/>
              <a:t>credit </a:t>
            </a:r>
            <a:r>
              <a:rPr lang="en-US" dirty="0" smtClean="0"/>
              <a:t>risk" </a:t>
            </a:r>
            <a:r>
              <a:rPr lang="en-US" dirty="0" err="1" smtClean="0"/>
              <a:t>ou</a:t>
            </a:r>
            <a:r>
              <a:rPr lang="en-US" dirty="0" smtClean="0"/>
              <a:t> "bad </a:t>
            </a:r>
            <a:r>
              <a:rPr lang="en-US" dirty="0"/>
              <a:t>credit </a:t>
            </a:r>
            <a:r>
              <a:rPr lang="en-US" dirty="0" smtClean="0"/>
              <a:t>risk".</a:t>
            </a:r>
          </a:p>
          <a:p>
            <a:r>
              <a:rPr lang="pt-BR" dirty="0"/>
              <a:t>A base de dados está disponível nos próximos slides ou no </a:t>
            </a:r>
            <a:r>
              <a:rPr lang="pt-BR" dirty="0" smtClean="0"/>
              <a:t>arquivo "german_data.csv no link</a:t>
            </a:r>
            <a:r>
              <a:rPr lang="pt-BR" dirty="0"/>
              <a:t>: </a:t>
            </a:r>
          </a:p>
          <a:p>
            <a:pPr lvl="3"/>
            <a:r>
              <a:rPr lang="en-US" dirty="0">
                <a:hlinkClick r:id="rId2"/>
              </a:rPr>
              <a:t>https://raw.githubusercontent.com/gustavomirapalheta/classes_datasets/master/german_data.csv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descrição</a:t>
            </a:r>
            <a:r>
              <a:rPr lang="en-US" dirty="0" smtClean="0"/>
              <a:t> das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encontrada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próximos</a:t>
            </a:r>
            <a:r>
              <a:rPr lang="en-US" dirty="0" smtClean="0"/>
              <a:t> slides </a:t>
            </a:r>
            <a:r>
              <a:rPr lang="en-US" dirty="0" err="1" smtClean="0"/>
              <a:t>ou</a:t>
            </a:r>
            <a:r>
              <a:rPr lang="en-US" dirty="0" smtClean="0"/>
              <a:t> no </a:t>
            </a:r>
            <a:r>
              <a:rPr lang="en-US" dirty="0" err="1" smtClean="0"/>
              <a:t>arquivo</a:t>
            </a:r>
            <a:r>
              <a:rPr lang="en-US" dirty="0" smtClean="0"/>
              <a:t> “german_dicionario.csv” no link:</a:t>
            </a:r>
          </a:p>
          <a:p>
            <a:pPr lvl="3"/>
            <a:r>
              <a:rPr lang="en-US" dirty="0">
                <a:hlinkClick r:id="rId3"/>
              </a:rPr>
              <a:t>https://raw.githubusercontent.com/gustavomirapalheta/classes_datasets/master/german_dicionario.csv</a:t>
            </a:r>
            <a:endParaRPr lang="en-US" dirty="0" smtClean="0"/>
          </a:p>
          <a:p>
            <a:pPr lvl="1"/>
            <a:endParaRPr lang="pt-BR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1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Estudo de Caso em Concessão </a:t>
            </a:r>
            <a:r>
              <a:rPr lang="pt-BR" sz="2400" dirty="0"/>
              <a:t>de Crédito – Descrição das </a:t>
            </a:r>
            <a:r>
              <a:rPr lang="pt-BR" sz="2400" dirty="0" smtClean="0"/>
              <a:t>Variáveis</a:t>
            </a:r>
            <a:endParaRPr lang="pt-BR" sz="24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304801" y="1143003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Planilha" r:id="rId3" imgW="6065662" imgH="5494217" progId="Excel.Sheet.12">
                  <p:embed/>
                </p:oleObj>
              </mc:Choice>
              <mc:Fallback>
                <p:oleObj name="Planilha" r:id="rId3" imgW="6065662" imgH="5494217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1" y="1143003"/>
                        <a:ext cx="3701545" cy="3352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194427" y="1143001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7" name="Planilha" r:id="rId5" imgW="6065662" imgH="5494217" progId="Excel.Sheet.12">
                  <p:embed/>
                </p:oleObj>
              </mc:Choice>
              <mc:Fallback>
                <p:oleObj name="Planilha" r:id="rId5" imgW="6065662" imgH="5494217" progId="Excel.Sheet.12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4427" y="1143001"/>
                        <a:ext cx="3701545" cy="3352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8140056" y="1143000"/>
          <a:ext cx="3701545" cy="335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8" name="Planilha" r:id="rId7" imgW="6065662" imgH="5859646" progId="Excel.Sheet.12">
                  <p:embed/>
                </p:oleObj>
              </mc:Choice>
              <mc:Fallback>
                <p:oleObj name="Planilha" r:id="rId7" imgW="6065662" imgH="5859646" progId="Excel.Sheet.12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0056" y="1143000"/>
                        <a:ext cx="3701545" cy="33527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/>
          </p:nvPr>
        </p:nvGraphicFramePr>
        <p:xfrm>
          <a:off x="4194427" y="4926871"/>
          <a:ext cx="3701546" cy="94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9" name="Planilha" r:id="rId9" imgW="6065662" imgH="1470668" progId="Excel.Sheet.12">
                  <p:embed/>
                </p:oleObj>
              </mc:Choice>
              <mc:Fallback>
                <p:oleObj name="Planilha" r:id="rId9" imgW="6065662" imgH="1470668" progId="Excel.Sheet.12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4427" y="4926871"/>
                        <a:ext cx="3701546" cy="94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8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descrição das variáveis está disponível em formato de tabela de dados no arquivo em anexo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Estudo de Caso em Concessão </a:t>
            </a:r>
            <a:r>
              <a:rPr lang="pt-BR" sz="2400" dirty="0"/>
              <a:t>de Crédito </a:t>
            </a:r>
            <a:r>
              <a:rPr lang="pt-BR" sz="2400" dirty="0" smtClean="0"/>
              <a:t>– Dados e Dicionário de Dados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pt-BR" dirty="0"/>
              <a:t>A planilha </a:t>
            </a:r>
            <a:r>
              <a:rPr lang="pt-BR" dirty="0" smtClean="0"/>
              <a:t>com os dados esta </a:t>
            </a:r>
            <a:r>
              <a:rPr lang="pt-BR" dirty="0"/>
              <a:t>disponível no objeto abaixo. </a:t>
            </a:r>
            <a:r>
              <a:rPr lang="pt-BR" dirty="0" smtClean="0"/>
              <a:t>Observe </a:t>
            </a:r>
            <a:r>
              <a:rPr lang="pt-BR" dirty="0"/>
              <a:t>que a maioria das linhas esta oculta para permitir uma melhor visualização.</a:t>
            </a:r>
          </a:p>
          <a:p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685800" y="2286000"/>
          <a:ext cx="4666621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4" name="Planilha" r:id="rId3" imgW="9425975" imgH="3848297" progId="Excel.Sheet.12">
                  <p:embed/>
                </p:oleObj>
              </mc:Choice>
              <mc:Fallback>
                <p:oleObj name="Planilha" r:id="rId3" imgW="9425975" imgH="3848297" progId="Excel.Sheet.12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4666621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6400800" y="2971800"/>
          <a:ext cx="5202688" cy="119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5" name="Planilha" r:id="rId5" imgW="13609249" imgH="3116588" progId="Excel.Sheet.12">
                  <p:embed/>
                </p:oleObj>
              </mc:Choice>
              <mc:Fallback>
                <p:oleObj name="Planilha" r:id="rId5" imgW="13609249" imgH="3116588" progId="Excel.Sheet.12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2971800"/>
                        <a:ext cx="5202688" cy="1193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88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Estudo de Caso em Concessão </a:t>
            </a:r>
            <a:r>
              <a:rPr lang="pt-BR" sz="2400" dirty="0"/>
              <a:t>de Crédito – </a:t>
            </a:r>
            <a:r>
              <a:rPr lang="pt-BR" sz="2400" dirty="0" smtClean="0"/>
              <a:t>Desenvolvimento do Modelo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pt-BR" dirty="0"/>
              <a:t>Divida os dados aleatoriamente entre treino (70%) e validação (30%) e desenvolva modelos de classificação a partir das seguintes </a:t>
            </a:r>
            <a:r>
              <a:rPr lang="pt-BR" dirty="0" smtClean="0"/>
              <a:t>técnicas:</a:t>
            </a:r>
          </a:p>
          <a:p>
            <a:pPr lvl="1"/>
            <a:r>
              <a:rPr lang="pt-BR" dirty="0" smtClean="0"/>
              <a:t>Escolha intuitiva das variáveis de entrada</a:t>
            </a:r>
          </a:p>
          <a:p>
            <a:pPr lvl="1"/>
            <a:r>
              <a:rPr lang="pt-BR" dirty="0" smtClean="0"/>
              <a:t>Correlação individual das variáveis de entrada com a variável de resultado (</a:t>
            </a:r>
            <a:r>
              <a:rPr lang="pt-BR" b="1" dirty="0" smtClean="0"/>
              <a:t>Excel</a:t>
            </a:r>
            <a:r>
              <a:rPr lang="pt-BR" dirty="0" smtClean="0"/>
              <a:t>, R</a:t>
            </a:r>
            <a:r>
              <a:rPr lang="pt-BR" b="1" dirty="0" smtClean="0"/>
              <a:t> </a:t>
            </a:r>
            <a:r>
              <a:rPr lang="pt-BR" dirty="0" smtClean="0"/>
              <a:t>ou a </a:t>
            </a:r>
            <a:r>
              <a:rPr lang="pt-BR" dirty="0" err="1" smtClean="0"/>
              <a:t>sciki-learn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Análise </a:t>
            </a:r>
            <a:r>
              <a:rPr lang="pt-BR" dirty="0"/>
              <a:t>discriminatória linear (</a:t>
            </a:r>
            <a:r>
              <a:rPr lang="pt-BR" b="1" dirty="0"/>
              <a:t>Excel</a:t>
            </a:r>
            <a:r>
              <a:rPr lang="pt-BR" dirty="0"/>
              <a:t>, </a:t>
            </a:r>
            <a:r>
              <a:rPr lang="pt-BR" b="1" dirty="0"/>
              <a:t>R</a:t>
            </a:r>
            <a:r>
              <a:rPr lang="pt-BR" dirty="0"/>
              <a:t> ou a </a:t>
            </a:r>
            <a:r>
              <a:rPr lang="pt-BR" dirty="0" err="1"/>
              <a:t>scikit-learn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Regressão logística </a:t>
            </a:r>
            <a:r>
              <a:rPr lang="pt-BR" dirty="0" smtClean="0"/>
              <a:t>(</a:t>
            </a:r>
            <a:r>
              <a:rPr lang="pt-BR" dirty="0"/>
              <a:t>Excel, </a:t>
            </a:r>
            <a:r>
              <a:rPr lang="pt-BR" b="1" dirty="0"/>
              <a:t>R</a:t>
            </a:r>
            <a:r>
              <a:rPr lang="pt-BR" dirty="0"/>
              <a:t> ou a </a:t>
            </a:r>
            <a:r>
              <a:rPr lang="pt-BR" dirty="0" err="1"/>
              <a:t>scikit-learn</a:t>
            </a:r>
            <a:r>
              <a:rPr lang="pt-BR" dirty="0"/>
              <a:t>)</a:t>
            </a:r>
          </a:p>
          <a:p>
            <a:pPr lvl="1"/>
            <a:r>
              <a:rPr lang="pt-BR" dirty="0" smtClean="0"/>
              <a:t>Opcional: Redes </a:t>
            </a:r>
            <a:r>
              <a:rPr lang="pt-BR" dirty="0"/>
              <a:t>neurais (</a:t>
            </a:r>
            <a:r>
              <a:rPr lang="pt-BR" dirty="0" smtClean="0"/>
              <a:t>utilize a </a:t>
            </a:r>
            <a:r>
              <a:rPr lang="pt-BR" b="1" dirty="0" err="1"/>
              <a:t>keras</a:t>
            </a:r>
            <a:r>
              <a:rPr lang="pt-BR" dirty="0" smtClean="0"/>
              <a:t>)</a:t>
            </a:r>
            <a:endParaRPr lang="pt-BR" dirty="0"/>
          </a:p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um dos </a:t>
            </a:r>
            <a:r>
              <a:rPr lang="en-US" dirty="0" err="1" smtClean="0"/>
              <a:t>modelos</a:t>
            </a:r>
            <a:r>
              <a:rPr lang="en-US" dirty="0" smtClean="0"/>
              <a:t>, determine a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</a:t>
            </a:r>
            <a:r>
              <a:rPr lang="en-US" dirty="0" err="1" smtClean="0"/>
              <a:t>ótima</a:t>
            </a:r>
            <a:r>
              <a:rPr lang="en-US" dirty="0" smtClean="0"/>
              <a:t>,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/>
              <a:t>é, o</a:t>
            </a:r>
            <a:r>
              <a:rPr lang="en-US" dirty="0" smtClean="0"/>
              <a:t>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para o </a:t>
            </a:r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no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é </a:t>
            </a:r>
            <a:r>
              <a:rPr lang="en-US" dirty="0" err="1" smtClean="0"/>
              <a:t>máximo</a:t>
            </a:r>
            <a:r>
              <a:rPr lang="en-US" dirty="0" smtClean="0"/>
              <a:t> (vide a </a:t>
            </a:r>
            <a:r>
              <a:rPr lang="en-US" dirty="0" err="1" smtClean="0"/>
              <a:t>seguir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 err="1"/>
              <a:t>Classifique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 de </a:t>
            </a:r>
            <a:r>
              <a:rPr lang="en-US" dirty="0" err="1"/>
              <a:t>validação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prevista</a:t>
            </a:r>
            <a:r>
              <a:rPr lang="en-US" dirty="0"/>
              <a:t> de </a:t>
            </a:r>
            <a:r>
              <a:rPr lang="en-US" dirty="0" err="1"/>
              <a:t>sucesso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calcule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/</a:t>
            </a:r>
            <a:r>
              <a:rPr lang="en-US" dirty="0" err="1"/>
              <a:t>lucro</a:t>
            </a:r>
            <a:r>
              <a:rPr lang="en-US" dirty="0"/>
              <a:t> de extender o </a:t>
            </a:r>
            <a:r>
              <a:rPr lang="en-US" dirty="0" err="1"/>
              <a:t>crédito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aplicante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Acrescente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terceira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o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acumulado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aplicante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-se </a:t>
            </a:r>
            <a:r>
              <a:rPr lang="en-US" dirty="0" err="1"/>
              <a:t>ir</a:t>
            </a:r>
            <a:r>
              <a:rPr lang="en-US" dirty="0"/>
              <a:t> para </a:t>
            </a:r>
            <a:r>
              <a:rPr lang="en-US" dirty="0" err="1"/>
              <a:t>obter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? </a:t>
            </a:r>
            <a:r>
              <a:rPr lang="en-US" dirty="0" err="1"/>
              <a:t>Especifique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em </a:t>
            </a:r>
            <a:r>
              <a:rPr lang="en-US" dirty="0" err="1"/>
              <a:t>percentis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/>
              <a:t>aplicado</a:t>
            </a:r>
            <a:r>
              <a:rPr lang="en-US" dirty="0"/>
              <a:t> para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créditos</a:t>
            </a:r>
            <a:r>
              <a:rPr lang="en-US" dirty="0"/>
              <a:t>,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/>
              <a:t>corte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/>
              <a:t>para a </a:t>
            </a:r>
            <a:r>
              <a:rPr lang="en-US" dirty="0" err="1"/>
              <a:t>concessão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) do </a:t>
            </a:r>
            <a:r>
              <a:rPr lang="en-US" dirty="0" err="1"/>
              <a:t>crédito</a:t>
            </a:r>
            <a:r>
              <a:rPr lang="en-US" dirty="0"/>
              <a:t>?</a:t>
            </a:r>
            <a:endParaRPr lang="pt-BR" dirty="0"/>
          </a:p>
          <a:p>
            <a:endParaRPr lang="en-US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03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Estudo de Caso em Concessão de Crédito – Relatório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resultados deverão ser apresentados em um relatório de no máximo 5 páginas no seguinte formato:</a:t>
            </a:r>
            <a:endParaRPr lang="pt-BR" dirty="0"/>
          </a:p>
          <a:p>
            <a:pPr lvl="1"/>
            <a:r>
              <a:rPr lang="pt-BR" dirty="0" smtClean="0"/>
              <a:t>Resumo</a:t>
            </a:r>
            <a:endParaRPr lang="pt-BR" dirty="0"/>
          </a:p>
          <a:p>
            <a:pPr lvl="1"/>
            <a:r>
              <a:rPr lang="pt-BR" dirty="0"/>
              <a:t>Contexto:</a:t>
            </a:r>
          </a:p>
          <a:p>
            <a:pPr lvl="2"/>
            <a:r>
              <a:rPr lang="pt-BR" dirty="0"/>
              <a:t>Definições de negócio para o caso</a:t>
            </a:r>
          </a:p>
          <a:p>
            <a:pPr lvl="2"/>
            <a:r>
              <a:rPr lang="pt-BR" dirty="0"/>
              <a:t>Produto a ser ofertado</a:t>
            </a:r>
          </a:p>
          <a:p>
            <a:pPr lvl="2"/>
            <a:r>
              <a:rPr lang="pt-BR" dirty="0"/>
              <a:t>Análise de variáveis</a:t>
            </a:r>
          </a:p>
          <a:p>
            <a:pPr lvl="2"/>
            <a:r>
              <a:rPr lang="pt-BR" dirty="0"/>
              <a:t>Modelos </a:t>
            </a:r>
            <a:r>
              <a:rPr lang="pt-BR" dirty="0" err="1"/>
              <a:t>desenvolvivos</a:t>
            </a:r>
            <a:endParaRPr lang="pt-BR" dirty="0"/>
          </a:p>
          <a:p>
            <a:pPr lvl="2"/>
            <a:r>
              <a:rPr lang="pt-BR" dirty="0"/>
              <a:t>Resultados estatísticos e de negócios</a:t>
            </a:r>
          </a:p>
          <a:p>
            <a:pPr lvl="2"/>
            <a:r>
              <a:rPr lang="pt-BR" dirty="0"/>
              <a:t>Modelo escolhido</a:t>
            </a:r>
          </a:p>
          <a:p>
            <a:pPr lvl="1"/>
            <a:r>
              <a:rPr lang="pt-BR" dirty="0" smtClean="0"/>
              <a:t>Conclusão</a:t>
            </a:r>
          </a:p>
          <a:p>
            <a:r>
              <a:rPr lang="pt-BR" dirty="0" smtClean="0"/>
              <a:t>A apresentação do relatório deverá ser feita em até 10 min, contendo as seguintes informações:</a:t>
            </a:r>
            <a:endParaRPr lang="pt-BR" dirty="0"/>
          </a:p>
          <a:p>
            <a:pPr lvl="1"/>
            <a:r>
              <a:rPr lang="pt-BR" dirty="0" smtClean="0"/>
              <a:t>Problema </a:t>
            </a:r>
            <a:r>
              <a:rPr lang="pt-BR" dirty="0"/>
              <a:t>de negócios</a:t>
            </a:r>
          </a:p>
          <a:p>
            <a:pPr lvl="1"/>
            <a:r>
              <a:rPr lang="pt-BR" dirty="0"/>
              <a:t>Modelos analisados e resultados financeiros</a:t>
            </a:r>
          </a:p>
          <a:p>
            <a:pPr lvl="1"/>
            <a:r>
              <a:rPr lang="pt-BR" dirty="0"/>
              <a:t>Modelo escolhido</a:t>
            </a:r>
          </a:p>
          <a:p>
            <a:r>
              <a:rPr lang="pt-BR" dirty="0"/>
              <a:t>Códigos</a:t>
            </a:r>
          </a:p>
          <a:p>
            <a:pPr lvl="2"/>
            <a:r>
              <a:rPr lang="pt-BR" dirty="0"/>
              <a:t>Deverá ser fornecido ou um </a:t>
            </a:r>
            <a:r>
              <a:rPr lang="pt-BR" dirty="0" err="1"/>
              <a:t>jupyter</a:t>
            </a:r>
            <a:r>
              <a:rPr lang="pt-BR" dirty="0"/>
              <a:t> notebook ou um script R ou </a:t>
            </a:r>
            <a:r>
              <a:rPr lang="pt-BR" dirty="0" err="1"/>
              <a:t>Rmd</a:t>
            </a:r>
            <a:r>
              <a:rPr lang="pt-BR" dirty="0" smtClean="0"/>
              <a:t>, com </a:t>
            </a:r>
            <a:r>
              <a:rPr lang="pt-BR" dirty="0"/>
              <a:t>o código comentado.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6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400" y="685800"/>
            <a:ext cx="11277600" cy="5181600"/>
          </a:xfrm>
        </p:spPr>
        <p:txBody>
          <a:bodyPr/>
          <a:lstStyle/>
          <a:p>
            <a:r>
              <a:rPr lang="pt-BR" dirty="0" smtClean="0"/>
              <a:t>Livros</a:t>
            </a:r>
          </a:p>
          <a:p>
            <a:pPr lvl="1"/>
            <a:r>
              <a:rPr lang="pt-BR" dirty="0" smtClean="0"/>
              <a:t>GARRETH</a:t>
            </a:r>
            <a:r>
              <a:rPr lang="pt-BR" dirty="0"/>
              <a:t>, James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Introduction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Statistical</a:t>
            </a:r>
            <a:r>
              <a:rPr lang="pt-BR" dirty="0"/>
              <a:t> Learning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in R. Springer. 2016</a:t>
            </a:r>
            <a:r>
              <a:rPr lang="pt-BR" dirty="0" smtClean="0"/>
              <a:t>. Disponível </a:t>
            </a:r>
            <a:r>
              <a:rPr lang="pt-BR" dirty="0"/>
              <a:t>na web em: </a:t>
            </a:r>
            <a:r>
              <a:rPr lang="pt-BR" dirty="0">
                <a:hlinkClick r:id="rId2"/>
              </a:rPr>
              <a:t>https://www.statlearning.com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. </a:t>
            </a:r>
            <a:r>
              <a:rPr lang="pt-BR" dirty="0" err="1" smtClean="0"/>
              <a:t>Chapters</a:t>
            </a:r>
            <a:r>
              <a:rPr lang="pt-BR" dirty="0" smtClean="0"/>
              <a:t> 3, 4</a:t>
            </a:r>
          </a:p>
          <a:p>
            <a:pPr lvl="1"/>
            <a:r>
              <a:rPr lang="pt-BR" dirty="0" smtClean="0"/>
              <a:t>RAGSDALE, Cliff </a:t>
            </a:r>
            <a:r>
              <a:rPr lang="pt-BR" dirty="0" err="1" smtClean="0"/>
              <a:t>Spreadsheet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. </a:t>
            </a:r>
            <a:r>
              <a:rPr lang="pt-BR" dirty="0" err="1" smtClean="0"/>
              <a:t>Cengage</a:t>
            </a:r>
            <a:r>
              <a:rPr lang="pt-BR" dirty="0" smtClean="0"/>
              <a:t>, 2007, 5th </a:t>
            </a:r>
            <a:r>
              <a:rPr lang="pt-BR" dirty="0" err="1" smtClean="0"/>
              <a:t>edition</a:t>
            </a:r>
            <a:r>
              <a:rPr lang="pt-BR" dirty="0" smtClean="0"/>
              <a:t>. </a:t>
            </a:r>
            <a:r>
              <a:rPr lang="pt-BR" dirty="0" err="1" smtClean="0"/>
              <a:t>Chapters</a:t>
            </a:r>
            <a:r>
              <a:rPr lang="pt-BR" dirty="0" smtClean="0"/>
              <a:t> 9, 10</a:t>
            </a:r>
            <a:endParaRPr lang="pt-BR" dirty="0"/>
          </a:p>
          <a:p>
            <a:pPr lvl="1"/>
            <a:r>
              <a:rPr lang="pt-BR" dirty="0"/>
              <a:t>Opcional: CHOLLET, François </a:t>
            </a:r>
            <a:r>
              <a:rPr lang="pt-BR" dirty="0" err="1"/>
              <a:t>Deep</a:t>
            </a:r>
            <a:r>
              <a:rPr lang="pt-BR" dirty="0"/>
              <a:t> Learning </a:t>
            </a:r>
            <a:r>
              <a:rPr lang="pt-BR" dirty="0" err="1"/>
              <a:t>with</a:t>
            </a:r>
            <a:r>
              <a:rPr lang="pt-BR" dirty="0"/>
              <a:t> Python. Manning, 2018</a:t>
            </a:r>
          </a:p>
          <a:p>
            <a:r>
              <a:rPr lang="pt-BR" dirty="0" smtClean="0"/>
              <a:t>Online</a:t>
            </a:r>
          </a:p>
          <a:p>
            <a:pPr lvl="1"/>
            <a:r>
              <a:rPr lang="pt-BR" dirty="0" err="1"/>
              <a:t>Logistics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Excel: </a:t>
            </a:r>
            <a:r>
              <a:rPr lang="pt-BR" dirty="0">
                <a:hlinkClick r:id="rId3"/>
              </a:rPr>
              <a:t>https://www.real-statistics.com/logistic-regression/finding-logistic-regression-coefficients-using-excels-solver/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Regressão Logística com </a:t>
            </a:r>
            <a:r>
              <a:rPr lang="pt-BR" dirty="0" err="1" smtClean="0"/>
              <a:t>scikit-learn</a:t>
            </a:r>
            <a:r>
              <a:rPr lang="pt-BR" dirty="0" smtClean="0"/>
              <a:t>:</a:t>
            </a:r>
            <a:r>
              <a:rPr lang="pt-BR" dirty="0"/>
              <a:t>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andrew47.github.io/scikitlearn-log-reg.html</a:t>
            </a:r>
            <a:endParaRPr lang="pt-BR" dirty="0" smtClean="0"/>
          </a:p>
          <a:p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://cojamalo.github.io/German_Credit_Analysis/report.html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95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plate_cursos_gustavo_2014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80350</TotalTime>
  <Words>919</Words>
  <Application>Microsoft Office PowerPoint</Application>
  <PresentationFormat>Widescreen</PresentationFormat>
  <Paragraphs>76</Paragraphs>
  <Slides>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Verdana</vt:lpstr>
      <vt:lpstr>Arial</vt:lpstr>
      <vt:lpstr>Courier New</vt:lpstr>
      <vt:lpstr>Webdings</vt:lpstr>
      <vt:lpstr>Calibri</vt:lpstr>
      <vt:lpstr>Myriad Pro</vt:lpstr>
      <vt:lpstr>Wingdings</vt:lpstr>
      <vt:lpstr>Template_cursos_gustavo_2014</vt:lpstr>
      <vt:lpstr>Planilha</vt:lpstr>
      <vt:lpstr>Aplicações de Machine Learning</vt:lpstr>
      <vt:lpstr>Introdução – Risco de Crédito</vt:lpstr>
      <vt:lpstr>Estudo de Caso em Concessão de Crédito – Contexto</vt:lpstr>
      <vt:lpstr>Estudo de Caso em Concessão de Crédito – Base de Dados german </vt:lpstr>
      <vt:lpstr>Estudo de Caso em Concessão de Crédito – Descrição das Variáveis</vt:lpstr>
      <vt:lpstr>Estudo de Caso em Concessão de Crédito – Dados e Dicionário de Dados</vt:lpstr>
      <vt:lpstr>Estudo de Caso em Concessão de Crédito – Desenvolvimento do Modelo</vt:lpstr>
      <vt:lpstr>Estudo de Caso em Concessão de Crédito – Relatório Final</vt:lpstr>
      <vt:lpstr>Referências Bibliográficas</vt:lpstr>
    </vt:vector>
  </TitlesOfParts>
  <Company>Bucknell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Lisa Veloz</dc:creator>
  <cp:lastModifiedBy>Gustavo Mirapalheta</cp:lastModifiedBy>
  <cp:revision>2659</cp:revision>
  <dcterms:created xsi:type="dcterms:W3CDTF">2004-02-07T16:14:30Z</dcterms:created>
  <dcterms:modified xsi:type="dcterms:W3CDTF">2021-03-20T16:56:53Z</dcterms:modified>
</cp:coreProperties>
</file>