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0fef2d7da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0fef2d7da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0fef2d7da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0fef2d7da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0fef2d7da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0fef2d7da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fef2d7da_6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0fef2d7da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fef2d7da_6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0fef2d7da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a1dbe1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da1dbe1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0fef2d7d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0fef2d7d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0fef2d7d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0fef2d7d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fef2d7d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fef2d7d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0fef2d7da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0fef2d7da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fef2d7da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fef2d7da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0fef2d7da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0fef2d7da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0fef2d7da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0fef2d7da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0fef2d7da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0fef2d7da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nver.org/articles/post/denver-tourism-continues-strong-growth-in-2023/" TargetMode="External"/><Relationship Id="rId10" Type="http://schemas.openxmlformats.org/officeDocument/2006/relationships/hyperlink" Target="https://www.statista.com/topics/2273/airbnb/#topicOverview" TargetMode="External"/><Relationship Id="rId13" Type="http://schemas.openxmlformats.org/officeDocument/2006/relationships/hyperlink" Target="https://commons.wikimedia.org/wiki/File:Denver_skyline.jpg" TargetMode="External"/><Relationship Id="rId12" Type="http://schemas.openxmlformats.org/officeDocument/2006/relationships/hyperlink" Target="https://www.denver.org/articles/post/denver-tourism-continues-strong-growth-in-2023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irbnb.com/superhost" TargetMode="External"/><Relationship Id="rId4" Type="http://schemas.openxmlformats.org/officeDocument/2006/relationships/hyperlink" Target="https://www.airbnb.com/superhost" TargetMode="External"/><Relationship Id="rId9" Type="http://schemas.openxmlformats.org/officeDocument/2006/relationships/hyperlink" Target="https://www.statista.com/topics/2273/airbnb/#topicOverview" TargetMode="External"/><Relationship Id="rId15" Type="http://schemas.openxmlformats.org/officeDocument/2006/relationships/image" Target="../media/image10.png"/><Relationship Id="rId14" Type="http://schemas.openxmlformats.org/officeDocument/2006/relationships/hyperlink" Target="https://commons.wikimedia.org/wiki/File:Denver_skyline.jpg" TargetMode="External"/><Relationship Id="rId5" Type="http://schemas.openxmlformats.org/officeDocument/2006/relationships/hyperlink" Target="https://insideairbnb.com/denver/" TargetMode="External"/><Relationship Id="rId6" Type="http://schemas.openxmlformats.org/officeDocument/2006/relationships/hyperlink" Target="https://insideairbnb.com/denver/" TargetMode="External"/><Relationship Id="rId7" Type="http://schemas.openxmlformats.org/officeDocument/2006/relationships/hyperlink" Target="https://openai.com/chatgpt" TargetMode="External"/><Relationship Id="rId8" Type="http://schemas.openxmlformats.org/officeDocument/2006/relationships/hyperlink" Target="https://openai.com/chatgp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Georgia"/>
                <a:ea typeface="Georgia"/>
                <a:cs typeface="Georgia"/>
                <a:sym typeface="Georgia"/>
              </a:rPr>
              <a:t>Denver Airbnb Analysis: Key Insights and Trends for 2024</a:t>
            </a:r>
            <a:endParaRPr sz="1979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b="1" lang="en" sz="50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Briana Palencia, Edda Phillips, Jigna Chaudhary, Pratik More</a:t>
            </a:r>
            <a:endParaRPr b="1" sz="50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Denver Business School</a:t>
            </a:r>
            <a:endParaRPr b="1" sz="50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50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BANA 6620: Computing for Business Analytics</a:t>
            </a:r>
            <a:endParaRPr b="1" sz="50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Ziyi Wang</a:t>
            </a:r>
            <a:endParaRPr b="1" sz="50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December 11, 2024</a:t>
            </a:r>
            <a:endParaRPr b="1" sz="50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0892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9568"/>
              <a:buNone/>
            </a:pPr>
            <a:r>
              <a:t/>
            </a:r>
            <a:endParaRPr sz="2154">
              <a:solidFill>
                <a:schemeClr val="dk1"/>
              </a:solidFill>
            </a:endParaRPr>
          </a:p>
        </p:txBody>
      </p:sp>
      <p:pic>
        <p:nvPicPr>
          <p:cNvPr descr="Airbnb logo editorial image. Image of emblem, background ..." id="65" name="Google Shape;65;p13"/>
          <p:cNvPicPr preferRelativeResize="0"/>
          <p:nvPr/>
        </p:nvPicPr>
        <p:blipFill>
          <a:blip r:embed="rId4">
            <a:alphaModFix amt="57000"/>
          </a:blip>
          <a:stretch>
            <a:fillRect/>
          </a:stretch>
        </p:blipFill>
        <p:spPr>
          <a:xfrm>
            <a:off x="7353850" y="0"/>
            <a:ext cx="1790150" cy="11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7556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Host’s Experience vs. Overall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Review Rating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0" y="1478275"/>
            <a:ext cx="5696200" cy="3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5972425" y="1655250"/>
            <a:ext cx="2783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5972425" y="147827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 regression revealing the baseline review score and the annual improvement in overall rating as a host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Insight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Host experience plays a key role in enhancing Airbnb ratings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95450" y="13138"/>
            <a:ext cx="8067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Confusion Matrix and Random Forest Model Insights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75" y="833150"/>
            <a:ext cx="3856600" cy="32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-30140" l="0" r="-9697" t="0"/>
          <a:stretch/>
        </p:blipFill>
        <p:spPr>
          <a:xfrm>
            <a:off x="4335025" y="833150"/>
            <a:ext cx="4220875" cy="19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4301400" y="2571750"/>
            <a:ext cx="47316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</a:rPr>
              <a:t>Performance Metrics:</a:t>
            </a:r>
            <a:endParaRPr b="1"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</a:rPr>
              <a:t>Precision for Superhosts: 82%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</a:rPr>
              <a:t>Recall for Superhosts: 85%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</a:rPr>
              <a:t>Overall Accuracy: 80%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</a:rPr>
              <a:t>Key Insights:</a:t>
            </a:r>
            <a:endParaRPr b="1"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</a:rPr>
              <a:t>Random Forest significantly outperforms Logistic Regression in recall and F1-Score.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</a:rPr>
              <a:t>Higher recall ensures most Superhosts are correctly identified</a:t>
            </a:r>
            <a:r>
              <a:rPr lang="en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16750" y="474825"/>
            <a:ext cx="7906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Illustrative Output of Airbnb Superhost Chatbot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1787" r="0" t="0"/>
          <a:stretch/>
        </p:blipFill>
        <p:spPr>
          <a:xfrm>
            <a:off x="485950" y="1339925"/>
            <a:ext cx="5192425" cy="34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5723400" y="1068475"/>
            <a:ext cx="32607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Purpose: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Predicts whether a host qualifies as a Superhost.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Provides actionable recommendations based on data inputs.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Key Features: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Inputs: Response Rate, Acceptance Rate, Price, Reviews, Ratings, Availability.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Outputs: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Prediction: Superhost or Not a Superhost.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Recommendations: Improve key metrics like response rate or reviews.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Superhost Success Factors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Responsiveness, guest satisfaction, and reliability are key drivers of high performance.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Neighborhood Impact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Neighborhood popularity does not solely predict success; quality hosting practices matter more.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Room Type Consistency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Offering "entire place" listings remains the most popular and successful option for both superhosts and non-superhosts.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Actionable Insights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Hosts can improve performance by focusing on response times, reducing cancellations, and setting competitive pricing.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Future Opportunities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As Denver's tourism grows, maintaining high-quality listings and leveraging guest feedback will be critical for staying competitive.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Airbnb. (2024).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Superhost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Airbnb. Retrieved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https://www.airbnb.com/superhost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Inside Airbnb. (2024).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Denver data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Retrieved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6"/>
              </a:rPr>
              <a:t>https://insideairbnb.com/denver/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OpenAI. (2024).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ChatGPT (Dec 15 version) [Large language model].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OpenAI. Retrieved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8"/>
              </a:rPr>
              <a:t>https://openai.com/chatgpt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Statista. (2023).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Airbnb - statistics &amp; facts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Retrieved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10"/>
              </a:rPr>
              <a:t>https://www.statista.com/topics/2273/airbnb/#topicOverview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Visit Denver. (2023).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Denver tourism continues strong growth in 2023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Retrieved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12"/>
              </a:rPr>
              <a:t>https://www.denver.org/articles/post/denver-tourism-continues-strong-growth-in-2023/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Wikimedia Commons. (2009).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Denver skyline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[Photograph]. Wikimedia Commons. Retrieved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14"/>
              </a:rPr>
              <a:t>https://commons.wikimedia.org/wiki/File:Denver_skyline.jpg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1914425" y="1199725"/>
            <a:ext cx="5015250" cy="28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5175"/>
            <a:ext cx="83682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Overview of Airbnb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: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Airbnb is a leading platform in the hospitality industry, offering diverse accommodations worldwide.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2023, 448 million Airbnb nights were booked globally (Statista, 2023).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Denver as a Travel Destination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: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Denver has become a growing tourist hotspot, with a 3% rise in visitors in 2023 (Visit Denver, 2023).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city’s popularity makes high-performing Airbnb listings crucial to meeting traveler demands.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Objective: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Analyze and identify characteristics that distinguish high-performing Airbnb listings in Denver.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Provide actionable insights for hosts to improve listing performance.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Key Findings</a:t>
            </a:r>
            <a:endParaRPr b="1" sz="26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10450"/>
            <a:ext cx="8368200" cy="3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 be qualified as a superhost, one must maintain an average rating of 4.8 or higher, book at least 100 nights a year, and respond to 90% of inquiries within 24 hours (Airbnb, 2024). However, in our analysis, we noticed that hosts who achieve superhost status consistently demonstrate higher performance metrics across several dimensions, including: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Room type offered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Wider, more variable price range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Stronger guest satisfaction through guest reviews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Higher acceptance rates (low cancellation rate)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Neighborhood appeal/popularity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Response time and response rate to guest inquiries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years experience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these variable to create an OpenAI model that can predict whether a person is a superhost (or close to becoming one) based on inputs.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Room Types by Superhost Status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-8770" l="2140" r="-2139" t="8770"/>
          <a:stretch/>
        </p:blipFill>
        <p:spPr>
          <a:xfrm>
            <a:off x="498400" y="1411400"/>
            <a:ext cx="5612399" cy="28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329925" y="1297750"/>
            <a:ext cx="22779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Pie charts showing the proportion of room types offered by superhosts and non-superhosts.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Insights: </a:t>
            </a:r>
            <a:r>
              <a:rPr lang="en">
                <a:solidFill>
                  <a:schemeClr val="dk1"/>
                </a:solidFill>
              </a:rPr>
              <a:t>Majority offer 'entire place' listings (88% for superhosts, 82% for non-superhosts)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383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Pricing Analysis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0" y="1390000"/>
            <a:ext cx="4748475" cy="34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845575" y="1418825"/>
            <a:ext cx="29523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Boxplots comparing price ranges for superhosts and non-superhosts.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Insight</a:t>
            </a:r>
            <a:r>
              <a:rPr lang="en">
                <a:solidFill>
                  <a:schemeClr val="dk1"/>
                </a:solidFill>
              </a:rPr>
              <a:t>: Superhosts charge higher rates but with more variability.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Response and Acceptance Rates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" y="1422525"/>
            <a:ext cx="5511875" cy="32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381800" y="1347800"/>
            <a:ext cx="24030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Side-by-side bar charts or comparisons of response times and rates.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Insight</a:t>
            </a:r>
            <a:r>
              <a:rPr lang="en">
                <a:solidFill>
                  <a:schemeClr val="dk1"/>
                </a:solidFill>
              </a:rPr>
              <a:t>: While guest ratings are similar, Non-Superhosts cancel significantly more bookings, emphasizing reliability as a key factor for Superhost status.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64825" y="602175"/>
            <a:ext cx="7858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Proportion Distribution (%) of Superhosts vs. Non-Superhosts in Top 10 Neighborhoods by Listing Count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5" y="1447300"/>
            <a:ext cx="5908700" cy="34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436500" y="1539925"/>
            <a:ext cx="23196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Bar chart showing the distribution of superhosts and non-superhosts in the top 10 neighborhoods.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Insight</a:t>
            </a:r>
            <a:r>
              <a:rPr lang="en">
                <a:solidFill>
                  <a:schemeClr val="dk1"/>
                </a:solidFill>
              </a:rPr>
              <a:t>: Popular neighborhoods like Five Points have a balanced mix of hosts.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509925"/>
            <a:ext cx="7810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Clustering the Top 10 Neighborhoods (by Listing Count) Based on Average Overall Review Ratings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254975" y="1447675"/>
            <a:ext cx="25371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 of k-means clustering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Insight</a:t>
            </a:r>
            <a:r>
              <a:rPr lang="en">
                <a:solidFill>
                  <a:schemeClr val="dk1"/>
                </a:solidFill>
              </a:rPr>
              <a:t>: Neighborhoods appeal does not significantly impact listing performance.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5" y="1580500"/>
            <a:ext cx="6020426" cy="29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7935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Average Response Rate and Average Response Time of Superhosts and Non-Superhosts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59125"/>
            <a:ext cx="3933493" cy="28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519" y="1259125"/>
            <a:ext cx="4092456" cy="28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608174" y="4197900"/>
            <a:ext cx="8258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 plots of average </a:t>
            </a:r>
            <a:r>
              <a:rPr lang="en">
                <a:solidFill>
                  <a:schemeClr val="dk1"/>
                </a:solidFill>
              </a:rPr>
              <a:t>response</a:t>
            </a:r>
            <a:r>
              <a:rPr lang="en">
                <a:solidFill>
                  <a:schemeClr val="dk1"/>
                </a:solidFill>
              </a:rPr>
              <a:t> rate and average </a:t>
            </a:r>
            <a:r>
              <a:rPr lang="en">
                <a:solidFill>
                  <a:schemeClr val="dk1"/>
                </a:solidFill>
              </a:rPr>
              <a:t>response</a:t>
            </a:r>
            <a:r>
              <a:rPr lang="en">
                <a:solidFill>
                  <a:schemeClr val="dk1"/>
                </a:solidFill>
              </a:rPr>
              <a:t> time from superhosts and non-superhosts.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Insight</a:t>
            </a:r>
            <a:r>
              <a:rPr lang="en">
                <a:solidFill>
                  <a:schemeClr val="dk1"/>
                </a:solidFill>
              </a:rPr>
              <a:t>: Superhosts prioritize timely communication.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50" y="84525"/>
            <a:ext cx="543325" cy="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