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3" r:id="rId3"/>
    <p:sldId id="286" r:id="rId4"/>
    <p:sldId id="287" r:id="rId5"/>
    <p:sldId id="288" r:id="rId6"/>
    <p:sldId id="264" r:id="rId7"/>
    <p:sldId id="266" r:id="rId8"/>
    <p:sldId id="267" r:id="rId9"/>
    <p:sldId id="284" r:id="rId10"/>
    <p:sldId id="268" r:id="rId11"/>
    <p:sldId id="269" r:id="rId12"/>
    <p:sldId id="276" r:id="rId13"/>
    <p:sldId id="271" r:id="rId14"/>
    <p:sldId id="270" r:id="rId15"/>
    <p:sldId id="261" r:id="rId16"/>
    <p:sldId id="277" r:id="rId17"/>
    <p:sldId id="278" r:id="rId18"/>
    <p:sldId id="285" r:id="rId19"/>
    <p:sldId id="279"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E2893-CE8C-4B34-9A7F-E9D399F8F00C}" v="149" dt="2023-09-25T17:59:3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111" d="100"/>
          <a:sy n="111" d="100"/>
        </p:scale>
        <p:origin x="53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865CB-0FF4-40FA-BC7E-4F4DFFA7CAE6}" type="doc">
      <dgm:prSet loTypeId="urn:microsoft.com/office/officeart/2005/8/layout/chevron1" loCatId="process" qsTypeId="urn:microsoft.com/office/officeart/2005/8/quickstyle/simple1" qsCatId="simple" csTypeId="urn:microsoft.com/office/officeart/2005/8/colors/accent0_3" csCatId="mainScheme" phldr="1"/>
      <dgm:spPr/>
      <dgm:t>
        <a:bodyPr/>
        <a:lstStyle/>
        <a:p>
          <a:endParaRPr lang="en-US"/>
        </a:p>
      </dgm:t>
    </dgm:pt>
    <dgm:pt modelId="{7ECA4CD6-5516-40B9-B705-C0E3C6DCE9D8}">
      <dgm:prSet/>
      <dgm:spPr/>
      <dgm:t>
        <a:bodyPr/>
        <a:lstStyle/>
        <a:p>
          <a:r>
            <a:rPr lang="en-US" b="1" i="0" dirty="0">
              <a:latin typeface="Inter"/>
            </a:rPr>
            <a:t>Measuring Satisfaction</a:t>
          </a:r>
          <a:r>
            <a:rPr lang="en-US" b="0" i="0" dirty="0">
              <a:latin typeface="Inter"/>
            </a:rPr>
            <a:t>: Airlines measures customer satisfaction through post-flight surveys, feedback forms, and online reviews. Passengers are encouraged to share their experiences and rate various aspects of their journey, including check-in, boarding, in-flight services, and overall experience. The airline uses Customer Satisfaction Score metrics to quantify satisfaction levels.</a:t>
          </a:r>
          <a:endParaRPr lang="en-US" dirty="0">
            <a:latin typeface="Inter"/>
          </a:endParaRPr>
        </a:p>
      </dgm:t>
    </dgm:pt>
    <dgm:pt modelId="{AC2964DE-96F3-4E47-87D9-1388FDB88E04}" type="parTrans" cxnId="{07E88328-E92D-4C74-8405-B9E17C979873}">
      <dgm:prSet/>
      <dgm:spPr/>
      <dgm:t>
        <a:bodyPr/>
        <a:lstStyle/>
        <a:p>
          <a:endParaRPr lang="en-US"/>
        </a:p>
      </dgm:t>
    </dgm:pt>
    <dgm:pt modelId="{D3157702-CAE5-4B9C-A6B3-7C0E4A0A4EEF}" type="sibTrans" cxnId="{07E88328-E92D-4C74-8405-B9E17C979873}">
      <dgm:prSet/>
      <dgm:spPr/>
      <dgm:t>
        <a:bodyPr/>
        <a:lstStyle/>
        <a:p>
          <a:endParaRPr lang="en-US"/>
        </a:p>
      </dgm:t>
    </dgm:pt>
    <dgm:pt modelId="{A00B02CD-68CA-4A59-88C9-BBB54EC78077}">
      <dgm:prSet/>
      <dgm:spPr/>
      <dgm:t>
        <a:bodyPr/>
        <a:lstStyle/>
        <a:p>
          <a:r>
            <a:rPr lang="en-US" b="1" i="0" dirty="0">
              <a:latin typeface="Inter"/>
            </a:rPr>
            <a:t>Improving Satisfaction</a:t>
          </a:r>
          <a:r>
            <a:rPr lang="en-US" b="0" i="0" dirty="0">
              <a:latin typeface="Inter"/>
            </a:rPr>
            <a:t>: Based on customer feedback and survey results, Airlines continuously strives to improve its services. They invest in staff training, upgrade their fleet, and implement technology enhancements to address pain points and enhance the overall customer experience.</a:t>
          </a:r>
          <a:endParaRPr lang="en-US" dirty="0">
            <a:latin typeface="Inter"/>
          </a:endParaRPr>
        </a:p>
      </dgm:t>
    </dgm:pt>
    <dgm:pt modelId="{346781B1-4AF0-4FA1-B735-680BC0984605}" type="parTrans" cxnId="{D4BEAE9D-045B-4AE4-8636-6481EDCB5AC6}">
      <dgm:prSet/>
      <dgm:spPr/>
      <dgm:t>
        <a:bodyPr/>
        <a:lstStyle/>
        <a:p>
          <a:endParaRPr lang="en-US"/>
        </a:p>
      </dgm:t>
    </dgm:pt>
    <dgm:pt modelId="{DEDFC6AA-857A-4DF5-B403-28FCB3FB463B}" type="sibTrans" cxnId="{D4BEAE9D-045B-4AE4-8636-6481EDCB5AC6}">
      <dgm:prSet/>
      <dgm:spPr/>
      <dgm:t>
        <a:bodyPr/>
        <a:lstStyle/>
        <a:p>
          <a:endParaRPr lang="en-US"/>
        </a:p>
      </dgm:t>
    </dgm:pt>
    <dgm:pt modelId="{50117A0D-D827-4468-8CAB-8ABF9D330411}" type="pres">
      <dgm:prSet presAssocID="{153865CB-0FF4-40FA-BC7E-4F4DFFA7CAE6}" presName="Name0" presStyleCnt="0">
        <dgm:presLayoutVars>
          <dgm:dir/>
          <dgm:animLvl val="lvl"/>
          <dgm:resizeHandles val="exact"/>
        </dgm:presLayoutVars>
      </dgm:prSet>
      <dgm:spPr/>
    </dgm:pt>
    <dgm:pt modelId="{7A63A5B9-7589-47EA-BFA7-E4CAC1C5D44F}" type="pres">
      <dgm:prSet presAssocID="{7ECA4CD6-5516-40B9-B705-C0E3C6DCE9D8}" presName="parTxOnly" presStyleLbl="node1" presStyleIdx="0" presStyleCnt="2">
        <dgm:presLayoutVars>
          <dgm:chMax val="0"/>
          <dgm:chPref val="0"/>
          <dgm:bulletEnabled val="1"/>
        </dgm:presLayoutVars>
      </dgm:prSet>
      <dgm:spPr/>
    </dgm:pt>
    <dgm:pt modelId="{7C74E64A-044E-45AA-B3AA-A5DC2B93C129}" type="pres">
      <dgm:prSet presAssocID="{D3157702-CAE5-4B9C-A6B3-7C0E4A0A4EEF}" presName="parTxOnlySpace" presStyleCnt="0"/>
      <dgm:spPr/>
    </dgm:pt>
    <dgm:pt modelId="{62F10E57-B14D-4B02-BA87-4AB1F22A701E}" type="pres">
      <dgm:prSet presAssocID="{A00B02CD-68CA-4A59-88C9-BBB54EC78077}" presName="parTxOnly" presStyleLbl="node1" presStyleIdx="1" presStyleCnt="2">
        <dgm:presLayoutVars>
          <dgm:chMax val="0"/>
          <dgm:chPref val="0"/>
          <dgm:bulletEnabled val="1"/>
        </dgm:presLayoutVars>
      </dgm:prSet>
      <dgm:spPr/>
    </dgm:pt>
  </dgm:ptLst>
  <dgm:cxnLst>
    <dgm:cxn modelId="{99369219-DA09-45EE-BBDF-6E3E5EEB92D2}" type="presOf" srcId="{153865CB-0FF4-40FA-BC7E-4F4DFFA7CAE6}" destId="{50117A0D-D827-4468-8CAB-8ABF9D330411}" srcOrd="0" destOrd="0" presId="urn:microsoft.com/office/officeart/2005/8/layout/chevron1"/>
    <dgm:cxn modelId="{CF874A1D-ECD3-4F49-9DEC-A24AF9ECD018}" type="presOf" srcId="{A00B02CD-68CA-4A59-88C9-BBB54EC78077}" destId="{62F10E57-B14D-4B02-BA87-4AB1F22A701E}" srcOrd="0" destOrd="0" presId="urn:microsoft.com/office/officeart/2005/8/layout/chevron1"/>
    <dgm:cxn modelId="{07E88328-E92D-4C74-8405-B9E17C979873}" srcId="{153865CB-0FF4-40FA-BC7E-4F4DFFA7CAE6}" destId="{7ECA4CD6-5516-40B9-B705-C0E3C6DCE9D8}" srcOrd="0" destOrd="0" parTransId="{AC2964DE-96F3-4E47-87D9-1388FDB88E04}" sibTransId="{D3157702-CAE5-4B9C-A6B3-7C0E4A0A4EEF}"/>
    <dgm:cxn modelId="{02EEB145-A90B-458B-8635-3708B6141156}" type="presOf" srcId="{7ECA4CD6-5516-40B9-B705-C0E3C6DCE9D8}" destId="{7A63A5B9-7589-47EA-BFA7-E4CAC1C5D44F}" srcOrd="0" destOrd="0" presId="urn:microsoft.com/office/officeart/2005/8/layout/chevron1"/>
    <dgm:cxn modelId="{D4BEAE9D-045B-4AE4-8636-6481EDCB5AC6}" srcId="{153865CB-0FF4-40FA-BC7E-4F4DFFA7CAE6}" destId="{A00B02CD-68CA-4A59-88C9-BBB54EC78077}" srcOrd="1" destOrd="0" parTransId="{346781B1-4AF0-4FA1-B735-680BC0984605}" sibTransId="{DEDFC6AA-857A-4DF5-B403-28FCB3FB463B}"/>
    <dgm:cxn modelId="{2A409E2B-A4A2-4401-924F-BEB7DD2C43D4}" type="presParOf" srcId="{50117A0D-D827-4468-8CAB-8ABF9D330411}" destId="{7A63A5B9-7589-47EA-BFA7-E4CAC1C5D44F}" srcOrd="0" destOrd="0" presId="urn:microsoft.com/office/officeart/2005/8/layout/chevron1"/>
    <dgm:cxn modelId="{75784ADA-4AD8-40AB-8B8F-F8CCA438EC90}" type="presParOf" srcId="{50117A0D-D827-4468-8CAB-8ABF9D330411}" destId="{7C74E64A-044E-45AA-B3AA-A5DC2B93C129}" srcOrd="1" destOrd="0" presId="urn:microsoft.com/office/officeart/2005/8/layout/chevron1"/>
    <dgm:cxn modelId="{A5E40D7E-4123-41CB-9C98-613C2E1CAEC0}" type="presParOf" srcId="{50117A0D-D827-4468-8CAB-8ABF9D330411}" destId="{62F10E57-B14D-4B02-BA87-4AB1F22A701E}"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FA37D1-671A-4E54-A667-82031CDFD8AF}" type="doc">
      <dgm:prSet loTypeId="urn:microsoft.com/office/officeart/2018/2/layout/IconLabelList" loCatId="icon" qsTypeId="urn:microsoft.com/office/officeart/2005/8/quickstyle/simple4" qsCatId="simple" csTypeId="urn:microsoft.com/office/officeart/2005/8/colors/colorful2" csCatId="colorful" phldr="1"/>
      <dgm:spPr/>
      <dgm:t>
        <a:bodyPr/>
        <a:lstStyle/>
        <a:p>
          <a:endParaRPr lang="en-US"/>
        </a:p>
      </dgm:t>
    </dgm:pt>
    <dgm:pt modelId="{DECBDFD2-8D3F-4B37-8F04-210DD04E0389}">
      <dgm:prSet/>
      <dgm:spPr/>
      <dgm:t>
        <a:bodyPr/>
        <a:lstStyle/>
        <a:p>
          <a:pPr>
            <a:lnSpc>
              <a:spcPct val="100000"/>
            </a:lnSpc>
          </a:pPr>
          <a:r>
            <a:rPr lang="en-AU"/>
            <a:t>Logistic Regression Model</a:t>
          </a:r>
          <a:endParaRPr lang="en-US"/>
        </a:p>
      </dgm:t>
    </dgm:pt>
    <dgm:pt modelId="{96B2BBBB-BC0E-429E-B54E-D785A4D11AF8}" type="parTrans" cxnId="{D94A4308-B44C-4FA3-9EED-C4DAA24808C6}">
      <dgm:prSet/>
      <dgm:spPr/>
      <dgm:t>
        <a:bodyPr/>
        <a:lstStyle/>
        <a:p>
          <a:endParaRPr lang="en-US"/>
        </a:p>
      </dgm:t>
    </dgm:pt>
    <dgm:pt modelId="{051EFB73-EF63-4A81-A757-2387733147BC}" type="sibTrans" cxnId="{D94A4308-B44C-4FA3-9EED-C4DAA24808C6}">
      <dgm:prSet/>
      <dgm:spPr/>
      <dgm:t>
        <a:bodyPr/>
        <a:lstStyle/>
        <a:p>
          <a:endParaRPr lang="en-US"/>
        </a:p>
      </dgm:t>
    </dgm:pt>
    <dgm:pt modelId="{92D789C0-CA33-4DB5-8FB0-E36A270BCA64}">
      <dgm:prSet/>
      <dgm:spPr/>
      <dgm:t>
        <a:bodyPr/>
        <a:lstStyle/>
        <a:p>
          <a:pPr>
            <a:lnSpc>
              <a:spcPct val="100000"/>
            </a:lnSpc>
          </a:pPr>
          <a:r>
            <a:rPr lang="en-AU" dirty="0"/>
            <a:t>Random Forest Model</a:t>
          </a:r>
          <a:endParaRPr lang="en-US" dirty="0"/>
        </a:p>
      </dgm:t>
    </dgm:pt>
    <dgm:pt modelId="{6868D13E-2DEE-48F9-9D80-3D4F06DAB408}" type="parTrans" cxnId="{D23FA48B-B1B5-492B-A6C3-E5D6AA42FEE7}">
      <dgm:prSet/>
      <dgm:spPr/>
      <dgm:t>
        <a:bodyPr/>
        <a:lstStyle/>
        <a:p>
          <a:endParaRPr lang="en-US"/>
        </a:p>
      </dgm:t>
    </dgm:pt>
    <dgm:pt modelId="{D6DD0BF1-2AAA-424D-827B-5392CDD12B07}" type="sibTrans" cxnId="{D23FA48B-B1B5-492B-A6C3-E5D6AA42FEE7}">
      <dgm:prSet/>
      <dgm:spPr/>
      <dgm:t>
        <a:bodyPr/>
        <a:lstStyle/>
        <a:p>
          <a:endParaRPr lang="en-US"/>
        </a:p>
      </dgm:t>
    </dgm:pt>
    <dgm:pt modelId="{162180D7-272D-4436-9E28-017232CE622D}" type="pres">
      <dgm:prSet presAssocID="{2BFA37D1-671A-4E54-A667-82031CDFD8AF}" presName="root" presStyleCnt="0">
        <dgm:presLayoutVars>
          <dgm:dir/>
          <dgm:resizeHandles val="exact"/>
        </dgm:presLayoutVars>
      </dgm:prSet>
      <dgm:spPr/>
    </dgm:pt>
    <dgm:pt modelId="{868F789D-40DD-4BBE-A5B6-FD4824A84C71}" type="pres">
      <dgm:prSet presAssocID="{DECBDFD2-8D3F-4B37-8F04-210DD04E0389}" presName="compNode" presStyleCnt="0"/>
      <dgm:spPr/>
    </dgm:pt>
    <dgm:pt modelId="{A3A0A32B-6B9E-4BDC-A539-2514D8AED93F}" type="pres">
      <dgm:prSet presAssocID="{DECBDFD2-8D3F-4B37-8F04-210DD04E03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D6536EAD-B869-4DCA-85C0-6BE341933332}" type="pres">
      <dgm:prSet presAssocID="{DECBDFD2-8D3F-4B37-8F04-210DD04E0389}" presName="spaceRect" presStyleCnt="0"/>
      <dgm:spPr/>
    </dgm:pt>
    <dgm:pt modelId="{057ABD7F-6FE2-4A9B-8677-3124C93037A7}" type="pres">
      <dgm:prSet presAssocID="{DECBDFD2-8D3F-4B37-8F04-210DD04E0389}" presName="textRect" presStyleLbl="revTx" presStyleIdx="0" presStyleCnt="2">
        <dgm:presLayoutVars>
          <dgm:chMax val="1"/>
          <dgm:chPref val="1"/>
        </dgm:presLayoutVars>
      </dgm:prSet>
      <dgm:spPr/>
    </dgm:pt>
    <dgm:pt modelId="{956B6408-5E7B-43A2-BBB1-E4CA28F46ABF}" type="pres">
      <dgm:prSet presAssocID="{051EFB73-EF63-4A81-A757-2387733147BC}" presName="sibTrans" presStyleCnt="0"/>
      <dgm:spPr/>
    </dgm:pt>
    <dgm:pt modelId="{9C4EEA98-EE53-4610-991D-B813CA6207B0}" type="pres">
      <dgm:prSet presAssocID="{92D789C0-CA33-4DB5-8FB0-E36A270BCA64}" presName="compNode" presStyleCnt="0"/>
      <dgm:spPr/>
    </dgm:pt>
    <dgm:pt modelId="{575BCB9C-3284-49E6-8E89-AA6D38BD751D}" type="pres">
      <dgm:prSet presAssocID="{92D789C0-CA33-4DB5-8FB0-E36A270BCA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78E66342-B057-4C85-A05E-7F02A1FAF642}" type="pres">
      <dgm:prSet presAssocID="{92D789C0-CA33-4DB5-8FB0-E36A270BCA64}" presName="spaceRect" presStyleCnt="0"/>
      <dgm:spPr/>
    </dgm:pt>
    <dgm:pt modelId="{0749C20A-6701-4C94-AC57-B3A0F7F8F593}" type="pres">
      <dgm:prSet presAssocID="{92D789C0-CA33-4DB5-8FB0-E36A270BCA64}" presName="textRect" presStyleLbl="revTx" presStyleIdx="1" presStyleCnt="2">
        <dgm:presLayoutVars>
          <dgm:chMax val="1"/>
          <dgm:chPref val="1"/>
        </dgm:presLayoutVars>
      </dgm:prSet>
      <dgm:spPr/>
    </dgm:pt>
  </dgm:ptLst>
  <dgm:cxnLst>
    <dgm:cxn modelId="{D94A4308-B44C-4FA3-9EED-C4DAA24808C6}" srcId="{2BFA37D1-671A-4E54-A667-82031CDFD8AF}" destId="{DECBDFD2-8D3F-4B37-8F04-210DD04E0389}" srcOrd="0" destOrd="0" parTransId="{96B2BBBB-BC0E-429E-B54E-D785A4D11AF8}" sibTransId="{051EFB73-EF63-4A81-A757-2387733147BC}"/>
    <dgm:cxn modelId="{D5AF9453-4650-49D9-AAFA-698A032A687A}" type="presOf" srcId="{92D789C0-CA33-4DB5-8FB0-E36A270BCA64}" destId="{0749C20A-6701-4C94-AC57-B3A0F7F8F593}" srcOrd="0" destOrd="0" presId="urn:microsoft.com/office/officeart/2018/2/layout/IconLabelList"/>
    <dgm:cxn modelId="{D23FA48B-B1B5-492B-A6C3-E5D6AA42FEE7}" srcId="{2BFA37D1-671A-4E54-A667-82031CDFD8AF}" destId="{92D789C0-CA33-4DB5-8FB0-E36A270BCA64}" srcOrd="1" destOrd="0" parTransId="{6868D13E-2DEE-48F9-9D80-3D4F06DAB408}" sibTransId="{D6DD0BF1-2AAA-424D-827B-5392CDD12B07}"/>
    <dgm:cxn modelId="{ECE317B4-0C03-428B-A1EC-054C2C6D7B93}" type="presOf" srcId="{2BFA37D1-671A-4E54-A667-82031CDFD8AF}" destId="{162180D7-272D-4436-9E28-017232CE622D}" srcOrd="0" destOrd="0" presId="urn:microsoft.com/office/officeart/2018/2/layout/IconLabelList"/>
    <dgm:cxn modelId="{C1A431D6-D4EB-4A52-828E-9B0CA970BAF5}" type="presOf" srcId="{DECBDFD2-8D3F-4B37-8F04-210DD04E0389}" destId="{057ABD7F-6FE2-4A9B-8677-3124C93037A7}" srcOrd="0" destOrd="0" presId="urn:microsoft.com/office/officeart/2018/2/layout/IconLabelList"/>
    <dgm:cxn modelId="{DE436D97-0502-442C-B00C-D609A01BC06C}" type="presParOf" srcId="{162180D7-272D-4436-9E28-017232CE622D}" destId="{868F789D-40DD-4BBE-A5B6-FD4824A84C71}" srcOrd="0" destOrd="0" presId="urn:microsoft.com/office/officeart/2018/2/layout/IconLabelList"/>
    <dgm:cxn modelId="{1A180857-80B0-4795-865F-2F4A4EA4D390}" type="presParOf" srcId="{868F789D-40DD-4BBE-A5B6-FD4824A84C71}" destId="{A3A0A32B-6B9E-4BDC-A539-2514D8AED93F}" srcOrd="0" destOrd="0" presId="urn:microsoft.com/office/officeart/2018/2/layout/IconLabelList"/>
    <dgm:cxn modelId="{D91C2EDC-01EF-49D3-9B25-E5709941F5DF}" type="presParOf" srcId="{868F789D-40DD-4BBE-A5B6-FD4824A84C71}" destId="{D6536EAD-B869-4DCA-85C0-6BE341933332}" srcOrd="1" destOrd="0" presId="urn:microsoft.com/office/officeart/2018/2/layout/IconLabelList"/>
    <dgm:cxn modelId="{68D60A36-C6EC-4BD8-9E8E-46085556CC7D}" type="presParOf" srcId="{868F789D-40DD-4BBE-A5B6-FD4824A84C71}" destId="{057ABD7F-6FE2-4A9B-8677-3124C93037A7}" srcOrd="2" destOrd="0" presId="urn:microsoft.com/office/officeart/2018/2/layout/IconLabelList"/>
    <dgm:cxn modelId="{C6E3A894-C898-4CEE-856D-9ECE9E2B7A36}" type="presParOf" srcId="{162180D7-272D-4436-9E28-017232CE622D}" destId="{956B6408-5E7B-43A2-BBB1-E4CA28F46ABF}" srcOrd="1" destOrd="0" presId="urn:microsoft.com/office/officeart/2018/2/layout/IconLabelList"/>
    <dgm:cxn modelId="{D37CA312-69B8-4018-AD3B-CB69F49615BD}" type="presParOf" srcId="{162180D7-272D-4436-9E28-017232CE622D}" destId="{9C4EEA98-EE53-4610-991D-B813CA6207B0}" srcOrd="2" destOrd="0" presId="urn:microsoft.com/office/officeart/2018/2/layout/IconLabelList"/>
    <dgm:cxn modelId="{85EF430A-3FC0-41D4-803F-295FE0482EE0}" type="presParOf" srcId="{9C4EEA98-EE53-4610-991D-B813CA6207B0}" destId="{575BCB9C-3284-49E6-8E89-AA6D38BD751D}" srcOrd="0" destOrd="0" presId="urn:microsoft.com/office/officeart/2018/2/layout/IconLabelList"/>
    <dgm:cxn modelId="{77DEC7EB-F4A9-4BC6-A62F-1C878FA68E5E}" type="presParOf" srcId="{9C4EEA98-EE53-4610-991D-B813CA6207B0}" destId="{78E66342-B057-4C85-A05E-7F02A1FAF642}" srcOrd="1" destOrd="0" presId="urn:microsoft.com/office/officeart/2018/2/layout/IconLabelList"/>
    <dgm:cxn modelId="{C8590EC8-D75C-4F3C-A8F2-7C0A16A2E4CB}" type="presParOf" srcId="{9C4EEA98-EE53-4610-991D-B813CA6207B0}" destId="{0749C20A-6701-4C94-AC57-B3A0F7F8F5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3A5B9-7589-47EA-BFA7-E4CAC1C5D44F}">
      <dsp:nvSpPr>
        <dsp:cNvPr id="0" name=""/>
        <dsp:cNvSpPr/>
      </dsp:nvSpPr>
      <dsp:spPr>
        <a:xfrm>
          <a:off x="9018" y="475604"/>
          <a:ext cx="5391348" cy="2156539"/>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i="0" kern="1200" dirty="0">
              <a:latin typeface="Inter"/>
            </a:rPr>
            <a:t>Measuring Satisfaction</a:t>
          </a:r>
          <a:r>
            <a:rPr lang="en-US" sz="1500" b="0" i="0" kern="1200" dirty="0">
              <a:latin typeface="Inter"/>
            </a:rPr>
            <a:t>: Airlines measures customer satisfaction through post-flight surveys, feedback forms, and online reviews. Passengers are encouraged to share their experiences and rate various aspects of their journey, including check-in, boarding, in-flight services, and overall experience. The airline uses Customer Satisfaction Score metrics to quantify satisfaction levels.</a:t>
          </a:r>
          <a:endParaRPr lang="en-US" sz="1500" kern="1200" dirty="0">
            <a:latin typeface="Inter"/>
          </a:endParaRPr>
        </a:p>
      </dsp:txBody>
      <dsp:txXfrm>
        <a:off x="1087288" y="475604"/>
        <a:ext cx="3234809" cy="2156539"/>
      </dsp:txXfrm>
    </dsp:sp>
    <dsp:sp modelId="{62F10E57-B14D-4B02-BA87-4AB1F22A701E}">
      <dsp:nvSpPr>
        <dsp:cNvPr id="0" name=""/>
        <dsp:cNvSpPr/>
      </dsp:nvSpPr>
      <dsp:spPr>
        <a:xfrm>
          <a:off x="4861232" y="475604"/>
          <a:ext cx="5391348" cy="2156539"/>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i="0" kern="1200" dirty="0">
              <a:latin typeface="Inter"/>
            </a:rPr>
            <a:t>Improving Satisfaction</a:t>
          </a:r>
          <a:r>
            <a:rPr lang="en-US" sz="1500" b="0" i="0" kern="1200" dirty="0">
              <a:latin typeface="Inter"/>
            </a:rPr>
            <a:t>: Based on customer feedback and survey results, Airlines continuously strives to improve its services. They invest in staff training, upgrade their fleet, and implement technology enhancements to address pain points and enhance the overall customer experience.</a:t>
          </a:r>
          <a:endParaRPr lang="en-US" sz="1500" kern="1200" dirty="0">
            <a:latin typeface="Inter"/>
          </a:endParaRPr>
        </a:p>
      </dsp:txBody>
      <dsp:txXfrm>
        <a:off x="5939502" y="475604"/>
        <a:ext cx="3234809" cy="2156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0A32B-6B9E-4BDC-A539-2514D8AED93F}">
      <dsp:nvSpPr>
        <dsp:cNvPr id="0" name=""/>
        <dsp:cNvSpPr/>
      </dsp:nvSpPr>
      <dsp:spPr>
        <a:xfrm>
          <a:off x="765165" y="1376056"/>
          <a:ext cx="1128937" cy="112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57ABD7F-6FE2-4A9B-8677-3124C93037A7}">
      <dsp:nvSpPr>
        <dsp:cNvPr id="0" name=""/>
        <dsp:cNvSpPr/>
      </dsp:nvSpPr>
      <dsp:spPr>
        <a:xfrm>
          <a:off x="75259" y="2831543"/>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a:t>Logistic Regression Model</a:t>
          </a:r>
          <a:endParaRPr lang="en-US" sz="2400" kern="1200"/>
        </a:p>
      </dsp:txBody>
      <dsp:txXfrm>
        <a:off x="75259" y="2831543"/>
        <a:ext cx="2508750" cy="720000"/>
      </dsp:txXfrm>
    </dsp:sp>
    <dsp:sp modelId="{575BCB9C-3284-49E6-8E89-AA6D38BD751D}">
      <dsp:nvSpPr>
        <dsp:cNvPr id="0" name=""/>
        <dsp:cNvSpPr/>
      </dsp:nvSpPr>
      <dsp:spPr>
        <a:xfrm>
          <a:off x="3712946" y="1376056"/>
          <a:ext cx="1128937" cy="112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749C20A-6701-4C94-AC57-B3A0F7F8F593}">
      <dsp:nvSpPr>
        <dsp:cNvPr id="0" name=""/>
        <dsp:cNvSpPr/>
      </dsp:nvSpPr>
      <dsp:spPr>
        <a:xfrm>
          <a:off x="3023040" y="2831543"/>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AU" sz="2400" kern="1200" dirty="0"/>
            <a:t>Random Forest Model</a:t>
          </a:r>
          <a:endParaRPr lang="en-US" sz="2400" kern="1200" dirty="0"/>
        </a:p>
      </dsp:txBody>
      <dsp:txXfrm>
        <a:off x="3023040" y="2831543"/>
        <a:ext cx="250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3249D-9BD8-2655-9CBE-45BAC0C607CC}"/>
              </a:ext>
            </a:extLst>
          </p:cNvPr>
          <p:cNvSpPr>
            <a:spLocks noGrp="1"/>
          </p:cNvSpPr>
          <p:nvPr>
            <p:ph type="ctr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900" b="0" i="0" dirty="0">
                <a:solidFill>
                  <a:schemeClr val="bg1"/>
                </a:solidFill>
                <a:effectLst/>
              </a:rPr>
              <a:t>Airline </a:t>
            </a:r>
            <a:r>
              <a:rPr lang="en-US" sz="2900" dirty="0">
                <a:solidFill>
                  <a:schemeClr val="bg1"/>
                </a:solidFill>
              </a:rPr>
              <a:t>passenger</a:t>
            </a:r>
            <a:r>
              <a:rPr lang="en-US" sz="2900" b="0" i="0" dirty="0">
                <a:solidFill>
                  <a:schemeClr val="bg1"/>
                </a:solidFill>
                <a:effectLst/>
              </a:rPr>
              <a:t> Satisfaction Prediction</a:t>
            </a:r>
            <a:endParaRPr lang="en-US" sz="2900" dirty="0">
              <a:solidFill>
                <a:schemeClr val="bg1"/>
              </a:solidFill>
            </a:endParaRPr>
          </a:p>
        </p:txBody>
      </p:sp>
      <p:sp>
        <p:nvSpPr>
          <p:cNvPr id="3" name="Subtitle 2">
            <a:extLst>
              <a:ext uri="{FF2B5EF4-FFF2-40B4-BE49-F238E27FC236}">
                <a16:creationId xmlns:a16="http://schemas.microsoft.com/office/drawing/2014/main" id="{8C437496-CB28-9221-2D04-102A5051098D}"/>
              </a:ext>
            </a:extLst>
          </p:cNvPr>
          <p:cNvSpPr>
            <a:spLocks noGrp="1"/>
          </p:cNvSpPr>
          <p:nvPr>
            <p:ph type="subTitle" idx="1"/>
          </p:nvPr>
        </p:nvSpPr>
        <p:spPr>
          <a:xfrm>
            <a:off x="699777" y="4352544"/>
            <a:ext cx="3415288" cy="1239894"/>
          </a:xfrm>
        </p:spPr>
        <p:txBody>
          <a:bodyPr vert="horz" lIns="91440" tIns="45720" rIns="91440" bIns="45720" rtlCol="0">
            <a:normAutofit/>
          </a:bodyPr>
          <a:lstStyle/>
          <a:p>
            <a:r>
              <a:rPr lang="en-US" b="0" i="0" dirty="0">
                <a:solidFill>
                  <a:schemeClr val="bg1"/>
                </a:solidFill>
                <a:effectLst/>
              </a:rPr>
              <a:t>Using Data Science and Machine Learning</a:t>
            </a:r>
          </a:p>
        </p:txBody>
      </p:sp>
      <p:pic>
        <p:nvPicPr>
          <p:cNvPr id="5" name="Picture 2" descr="Ranked: The Best Airlines In 2023, According To A New Report">
            <a:extLst>
              <a:ext uri="{FF2B5EF4-FFF2-40B4-BE49-F238E27FC236}">
                <a16:creationId xmlns:a16="http://schemas.microsoft.com/office/drawing/2014/main" id="{CBEF2AC8-52C4-FACB-0932-8F448305C6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06" r="22327" b="-1"/>
          <a:stretch/>
        </p:blipFill>
        <p:spPr bwMode="auto">
          <a:xfrm>
            <a:off x="4654297" y="10"/>
            <a:ext cx="7537702" cy="68579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0B74A4-58FA-224F-692E-7860DD2E92DB}"/>
              </a:ext>
            </a:extLst>
          </p:cNvPr>
          <p:cNvSpPr txBox="1"/>
          <p:nvPr/>
        </p:nvSpPr>
        <p:spPr>
          <a:xfrm>
            <a:off x="9395873" y="5878188"/>
            <a:ext cx="2715487" cy="1077218"/>
          </a:xfrm>
          <a:prstGeom prst="rect">
            <a:avLst/>
          </a:prstGeom>
          <a:noFill/>
        </p:spPr>
        <p:txBody>
          <a:bodyPr wrap="none" rtlCol="0">
            <a:spAutoFit/>
          </a:bodyPr>
          <a:lstStyle/>
          <a:p>
            <a:pPr>
              <a:spcAft>
                <a:spcPts val="600"/>
              </a:spcAft>
            </a:pPr>
            <a:r>
              <a:rPr lang="en-US" dirty="0">
                <a:solidFill>
                  <a:schemeClr val="bg1"/>
                </a:solidFill>
                <a:latin typeface="Söhne"/>
              </a:rPr>
              <a:t>Project by: Jignasa Dhokiya</a:t>
            </a:r>
          </a:p>
          <a:p>
            <a:pPr>
              <a:spcAft>
                <a:spcPts val="600"/>
              </a:spcAft>
            </a:pPr>
            <a:r>
              <a:rPr lang="en-US" dirty="0">
                <a:solidFill>
                  <a:schemeClr val="bg1"/>
                </a:solidFill>
                <a:latin typeface="Söhne"/>
              </a:rPr>
              <a:t>Date: 23/09/2023</a:t>
            </a:r>
            <a:endParaRPr lang="en-AU" dirty="0">
              <a:solidFill>
                <a:schemeClr val="bg1"/>
              </a:solidFill>
            </a:endParaRPr>
          </a:p>
          <a:p>
            <a:pPr>
              <a:spcAft>
                <a:spcPts val="600"/>
              </a:spcAft>
            </a:pPr>
            <a:endParaRPr lang="en-AU" dirty="0">
              <a:solidFill>
                <a:schemeClr val="bg1"/>
              </a:solidFill>
            </a:endParaRPr>
          </a:p>
        </p:txBody>
      </p:sp>
    </p:spTree>
    <p:extLst>
      <p:ext uri="{BB962C8B-B14F-4D97-AF65-F5344CB8AC3E}">
        <p14:creationId xmlns:p14="http://schemas.microsoft.com/office/powerpoint/2010/main" val="103323223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A5E3AD8-5439-828F-704F-5C2990DB7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725" y="0"/>
            <a:ext cx="87185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8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76" name="Rectangle 3078">
            <a:extLst>
              <a:ext uri="{FF2B5EF4-FFF2-40B4-BE49-F238E27FC236}">
                <a16:creationId xmlns:a16="http://schemas.microsoft.com/office/drawing/2014/main" id="{684FCD5C-7443-4EBD-B37B-EAB86BF09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Rectangle 3080">
            <a:extLst>
              <a:ext uri="{FF2B5EF4-FFF2-40B4-BE49-F238E27FC236}">
                <a16:creationId xmlns:a16="http://schemas.microsoft.com/office/drawing/2014/main" id="{010E9B40-C467-4CDE-8CC1-38533731D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colorful graph with text&#10;&#10;Description automatically generated with medium confidence">
            <a:extLst>
              <a:ext uri="{FF2B5EF4-FFF2-40B4-BE49-F238E27FC236}">
                <a16:creationId xmlns:a16="http://schemas.microsoft.com/office/drawing/2014/main" id="{8B87F3C1-A41D-D84A-95D6-2C5656DE6E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13665" y="1288923"/>
            <a:ext cx="4964669"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7853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55A18-F6F8-F587-D591-CCE175AD08C6}"/>
              </a:ext>
            </a:extLst>
          </p:cNvPr>
          <p:cNvSpPr>
            <a:spLocks noGrp="1"/>
          </p:cNvSpPr>
          <p:nvPr>
            <p:ph type="title"/>
          </p:nvPr>
        </p:nvSpPr>
        <p:spPr>
          <a:xfrm>
            <a:off x="643467" y="2681103"/>
            <a:ext cx="3363974" cy="1495794"/>
          </a:xfrm>
          <a:noFill/>
          <a:ln>
            <a:solidFill>
              <a:schemeClr val="bg1"/>
            </a:solidFill>
          </a:ln>
        </p:spPr>
        <p:txBody>
          <a:bodyPr vert="horz" wrap="square" lIns="182880" tIns="182880" rIns="182880" bIns="182880" rtlCol="0" anchor="ctr">
            <a:normAutofit/>
          </a:bodyPr>
          <a:lstStyle/>
          <a:p>
            <a:r>
              <a:rPr lang="en-US">
                <a:solidFill>
                  <a:schemeClr val="bg1"/>
                </a:solidFill>
              </a:rPr>
              <a:t>Feature selection</a:t>
            </a:r>
          </a:p>
        </p:txBody>
      </p:sp>
      <p:graphicFrame>
        <p:nvGraphicFramePr>
          <p:cNvPr id="13" name="Content Placeholder 2">
            <a:extLst>
              <a:ext uri="{FF2B5EF4-FFF2-40B4-BE49-F238E27FC236}">
                <a16:creationId xmlns:a16="http://schemas.microsoft.com/office/drawing/2014/main" id="{EF1063D3-BB5F-0DD3-942C-38F3CAEC5931}"/>
              </a:ext>
            </a:extLst>
          </p:cNvPr>
          <p:cNvGraphicFramePr>
            <a:graphicFrameLocks noGrp="1"/>
          </p:cNvGraphicFramePr>
          <p:nvPr>
            <p:ph sz="half" idx="1"/>
            <p:extLst>
              <p:ext uri="{D42A27DB-BD31-4B8C-83A1-F6EECF244321}">
                <p14:modId xmlns:p14="http://schemas.microsoft.com/office/powerpoint/2010/main" val="106504211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289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06352-4501-15D1-95AF-B5FDBC7CE1A2}"/>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Logistic regression</a:t>
            </a:r>
          </a:p>
        </p:txBody>
      </p:sp>
      <p:sp>
        <p:nvSpPr>
          <p:cNvPr id="5" name="Rectangle 1">
            <a:extLst>
              <a:ext uri="{FF2B5EF4-FFF2-40B4-BE49-F238E27FC236}">
                <a16:creationId xmlns:a16="http://schemas.microsoft.com/office/drawing/2014/main" id="{4F227BD9-D67C-D46B-36DC-2FE56917B52B}"/>
              </a:ext>
            </a:extLst>
          </p:cNvPr>
          <p:cNvSpPr>
            <a:spLocks noGrp="1" noChangeArrowheads="1"/>
          </p:cNvSpPr>
          <p:nvPr>
            <p:ph type="body" sz="half" idx="2"/>
          </p:nvPr>
        </p:nvSpPr>
        <p:spPr bwMode="auto">
          <a:xfrm>
            <a:off x="643468" y="2638044"/>
            <a:ext cx="3363974" cy="34156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indent="-228600" algn="l" fontAlgn="base">
              <a:spcAft>
                <a:spcPct val="0"/>
              </a:spcAft>
              <a:buSzTx/>
              <a:buFont typeface="Arial" panose="020B0604020202020204" pitchFamily="34" charset="0"/>
              <a:buChar char="•"/>
              <a:tabLst/>
            </a:pPr>
            <a:r>
              <a:rPr kumimoji="0" lang="en-US" altLang="en-US" b="0" i="0" u="none" strike="noStrike" cap="none" normalizeH="0" baseline="0">
                <a:ln>
                  <a:noFill/>
                </a:ln>
                <a:solidFill>
                  <a:schemeClr val="bg1"/>
                </a:solidFill>
                <a:effectLst/>
              </a:rPr>
              <a:t>Resulting features: </a:t>
            </a:r>
          </a:p>
          <a:p>
            <a:pPr marR="0" lvl="0" indent="-228600" algn="l" fontAlgn="base">
              <a:spcAft>
                <a:spcPct val="0"/>
              </a:spcAft>
              <a:buSzTx/>
              <a:buFont typeface="Arial" panose="020B0604020202020204" pitchFamily="34" charset="0"/>
              <a:buChar char="•"/>
              <a:tabLst/>
            </a:pPr>
            <a:endParaRPr kumimoji="0" lang="en-US" altLang="en-US" b="0" i="0" u="none" strike="noStrike" cap="none" normalizeH="0" baseline="0">
              <a:ln>
                <a:noFill/>
              </a:ln>
              <a:solidFill>
                <a:schemeClr val="bg1"/>
              </a:solidFill>
              <a:effectLst/>
            </a:endParaRPr>
          </a:p>
          <a:p>
            <a:pPr marL="800100" lvl="1" indent="-228600" fontAlgn="base">
              <a:spcAft>
                <a:spcPct val="0"/>
              </a:spcAft>
              <a:buFont typeface="Arial" panose="020B0604020202020204" pitchFamily="34" charset="0"/>
              <a:buChar char="•"/>
            </a:pPr>
            <a:r>
              <a:rPr kumimoji="0" lang="en-US" altLang="en-US" b="0" i="0" u="none" strike="noStrike" cap="none" normalizeH="0" baseline="0">
                <a:ln>
                  <a:noFill/>
                </a:ln>
                <a:solidFill>
                  <a:schemeClr val="bg1"/>
                </a:solidFill>
                <a:effectLst/>
              </a:rPr>
              <a:t>Online boarding, </a:t>
            </a:r>
          </a:p>
          <a:p>
            <a:pPr marL="800100" lvl="1" indent="-228600" fontAlgn="base">
              <a:spcAft>
                <a:spcPct val="0"/>
              </a:spcAft>
              <a:buFont typeface="Arial" panose="020B0604020202020204" pitchFamily="34" charset="0"/>
              <a:buChar char="•"/>
            </a:pPr>
            <a:r>
              <a:rPr kumimoji="0" lang="en-US" altLang="en-US" b="0" i="0" u="none" strike="noStrike" cap="none" normalizeH="0" baseline="0">
                <a:ln>
                  <a:noFill/>
                </a:ln>
                <a:solidFill>
                  <a:schemeClr val="bg1"/>
                </a:solidFill>
                <a:effectLst/>
              </a:rPr>
              <a:t>Type of Travel_Personal Travel, </a:t>
            </a:r>
          </a:p>
          <a:p>
            <a:pPr marL="800100" lvl="1" indent="-228600" fontAlgn="base">
              <a:spcAft>
                <a:spcPct val="0"/>
              </a:spcAft>
              <a:buFont typeface="Arial" panose="020B0604020202020204" pitchFamily="34" charset="0"/>
              <a:buChar char="•"/>
            </a:pPr>
            <a:r>
              <a:rPr kumimoji="0" lang="en-US" altLang="en-US" b="0" i="0" u="none" strike="noStrike" cap="none" normalizeH="0" baseline="0">
                <a:ln>
                  <a:noFill/>
                </a:ln>
                <a:solidFill>
                  <a:schemeClr val="bg1"/>
                </a:solidFill>
                <a:effectLst/>
              </a:rPr>
              <a:t>Inflight wifi service, </a:t>
            </a:r>
            <a:endParaRPr lang="en-US" altLang="en-US">
              <a:solidFill>
                <a:schemeClr val="bg1"/>
              </a:solidFill>
            </a:endParaRPr>
          </a:p>
          <a:p>
            <a:pPr lvl="1" indent="-228600" fontAlgn="base">
              <a:spcAft>
                <a:spcPct val="0"/>
              </a:spcAft>
              <a:buFont typeface="Arial" panose="020B0604020202020204" pitchFamily="34" charset="0"/>
              <a:buChar char="•"/>
            </a:pPr>
            <a:endParaRPr kumimoji="0" lang="en-US" altLang="en-US" b="0" i="0" u="none" strike="noStrike" cap="none" normalizeH="0" baseline="0">
              <a:ln>
                <a:noFill/>
              </a:ln>
              <a:solidFill>
                <a:schemeClr val="bg1"/>
              </a:solidFill>
              <a:effectLst/>
            </a:endParaRPr>
          </a:p>
        </p:txBody>
      </p:sp>
      <p:pic>
        <p:nvPicPr>
          <p:cNvPr id="3" name="Picture 7">
            <a:extLst>
              <a:ext uri="{FF2B5EF4-FFF2-40B4-BE49-F238E27FC236}">
                <a16:creationId xmlns:a16="http://schemas.microsoft.com/office/drawing/2014/main" id="{44BECFFE-6DBF-20B0-4C7A-9D1AA545E1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731180"/>
            <a:ext cx="6250769" cy="32347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3061D0-18B2-8E08-854D-0113B2B00249}"/>
              </a:ext>
            </a:extLst>
          </p:cNvPr>
          <p:cNvSpPr txBox="1"/>
          <p:nvPr/>
        </p:nvSpPr>
        <p:spPr>
          <a:xfrm>
            <a:off x="5374370" y="5229442"/>
            <a:ext cx="6097554" cy="369332"/>
          </a:xfrm>
          <a:prstGeom prst="rect">
            <a:avLst/>
          </a:prstGeom>
          <a:noFill/>
        </p:spPr>
        <p:txBody>
          <a:bodyPr wrap="square">
            <a:spAutoFit/>
          </a:bodyPr>
          <a:lstStyle/>
          <a:p>
            <a:r>
              <a:rPr lang="it-IT" dirty="0"/>
              <a:t>Logistic Regression Model Score : 0.8476285802279027</a:t>
            </a:r>
            <a:endParaRPr lang="en-AU" dirty="0"/>
          </a:p>
        </p:txBody>
      </p:sp>
      <p:sp>
        <p:nvSpPr>
          <p:cNvPr id="9" name="TextBox 8">
            <a:extLst>
              <a:ext uri="{FF2B5EF4-FFF2-40B4-BE49-F238E27FC236}">
                <a16:creationId xmlns:a16="http://schemas.microsoft.com/office/drawing/2014/main" id="{F48707C2-78E7-F07A-7633-F01B2C3718B3}"/>
              </a:ext>
            </a:extLst>
          </p:cNvPr>
          <p:cNvSpPr txBox="1"/>
          <p:nvPr/>
        </p:nvSpPr>
        <p:spPr>
          <a:xfrm>
            <a:off x="5375924" y="5674389"/>
            <a:ext cx="6096000" cy="369332"/>
          </a:xfrm>
          <a:prstGeom prst="rect">
            <a:avLst/>
          </a:prstGeom>
          <a:noFill/>
        </p:spPr>
        <p:txBody>
          <a:bodyPr wrap="square">
            <a:spAutoFit/>
          </a:bodyPr>
          <a:lstStyle/>
          <a:p>
            <a:r>
              <a:rPr lang="it-IT" dirty="0"/>
              <a:t>Random Forest Model Score : 0.89</a:t>
            </a:r>
            <a:endParaRPr lang="en-AU" dirty="0"/>
          </a:p>
        </p:txBody>
      </p:sp>
    </p:spTree>
    <p:extLst>
      <p:ext uri="{BB962C8B-B14F-4D97-AF65-F5344CB8AC3E}">
        <p14:creationId xmlns:p14="http://schemas.microsoft.com/office/powerpoint/2010/main" val="397080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06352-4501-15D1-95AF-B5FDBC7CE1A2}"/>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Random forest</a:t>
            </a:r>
          </a:p>
        </p:txBody>
      </p:sp>
      <p:sp>
        <p:nvSpPr>
          <p:cNvPr id="5" name="Rectangle 1">
            <a:extLst>
              <a:ext uri="{FF2B5EF4-FFF2-40B4-BE49-F238E27FC236}">
                <a16:creationId xmlns:a16="http://schemas.microsoft.com/office/drawing/2014/main" id="{4F227BD9-D67C-D46B-36DC-2FE56917B52B}"/>
              </a:ext>
            </a:extLst>
          </p:cNvPr>
          <p:cNvSpPr>
            <a:spLocks noGrp="1" noChangeArrowheads="1"/>
          </p:cNvSpPr>
          <p:nvPr>
            <p:ph type="body" sz="half" idx="2"/>
          </p:nvPr>
        </p:nvSpPr>
        <p:spPr bwMode="auto">
          <a:xfrm>
            <a:off x="643468" y="2638044"/>
            <a:ext cx="3363974" cy="34156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10000"/>
          </a:bodyPr>
          <a:lstStyle/>
          <a:p>
            <a:pPr marR="0" lvl="0" indent="-228600" algn="l" fontAlgn="base">
              <a:lnSpc>
                <a:spcPct val="90000"/>
              </a:lnSpc>
              <a:spcAft>
                <a:spcPct val="0"/>
              </a:spcAft>
              <a:buSzTx/>
              <a:buFont typeface="Arial" panose="020B0604020202020204" pitchFamily="34" charset="0"/>
              <a:buChar char="•"/>
              <a:tabLst/>
            </a:pPr>
            <a:r>
              <a:rPr kumimoji="0" lang="en-US" altLang="en-US" sz="1400" b="0" i="0" u="none" strike="noStrike" cap="none" normalizeH="0" baseline="0" dirty="0">
                <a:ln>
                  <a:noFill/>
                </a:ln>
                <a:solidFill>
                  <a:schemeClr val="bg1"/>
                </a:solidFill>
                <a:effectLst/>
              </a:rPr>
              <a:t>Resulting features: </a:t>
            </a:r>
          </a:p>
          <a:p>
            <a:pPr marR="0" lvl="0" indent="-228600" algn="l" fontAlgn="base">
              <a:lnSpc>
                <a:spcPct val="90000"/>
              </a:lnSpc>
              <a:spcAft>
                <a:spcPct val="0"/>
              </a:spcAft>
              <a:buSzTx/>
              <a:buFont typeface="Arial" panose="020B0604020202020204" pitchFamily="34" charset="0"/>
              <a:buChar char="•"/>
              <a:tabLst/>
            </a:pPr>
            <a:endParaRPr kumimoji="0" lang="en-US" altLang="en-US" sz="1400" b="0" i="0" u="none" strike="noStrike" cap="none" normalizeH="0" baseline="0" dirty="0">
              <a:ln>
                <a:noFill/>
              </a:ln>
              <a:solidFill>
                <a:schemeClr val="bg1"/>
              </a:solidFill>
              <a:effectLst/>
            </a:endParaRP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rPr>
              <a:t>Online boarding,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rPr>
              <a:t>Type of </a:t>
            </a:r>
            <a:r>
              <a:rPr kumimoji="0" lang="en-US" altLang="en-US" b="0" i="0" u="none" strike="noStrike" cap="none" normalizeH="0" baseline="0" dirty="0" err="1">
                <a:ln>
                  <a:noFill/>
                </a:ln>
                <a:solidFill>
                  <a:schemeClr val="bg1"/>
                </a:solidFill>
                <a:effectLst/>
              </a:rPr>
              <a:t>Travel_Personal</a:t>
            </a:r>
            <a:r>
              <a:rPr kumimoji="0" lang="en-US" altLang="en-US" b="0" i="0" u="none" strike="noStrike" cap="none" normalizeH="0" baseline="0" dirty="0">
                <a:ln>
                  <a:noFill/>
                </a:ln>
                <a:solidFill>
                  <a:schemeClr val="bg1"/>
                </a:solidFill>
                <a:effectLst/>
              </a:rPr>
              <a:t> Travel,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rPr>
              <a:t>Inflight </a:t>
            </a:r>
            <a:r>
              <a:rPr kumimoji="0" lang="en-US" altLang="en-US" b="0" i="0" u="none" strike="noStrike" cap="none" normalizeH="0" baseline="0" dirty="0" err="1">
                <a:ln>
                  <a:noFill/>
                </a:ln>
                <a:solidFill>
                  <a:schemeClr val="bg1"/>
                </a:solidFill>
                <a:effectLst/>
              </a:rPr>
              <a:t>wifi</a:t>
            </a:r>
            <a:r>
              <a:rPr kumimoji="0" lang="en-US" altLang="en-US" b="0" i="0" u="none" strike="noStrike" cap="none" normalizeH="0" baseline="0" dirty="0">
                <a:ln>
                  <a:noFill/>
                </a:ln>
                <a:solidFill>
                  <a:schemeClr val="bg1"/>
                </a:solidFill>
                <a:effectLst/>
              </a:rPr>
              <a:t> service,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rPr>
              <a:t>Gate location,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rPr>
              <a:t>Inflight service,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rPr>
              <a:t>Customer </a:t>
            </a:r>
            <a:r>
              <a:rPr kumimoji="0" lang="en-US" altLang="en-US" b="0" i="0" u="none" strike="noStrike" cap="none" normalizeH="0" baseline="0" dirty="0" err="1">
                <a:ln>
                  <a:noFill/>
                </a:ln>
                <a:solidFill>
                  <a:schemeClr val="bg1"/>
                </a:solidFill>
                <a:effectLst/>
              </a:rPr>
              <a:t>Type_disloyal</a:t>
            </a:r>
            <a:r>
              <a:rPr kumimoji="0" lang="en-US" altLang="en-US" b="0" i="0" u="none" strike="noStrike" cap="none" normalizeH="0" baseline="0" dirty="0">
                <a:ln>
                  <a:noFill/>
                </a:ln>
                <a:solidFill>
                  <a:schemeClr val="bg1"/>
                </a:solidFill>
                <a:effectLst/>
              </a:rPr>
              <a:t> Customer,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rPr>
              <a:t>Baggage handling,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err="1">
                <a:ln>
                  <a:noFill/>
                </a:ln>
                <a:solidFill>
                  <a:schemeClr val="bg1"/>
                </a:solidFill>
                <a:effectLst/>
              </a:rPr>
              <a:t>Checkin</a:t>
            </a:r>
            <a:r>
              <a:rPr kumimoji="0" lang="en-US" altLang="en-US" b="0" i="0" u="none" strike="noStrike" cap="none" normalizeH="0" baseline="0" dirty="0">
                <a:ln>
                  <a:noFill/>
                </a:ln>
                <a:solidFill>
                  <a:schemeClr val="bg1"/>
                </a:solidFill>
                <a:effectLst/>
              </a:rPr>
              <a:t> service,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err="1">
                <a:ln>
                  <a:noFill/>
                </a:ln>
                <a:solidFill>
                  <a:schemeClr val="bg1"/>
                </a:solidFill>
                <a:effectLst/>
              </a:rPr>
              <a:t>Class_Eco</a:t>
            </a:r>
            <a:r>
              <a:rPr kumimoji="0" lang="en-US" altLang="en-US" b="0" i="0" u="none" strike="noStrike" cap="none" normalizeH="0" baseline="0" dirty="0">
                <a:ln>
                  <a:noFill/>
                </a:ln>
                <a:solidFill>
                  <a:schemeClr val="bg1"/>
                </a:solidFill>
                <a:effectLst/>
              </a:rPr>
              <a:t>, </a:t>
            </a:r>
          </a:p>
          <a:p>
            <a:pPr marL="800100" lvl="1" indent="-228600" fontAlgn="base">
              <a:lnSpc>
                <a:spcPct val="90000"/>
              </a:lnSpc>
              <a:spcAft>
                <a:spcPct val="0"/>
              </a:spcAft>
              <a:buFont typeface="Arial" panose="020B0604020202020204" pitchFamily="34" charset="0"/>
              <a:buChar char="•"/>
            </a:pPr>
            <a:r>
              <a:rPr kumimoji="0" lang="en-US" altLang="en-US" b="0" i="0" u="none" strike="noStrike" cap="none" normalizeH="0" baseline="0" dirty="0" err="1">
                <a:ln>
                  <a:noFill/>
                </a:ln>
                <a:solidFill>
                  <a:schemeClr val="bg1"/>
                </a:solidFill>
                <a:effectLst/>
              </a:rPr>
              <a:t>Class_Eco</a:t>
            </a:r>
            <a:r>
              <a:rPr kumimoji="0" lang="en-US" altLang="en-US" b="0" i="0" u="none" strike="noStrike" cap="none" normalizeH="0" baseline="0" dirty="0">
                <a:ln>
                  <a:noFill/>
                </a:ln>
                <a:solidFill>
                  <a:schemeClr val="bg1"/>
                </a:solidFill>
                <a:effectLst/>
              </a:rPr>
              <a:t> Plus </a:t>
            </a:r>
          </a:p>
          <a:p>
            <a:pPr lvl="1" indent="-228600" fontAlgn="base">
              <a:lnSpc>
                <a:spcPct val="90000"/>
              </a:lnSpc>
              <a:spcAft>
                <a:spcPct val="0"/>
              </a:spcAft>
              <a:buFont typeface="Arial" panose="020B0604020202020204" pitchFamily="34" charset="0"/>
              <a:buChar char="•"/>
            </a:pPr>
            <a:endParaRPr kumimoji="0" lang="en-US" altLang="en-US" b="0" i="0" u="none" strike="noStrike" cap="none" normalizeH="0" baseline="0" dirty="0">
              <a:ln>
                <a:noFill/>
              </a:ln>
              <a:solidFill>
                <a:schemeClr val="bg1"/>
              </a:solidFill>
              <a:effectLst/>
            </a:endParaRPr>
          </a:p>
        </p:txBody>
      </p:sp>
      <p:pic>
        <p:nvPicPr>
          <p:cNvPr id="8" name="Picture 3">
            <a:extLst>
              <a:ext uri="{FF2B5EF4-FFF2-40B4-BE49-F238E27FC236}">
                <a16:creationId xmlns:a16="http://schemas.microsoft.com/office/drawing/2014/main" id="{4C2A25A2-8F3E-5F82-AC9F-A39CFBF043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934206"/>
            <a:ext cx="6250769" cy="48287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8071602-EB6F-5529-D4F2-587976B31F27}"/>
              </a:ext>
            </a:extLst>
          </p:cNvPr>
          <p:cNvSpPr txBox="1"/>
          <p:nvPr/>
        </p:nvSpPr>
        <p:spPr>
          <a:xfrm>
            <a:off x="5297763" y="6206231"/>
            <a:ext cx="6096000" cy="369332"/>
          </a:xfrm>
          <a:prstGeom prst="rect">
            <a:avLst/>
          </a:prstGeom>
          <a:noFill/>
        </p:spPr>
        <p:txBody>
          <a:bodyPr wrap="square">
            <a:spAutoFit/>
          </a:bodyPr>
          <a:lstStyle/>
          <a:p>
            <a:r>
              <a:rPr lang="it-IT" dirty="0"/>
              <a:t>Random Forest Model Score : 0.96</a:t>
            </a:r>
            <a:endParaRPr lang="en-AU" dirty="0"/>
          </a:p>
        </p:txBody>
      </p:sp>
      <p:sp>
        <p:nvSpPr>
          <p:cNvPr id="12" name="TextBox 11">
            <a:extLst>
              <a:ext uri="{FF2B5EF4-FFF2-40B4-BE49-F238E27FC236}">
                <a16:creationId xmlns:a16="http://schemas.microsoft.com/office/drawing/2014/main" id="{B0F1FBF2-A7AF-8C4D-C6B9-433DC7D33134}"/>
              </a:ext>
            </a:extLst>
          </p:cNvPr>
          <p:cNvSpPr txBox="1"/>
          <p:nvPr/>
        </p:nvSpPr>
        <p:spPr>
          <a:xfrm>
            <a:off x="5291542" y="5869000"/>
            <a:ext cx="6096000" cy="369332"/>
          </a:xfrm>
          <a:prstGeom prst="rect">
            <a:avLst/>
          </a:prstGeom>
          <a:noFill/>
        </p:spPr>
        <p:txBody>
          <a:bodyPr wrap="square">
            <a:spAutoFit/>
          </a:bodyPr>
          <a:lstStyle/>
          <a:p>
            <a:r>
              <a:rPr lang="it-IT" dirty="0"/>
              <a:t>Logistic Regression Model Score : 0.8644806744687403</a:t>
            </a:r>
            <a:endParaRPr lang="en-AU" dirty="0"/>
          </a:p>
        </p:txBody>
      </p:sp>
    </p:spTree>
    <p:extLst>
      <p:ext uri="{BB962C8B-B14F-4D97-AF65-F5344CB8AC3E}">
        <p14:creationId xmlns:p14="http://schemas.microsoft.com/office/powerpoint/2010/main" val="217192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87" name="Rectangle 7186">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F5634398-0CD9-B973-10F3-2450620678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48387" y="4073604"/>
            <a:ext cx="2008661" cy="169264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E5BC2F2-5F71-2AEE-80BC-2E9F5B7D0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093" y="1568287"/>
            <a:ext cx="2008661" cy="16926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1E66FA-056A-EF3D-4A27-EF52A8ABC098}"/>
              </a:ext>
            </a:extLst>
          </p:cNvPr>
          <p:cNvSpPr txBox="1"/>
          <p:nvPr/>
        </p:nvSpPr>
        <p:spPr>
          <a:xfrm>
            <a:off x="8173633" y="3589754"/>
            <a:ext cx="2163332" cy="406906"/>
          </a:xfrm>
          <a:prstGeom prst="rect">
            <a:avLst/>
          </a:prstGeom>
          <a:noFill/>
        </p:spPr>
        <p:txBody>
          <a:bodyPr wrap="square">
            <a:spAutoFit/>
          </a:bodyPr>
          <a:lstStyle/>
          <a:p>
            <a:pPr defTabSz="333756">
              <a:spcAft>
                <a:spcPts val="600"/>
              </a:spcAft>
            </a:pPr>
            <a:r>
              <a:rPr lang="en-AU" sz="1022" kern="1200" dirty="0">
                <a:solidFill>
                  <a:schemeClr val="tx1"/>
                </a:solidFill>
                <a:latin typeface="Inter"/>
                <a:ea typeface="+mn-ea"/>
                <a:cs typeface="+mn-cs"/>
              </a:rPr>
              <a:t>Logistic Regression Accuracy Score:</a:t>
            </a:r>
            <a:r>
              <a:rPr lang="en-US" altLang="en-US" sz="1022" kern="1200" dirty="0">
                <a:solidFill>
                  <a:schemeClr val="tx1"/>
                </a:solidFill>
                <a:latin typeface="Inter"/>
                <a:ea typeface="+mn-ea"/>
                <a:cs typeface="+mn-cs"/>
              </a:rPr>
              <a:t> 0.8644806744687403</a:t>
            </a:r>
            <a:r>
              <a:rPr lang="en-AU" sz="1022" kern="1200" dirty="0">
                <a:solidFill>
                  <a:schemeClr val="tx1"/>
                </a:solidFill>
                <a:latin typeface="Inter"/>
                <a:ea typeface="+mn-ea"/>
                <a:cs typeface="+mn-cs"/>
              </a:rPr>
              <a:t> </a:t>
            </a:r>
            <a:endParaRPr lang="en-AU" sz="1400" dirty="0">
              <a:latin typeface="Inter"/>
            </a:endParaRPr>
          </a:p>
        </p:txBody>
      </p:sp>
      <p:sp>
        <p:nvSpPr>
          <p:cNvPr id="8" name="TextBox 7">
            <a:extLst>
              <a:ext uri="{FF2B5EF4-FFF2-40B4-BE49-F238E27FC236}">
                <a16:creationId xmlns:a16="http://schemas.microsoft.com/office/drawing/2014/main" id="{8F55C5F1-76E8-5766-C45B-E76B271D4CC0}"/>
              </a:ext>
            </a:extLst>
          </p:cNvPr>
          <p:cNvSpPr txBox="1"/>
          <p:nvPr/>
        </p:nvSpPr>
        <p:spPr>
          <a:xfrm>
            <a:off x="5319052" y="1152000"/>
            <a:ext cx="1838377" cy="406906"/>
          </a:xfrm>
          <a:prstGeom prst="rect">
            <a:avLst/>
          </a:prstGeom>
          <a:noFill/>
        </p:spPr>
        <p:txBody>
          <a:bodyPr wrap="square">
            <a:spAutoFit/>
          </a:bodyPr>
          <a:lstStyle/>
          <a:p>
            <a:pPr defTabSz="333756">
              <a:spcAft>
                <a:spcPts val="600"/>
              </a:spcAft>
            </a:pPr>
            <a:r>
              <a:rPr lang="en-AU" sz="1022" kern="1200" dirty="0">
                <a:solidFill>
                  <a:schemeClr val="tx1"/>
                </a:solidFill>
                <a:latin typeface="Inter"/>
                <a:ea typeface="+mn-ea"/>
                <a:cs typeface="+mn-cs"/>
              </a:rPr>
              <a:t>Random Forest Accuracy Score:</a:t>
            </a:r>
            <a:r>
              <a:rPr lang="en-US" altLang="en-US" sz="1022" kern="1200" dirty="0">
                <a:solidFill>
                  <a:schemeClr val="tx1"/>
                </a:solidFill>
                <a:latin typeface="Inter"/>
                <a:ea typeface="+mn-ea"/>
                <a:cs typeface="+mn-cs"/>
              </a:rPr>
              <a:t> 0.96</a:t>
            </a:r>
            <a:r>
              <a:rPr lang="en-AU" sz="1022" kern="1200" dirty="0">
                <a:solidFill>
                  <a:schemeClr val="tx1"/>
                </a:solidFill>
                <a:latin typeface="Inter"/>
                <a:ea typeface="+mn-ea"/>
                <a:cs typeface="+mn-cs"/>
              </a:rPr>
              <a:t> </a:t>
            </a:r>
            <a:endParaRPr lang="en-AU" sz="1400" dirty="0">
              <a:latin typeface="Inter"/>
            </a:endParaRPr>
          </a:p>
        </p:txBody>
      </p:sp>
      <p:sp>
        <p:nvSpPr>
          <p:cNvPr id="9" name="TextBox 8">
            <a:extLst>
              <a:ext uri="{FF2B5EF4-FFF2-40B4-BE49-F238E27FC236}">
                <a16:creationId xmlns:a16="http://schemas.microsoft.com/office/drawing/2014/main" id="{A65CCF28-C97A-D3D6-DB18-71B825365BFA}"/>
              </a:ext>
            </a:extLst>
          </p:cNvPr>
          <p:cNvSpPr txBox="1"/>
          <p:nvPr/>
        </p:nvSpPr>
        <p:spPr>
          <a:xfrm>
            <a:off x="8173633" y="1137140"/>
            <a:ext cx="1242732" cy="406906"/>
          </a:xfrm>
          <a:prstGeom prst="rect">
            <a:avLst/>
          </a:prstGeom>
          <a:noFill/>
        </p:spPr>
        <p:txBody>
          <a:bodyPr wrap="square">
            <a:spAutoFit/>
          </a:bodyPr>
          <a:lstStyle/>
          <a:p>
            <a:pPr defTabSz="333756">
              <a:spcAft>
                <a:spcPts val="600"/>
              </a:spcAft>
            </a:pPr>
            <a:r>
              <a:rPr lang="en-AU" sz="1022" kern="1200" dirty="0">
                <a:solidFill>
                  <a:schemeClr val="tx1"/>
                </a:solidFill>
                <a:latin typeface="Inter"/>
                <a:ea typeface="+mn-ea"/>
                <a:cs typeface="+mn-cs"/>
              </a:rPr>
              <a:t>KNN Accuracy Score:</a:t>
            </a:r>
            <a:r>
              <a:rPr lang="en-US" altLang="en-US" sz="1022" kern="1200" dirty="0">
                <a:solidFill>
                  <a:schemeClr val="tx1"/>
                </a:solidFill>
                <a:latin typeface="Inter"/>
                <a:ea typeface="+mn-ea"/>
                <a:cs typeface="+mn-cs"/>
              </a:rPr>
              <a:t> 0.94</a:t>
            </a:r>
            <a:r>
              <a:rPr lang="en-AU" sz="1022" kern="1200" dirty="0">
                <a:solidFill>
                  <a:schemeClr val="tx1"/>
                </a:solidFill>
                <a:latin typeface="Inter"/>
                <a:ea typeface="+mn-ea"/>
                <a:cs typeface="+mn-cs"/>
              </a:rPr>
              <a:t> </a:t>
            </a:r>
            <a:endParaRPr lang="en-AU" sz="1400" dirty="0">
              <a:latin typeface="Inter"/>
            </a:endParaRPr>
          </a:p>
        </p:txBody>
      </p:sp>
      <p:sp>
        <p:nvSpPr>
          <p:cNvPr id="10" name="TextBox 9">
            <a:extLst>
              <a:ext uri="{FF2B5EF4-FFF2-40B4-BE49-F238E27FC236}">
                <a16:creationId xmlns:a16="http://schemas.microsoft.com/office/drawing/2014/main" id="{34E015E0-574E-9404-DFF7-CBA48A516AAE}"/>
              </a:ext>
            </a:extLst>
          </p:cNvPr>
          <p:cNvSpPr txBox="1"/>
          <p:nvPr/>
        </p:nvSpPr>
        <p:spPr>
          <a:xfrm>
            <a:off x="2324805" y="3589754"/>
            <a:ext cx="1762589" cy="483850"/>
          </a:xfrm>
          <a:prstGeom prst="rect">
            <a:avLst/>
          </a:prstGeom>
          <a:noFill/>
        </p:spPr>
        <p:txBody>
          <a:bodyPr wrap="square">
            <a:spAutoFit/>
          </a:bodyPr>
          <a:lstStyle/>
          <a:p>
            <a:pPr defTabSz="333756">
              <a:spcAft>
                <a:spcPts val="600"/>
              </a:spcAft>
            </a:pPr>
            <a:r>
              <a:rPr lang="en-AU" sz="1022" kern="1200" dirty="0">
                <a:solidFill>
                  <a:schemeClr val="tx1"/>
                </a:solidFill>
                <a:latin typeface="Inter"/>
                <a:ea typeface="+mn-ea"/>
                <a:cs typeface="+mn-cs"/>
              </a:rPr>
              <a:t>Naïve Bayes Accuracy Score:</a:t>
            </a:r>
            <a:r>
              <a:rPr lang="en-US" altLang="en-US" sz="1022" kern="1200" dirty="0">
                <a:solidFill>
                  <a:schemeClr val="tx1"/>
                </a:solidFill>
                <a:latin typeface="Inter"/>
                <a:ea typeface="+mn-ea"/>
                <a:cs typeface="+mn-cs"/>
              </a:rPr>
              <a:t> </a:t>
            </a:r>
          </a:p>
          <a:p>
            <a:pPr defTabSz="333756">
              <a:spcAft>
                <a:spcPts val="600"/>
              </a:spcAft>
            </a:pPr>
            <a:r>
              <a:rPr lang="en-US" altLang="en-US" sz="1022" kern="1200" dirty="0">
                <a:solidFill>
                  <a:schemeClr val="tx1"/>
                </a:solidFill>
                <a:latin typeface="Inter"/>
                <a:ea typeface="+mn-ea"/>
                <a:cs typeface="+mn-cs"/>
              </a:rPr>
              <a:t>0.8511139983638901</a:t>
            </a:r>
            <a:r>
              <a:rPr lang="en-AU" sz="1022" kern="1200" dirty="0">
                <a:solidFill>
                  <a:schemeClr val="tx1"/>
                </a:solidFill>
                <a:latin typeface="Inter"/>
                <a:ea typeface="+mn-ea"/>
                <a:cs typeface="+mn-cs"/>
              </a:rPr>
              <a:t> </a:t>
            </a:r>
            <a:endParaRPr lang="en-AU" sz="1400" dirty="0">
              <a:latin typeface="Inter"/>
            </a:endParaRPr>
          </a:p>
        </p:txBody>
      </p:sp>
      <p:sp>
        <p:nvSpPr>
          <p:cNvPr id="11" name="TextBox 10">
            <a:extLst>
              <a:ext uri="{FF2B5EF4-FFF2-40B4-BE49-F238E27FC236}">
                <a16:creationId xmlns:a16="http://schemas.microsoft.com/office/drawing/2014/main" id="{5F0E4B41-0B8E-EF85-F2CA-2FFDBD9989C1}"/>
              </a:ext>
            </a:extLst>
          </p:cNvPr>
          <p:cNvSpPr txBox="1"/>
          <p:nvPr/>
        </p:nvSpPr>
        <p:spPr>
          <a:xfrm>
            <a:off x="5289134" y="3589754"/>
            <a:ext cx="1392145" cy="406906"/>
          </a:xfrm>
          <a:prstGeom prst="rect">
            <a:avLst/>
          </a:prstGeom>
          <a:noFill/>
        </p:spPr>
        <p:txBody>
          <a:bodyPr wrap="square">
            <a:spAutoFit/>
          </a:bodyPr>
          <a:lstStyle/>
          <a:p>
            <a:pPr defTabSz="333756">
              <a:spcAft>
                <a:spcPts val="600"/>
              </a:spcAft>
            </a:pPr>
            <a:r>
              <a:rPr lang="en-AU" sz="1022" kern="1200" dirty="0">
                <a:solidFill>
                  <a:schemeClr val="tx1"/>
                </a:solidFill>
                <a:latin typeface="Inter"/>
                <a:ea typeface="+mn-ea"/>
                <a:cs typeface="+mn-cs"/>
              </a:rPr>
              <a:t>SVM Accuracy Score:</a:t>
            </a:r>
            <a:r>
              <a:rPr lang="en-US" altLang="en-US" sz="1022" kern="1200" dirty="0">
                <a:solidFill>
                  <a:schemeClr val="tx1"/>
                </a:solidFill>
                <a:latin typeface="Inter"/>
                <a:ea typeface="+mn-ea"/>
                <a:cs typeface="+mn-cs"/>
              </a:rPr>
              <a:t> 0.87</a:t>
            </a:r>
            <a:r>
              <a:rPr lang="en-AU" sz="1022" kern="1200" dirty="0">
                <a:solidFill>
                  <a:schemeClr val="tx1"/>
                </a:solidFill>
                <a:latin typeface="Inter"/>
                <a:ea typeface="+mn-ea"/>
                <a:cs typeface="+mn-cs"/>
              </a:rPr>
              <a:t> </a:t>
            </a:r>
            <a:endParaRPr lang="en-AU" sz="1400" dirty="0">
              <a:latin typeface="Inter"/>
            </a:endParaRPr>
          </a:p>
        </p:txBody>
      </p:sp>
      <p:sp>
        <p:nvSpPr>
          <p:cNvPr id="12" name="TextBox 11">
            <a:extLst>
              <a:ext uri="{FF2B5EF4-FFF2-40B4-BE49-F238E27FC236}">
                <a16:creationId xmlns:a16="http://schemas.microsoft.com/office/drawing/2014/main" id="{00ECA511-33D2-1643-236B-F2DD01D17546}"/>
              </a:ext>
            </a:extLst>
          </p:cNvPr>
          <p:cNvSpPr txBox="1"/>
          <p:nvPr/>
        </p:nvSpPr>
        <p:spPr>
          <a:xfrm>
            <a:off x="2392389" y="1161381"/>
            <a:ext cx="1873492" cy="406906"/>
          </a:xfrm>
          <a:prstGeom prst="rect">
            <a:avLst/>
          </a:prstGeom>
          <a:noFill/>
        </p:spPr>
        <p:txBody>
          <a:bodyPr wrap="square">
            <a:spAutoFit/>
          </a:bodyPr>
          <a:lstStyle/>
          <a:p>
            <a:pPr defTabSz="333756">
              <a:spcAft>
                <a:spcPts val="600"/>
              </a:spcAft>
            </a:pPr>
            <a:r>
              <a:rPr lang="en-AU" sz="1022" kern="1200" dirty="0">
                <a:solidFill>
                  <a:schemeClr val="tx1"/>
                </a:solidFill>
                <a:latin typeface="Inter"/>
                <a:ea typeface="+mn-ea"/>
                <a:cs typeface="+mn-cs"/>
              </a:rPr>
              <a:t>Decision Tree Accuracy Score:</a:t>
            </a:r>
            <a:r>
              <a:rPr lang="en-US" altLang="en-US" sz="1022" kern="1200" dirty="0">
                <a:solidFill>
                  <a:schemeClr val="tx1"/>
                </a:solidFill>
                <a:latin typeface="Inter"/>
                <a:ea typeface="+mn-ea"/>
                <a:cs typeface="+mn-cs"/>
              </a:rPr>
              <a:t> 0.95</a:t>
            </a:r>
            <a:r>
              <a:rPr lang="en-AU" sz="1022" kern="1200" dirty="0">
                <a:solidFill>
                  <a:schemeClr val="tx1"/>
                </a:solidFill>
                <a:latin typeface="Inter"/>
                <a:ea typeface="+mn-ea"/>
                <a:cs typeface="+mn-cs"/>
              </a:rPr>
              <a:t> </a:t>
            </a:r>
            <a:endParaRPr lang="en-AU" sz="1400" dirty="0">
              <a:latin typeface="Inter"/>
            </a:endParaRPr>
          </a:p>
        </p:txBody>
      </p:sp>
      <p:pic>
        <p:nvPicPr>
          <p:cNvPr id="7176" name="Picture 8">
            <a:extLst>
              <a:ext uri="{FF2B5EF4-FFF2-40B4-BE49-F238E27FC236}">
                <a16:creationId xmlns:a16="http://schemas.microsoft.com/office/drawing/2014/main" id="{8C194894-94C3-D618-A949-5AA37D068A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805" y="1575602"/>
            <a:ext cx="2008661" cy="169264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BCCDE3A3-0B9D-7C02-0612-7FA7A0EE6B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387" y="1572136"/>
            <a:ext cx="2004095" cy="1688796"/>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ACC89C04-E2CD-AA64-3B69-45468D76D7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231" y="4015423"/>
            <a:ext cx="2038592" cy="1717865"/>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C8008479-6061-A1C8-DC99-329FB8C386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9071" y="4015423"/>
            <a:ext cx="2008661" cy="169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51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196" name="Rectangle 8198">
            <a:extLst>
              <a:ext uri="{FF2B5EF4-FFF2-40B4-BE49-F238E27FC236}">
                <a16:creationId xmlns:a16="http://schemas.microsoft.com/office/drawing/2014/main" id="{684FCD5C-7443-4EBD-B37B-EAB86BF09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7" name="Rectangle 8200">
            <a:extLst>
              <a:ext uri="{FF2B5EF4-FFF2-40B4-BE49-F238E27FC236}">
                <a16:creationId xmlns:a16="http://schemas.microsoft.com/office/drawing/2014/main" id="{010E9B40-C467-4CDE-8CC1-38533731D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84D5063C-CB0D-73F1-EE40-80AF3A539C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38066" y="1288923"/>
            <a:ext cx="5315867"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86956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3D763E75-C54E-08EE-B313-AC277DD1EE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439" y="1117907"/>
            <a:ext cx="4789827" cy="4622183"/>
          </a:xfrm>
          <a:prstGeom prst="rect">
            <a:avLst/>
          </a:prstGeom>
          <a:noFill/>
          <a:extLst>
            <a:ext uri="{909E8E84-426E-40DD-AFC4-6F175D3DCCD1}">
              <a14:hiddenFill xmlns:a14="http://schemas.microsoft.com/office/drawing/2010/main">
                <a:solidFill>
                  <a:srgbClr val="FFFFFF"/>
                </a:solidFill>
              </a14:hiddenFill>
            </a:ext>
          </a:extLst>
        </p:spPr>
      </p:pic>
      <p:cxnSp>
        <p:nvCxnSpPr>
          <p:cNvPr id="9250" name="Straight Connector 9224">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218" name="Picture 2">
            <a:extLst>
              <a:ext uri="{FF2B5EF4-FFF2-40B4-BE49-F238E27FC236}">
                <a16:creationId xmlns:a16="http://schemas.microsoft.com/office/drawing/2014/main" id="{7BDFB3CE-8698-C4D2-EE54-BE1082BE6E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66725" y="1117907"/>
            <a:ext cx="4799456" cy="379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4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5C42EF5E-E0AF-80C7-D31A-B01A6AB8C97D}"/>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AU" sz="2400">
                <a:solidFill>
                  <a:schemeClr val="bg1"/>
                </a:solidFill>
              </a:rPr>
              <a:t>Decision tree </a:t>
            </a:r>
            <a:br>
              <a:rPr lang="en-AU" sz="2400">
                <a:solidFill>
                  <a:schemeClr val="bg1"/>
                </a:solidFill>
              </a:rPr>
            </a:br>
            <a:r>
              <a:rPr lang="en-AU" sz="2400">
                <a:solidFill>
                  <a:schemeClr val="bg1"/>
                </a:solidFill>
              </a:rPr>
              <a:t>vs </a:t>
            </a:r>
            <a:br>
              <a:rPr lang="en-AU" sz="2400">
                <a:solidFill>
                  <a:schemeClr val="bg1"/>
                </a:solidFill>
              </a:rPr>
            </a:br>
            <a:r>
              <a:rPr lang="en-AU" sz="2400">
                <a:solidFill>
                  <a:schemeClr val="bg1"/>
                </a:solidFill>
              </a:rPr>
              <a:t>random forest</a:t>
            </a:r>
          </a:p>
        </p:txBody>
      </p:sp>
      <p:graphicFrame>
        <p:nvGraphicFramePr>
          <p:cNvPr id="4" name="Content Placeholder 3">
            <a:extLst>
              <a:ext uri="{FF2B5EF4-FFF2-40B4-BE49-F238E27FC236}">
                <a16:creationId xmlns:a16="http://schemas.microsoft.com/office/drawing/2014/main" id="{7ABD34C8-E54A-62A1-0FBC-26F2237C72D5}"/>
              </a:ext>
            </a:extLst>
          </p:cNvPr>
          <p:cNvGraphicFramePr>
            <a:graphicFrameLocks noGrp="1"/>
          </p:cNvGraphicFramePr>
          <p:nvPr>
            <p:ph idx="1"/>
            <p:extLst>
              <p:ext uri="{D42A27DB-BD31-4B8C-83A1-F6EECF244321}">
                <p14:modId xmlns:p14="http://schemas.microsoft.com/office/powerpoint/2010/main" val="450774753"/>
              </p:ext>
            </p:extLst>
          </p:nvPr>
        </p:nvGraphicFramePr>
        <p:xfrm>
          <a:off x="5619750" y="1296556"/>
          <a:ext cx="5607051" cy="4264891"/>
        </p:xfrm>
        <a:graphic>
          <a:graphicData uri="http://schemas.openxmlformats.org/drawingml/2006/table">
            <a:tbl>
              <a:tblPr firstRow="1" bandRow="1">
                <a:noFill/>
                <a:tableStyleId>{5C22544A-7EE6-4342-B048-85BDC9FD1C3A}</a:tableStyleId>
              </a:tblPr>
              <a:tblGrid>
                <a:gridCol w="2829869">
                  <a:extLst>
                    <a:ext uri="{9D8B030D-6E8A-4147-A177-3AD203B41FA5}">
                      <a16:colId xmlns:a16="http://schemas.microsoft.com/office/drawing/2014/main" val="1702359429"/>
                    </a:ext>
                  </a:extLst>
                </a:gridCol>
                <a:gridCol w="2777182">
                  <a:extLst>
                    <a:ext uri="{9D8B030D-6E8A-4147-A177-3AD203B41FA5}">
                      <a16:colId xmlns:a16="http://schemas.microsoft.com/office/drawing/2014/main" val="1005290787"/>
                    </a:ext>
                  </a:extLst>
                </a:gridCol>
              </a:tblGrid>
              <a:tr h="303476">
                <a:tc>
                  <a:txBody>
                    <a:bodyPr/>
                    <a:lstStyle/>
                    <a:p>
                      <a:r>
                        <a:rPr lang="en-AU" sz="900" b="1" cap="all" spc="60">
                          <a:solidFill>
                            <a:schemeClr val="tx1"/>
                          </a:solidFill>
                          <a:effectLst/>
                        </a:rPr>
                        <a:t>Decision Tree</a:t>
                      </a:r>
                    </a:p>
                  </a:txBody>
                  <a:tcPr marL="41654" marR="13539" marT="68972" marB="68972" anchor="b">
                    <a:lnL w="12700" cap="flat" cmpd="sng" algn="ctr">
                      <a:solidFill>
                        <a:schemeClr val="tx1"/>
                      </a:solidFill>
                      <a:prstDash val="solid"/>
                    </a:lnL>
                    <a:lnR w="12700" cmpd="sng">
                      <a:noFill/>
                      <a:prstDash val="solid"/>
                    </a:lnR>
                    <a:lnT w="12700" cmpd="sng">
                      <a:noFill/>
                    </a:lnT>
                    <a:lnB w="12700" cmpd="sng">
                      <a:noFill/>
                      <a:prstDash val="solid"/>
                    </a:lnB>
                    <a:noFill/>
                  </a:tcPr>
                </a:tc>
                <a:tc>
                  <a:txBody>
                    <a:bodyPr/>
                    <a:lstStyle/>
                    <a:p>
                      <a:r>
                        <a:rPr lang="en-AU" sz="900" b="1" cap="all" spc="60">
                          <a:solidFill>
                            <a:schemeClr val="tx1"/>
                          </a:solidFill>
                          <a:effectLst/>
                        </a:rPr>
                        <a:t>Random Forest</a:t>
                      </a:r>
                    </a:p>
                  </a:txBody>
                  <a:tcPr marL="41654" marR="13539" marT="68972" marB="68972" anchor="b">
                    <a:lnL w="12700" cmpd="sng">
                      <a:noFill/>
                      <a:prstDash val="solid"/>
                    </a:lnL>
                    <a:lnR w="12700" cmpd="sng">
                      <a:noFill/>
                      <a:prstDash val="solid"/>
                    </a:lnR>
                    <a:lnT w="12700" cmpd="sng">
                      <a:noFill/>
                    </a:lnT>
                    <a:lnB w="12700" cmpd="sng">
                      <a:noFill/>
                      <a:prstDash val="solid"/>
                    </a:lnB>
                    <a:noFill/>
                  </a:tcPr>
                </a:tc>
                <a:extLst>
                  <a:ext uri="{0D108BD9-81ED-4DB2-BD59-A6C34878D82A}">
                    <a16:rowId xmlns:a16="http://schemas.microsoft.com/office/drawing/2014/main" val="2948531370"/>
                  </a:ext>
                </a:extLst>
              </a:tr>
              <a:tr h="844160">
                <a:tc>
                  <a:txBody>
                    <a:bodyPr/>
                    <a:lstStyle/>
                    <a:p>
                      <a:r>
                        <a:rPr lang="en-US" sz="1200" cap="none" spc="0">
                          <a:solidFill>
                            <a:schemeClr val="tx1"/>
                          </a:solidFill>
                          <a:effectLst/>
                        </a:rPr>
                        <a:t>A decision tree is a tree-like model of decisions along with possible outcomes in a diagram.</a:t>
                      </a:r>
                    </a:p>
                  </a:txBody>
                  <a:tcPr marL="41654" marR="13539" marT="11901" marB="68972"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200" cap="none" spc="0">
                          <a:solidFill>
                            <a:schemeClr val="tx1"/>
                          </a:solidFill>
                          <a:effectLst/>
                        </a:rPr>
                        <a:t>A classification algorithm consisting of many decision trees combined to get a more accurate result as compared to a single tree.</a:t>
                      </a:r>
                    </a:p>
                  </a:txBody>
                  <a:tcPr marL="41654" marR="13539" marT="11901" marB="6897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47649671"/>
                  </a:ext>
                </a:extLst>
              </a:tr>
              <a:tr h="660236">
                <a:tc>
                  <a:txBody>
                    <a:bodyPr/>
                    <a:lstStyle/>
                    <a:p>
                      <a:r>
                        <a:rPr lang="en-US" sz="1200" b="0" i="0" kern="1200" cap="none" spc="0">
                          <a:solidFill>
                            <a:schemeClr val="tx1"/>
                          </a:solidFill>
                          <a:effectLst/>
                          <a:latin typeface="+mn-lt"/>
                          <a:ea typeface="+mn-ea"/>
                          <a:cs typeface="+mn-cs"/>
                        </a:rPr>
                        <a:t>Prone to overfitting, especially when the tree is deep and complex. It can capture noise in the data.</a:t>
                      </a:r>
                      <a:endParaRPr lang="en-US" sz="1200" cap="none" spc="0">
                        <a:solidFill>
                          <a:schemeClr val="tx1"/>
                        </a:solidFill>
                        <a:effectLst/>
                      </a:endParaRPr>
                    </a:p>
                  </a:txBody>
                  <a:tcPr marL="41654" marR="13539" marT="11901" marB="6897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200" b="0" i="0" kern="1200" cap="none" spc="0">
                          <a:solidFill>
                            <a:schemeClr val="tx1"/>
                          </a:solidFill>
                          <a:effectLst/>
                          <a:latin typeface="+mn-lt"/>
                          <a:ea typeface="+mn-ea"/>
                          <a:cs typeface="+mn-cs"/>
                        </a:rPr>
                        <a:t>Less prone to overfitting due to the aggregation of multiple trees. It tends to produce more generalizable models.</a:t>
                      </a:r>
                      <a:endParaRPr lang="en-US" sz="1200" cap="none" spc="0">
                        <a:solidFill>
                          <a:schemeClr val="tx1"/>
                        </a:solidFill>
                        <a:effectLst/>
                      </a:endParaRPr>
                    </a:p>
                  </a:txBody>
                  <a:tcPr marL="41654" marR="13539" marT="11901" marB="6897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52468735"/>
                  </a:ext>
                </a:extLst>
              </a:tr>
              <a:tr h="292387">
                <a:tc>
                  <a:txBody>
                    <a:bodyPr/>
                    <a:lstStyle/>
                    <a:p>
                      <a:r>
                        <a:rPr lang="en-US" sz="1200" cap="none" spc="0">
                          <a:solidFill>
                            <a:schemeClr val="tx1"/>
                          </a:solidFill>
                          <a:effectLst/>
                        </a:rPr>
                        <a:t>The results are not accurate.</a:t>
                      </a:r>
                    </a:p>
                  </a:txBody>
                  <a:tcPr marL="41654" marR="13539" marT="11901" marB="68972"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200" cap="none" spc="0">
                          <a:solidFill>
                            <a:schemeClr val="tx1"/>
                          </a:solidFill>
                          <a:effectLst/>
                        </a:rPr>
                        <a:t>This gives accurate and precise results.</a:t>
                      </a:r>
                    </a:p>
                  </a:txBody>
                  <a:tcPr marL="41654" marR="13539" marT="11901" marB="6897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2080337"/>
                  </a:ext>
                </a:extLst>
              </a:tr>
              <a:tr h="1028085">
                <a:tc>
                  <a:txBody>
                    <a:bodyPr/>
                    <a:lstStyle/>
                    <a:p>
                      <a:r>
                        <a:rPr lang="en-US" sz="1200" b="0" i="0" kern="1200" cap="none" spc="0">
                          <a:solidFill>
                            <a:schemeClr val="tx1"/>
                          </a:solidFill>
                          <a:effectLst/>
                          <a:latin typeface="+mn-lt"/>
                          <a:ea typeface="+mn-ea"/>
                          <a:cs typeface="+mn-cs"/>
                        </a:rPr>
                        <a:t>Tends to have high variance and low bias, which means it can adapt well to the training data but may perform poorly on unseen data.</a:t>
                      </a:r>
                      <a:endParaRPr lang="en-US" sz="1200" cap="none" spc="0">
                        <a:solidFill>
                          <a:schemeClr val="tx1"/>
                        </a:solidFill>
                        <a:effectLst/>
                      </a:endParaRPr>
                    </a:p>
                  </a:txBody>
                  <a:tcPr marL="41654" marR="13539" marT="11901" marB="6897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200" b="0" i="0" kern="1200" cap="none" spc="0">
                          <a:solidFill>
                            <a:schemeClr val="tx1"/>
                          </a:solidFill>
                          <a:effectLst/>
                          <a:latin typeface="+mn-lt"/>
                          <a:ea typeface="+mn-ea"/>
                          <a:cs typeface="+mn-cs"/>
                        </a:rPr>
                        <a:t>Reduces variance compared to a single Decision Tree, resulting in a more balanced trade-off between bias and variance. It often provides better generalization.</a:t>
                      </a:r>
                      <a:endParaRPr lang="en-US" sz="1200" cap="none" spc="0">
                        <a:solidFill>
                          <a:schemeClr val="tx1"/>
                        </a:solidFill>
                        <a:effectLst/>
                      </a:endParaRPr>
                    </a:p>
                  </a:txBody>
                  <a:tcPr marL="41654" marR="13539" marT="11901" marB="6897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59448620"/>
                  </a:ext>
                </a:extLst>
              </a:tr>
              <a:tr h="476311">
                <a:tc>
                  <a:txBody>
                    <a:bodyPr/>
                    <a:lstStyle/>
                    <a:p>
                      <a:r>
                        <a:rPr lang="en-US" sz="1200" cap="none" spc="0">
                          <a:solidFill>
                            <a:schemeClr val="tx1"/>
                          </a:solidFill>
                          <a:effectLst/>
                        </a:rPr>
                        <a:t>It is easy to visualize. The only task is to fit the decision tree model.</a:t>
                      </a:r>
                    </a:p>
                  </a:txBody>
                  <a:tcPr marL="41654" marR="13539" marT="11901" marB="68972"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200" cap="none" spc="0">
                          <a:solidFill>
                            <a:schemeClr val="tx1"/>
                          </a:solidFill>
                          <a:effectLst/>
                        </a:rPr>
                        <a:t>This has complex visualization as it determines the pattern behind the data.</a:t>
                      </a:r>
                    </a:p>
                  </a:txBody>
                  <a:tcPr marL="41654" marR="13539" marT="11901" marB="6897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32932690"/>
                  </a:ext>
                </a:extLst>
              </a:tr>
              <a:tr h="660236">
                <a:tc>
                  <a:txBody>
                    <a:bodyPr/>
                    <a:lstStyle/>
                    <a:p>
                      <a:r>
                        <a:rPr lang="en-US" sz="1200" b="0" i="0" kern="1200" cap="none" spc="0">
                          <a:solidFill>
                            <a:schemeClr val="tx1"/>
                          </a:solidFill>
                          <a:effectLst/>
                          <a:latin typeface="+mn-lt"/>
                          <a:ea typeface="+mn-ea"/>
                          <a:cs typeface="+mn-cs"/>
                        </a:rPr>
                        <a:t>May have lower prediction accuracy, especially when the data is complex or noisy.</a:t>
                      </a:r>
                      <a:endParaRPr lang="en-US" sz="1200" cap="none" spc="0">
                        <a:solidFill>
                          <a:schemeClr val="tx1"/>
                        </a:solidFill>
                        <a:effectLst/>
                      </a:endParaRPr>
                    </a:p>
                  </a:txBody>
                  <a:tcPr marL="41654" marR="13539" marT="11901" marB="68972" anchor="ctr">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tc>
                  <a:txBody>
                    <a:bodyPr/>
                    <a:lstStyle/>
                    <a:p>
                      <a:r>
                        <a:rPr lang="en-US" sz="1200" b="0" i="0" kern="1200" cap="none" spc="0">
                          <a:solidFill>
                            <a:schemeClr val="tx1"/>
                          </a:solidFill>
                          <a:effectLst/>
                          <a:latin typeface="+mn-lt"/>
                          <a:ea typeface="+mn-ea"/>
                          <a:cs typeface="+mn-cs"/>
                        </a:rPr>
                        <a:t>Tends to provide better prediction accuracy, making it a popular choice for many real-world applications.</a:t>
                      </a:r>
                      <a:endParaRPr lang="en-US" sz="1200" cap="none" spc="0">
                        <a:solidFill>
                          <a:schemeClr val="tx1"/>
                        </a:solidFill>
                        <a:effectLst/>
                      </a:endParaRPr>
                    </a:p>
                  </a:txBody>
                  <a:tcPr marL="41654" marR="13539" marT="11901" marB="68972" anchor="ctr">
                    <a:lnL w="12700" cmpd="sng">
                      <a:noFill/>
                      <a:prstDash val="solid"/>
                    </a:lnL>
                    <a:lnR w="12700" cmpd="sng">
                      <a:noFill/>
                      <a:prstDash val="solid"/>
                    </a:lnR>
                    <a:lnT w="12700" cmpd="sng">
                      <a:noFill/>
                      <a:prstDash val="solid"/>
                    </a:lnT>
                    <a:lnB w="12700" cap="flat" cmpd="sng" algn="ctr">
                      <a:noFill/>
                      <a:prstDash val="solid"/>
                    </a:lnB>
                    <a:solidFill>
                      <a:schemeClr val="bg1">
                        <a:lumMod val="95000"/>
                      </a:schemeClr>
                    </a:solidFill>
                  </a:tcPr>
                </a:tc>
                <a:extLst>
                  <a:ext uri="{0D108BD9-81ED-4DB2-BD59-A6C34878D82A}">
                    <a16:rowId xmlns:a16="http://schemas.microsoft.com/office/drawing/2014/main" val="667639404"/>
                  </a:ext>
                </a:extLst>
              </a:tr>
            </a:tbl>
          </a:graphicData>
        </a:graphic>
      </p:graphicFrame>
    </p:spTree>
    <p:extLst>
      <p:ext uri="{BB962C8B-B14F-4D97-AF65-F5344CB8AC3E}">
        <p14:creationId xmlns:p14="http://schemas.microsoft.com/office/powerpoint/2010/main" val="319220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Vibrant green forest">
            <a:extLst>
              <a:ext uri="{FF2B5EF4-FFF2-40B4-BE49-F238E27FC236}">
                <a16:creationId xmlns:a16="http://schemas.microsoft.com/office/drawing/2014/main" id="{3FD45123-F2B0-17A2-0B0C-04CC38F6E809}"/>
              </a:ext>
            </a:extLst>
          </p:cNvPr>
          <p:cNvPicPr>
            <a:picLocks noChangeAspect="1"/>
          </p:cNvPicPr>
          <p:nvPr/>
        </p:nvPicPr>
        <p:blipFill rotWithShape="1">
          <a:blip r:embed="rId2"/>
          <a:srcRect t="8746" b="6984"/>
          <a:stretch/>
        </p:blipFill>
        <p:spPr>
          <a:xfrm>
            <a:off x="20" y="10"/>
            <a:ext cx="12191980" cy="6857990"/>
          </a:xfrm>
          <a:prstGeom prst="rect">
            <a:avLst/>
          </a:prstGeom>
        </p:spPr>
      </p:pic>
      <p:sp>
        <p:nvSpPr>
          <p:cNvPr id="2" name="Title 1">
            <a:extLst>
              <a:ext uri="{FF2B5EF4-FFF2-40B4-BE49-F238E27FC236}">
                <a16:creationId xmlns:a16="http://schemas.microsoft.com/office/drawing/2014/main" id="{A854CD8C-2618-AD25-3EB5-98F135CAC1D4}"/>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Random forest</a:t>
            </a:r>
          </a:p>
        </p:txBody>
      </p:sp>
    </p:spTree>
    <p:extLst>
      <p:ext uri="{BB962C8B-B14F-4D97-AF65-F5344CB8AC3E}">
        <p14:creationId xmlns:p14="http://schemas.microsoft.com/office/powerpoint/2010/main" val="15506424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8B784-2FE6-888C-5344-684C2A905FCA}"/>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AU" b="1" i="0">
                <a:solidFill>
                  <a:srgbClr val="404040"/>
                </a:solidFill>
                <a:effectLst/>
                <a:latin typeface="Söhne"/>
              </a:rPr>
              <a:t>Introduction</a:t>
            </a:r>
            <a:endParaRPr lang="en-AU" dirty="0">
              <a:solidFill>
                <a:srgbClr val="404040"/>
              </a:solidFill>
            </a:endParaRPr>
          </a:p>
        </p:txBody>
      </p:sp>
      <p:sp>
        <p:nvSpPr>
          <p:cNvPr id="3" name="Content Placeholder 2">
            <a:extLst>
              <a:ext uri="{FF2B5EF4-FFF2-40B4-BE49-F238E27FC236}">
                <a16:creationId xmlns:a16="http://schemas.microsoft.com/office/drawing/2014/main" id="{C4470B20-9924-4650-3ADD-39A2D0993587}"/>
              </a:ext>
            </a:extLst>
          </p:cNvPr>
          <p:cNvSpPr>
            <a:spLocks noGrp="1"/>
          </p:cNvSpPr>
          <p:nvPr>
            <p:ph idx="1"/>
          </p:nvPr>
        </p:nvSpPr>
        <p:spPr>
          <a:xfrm>
            <a:off x="3238831" y="2638044"/>
            <a:ext cx="5662892" cy="1465033"/>
          </a:xfrm>
        </p:spPr>
        <p:txBody>
          <a:bodyPr>
            <a:noAutofit/>
          </a:bodyPr>
          <a:lstStyle/>
          <a:p>
            <a:pPr marL="0" indent="0">
              <a:buNone/>
            </a:pPr>
            <a:r>
              <a:rPr lang="en-US" sz="1400" i="0">
                <a:solidFill>
                  <a:schemeClr val="tx1"/>
                </a:solidFill>
                <a:effectLst/>
                <a:latin typeface="Inter"/>
              </a:rPr>
              <a:t>Airline customer satisfaction refers to the level of contentment and approval that passengers feel after using the services of an airline company. It is a crucial metric for airlines as it directly impacts their reputation, customer loyalty, and business success. A higher level of customer satisfaction often leads to increased customer retention, positive word-of-mouth referrals, and a competitive edge in the airline industry.</a:t>
            </a:r>
          </a:p>
          <a:p>
            <a:pPr algn="l"/>
            <a:endParaRPr lang="en-AU" sz="1400" dirty="0">
              <a:solidFill>
                <a:schemeClr val="tx1"/>
              </a:solidFill>
              <a:latin typeface="Inter"/>
            </a:endParaRPr>
          </a:p>
        </p:txBody>
      </p:sp>
      <p:sp>
        <p:nvSpPr>
          <p:cNvPr id="4" name="TextBox 3">
            <a:extLst>
              <a:ext uri="{FF2B5EF4-FFF2-40B4-BE49-F238E27FC236}">
                <a16:creationId xmlns:a16="http://schemas.microsoft.com/office/drawing/2014/main" id="{BA3C730F-1814-F143-04F8-B50BE1AD0216}"/>
              </a:ext>
            </a:extLst>
          </p:cNvPr>
          <p:cNvSpPr txBox="1"/>
          <p:nvPr/>
        </p:nvSpPr>
        <p:spPr>
          <a:xfrm>
            <a:off x="3657599" y="4103077"/>
            <a:ext cx="4454770" cy="1384995"/>
          </a:xfrm>
          <a:prstGeom prst="rect">
            <a:avLst/>
          </a:prstGeom>
          <a:noFill/>
        </p:spPr>
        <p:txBody>
          <a:bodyPr wrap="square" rtlCol="0">
            <a:spAutoFit/>
          </a:bodyPr>
          <a:lstStyle/>
          <a:p>
            <a:pPr algn="l"/>
            <a:r>
              <a:rPr lang="en-US" sz="1400" i="0">
                <a:solidFill>
                  <a:schemeClr val="tx1"/>
                </a:solidFill>
                <a:effectLst/>
                <a:latin typeface="Inter"/>
              </a:rPr>
              <a:t>Customer Satisfaction Factors:</a:t>
            </a:r>
          </a:p>
          <a:p>
            <a:pPr algn="l">
              <a:buFont typeface="+mj-lt"/>
              <a:buAutoNum type="arabicPeriod"/>
            </a:pPr>
            <a:r>
              <a:rPr lang="en-US" sz="1400" i="0">
                <a:solidFill>
                  <a:schemeClr val="tx1"/>
                </a:solidFill>
                <a:effectLst/>
                <a:latin typeface="Inter"/>
              </a:rPr>
              <a:t>On-Time Performance</a:t>
            </a:r>
          </a:p>
          <a:p>
            <a:pPr algn="l">
              <a:buFont typeface="+mj-lt"/>
              <a:buAutoNum type="arabicPeriod"/>
            </a:pPr>
            <a:r>
              <a:rPr lang="en-US" sz="1400" i="0">
                <a:solidFill>
                  <a:schemeClr val="tx1"/>
                </a:solidFill>
                <a:effectLst/>
                <a:latin typeface="Inter"/>
              </a:rPr>
              <a:t>In-Flight Experience</a:t>
            </a:r>
          </a:p>
          <a:p>
            <a:pPr algn="l">
              <a:buFont typeface="+mj-lt"/>
              <a:buAutoNum type="arabicPeriod"/>
            </a:pPr>
            <a:r>
              <a:rPr lang="en-US" sz="1400" i="0">
                <a:solidFill>
                  <a:schemeClr val="tx1"/>
                </a:solidFill>
                <a:effectLst/>
                <a:latin typeface="Inter"/>
              </a:rPr>
              <a:t>Booking Process</a:t>
            </a:r>
          </a:p>
          <a:p>
            <a:pPr algn="l">
              <a:buFont typeface="+mj-lt"/>
              <a:buAutoNum type="arabicPeriod"/>
            </a:pPr>
            <a:r>
              <a:rPr lang="en-US" sz="1400" i="0">
                <a:solidFill>
                  <a:schemeClr val="tx1"/>
                </a:solidFill>
                <a:effectLst/>
                <a:latin typeface="Inter"/>
              </a:rPr>
              <a:t>Customer Service</a:t>
            </a:r>
          </a:p>
          <a:p>
            <a:pPr algn="l">
              <a:buFont typeface="+mj-lt"/>
              <a:buAutoNum type="arabicPeriod"/>
            </a:pPr>
            <a:r>
              <a:rPr lang="en-US" sz="1400" i="0">
                <a:solidFill>
                  <a:schemeClr val="tx1"/>
                </a:solidFill>
                <a:effectLst/>
                <a:latin typeface="Inter"/>
              </a:rPr>
              <a:t>Baggage Handling</a:t>
            </a:r>
            <a:endParaRPr lang="en-AU" sz="1400" dirty="0"/>
          </a:p>
        </p:txBody>
      </p:sp>
    </p:spTree>
    <p:extLst>
      <p:ext uri="{BB962C8B-B14F-4D97-AF65-F5344CB8AC3E}">
        <p14:creationId xmlns:p14="http://schemas.microsoft.com/office/powerpoint/2010/main" val="93206337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4CD8C-2618-AD25-3EB5-98F135CAC1D4}"/>
              </a:ext>
            </a:extLst>
          </p:cNvPr>
          <p:cNvSpPr>
            <a:spLocks noGrp="1"/>
          </p:cNvSpPr>
          <p:nvPr>
            <p:ph type="title"/>
          </p:nvPr>
        </p:nvSpPr>
        <p:spPr>
          <a:xfrm>
            <a:off x="790515" y="769545"/>
            <a:ext cx="5952765" cy="3263119"/>
          </a:xfrm>
          <a:noFill/>
          <a:ln>
            <a:solidFill>
              <a:schemeClr val="bg1"/>
            </a:solidFill>
          </a:ln>
        </p:spPr>
        <p:txBody>
          <a:bodyPr vert="horz" lIns="274320" tIns="182880" rIns="274320" bIns="182880" rtlCol="0" anchor="ctr" anchorCtr="1">
            <a:normAutofit/>
          </a:bodyPr>
          <a:lstStyle/>
          <a:p>
            <a:r>
              <a:rPr lang="en-US" sz="4000">
                <a:solidFill>
                  <a:schemeClr val="bg1"/>
                </a:solidFill>
              </a:rPr>
              <a:t>Thank you</a:t>
            </a:r>
          </a:p>
        </p:txBody>
      </p:sp>
      <p:pic>
        <p:nvPicPr>
          <p:cNvPr id="6" name="Graphic 5" descr="Smiling Face with No Fill">
            <a:extLst>
              <a:ext uri="{FF2B5EF4-FFF2-40B4-BE49-F238E27FC236}">
                <a16:creationId xmlns:a16="http://schemas.microsoft.com/office/drawing/2014/main" id="{11133C13-E056-7741-AB05-8F44E8207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8" y="1638804"/>
            <a:ext cx="3419524" cy="3419524"/>
          </a:xfrm>
          <a:prstGeom prst="rect">
            <a:avLst/>
          </a:prstGeom>
        </p:spPr>
      </p:pic>
    </p:spTree>
    <p:extLst>
      <p:ext uri="{BB962C8B-B14F-4D97-AF65-F5344CB8AC3E}">
        <p14:creationId xmlns:p14="http://schemas.microsoft.com/office/powerpoint/2010/main" val="28298023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B784-2FE6-888C-5344-684C2A905FCA}"/>
              </a:ext>
            </a:extLst>
          </p:cNvPr>
          <p:cNvSpPr>
            <a:spLocks noGrp="1"/>
          </p:cNvSpPr>
          <p:nvPr>
            <p:ph type="title"/>
          </p:nvPr>
        </p:nvSpPr>
        <p:spPr>
          <a:xfrm>
            <a:off x="2231136" y="964692"/>
            <a:ext cx="7729728" cy="1188720"/>
          </a:xfrm>
        </p:spPr>
        <p:txBody>
          <a:bodyPr>
            <a:normAutofit/>
          </a:bodyPr>
          <a:lstStyle/>
          <a:p>
            <a:r>
              <a:rPr lang="en-AU" b="1" i="0">
                <a:effectLst/>
                <a:latin typeface="Söhne"/>
              </a:rPr>
              <a:t>Introduction</a:t>
            </a:r>
            <a:endParaRPr lang="en-AU"/>
          </a:p>
        </p:txBody>
      </p:sp>
      <p:graphicFrame>
        <p:nvGraphicFramePr>
          <p:cNvPr id="15" name="Content Placeholder 2">
            <a:extLst>
              <a:ext uri="{FF2B5EF4-FFF2-40B4-BE49-F238E27FC236}">
                <a16:creationId xmlns:a16="http://schemas.microsoft.com/office/drawing/2014/main" id="{19DEF148-905B-675E-FA44-6D6F40CABCA0}"/>
              </a:ext>
            </a:extLst>
          </p:cNvPr>
          <p:cNvGraphicFramePr>
            <a:graphicFrameLocks noGrp="1"/>
          </p:cNvGraphicFramePr>
          <p:nvPr>
            <p:ph idx="1"/>
            <p:extLst>
              <p:ext uri="{D42A27DB-BD31-4B8C-83A1-F6EECF244321}">
                <p14:modId xmlns:p14="http://schemas.microsoft.com/office/powerpoint/2010/main" val="1913213150"/>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7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8B784-2FE6-888C-5344-684C2A905FCA}"/>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AU" b="1" i="0" dirty="0">
                <a:solidFill>
                  <a:srgbClr val="404040"/>
                </a:solidFill>
                <a:effectLst/>
                <a:latin typeface="Söhne"/>
              </a:rPr>
              <a:t>Goals</a:t>
            </a:r>
            <a:endParaRPr lang="en-AU" dirty="0">
              <a:solidFill>
                <a:srgbClr val="404040"/>
              </a:solidFill>
            </a:endParaRPr>
          </a:p>
        </p:txBody>
      </p:sp>
      <p:sp>
        <p:nvSpPr>
          <p:cNvPr id="3" name="Content Placeholder 2">
            <a:extLst>
              <a:ext uri="{FF2B5EF4-FFF2-40B4-BE49-F238E27FC236}">
                <a16:creationId xmlns:a16="http://schemas.microsoft.com/office/drawing/2014/main" id="{C4470B20-9924-4650-3ADD-39A2D0993587}"/>
              </a:ext>
            </a:extLst>
          </p:cNvPr>
          <p:cNvSpPr>
            <a:spLocks noGrp="1"/>
          </p:cNvSpPr>
          <p:nvPr>
            <p:ph idx="1"/>
          </p:nvPr>
        </p:nvSpPr>
        <p:spPr>
          <a:xfrm>
            <a:off x="3238831" y="2638044"/>
            <a:ext cx="5714338" cy="3101983"/>
          </a:xfrm>
        </p:spPr>
        <p:txBody>
          <a:bodyPr>
            <a:normAutofit/>
          </a:bodyPr>
          <a:lstStyle/>
          <a:p>
            <a:pPr marL="0" indent="0">
              <a:buNone/>
            </a:pPr>
            <a:r>
              <a:rPr lang="en-US" b="0" i="0" dirty="0">
                <a:effectLst/>
                <a:latin typeface="Inter"/>
              </a:rPr>
              <a:t>This dataset contains an airline passenger satisfaction survey. </a:t>
            </a:r>
          </a:p>
          <a:p>
            <a:pPr lvl="1"/>
            <a:r>
              <a:rPr lang="en-US" b="0" i="0" dirty="0">
                <a:effectLst/>
                <a:latin typeface="Inter"/>
              </a:rPr>
              <a:t>What factors are highly correlated to a satisfied (or dissatisfied) passenger? </a:t>
            </a:r>
          </a:p>
          <a:p>
            <a:pPr lvl="1"/>
            <a:r>
              <a:rPr lang="en-US" b="0" i="0" dirty="0">
                <a:effectLst/>
                <a:latin typeface="Inter"/>
              </a:rPr>
              <a:t>Can we predict passenger satisfaction?</a:t>
            </a:r>
            <a:endParaRPr lang="en-AU" dirty="0">
              <a:latin typeface="Inter"/>
            </a:endParaRPr>
          </a:p>
          <a:p>
            <a:pPr marL="0" indent="0">
              <a:buNone/>
            </a:pPr>
            <a:endParaRPr lang="en-AU" dirty="0">
              <a:latin typeface="Inter"/>
            </a:endParaRPr>
          </a:p>
          <a:p>
            <a:endParaRPr lang="en-AU" dirty="0"/>
          </a:p>
        </p:txBody>
      </p:sp>
    </p:spTree>
    <p:extLst>
      <p:ext uri="{BB962C8B-B14F-4D97-AF65-F5344CB8AC3E}">
        <p14:creationId xmlns:p14="http://schemas.microsoft.com/office/powerpoint/2010/main" val="13081063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8B784-2FE6-888C-5344-684C2A905FCA}"/>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AU" dirty="0">
                <a:solidFill>
                  <a:srgbClr val="1D1D1D"/>
                </a:solidFill>
              </a:rPr>
              <a:t>Data source</a:t>
            </a:r>
            <a:endParaRPr lang="en-AU" dirty="0">
              <a:solidFill>
                <a:srgbClr val="404040"/>
              </a:solidFill>
            </a:endParaRPr>
          </a:p>
        </p:txBody>
      </p:sp>
      <p:sp>
        <p:nvSpPr>
          <p:cNvPr id="3" name="Content Placeholder 2">
            <a:extLst>
              <a:ext uri="{FF2B5EF4-FFF2-40B4-BE49-F238E27FC236}">
                <a16:creationId xmlns:a16="http://schemas.microsoft.com/office/drawing/2014/main" id="{C4470B20-9924-4650-3ADD-39A2D0993587}"/>
              </a:ext>
            </a:extLst>
          </p:cNvPr>
          <p:cNvSpPr>
            <a:spLocks noGrp="1"/>
          </p:cNvSpPr>
          <p:nvPr>
            <p:ph idx="1"/>
          </p:nvPr>
        </p:nvSpPr>
        <p:spPr>
          <a:xfrm>
            <a:off x="3238831" y="2638044"/>
            <a:ext cx="5714338" cy="3101983"/>
          </a:xfrm>
        </p:spPr>
        <p:txBody>
          <a:bodyPr>
            <a:normAutofit/>
          </a:bodyPr>
          <a:lstStyle/>
          <a:p>
            <a:r>
              <a:rPr lang="en-US" b="0" i="0" dirty="0">
                <a:effectLst/>
                <a:latin typeface="Inter"/>
              </a:rPr>
              <a:t>We'll be working with an </a:t>
            </a:r>
            <a:r>
              <a:rPr lang="en-US" b="0" i="0" u="sng" dirty="0">
                <a:effectLst/>
                <a:latin typeface="Inter"/>
              </a:rPr>
              <a:t>Airline Passenger Satisfaction</a:t>
            </a:r>
            <a:r>
              <a:rPr lang="en-US" dirty="0">
                <a:latin typeface="Inter"/>
              </a:rPr>
              <a:t> data </a:t>
            </a:r>
            <a:r>
              <a:rPr lang="en-US" b="0" i="0" dirty="0">
                <a:effectLst/>
                <a:latin typeface="Inter"/>
              </a:rPr>
              <a:t>which is downloaded from </a:t>
            </a:r>
            <a:r>
              <a:rPr lang="en-US" b="0" i="0" u="sng" dirty="0">
                <a:effectLst/>
                <a:latin typeface="Inter"/>
              </a:rPr>
              <a:t>Kaggle</a:t>
            </a:r>
            <a:r>
              <a:rPr lang="en-US" b="0" i="0" dirty="0">
                <a:effectLst/>
                <a:latin typeface="Inter"/>
              </a:rPr>
              <a:t>.</a:t>
            </a:r>
          </a:p>
          <a:p>
            <a:pPr lvl="1"/>
            <a:r>
              <a:rPr lang="en-US" u="sng" dirty="0">
                <a:latin typeface="Inter"/>
              </a:rPr>
              <a:t>Features:</a:t>
            </a:r>
            <a:r>
              <a:rPr lang="en-US" dirty="0">
                <a:latin typeface="Inter"/>
              </a:rPr>
              <a:t> 25</a:t>
            </a:r>
          </a:p>
          <a:p>
            <a:pPr lvl="1"/>
            <a:r>
              <a:rPr lang="en-US" b="0" i="0" u="sng" dirty="0">
                <a:effectLst/>
                <a:latin typeface="Inter"/>
              </a:rPr>
              <a:t>Instances:</a:t>
            </a:r>
            <a:r>
              <a:rPr lang="en-US" b="0" i="0" dirty="0">
                <a:effectLst/>
                <a:latin typeface="Inter"/>
              </a:rPr>
              <a:t> 103904</a:t>
            </a:r>
          </a:p>
          <a:p>
            <a:endParaRPr lang="en-AU" dirty="0">
              <a:latin typeface="Inter"/>
            </a:endParaRPr>
          </a:p>
        </p:txBody>
      </p:sp>
    </p:spTree>
    <p:extLst>
      <p:ext uri="{BB962C8B-B14F-4D97-AF65-F5344CB8AC3E}">
        <p14:creationId xmlns:p14="http://schemas.microsoft.com/office/powerpoint/2010/main" val="21849341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0BDC8-57C4-2A02-DE22-506232586E03}"/>
              </a:ext>
            </a:extLst>
          </p:cNvPr>
          <p:cNvSpPr>
            <a:spLocks noGrp="1"/>
          </p:cNvSpPr>
          <p:nvPr>
            <p:ph sz="half" idx="2"/>
          </p:nvPr>
        </p:nvSpPr>
        <p:spPr>
          <a:xfrm>
            <a:off x="1536542" y="2335449"/>
            <a:ext cx="4559457" cy="3163765"/>
          </a:xfrm>
        </p:spPr>
        <p:txBody>
          <a:bodyPr>
            <a:noAutofit/>
          </a:bodyPr>
          <a:lstStyle/>
          <a:p>
            <a:pPr algn="l" fontAlgn="base"/>
            <a:r>
              <a:rPr lang="en-US" sz="1200" b="1" dirty="0">
                <a:solidFill>
                  <a:schemeClr val="tx1"/>
                </a:solidFill>
                <a:effectLst/>
                <a:latin typeface="Inter"/>
              </a:rPr>
              <a:t>Gender: </a:t>
            </a:r>
            <a:r>
              <a:rPr lang="en-US" sz="1200" b="0" dirty="0">
                <a:solidFill>
                  <a:schemeClr val="tx1"/>
                </a:solidFill>
                <a:effectLst/>
                <a:latin typeface="Inter"/>
              </a:rPr>
              <a:t>Gender of the passengers (Female, Male)</a:t>
            </a:r>
          </a:p>
          <a:p>
            <a:pPr algn="l" fontAlgn="base"/>
            <a:r>
              <a:rPr lang="en-US" sz="1200" b="1" dirty="0">
                <a:solidFill>
                  <a:schemeClr val="tx1"/>
                </a:solidFill>
                <a:effectLst/>
                <a:latin typeface="Inter"/>
              </a:rPr>
              <a:t>Customer Type: </a:t>
            </a:r>
            <a:r>
              <a:rPr lang="en-US" sz="1200" b="0" dirty="0">
                <a:solidFill>
                  <a:schemeClr val="tx1"/>
                </a:solidFill>
                <a:effectLst/>
                <a:latin typeface="Inter"/>
              </a:rPr>
              <a:t>The customer type (Loyal customer, disloyal customer)</a:t>
            </a:r>
          </a:p>
          <a:p>
            <a:pPr algn="l" fontAlgn="base"/>
            <a:r>
              <a:rPr lang="en-US" sz="1200" b="1" dirty="0">
                <a:solidFill>
                  <a:schemeClr val="tx1"/>
                </a:solidFill>
                <a:effectLst/>
                <a:latin typeface="Inter"/>
              </a:rPr>
              <a:t>Age: </a:t>
            </a:r>
            <a:r>
              <a:rPr lang="en-US" sz="1200" b="0" dirty="0">
                <a:solidFill>
                  <a:schemeClr val="tx1"/>
                </a:solidFill>
                <a:effectLst/>
                <a:latin typeface="Inter"/>
              </a:rPr>
              <a:t>The actual age of the passengers</a:t>
            </a:r>
          </a:p>
          <a:p>
            <a:pPr algn="l" fontAlgn="base"/>
            <a:r>
              <a:rPr lang="en-US" sz="1200" b="1" dirty="0">
                <a:solidFill>
                  <a:schemeClr val="tx1"/>
                </a:solidFill>
                <a:effectLst/>
                <a:latin typeface="Inter"/>
              </a:rPr>
              <a:t>Type of Travel: </a:t>
            </a:r>
            <a:r>
              <a:rPr lang="en-US" sz="1200" b="0" dirty="0">
                <a:solidFill>
                  <a:schemeClr val="tx1"/>
                </a:solidFill>
                <a:effectLst/>
                <a:latin typeface="Inter"/>
              </a:rPr>
              <a:t>Purpose of the flight of the passengers (Personal Travel, Business Travel)</a:t>
            </a:r>
          </a:p>
          <a:p>
            <a:pPr algn="l" fontAlgn="base"/>
            <a:r>
              <a:rPr lang="en-US" sz="1200" b="1" dirty="0">
                <a:solidFill>
                  <a:schemeClr val="tx1"/>
                </a:solidFill>
                <a:effectLst/>
                <a:latin typeface="Inter"/>
              </a:rPr>
              <a:t>Class: </a:t>
            </a:r>
            <a:r>
              <a:rPr lang="en-US" sz="1200" b="0" dirty="0">
                <a:solidFill>
                  <a:schemeClr val="tx1"/>
                </a:solidFill>
                <a:effectLst/>
                <a:latin typeface="Inter"/>
              </a:rPr>
              <a:t>Travel class in the plane of the passengers (Business, Eco, Eco Plus)</a:t>
            </a:r>
          </a:p>
          <a:p>
            <a:pPr algn="l" fontAlgn="base"/>
            <a:r>
              <a:rPr lang="en-US" sz="1200" b="1" dirty="0">
                <a:solidFill>
                  <a:schemeClr val="tx1"/>
                </a:solidFill>
                <a:effectLst/>
                <a:latin typeface="Inter"/>
              </a:rPr>
              <a:t>Flight distance: </a:t>
            </a:r>
            <a:r>
              <a:rPr lang="en-US" sz="1200" b="0" dirty="0">
                <a:solidFill>
                  <a:schemeClr val="tx1"/>
                </a:solidFill>
                <a:effectLst/>
                <a:latin typeface="Inter"/>
              </a:rPr>
              <a:t>The flight distance of this journey</a:t>
            </a:r>
          </a:p>
          <a:p>
            <a:pPr algn="l" fontAlgn="base"/>
            <a:r>
              <a:rPr lang="en-US" sz="1200" b="1" dirty="0">
                <a:solidFill>
                  <a:schemeClr val="tx1"/>
                </a:solidFill>
                <a:effectLst/>
                <a:latin typeface="Inter"/>
              </a:rPr>
              <a:t>Inflight </a:t>
            </a:r>
            <a:r>
              <a:rPr lang="en-US" sz="1200" b="1" dirty="0" err="1">
                <a:solidFill>
                  <a:schemeClr val="tx1"/>
                </a:solidFill>
                <a:effectLst/>
                <a:latin typeface="Inter"/>
              </a:rPr>
              <a:t>wifi</a:t>
            </a:r>
            <a:r>
              <a:rPr lang="en-US" sz="1200" b="1" dirty="0">
                <a:solidFill>
                  <a:schemeClr val="tx1"/>
                </a:solidFill>
                <a:effectLst/>
                <a:latin typeface="Inter"/>
              </a:rPr>
              <a:t> service: </a:t>
            </a:r>
            <a:r>
              <a:rPr lang="en-US" sz="1200" b="0" dirty="0">
                <a:solidFill>
                  <a:schemeClr val="tx1"/>
                </a:solidFill>
                <a:effectLst/>
                <a:latin typeface="Inter"/>
              </a:rPr>
              <a:t>Satisfaction level of the inflight </a:t>
            </a:r>
            <a:r>
              <a:rPr lang="en-US" sz="1200" b="0" dirty="0" err="1">
                <a:solidFill>
                  <a:schemeClr val="tx1"/>
                </a:solidFill>
                <a:effectLst/>
                <a:latin typeface="Inter"/>
              </a:rPr>
              <a:t>wifi</a:t>
            </a:r>
            <a:r>
              <a:rPr lang="en-US" sz="1200" b="0" dirty="0">
                <a:solidFill>
                  <a:schemeClr val="tx1"/>
                </a:solidFill>
                <a:effectLst/>
                <a:latin typeface="Inter"/>
              </a:rPr>
              <a:t> service (0:Not Applicable;1-5)</a:t>
            </a:r>
          </a:p>
          <a:p>
            <a:pPr algn="l" fontAlgn="base"/>
            <a:r>
              <a:rPr lang="en-US" sz="1200" b="1" dirty="0">
                <a:solidFill>
                  <a:schemeClr val="tx1"/>
                </a:solidFill>
                <a:effectLst/>
                <a:latin typeface="Inter"/>
              </a:rPr>
              <a:t>Departure/Arrival time convenient: </a:t>
            </a:r>
            <a:r>
              <a:rPr lang="en-US" sz="1200" b="0" dirty="0">
                <a:solidFill>
                  <a:schemeClr val="tx1"/>
                </a:solidFill>
                <a:effectLst/>
                <a:latin typeface="Inter"/>
              </a:rPr>
              <a:t>Satisfaction level of Departure/Arrival time convenient</a:t>
            </a:r>
          </a:p>
          <a:p>
            <a:pPr algn="l" fontAlgn="base"/>
            <a:r>
              <a:rPr lang="en-US" sz="1200" b="1" dirty="0">
                <a:solidFill>
                  <a:schemeClr val="tx1"/>
                </a:solidFill>
                <a:effectLst/>
                <a:latin typeface="Inter"/>
              </a:rPr>
              <a:t>Ease of Online booking: </a:t>
            </a:r>
            <a:r>
              <a:rPr lang="en-US" sz="1200" b="0" dirty="0">
                <a:solidFill>
                  <a:schemeClr val="tx1"/>
                </a:solidFill>
                <a:effectLst/>
                <a:latin typeface="Inter"/>
              </a:rPr>
              <a:t>Satisfaction level of online booking</a:t>
            </a:r>
          </a:p>
          <a:p>
            <a:pPr fontAlgn="base"/>
            <a:r>
              <a:rPr lang="en-US" sz="1200" b="1" dirty="0">
                <a:solidFill>
                  <a:schemeClr val="tx1"/>
                </a:solidFill>
                <a:effectLst/>
                <a:latin typeface="Inter"/>
              </a:rPr>
              <a:t>Gate location: </a:t>
            </a:r>
            <a:r>
              <a:rPr lang="en-US" sz="1200" b="0" dirty="0">
                <a:solidFill>
                  <a:schemeClr val="tx1"/>
                </a:solidFill>
                <a:effectLst/>
                <a:latin typeface="Inter"/>
              </a:rPr>
              <a:t>Satisfaction level of Gate location</a:t>
            </a:r>
          </a:p>
          <a:p>
            <a:pPr fontAlgn="base"/>
            <a:r>
              <a:rPr lang="en-US" sz="1200" b="1" dirty="0">
                <a:solidFill>
                  <a:schemeClr val="tx1"/>
                </a:solidFill>
                <a:effectLst/>
                <a:latin typeface="Inter"/>
              </a:rPr>
              <a:t>Food and drink: </a:t>
            </a:r>
            <a:r>
              <a:rPr lang="en-US" sz="1200" b="0" dirty="0">
                <a:solidFill>
                  <a:schemeClr val="tx1"/>
                </a:solidFill>
                <a:effectLst/>
                <a:latin typeface="Inter"/>
              </a:rPr>
              <a:t>Satisfaction level of Food and drink</a:t>
            </a:r>
          </a:p>
          <a:p>
            <a:pPr algn="l" fontAlgn="base"/>
            <a:endParaRPr lang="en-US" sz="1200" b="0" dirty="0">
              <a:solidFill>
                <a:schemeClr val="tx1"/>
              </a:solidFill>
              <a:effectLst/>
              <a:latin typeface="Inter"/>
            </a:endParaRPr>
          </a:p>
        </p:txBody>
      </p:sp>
      <p:sp>
        <p:nvSpPr>
          <p:cNvPr id="4" name="Content Placeholder 3">
            <a:extLst>
              <a:ext uri="{FF2B5EF4-FFF2-40B4-BE49-F238E27FC236}">
                <a16:creationId xmlns:a16="http://schemas.microsoft.com/office/drawing/2014/main" id="{C42DC36B-7DDD-C9CD-D297-9C0488E68AC3}"/>
              </a:ext>
            </a:extLst>
          </p:cNvPr>
          <p:cNvSpPr>
            <a:spLocks noGrp="1"/>
          </p:cNvSpPr>
          <p:nvPr>
            <p:ph sz="quarter" idx="4"/>
          </p:nvPr>
        </p:nvSpPr>
        <p:spPr>
          <a:xfrm>
            <a:off x="6299239" y="2335449"/>
            <a:ext cx="4681376" cy="2596776"/>
          </a:xfrm>
        </p:spPr>
        <p:txBody>
          <a:bodyPr>
            <a:noAutofit/>
          </a:bodyPr>
          <a:lstStyle/>
          <a:p>
            <a:pPr algn="l" fontAlgn="base"/>
            <a:r>
              <a:rPr lang="en-US" sz="1200" b="1" dirty="0">
                <a:solidFill>
                  <a:schemeClr val="tx1"/>
                </a:solidFill>
                <a:effectLst/>
                <a:latin typeface="Inter"/>
              </a:rPr>
              <a:t>Online boarding: </a:t>
            </a:r>
            <a:r>
              <a:rPr lang="en-US" sz="1200" b="0" dirty="0">
                <a:solidFill>
                  <a:schemeClr val="tx1"/>
                </a:solidFill>
                <a:effectLst/>
                <a:latin typeface="Inter"/>
              </a:rPr>
              <a:t>Satisfaction level of online boarding</a:t>
            </a:r>
          </a:p>
          <a:p>
            <a:pPr algn="l" fontAlgn="base"/>
            <a:r>
              <a:rPr lang="en-US" sz="1200" b="1" dirty="0">
                <a:solidFill>
                  <a:schemeClr val="tx1"/>
                </a:solidFill>
                <a:effectLst/>
                <a:latin typeface="Inter"/>
              </a:rPr>
              <a:t>Seat comfort: </a:t>
            </a:r>
            <a:r>
              <a:rPr lang="en-US" sz="1200" b="0" dirty="0">
                <a:solidFill>
                  <a:schemeClr val="tx1"/>
                </a:solidFill>
                <a:effectLst/>
                <a:latin typeface="Inter"/>
              </a:rPr>
              <a:t>Satisfaction level of Seat comfort</a:t>
            </a:r>
          </a:p>
          <a:p>
            <a:pPr algn="l" fontAlgn="base"/>
            <a:r>
              <a:rPr lang="en-US" sz="1200" b="1" dirty="0">
                <a:solidFill>
                  <a:schemeClr val="tx1"/>
                </a:solidFill>
                <a:effectLst/>
                <a:latin typeface="Inter"/>
              </a:rPr>
              <a:t>Inflight entertainment: </a:t>
            </a:r>
            <a:r>
              <a:rPr lang="en-US" sz="1200" b="0" dirty="0">
                <a:solidFill>
                  <a:schemeClr val="tx1"/>
                </a:solidFill>
                <a:effectLst/>
                <a:latin typeface="Inter"/>
              </a:rPr>
              <a:t>Satisfaction level of inflight entertainment</a:t>
            </a:r>
          </a:p>
          <a:p>
            <a:pPr algn="l" fontAlgn="base"/>
            <a:r>
              <a:rPr lang="en-US" sz="1200" b="1" dirty="0">
                <a:solidFill>
                  <a:schemeClr val="tx1"/>
                </a:solidFill>
                <a:effectLst/>
                <a:latin typeface="Inter"/>
              </a:rPr>
              <a:t>On-board service: </a:t>
            </a:r>
            <a:r>
              <a:rPr lang="en-US" sz="1200" b="0" dirty="0">
                <a:solidFill>
                  <a:schemeClr val="tx1"/>
                </a:solidFill>
                <a:effectLst/>
                <a:latin typeface="Inter"/>
              </a:rPr>
              <a:t>Satisfaction level of On-board service</a:t>
            </a:r>
          </a:p>
          <a:p>
            <a:pPr algn="l" fontAlgn="base"/>
            <a:r>
              <a:rPr lang="en-US" sz="1200" b="1" dirty="0">
                <a:solidFill>
                  <a:schemeClr val="tx1"/>
                </a:solidFill>
                <a:effectLst/>
                <a:latin typeface="Inter"/>
              </a:rPr>
              <a:t>Leg room service: </a:t>
            </a:r>
            <a:r>
              <a:rPr lang="en-US" sz="1200" b="0" dirty="0">
                <a:solidFill>
                  <a:schemeClr val="tx1"/>
                </a:solidFill>
                <a:effectLst/>
                <a:latin typeface="Inter"/>
              </a:rPr>
              <a:t>Satisfaction level of Leg room service</a:t>
            </a:r>
          </a:p>
          <a:p>
            <a:pPr algn="l" fontAlgn="base"/>
            <a:r>
              <a:rPr lang="en-US" sz="1200" b="1" dirty="0">
                <a:solidFill>
                  <a:schemeClr val="tx1"/>
                </a:solidFill>
                <a:effectLst/>
                <a:latin typeface="Inter"/>
              </a:rPr>
              <a:t>Baggage handling: </a:t>
            </a:r>
            <a:r>
              <a:rPr lang="en-US" sz="1200" b="0" dirty="0">
                <a:solidFill>
                  <a:schemeClr val="tx1"/>
                </a:solidFill>
                <a:effectLst/>
                <a:latin typeface="Inter"/>
              </a:rPr>
              <a:t>Satisfaction level of baggage handling</a:t>
            </a:r>
          </a:p>
          <a:p>
            <a:pPr algn="l" fontAlgn="base"/>
            <a:r>
              <a:rPr lang="en-US" sz="1200" b="1" dirty="0">
                <a:solidFill>
                  <a:schemeClr val="tx1"/>
                </a:solidFill>
                <a:effectLst/>
                <a:latin typeface="Inter"/>
              </a:rPr>
              <a:t>Check-in service: </a:t>
            </a:r>
            <a:r>
              <a:rPr lang="en-US" sz="1200" b="0" dirty="0">
                <a:solidFill>
                  <a:schemeClr val="tx1"/>
                </a:solidFill>
                <a:effectLst/>
                <a:latin typeface="Inter"/>
              </a:rPr>
              <a:t>Satisfaction level of Check-in service</a:t>
            </a:r>
          </a:p>
          <a:p>
            <a:pPr algn="l" fontAlgn="base"/>
            <a:r>
              <a:rPr lang="en-US" sz="1200" b="1" dirty="0">
                <a:solidFill>
                  <a:schemeClr val="tx1"/>
                </a:solidFill>
                <a:effectLst/>
                <a:latin typeface="Inter"/>
              </a:rPr>
              <a:t>Inflight service: </a:t>
            </a:r>
            <a:r>
              <a:rPr lang="en-US" sz="1200" b="0" dirty="0">
                <a:solidFill>
                  <a:schemeClr val="tx1"/>
                </a:solidFill>
                <a:effectLst/>
                <a:latin typeface="Inter"/>
              </a:rPr>
              <a:t>Satisfaction level of inflight service</a:t>
            </a:r>
          </a:p>
          <a:p>
            <a:pPr algn="l" fontAlgn="base"/>
            <a:r>
              <a:rPr lang="en-US" sz="1200" b="1" dirty="0">
                <a:solidFill>
                  <a:schemeClr val="tx1"/>
                </a:solidFill>
                <a:effectLst/>
                <a:latin typeface="Inter"/>
              </a:rPr>
              <a:t>Cleanliness: </a:t>
            </a:r>
            <a:r>
              <a:rPr lang="en-US" sz="1200" b="0" dirty="0">
                <a:solidFill>
                  <a:schemeClr val="tx1"/>
                </a:solidFill>
                <a:effectLst/>
                <a:latin typeface="Inter"/>
              </a:rPr>
              <a:t>Satisfaction level of Cleanliness</a:t>
            </a:r>
          </a:p>
          <a:p>
            <a:pPr algn="l" fontAlgn="base"/>
            <a:r>
              <a:rPr lang="en-US" sz="1200" b="1" dirty="0">
                <a:solidFill>
                  <a:schemeClr val="tx1"/>
                </a:solidFill>
                <a:effectLst/>
                <a:latin typeface="Inter"/>
              </a:rPr>
              <a:t>Departure Delay in Minutes: </a:t>
            </a:r>
            <a:r>
              <a:rPr lang="en-US" sz="1200" b="0" dirty="0">
                <a:solidFill>
                  <a:schemeClr val="tx1"/>
                </a:solidFill>
                <a:effectLst/>
                <a:latin typeface="Inter"/>
              </a:rPr>
              <a:t>Minutes delayed when departure</a:t>
            </a:r>
          </a:p>
          <a:p>
            <a:pPr algn="l" fontAlgn="base"/>
            <a:r>
              <a:rPr lang="en-US" sz="1200" b="1" dirty="0">
                <a:solidFill>
                  <a:schemeClr val="tx1"/>
                </a:solidFill>
                <a:effectLst/>
                <a:latin typeface="Inter"/>
              </a:rPr>
              <a:t>Arrival Delay in Minutes: </a:t>
            </a:r>
            <a:r>
              <a:rPr lang="en-US" sz="1200" b="0" dirty="0">
                <a:solidFill>
                  <a:schemeClr val="tx1"/>
                </a:solidFill>
                <a:effectLst/>
                <a:latin typeface="Inter"/>
              </a:rPr>
              <a:t>Minutes delayed when Arrival</a:t>
            </a:r>
          </a:p>
          <a:p>
            <a:pPr algn="l" fontAlgn="base"/>
            <a:r>
              <a:rPr lang="en-US" sz="1200" b="1" u="sng" dirty="0">
                <a:solidFill>
                  <a:schemeClr val="tx1"/>
                </a:solidFill>
                <a:effectLst/>
                <a:latin typeface="Inter"/>
              </a:rPr>
              <a:t>Satisfaction:</a:t>
            </a:r>
            <a:r>
              <a:rPr lang="en-US" sz="1200" b="1" dirty="0">
                <a:solidFill>
                  <a:schemeClr val="tx1"/>
                </a:solidFill>
                <a:effectLst/>
                <a:latin typeface="Inter"/>
              </a:rPr>
              <a:t> </a:t>
            </a:r>
            <a:r>
              <a:rPr lang="en-US" sz="1200" b="0" dirty="0">
                <a:solidFill>
                  <a:schemeClr val="tx1"/>
                </a:solidFill>
                <a:effectLst/>
                <a:latin typeface="Inter"/>
              </a:rPr>
              <a:t>Airline satisfaction level(Satisfaction, neutral or dissatisfaction)</a:t>
            </a:r>
          </a:p>
          <a:p>
            <a:endParaRPr lang="en-AU" sz="1200" dirty="0">
              <a:solidFill>
                <a:schemeClr val="tx1"/>
              </a:solidFill>
              <a:latin typeface="Inter"/>
            </a:endParaRPr>
          </a:p>
          <a:p>
            <a:endParaRPr lang="en-AU" sz="1200" dirty="0">
              <a:solidFill>
                <a:schemeClr val="tx1"/>
              </a:solidFill>
              <a:latin typeface="Inter"/>
            </a:endParaRPr>
          </a:p>
        </p:txBody>
      </p:sp>
      <p:sp>
        <p:nvSpPr>
          <p:cNvPr id="6" name="Title 5">
            <a:extLst>
              <a:ext uri="{FF2B5EF4-FFF2-40B4-BE49-F238E27FC236}">
                <a16:creationId xmlns:a16="http://schemas.microsoft.com/office/drawing/2014/main" id="{F664B049-52F9-1505-DBC8-9A76650A34E9}"/>
              </a:ext>
            </a:extLst>
          </p:cNvPr>
          <p:cNvSpPr>
            <a:spLocks noGrp="1"/>
          </p:cNvSpPr>
          <p:nvPr>
            <p:ph type="title"/>
          </p:nvPr>
        </p:nvSpPr>
        <p:spPr/>
        <p:txBody>
          <a:bodyPr/>
          <a:lstStyle/>
          <a:p>
            <a:r>
              <a:rPr lang="en-AU" dirty="0"/>
              <a:t>content</a:t>
            </a:r>
          </a:p>
        </p:txBody>
      </p:sp>
    </p:spTree>
    <p:extLst>
      <p:ext uri="{BB962C8B-B14F-4D97-AF65-F5344CB8AC3E}">
        <p14:creationId xmlns:p14="http://schemas.microsoft.com/office/powerpoint/2010/main" val="407242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5A13A-017F-E812-B035-1DF2B62F46FB}"/>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800" b="0">
                <a:solidFill>
                  <a:schemeClr val="bg1"/>
                </a:solidFill>
                <a:effectLst/>
              </a:rPr>
              <a:t>Satisfaction:</a:t>
            </a:r>
            <a:endParaRPr lang="en-US" sz="2800">
              <a:solidFill>
                <a:schemeClr val="bg1"/>
              </a:solidFill>
            </a:endParaRPr>
          </a:p>
        </p:txBody>
      </p:sp>
      <p:sp>
        <p:nvSpPr>
          <p:cNvPr id="4" name="Text Placeholder 3">
            <a:extLst>
              <a:ext uri="{FF2B5EF4-FFF2-40B4-BE49-F238E27FC236}">
                <a16:creationId xmlns:a16="http://schemas.microsoft.com/office/drawing/2014/main" id="{A399D542-4D86-0943-962F-C4E686DF09C5}"/>
              </a:ext>
            </a:extLst>
          </p:cNvPr>
          <p:cNvSpPr>
            <a:spLocks noGrp="1"/>
          </p:cNvSpPr>
          <p:nvPr>
            <p:ph type="body" sz="half" idx="2"/>
          </p:nvPr>
        </p:nvSpPr>
        <p:spPr>
          <a:xfrm>
            <a:off x="272870" y="2638044"/>
            <a:ext cx="3363974" cy="3415622"/>
          </a:xfrm>
        </p:spPr>
        <p:txBody>
          <a:bodyPr vert="horz" lIns="91440" tIns="45720" rIns="91440" bIns="45720" rtlCol="0">
            <a:normAutofit/>
          </a:bodyPr>
          <a:lstStyle/>
          <a:p>
            <a:pPr lvl="2" indent="-228600">
              <a:buFont typeface="Arial" panose="020B0604020202020204" pitchFamily="34" charset="0"/>
              <a:buChar char="•"/>
            </a:pPr>
            <a:r>
              <a:rPr lang="en-US" sz="1400" b="0" i="0" dirty="0">
                <a:solidFill>
                  <a:schemeClr val="bg1"/>
                </a:solidFill>
                <a:effectLst/>
                <a:latin typeface="Inter"/>
              </a:rPr>
              <a:t>Airline satisfaction</a:t>
            </a:r>
          </a:p>
          <a:p>
            <a:pPr algn="l"/>
            <a:r>
              <a:rPr lang="en-US" sz="1400" b="0" i="0" dirty="0">
                <a:solidFill>
                  <a:schemeClr val="bg1"/>
                </a:solidFill>
                <a:effectLst/>
                <a:latin typeface="Inter"/>
              </a:rPr>
              <a:t>	level(Satisfaction, neutral or </a:t>
            </a:r>
          </a:p>
          <a:p>
            <a:pPr algn="l"/>
            <a:r>
              <a:rPr lang="en-US" sz="1400" b="0" i="0" dirty="0">
                <a:solidFill>
                  <a:schemeClr val="bg1"/>
                </a:solidFill>
                <a:effectLst/>
                <a:latin typeface="Inter"/>
              </a:rPr>
              <a:t>	dissatisfaction)</a:t>
            </a:r>
            <a:endParaRPr lang="en-US" sz="1400" dirty="0">
              <a:solidFill>
                <a:schemeClr val="bg1"/>
              </a:solidFill>
              <a:latin typeface="Inter"/>
            </a:endParaRPr>
          </a:p>
        </p:txBody>
      </p:sp>
      <p:pic>
        <p:nvPicPr>
          <p:cNvPr id="5" name="Picture 2" descr="A blue circle with text on it&#10;&#10;Description automatically generated">
            <a:extLst>
              <a:ext uri="{FF2B5EF4-FFF2-40B4-BE49-F238E27FC236}">
                <a16:creationId xmlns:a16="http://schemas.microsoft.com/office/drawing/2014/main" id="{928765D8-4408-385D-9569-30720A17202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273" b="4"/>
          <a:stretch/>
        </p:blipFill>
        <p:spPr bwMode="auto">
          <a:xfrm>
            <a:off x="5983366" y="643467"/>
            <a:ext cx="487956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8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A group of pie charts&#10;&#10;Description automatically generated">
            <a:extLst>
              <a:ext uri="{FF2B5EF4-FFF2-40B4-BE49-F238E27FC236}">
                <a16:creationId xmlns:a16="http://schemas.microsoft.com/office/drawing/2014/main" id="{5D18667A-D8F6-0D29-872D-7DC5F2115D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439" y="1009895"/>
            <a:ext cx="4789827" cy="4838208"/>
          </a:xfrm>
          <a:prstGeom prst="rect">
            <a:avLst/>
          </a:prstGeom>
          <a:noFill/>
          <a:extLst>
            <a:ext uri="{909E8E84-426E-40DD-AFC4-6F175D3DCCD1}">
              <a14:hiddenFill xmlns:a14="http://schemas.microsoft.com/office/drawing/2010/main">
                <a:solidFill>
                  <a:srgbClr val="FFFFFF"/>
                </a:solidFill>
              </a14:hiddenFill>
            </a:ext>
          </a:extLst>
        </p:spPr>
      </p:pic>
      <p:cxnSp>
        <p:nvCxnSpPr>
          <p:cNvPr id="1064" name="Straight Connector 1037">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30" name="Picture 6" descr="A group of colorful bars&#10;&#10;Description automatically generated with medium confidence">
            <a:extLst>
              <a:ext uri="{FF2B5EF4-FFF2-40B4-BE49-F238E27FC236}">
                <a16:creationId xmlns:a16="http://schemas.microsoft.com/office/drawing/2014/main" id="{5C716B5E-A717-022D-7A38-84B49F35055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1029271"/>
            <a:ext cx="4799456" cy="479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523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1C9F4F8-1CA1-4169-A513-5E15F4D91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C7B13-04EB-312C-400D-2F47B44C5DB4}"/>
              </a:ext>
            </a:extLst>
          </p:cNvPr>
          <p:cNvSpPr>
            <a:spLocks noGrp="1"/>
          </p:cNvSpPr>
          <p:nvPr>
            <p:ph type="title"/>
          </p:nvPr>
        </p:nvSpPr>
        <p:spPr>
          <a:xfrm>
            <a:off x="1600200" y="2386744"/>
            <a:ext cx="8991600" cy="1645920"/>
          </a:xfrm>
          <a:solidFill>
            <a:schemeClr val="accent1"/>
          </a:solidFill>
          <a:ln w="190500" cmpd="thinThick">
            <a:solidFill>
              <a:schemeClr val="accent1"/>
            </a:solidFill>
          </a:ln>
        </p:spPr>
        <p:txBody>
          <a:bodyPr vert="horz" lIns="274320" tIns="182880" rIns="274320" bIns="182880" rtlCol="0" anchor="ctr" anchorCtr="1">
            <a:normAutofit/>
          </a:bodyPr>
          <a:lstStyle/>
          <a:p>
            <a:r>
              <a:rPr lang="en-US" sz="3800" b="1" i="0" kern="1200" cap="all" spc="200" baseline="0">
                <a:solidFill>
                  <a:srgbClr val="FFFFFF"/>
                </a:solidFill>
                <a:effectLst/>
                <a:latin typeface="+mj-lt"/>
                <a:ea typeface="+mj-ea"/>
                <a:cs typeface="+mj-cs"/>
              </a:rPr>
              <a:t>Data Preprocessing</a:t>
            </a:r>
            <a:endParaRPr lang="en-US" sz="3800" kern="1200" cap="all" spc="200" baseline="0">
              <a:solidFill>
                <a:srgbClr val="FFFFFF"/>
              </a:solidFill>
              <a:latin typeface="+mj-lt"/>
              <a:ea typeface="+mj-ea"/>
              <a:cs typeface="+mj-cs"/>
            </a:endParaRPr>
          </a:p>
        </p:txBody>
      </p:sp>
    </p:spTree>
    <p:extLst>
      <p:ext uri="{BB962C8B-B14F-4D97-AF65-F5344CB8AC3E}">
        <p14:creationId xmlns:p14="http://schemas.microsoft.com/office/powerpoint/2010/main" val="23568095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1967</TotalTime>
  <Words>868</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Gill Sans MT</vt:lpstr>
      <vt:lpstr>Inter</vt:lpstr>
      <vt:lpstr>Söhne</vt:lpstr>
      <vt:lpstr>Parcel</vt:lpstr>
      <vt:lpstr>Airline passenger Satisfaction Prediction</vt:lpstr>
      <vt:lpstr>Introduction</vt:lpstr>
      <vt:lpstr>Introduction</vt:lpstr>
      <vt:lpstr>Goals</vt:lpstr>
      <vt:lpstr>Data source</vt:lpstr>
      <vt:lpstr>content</vt:lpstr>
      <vt:lpstr>Satisfaction:</vt:lpstr>
      <vt:lpstr>PowerPoint Presentation</vt:lpstr>
      <vt:lpstr>Data Preprocessing</vt:lpstr>
      <vt:lpstr>PowerPoint Presentation</vt:lpstr>
      <vt:lpstr>PowerPoint Presentation</vt:lpstr>
      <vt:lpstr>Feature selection</vt:lpstr>
      <vt:lpstr>Logistic regression</vt:lpstr>
      <vt:lpstr>Random forest</vt:lpstr>
      <vt:lpstr>PowerPoint Presentation</vt:lpstr>
      <vt:lpstr>PowerPoint Presentation</vt:lpstr>
      <vt:lpstr>PowerPoint Presentation</vt:lpstr>
      <vt:lpstr>Decision tree  vs  random forest</vt:lpstr>
      <vt:lpstr>Random forest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Customer Satisfaction Prediction</dc:title>
  <dc:creator>Bharat Dhokiya</dc:creator>
  <cp:lastModifiedBy>Bharat Dhokiya</cp:lastModifiedBy>
  <cp:revision>4</cp:revision>
  <dcterms:created xsi:type="dcterms:W3CDTF">2023-09-23T07:24:33Z</dcterms:created>
  <dcterms:modified xsi:type="dcterms:W3CDTF">2023-09-26T09:53:32Z</dcterms:modified>
</cp:coreProperties>
</file>