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0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4" roundtripDataSignature="AMtx7mjzq5DA6o9lG6OWZvzytSitnNrz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D016C9-F892-47B3-BC4E-4DEE586F0127}">
  <a:tblStyle styleId="{F7D016C9-F892-47B3-BC4E-4DEE586F012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band1H>
    <a:band2H>
      <a:tcTxStyle/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band2H>
    <a:band1V>
      <a:tcTxStyle/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band1V>
    <a:band2V>
      <a:tcTxStyle/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band2V>
    <a:lastCol>
      <a:tcTxStyle/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Col>
    <a:firstCol>
      <a:tcTxStyle/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/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seCell>
    <a:swCell>
      <a:tcTxStyle/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swCell>
    <a:firstRow>
      <a:tcTxStyle/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neCell>
    <a:nwCell>
      <a:tcTxStyle/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nwCell>
  </a:tblStyle>
  <a:tblStyle styleId="{328977ED-2D55-4509-BA9B-E804ACDBDD8D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  <a:fill>
          <a:solidFill>
            <a:schemeClr val="dk1">
              <a:alpha val="20000"/>
            </a:schemeClr>
          </a:solidFill>
        </a:fill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  <a:fill>
          <a:solidFill>
            <a:schemeClr val="dk1">
              <a:alpha val="20000"/>
            </a:schemeClr>
          </a:solidFill>
        </a:fill>
      </a:tcStyle>
    </a:band2V>
    <a:lastCol>
      <a:tcTxStyle b="on" i="off"/>
      <a:tcStyle>
        <a:tcBdr/>
        <a:fill>
          <a:solidFill>
            <a:schemeClr val="dk1">
              <a:alpha val="20000"/>
            </a:schemeClr>
          </a:solidFill>
        </a:fill>
      </a:tcStyle>
    </a:lastCol>
    <a:firstCol>
      <a:tcTxStyle b="on" i="off"/>
      <a:tcStyle>
        <a:tcBdr/>
        <a:fill>
          <a:solidFill>
            <a:schemeClr val="dk1">
              <a:alpha val="20000"/>
            </a:schemeClr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seCell>
    <a:swCell>
      <a:tcTxStyle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neCell>
    <a:nwCell>
      <a:tcTxStyle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nwCell>
  </a:tblStyle>
  <a:tblStyle styleId="{140A6D9E-70FB-41C5-AE94-809A791D4722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band1H>
    <a:band2H>
      <a:tcTxStyle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band2H>
    <a:band1V>
      <a:tcTxStyle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band1V>
    <a:band2V>
      <a:tcTxStyle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band2V>
    <a:lastCol>
      <a:tcTxStyle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lastCol>
    <a:firstCol>
      <a:tcTxStyle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Col>
    <a:lastRow>
      <a:tcTxStyle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seCell>
    <a:swCell>
      <a:tcTxStyle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swCell>
    <a:firstRow>
      <a:tcTxStyle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neCell>
    <a:nwCell>
      <a:tcTxStyle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234" y="53"/>
      </p:cViewPr>
      <p:guideLst>
        <p:guide orient="horz" pos="211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customschemas.google.com/relationships/presentationmetadata" Target="meta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4sysops.com/archives/the-new-names-of-microsoft%E2%80%99s-identity-and-access-ida-solutions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4sysops.com/archives/the-new-names-of-microsoft%E2%80%99s-identity-and-access-ida-solutions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Google Shape;1193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0" name="Google Shape;1200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7" name="Google Shape;1207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8" name="Google Shape;1228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0" name="Google Shape;1240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7" name="Google Shape;1247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8" name="Google Shape;1258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5" name="Google Shape;1265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11" name="Google Shape;211;p1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2160707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33" name="Google Shape;233;p13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2160707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70" name="Google Shape;270;p1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2160707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12" name="Google Shape;112;p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2160707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Google Shape;39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Results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new names of Microsoft's Identity and Access (IDA) solutio</a:t>
            </a: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Results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new names of Microsoft's Identity and Access (IDA) solutio</a:t>
            </a: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2160707</a:t>
            </a:r>
            <a:endParaRPr/>
          </a:p>
        </p:txBody>
      </p:sp>
      <p:sp>
        <p:nvSpPr>
          <p:cNvPr id="397" name="Google Shape;397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Results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new names of Microsoft's Identity and Access (IDA) solutio</a:t>
            </a: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Results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new names of Microsoft's Identity and Access (IDA) solutio</a:t>
            </a: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26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2160707</a:t>
            </a:r>
            <a:endParaRPr/>
          </a:p>
        </p:txBody>
      </p:sp>
      <p:sp>
        <p:nvSpPr>
          <p:cNvPr id="406" name="Google Shape;406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3" name="Google Shape;41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IDA-Identity and Access</a:t>
            </a:r>
            <a:endParaRPr/>
          </a:p>
        </p:txBody>
      </p:sp>
      <p:sp>
        <p:nvSpPr>
          <p:cNvPr id="414" name="Google Shape;414;p2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2160707</a:t>
            </a:r>
            <a:endParaRPr/>
          </a:p>
        </p:txBody>
      </p:sp>
      <p:sp>
        <p:nvSpPr>
          <p:cNvPr id="415" name="Google Shape;415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29" name="Google Shape;129;p3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2160707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8" name="Google Shape;51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520" name="Google Shape;520;p3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2160707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7" name="Google Shape;527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DriverManager is a non-abstract class in JDBC API. It contains only one constructor which is declared as private, i.e this class can’t be inherited or initailzed directly</a:t>
            </a:r>
            <a:endParaRPr/>
          </a:p>
        </p:txBody>
      </p:sp>
      <p:sp>
        <p:nvSpPr>
          <p:cNvPr id="528" name="Google Shape;528;p3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2160707</a:t>
            </a:r>
            <a:endParaRPr/>
          </a:p>
        </p:txBody>
      </p:sp>
      <p:sp>
        <p:nvSpPr>
          <p:cNvPr id="529" name="Google Shape;529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9" name="Google Shape;559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561" name="Google Shape;561;p39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2160707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38" name="Google Shape;138;p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2160707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6" name="Google Shape;576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578" name="Google Shape;578;p4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2160707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2" name="Google Shape;592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java.lang.Class.forName()</a:t>
            </a:r>
            <a:r>
              <a:rPr lang="en-US"/>
              <a:t> method-This method returns the class object representing the desired class.</a:t>
            </a:r>
            <a:endParaRPr/>
          </a:p>
        </p:txBody>
      </p:sp>
      <p:sp>
        <p:nvSpPr>
          <p:cNvPr id="593" name="Google Shape;593;p43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2160707</a:t>
            </a:r>
            <a:endParaRPr/>
          </a:p>
        </p:txBody>
      </p:sp>
      <p:sp>
        <p:nvSpPr>
          <p:cNvPr id="594" name="Google Shape;594;p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0" name="Google Shape;730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  <p:sp>
        <p:nvSpPr>
          <p:cNvPr id="732" name="Google Shape;732;p5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2160707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1" name="Google Shape;771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  <p:sp>
        <p:nvSpPr>
          <p:cNvPr id="773" name="Google Shape;773;p5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2160707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List of Database can linked with jdbc API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Oracle 11 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 MySQL 5.1 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Sybase ASE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DB2 9.7 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Microsoft SQL Server 2008 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PostgreSQL 8.4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http://www.benchresources.net/jdbc-driver-list-and-url-for-all-databases/</a:t>
            </a:r>
            <a:endParaRPr/>
          </a:p>
        </p:txBody>
      </p:sp>
      <p:sp>
        <p:nvSpPr>
          <p:cNvPr id="153" name="Google Shape;153;p6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2160707</a:t>
            </a:r>
            <a:endParaRPr/>
          </a:p>
        </p:txBody>
      </p:sp>
      <p:sp>
        <p:nvSpPr>
          <p:cNvPr id="154" name="Google Shape;15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2" name="Google Shape;902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p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  <p:sp>
        <p:nvSpPr>
          <p:cNvPr id="904" name="Google Shape;904;p7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2160707</a:t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4" name="Google Shape;954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Google Shape;973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75" name="Google Shape;175;p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2160707</a:t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9" name="Google Shape;989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80</a:t>
            </a:fld>
            <a:endParaRPr/>
          </a:p>
        </p:txBody>
      </p:sp>
      <p:sp>
        <p:nvSpPr>
          <p:cNvPr id="991" name="Google Shape;991;p8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2160707</a:t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Google Shape;1005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5" name="Google Shape;1015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8" name="Google Shape;1038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5" name="Google Shape;1045;p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p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87</a:t>
            </a:fld>
            <a:endParaRPr/>
          </a:p>
        </p:txBody>
      </p:sp>
      <p:sp>
        <p:nvSpPr>
          <p:cNvPr id="1047" name="Google Shape;1047;p8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2160707</a:t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1054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2" name="Google Shape;1062;p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89</a:t>
            </a:fld>
            <a:endParaRPr/>
          </a:p>
        </p:txBody>
      </p:sp>
      <p:sp>
        <p:nvSpPr>
          <p:cNvPr id="1064" name="Google Shape;1064;p89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2160707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Google Shape;1089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9" name="Google Shape;1099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Google Shape;1112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6" name="Google Shape;1126;p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7" name="Google Shape;1127;p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94</a:t>
            </a:fld>
            <a:endParaRPr/>
          </a:p>
        </p:txBody>
      </p:sp>
      <p:sp>
        <p:nvSpPr>
          <p:cNvPr id="1128" name="Google Shape;1128;p9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2160707</a:t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5" name="Google Shape;1135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6" name="Google Shape;1146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8" name="Google Shape;1168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5" name="Google Shape;1175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2" name="Google Shape;1182;p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3" name="Google Shape;1183;p99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2160707</a:t>
            </a:r>
            <a:endParaRPr/>
          </a:p>
        </p:txBody>
      </p:sp>
      <p:sp>
        <p:nvSpPr>
          <p:cNvPr id="1184" name="Google Shape;1184;p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109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Unit-2 JDBC Programming	                                    Darshan Institute of Engineering &amp; Technology</a:t>
            </a:r>
            <a:endParaRPr/>
          </a:p>
        </p:txBody>
      </p:sp>
      <p:sp>
        <p:nvSpPr>
          <p:cNvPr id="20" name="Google Shape;20;p109"/>
          <p:cNvSpPr txBox="1"/>
          <p:nvPr/>
        </p:nvSpPr>
        <p:spPr>
          <a:xfrm>
            <a:off x="4114800" y="6492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8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9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1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1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30200" algn="l">
              <a:lnSpc>
                <a:spcPct val="114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30200" algn="l">
              <a:lnSpc>
                <a:spcPct val="114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Unit-2 JDBC Programming	                                    Darshan Institute of Engineering &amp; Technology</a:t>
            </a:r>
            <a:endParaRPr/>
          </a:p>
        </p:txBody>
      </p:sp>
      <p:cxnSp>
        <p:nvCxnSpPr>
          <p:cNvPr id="31" name="Google Shape;31;p111"/>
          <p:cNvCxnSpPr/>
          <p:nvPr/>
        </p:nvCxnSpPr>
        <p:spPr>
          <a:xfrm>
            <a:off x="190500" y="914400"/>
            <a:ext cx="8763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111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11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1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1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1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1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2" name="Google Shape;52;p1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1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1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p3TQe9mE0o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qlu5cx15fmk&amp;list=PLmCsXDGbJHdjvpGcahcNlV9-moRmJqWDs&amp;index=5" TargetMode="External"/><Relationship Id="rId5" Type="http://schemas.openxmlformats.org/officeDocument/2006/relationships/hyperlink" Target="https://www.youtube.com/watch?v=yd4nFHkCe2Q&amp;list=PLmCsXDGbJHdjvpGcahcNlV9-moRmJqWDs&amp;index=4" TargetMode="External"/><Relationship Id="rId4" Type="http://schemas.openxmlformats.org/officeDocument/2006/relationships/hyperlink" Target="https://www.youtube.com/watch?v=9L7BRUTxbu8&amp;list=PLmCsXDGbJHdjvpGcahcNlV9-moRmJqWDs&amp;index=3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25000"/>
          <a:stretch/>
        </p:blipFill>
        <p:spPr>
          <a:xfrm flipH="1">
            <a:off x="-2" y="-1"/>
            <a:ext cx="9143999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1"/>
          <p:cNvGrpSpPr/>
          <p:nvPr/>
        </p:nvGrpSpPr>
        <p:grpSpPr>
          <a:xfrm>
            <a:off x="0" y="1066800"/>
            <a:ext cx="9158748" cy="4884873"/>
            <a:chOff x="-14748" y="986564"/>
            <a:chExt cx="9158748" cy="4884873"/>
          </a:xfrm>
        </p:grpSpPr>
        <p:sp>
          <p:nvSpPr>
            <p:cNvPr id="92" name="Google Shape;92;p1"/>
            <p:cNvSpPr txBox="1"/>
            <p:nvPr/>
          </p:nvSpPr>
          <p:spPr>
            <a:xfrm>
              <a:off x="177782" y="5101364"/>
              <a:ext cx="3280228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Prof. Swati R. Sharma</a:t>
              </a:r>
              <a:endParaRPr/>
            </a:p>
          </p:txBody>
        </p:sp>
        <p:sp>
          <p:nvSpPr>
            <p:cNvPr id="93" name="Google Shape;93;p1"/>
            <p:cNvSpPr txBox="1"/>
            <p:nvPr/>
          </p:nvSpPr>
          <p:spPr>
            <a:xfrm>
              <a:off x="297915" y="5225106"/>
              <a:ext cx="34061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swati.sharma@darshan.ac.in</a:t>
              </a:r>
              <a:endParaRPr/>
            </a:p>
          </p:txBody>
        </p:sp>
        <p:pic>
          <p:nvPicPr>
            <p:cNvPr id="94" name="Google Shape;94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107780" y="4680812"/>
              <a:ext cx="3662363" cy="1190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" name="Google Shape;95;p1"/>
            <p:cNvGrpSpPr/>
            <p:nvPr/>
          </p:nvGrpSpPr>
          <p:grpSpPr>
            <a:xfrm>
              <a:off x="272251" y="5632170"/>
              <a:ext cx="216000" cy="144000"/>
              <a:chOff x="564675" y="1700625"/>
              <a:chExt cx="465200" cy="314200"/>
            </a:xfrm>
          </p:grpSpPr>
          <p:sp>
            <p:nvSpPr>
              <p:cNvPr id="96" name="Google Shape;96;p1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solidFill>
                <a:schemeClr val="accent2"/>
              </a:solidFill>
              <a:ln w="12175" cap="rnd" cmpd="sng">
                <a:solidFill>
                  <a:srgbClr val="5959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ED7D3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"/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solidFill>
                <a:schemeClr val="accent2"/>
              </a:solidFill>
              <a:ln w="12175" cap="rnd" cmpd="sng">
                <a:solidFill>
                  <a:srgbClr val="5959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ED7D3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solidFill>
                <a:schemeClr val="accent2"/>
              </a:solidFill>
              <a:ln w="12175" cap="rnd" cmpd="sng">
                <a:solidFill>
                  <a:srgbClr val="5959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ED7D3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" name="Google Shape;99;p1"/>
            <p:cNvGrpSpPr/>
            <p:nvPr/>
          </p:nvGrpSpPr>
          <p:grpSpPr>
            <a:xfrm>
              <a:off x="-14748" y="986564"/>
              <a:ext cx="9158748" cy="3628907"/>
              <a:chOff x="-14748" y="986564"/>
              <a:chExt cx="9158748" cy="3628907"/>
            </a:xfrm>
          </p:grpSpPr>
          <p:sp>
            <p:nvSpPr>
              <p:cNvPr id="100" name="Google Shape;100;p1"/>
              <p:cNvSpPr/>
              <p:nvPr/>
            </p:nvSpPr>
            <p:spPr>
              <a:xfrm>
                <a:off x="5003203" y="1761199"/>
                <a:ext cx="4140797" cy="2622445"/>
              </a:xfrm>
              <a:custGeom>
                <a:avLst/>
                <a:gdLst/>
                <a:ahLst/>
                <a:cxnLst/>
                <a:rect l="l" t="t" r="r" b="b"/>
                <a:pathLst>
                  <a:path w="4140797" h="2622445" extrusionOk="0">
                    <a:moveTo>
                      <a:pt x="1" y="0"/>
                    </a:moveTo>
                    <a:lnTo>
                      <a:pt x="4140797" y="0"/>
                    </a:lnTo>
                    <a:lnTo>
                      <a:pt x="4140797" y="2622445"/>
                    </a:lnTo>
                    <a:lnTo>
                      <a:pt x="0" y="2622445"/>
                    </a:lnTo>
                    <a:lnTo>
                      <a:pt x="1311223" y="13112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AAA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"/>
              <p:cNvSpPr/>
              <p:nvPr/>
            </p:nvSpPr>
            <p:spPr>
              <a:xfrm>
                <a:off x="0" y="1529371"/>
                <a:ext cx="5743977" cy="3086100"/>
              </a:xfrm>
              <a:prstGeom prst="homePlate">
                <a:avLst>
                  <a:gd name="adj" fmla="val 50000"/>
                </a:avLst>
              </a:prstGeom>
              <a:solidFill>
                <a:srgbClr val="59595B"/>
              </a:solidFill>
              <a:ln w="25400" cap="flat" cmpd="sng">
                <a:solidFill>
                  <a:srgbClr val="59595B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algn="l" rotWithShape="0">
                  <a:srgbClr val="000000">
                    <a:alpha val="2941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2" name="Google Shape;102;p1"/>
              <p:cNvGrpSpPr/>
              <p:nvPr/>
            </p:nvGrpSpPr>
            <p:grpSpPr>
              <a:xfrm>
                <a:off x="-14748" y="986564"/>
                <a:ext cx="4014973" cy="1075928"/>
                <a:chOff x="-19391" y="1011603"/>
                <a:chExt cx="5278947" cy="1075928"/>
              </a:xfrm>
            </p:grpSpPr>
            <p:sp>
              <p:nvSpPr>
                <p:cNvPr id="103" name="Google Shape;103;p1"/>
                <p:cNvSpPr/>
                <p:nvPr/>
              </p:nvSpPr>
              <p:spPr>
                <a:xfrm>
                  <a:off x="-19391" y="1011603"/>
                  <a:ext cx="5278947" cy="1075928"/>
                </a:xfrm>
                <a:prstGeom prst="homePlate">
                  <a:avLst>
                    <a:gd name="adj" fmla="val 50000"/>
                  </a:avLst>
                </a:prstGeom>
                <a:solidFill>
                  <a:srgbClr val="00AAAD"/>
                </a:solidFill>
                <a:ln>
                  <a:noFill/>
                </a:ln>
                <a:effectLst>
                  <a:outerShdw blurRad="50800" dist="38100" algn="l" rotWithShape="0">
                    <a:srgbClr val="000000">
                      <a:alpha val="2941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1"/>
                <p:cNvSpPr txBox="1"/>
                <p:nvPr/>
              </p:nvSpPr>
              <p:spPr>
                <a:xfrm>
                  <a:off x="237041" y="1195624"/>
                  <a:ext cx="4181886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lang="en-US" sz="2000" b="1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2160707</a:t>
                  </a:r>
                  <a:endParaRPr/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lang="en-US" sz="2000" b="1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Advanced Java</a:t>
                  </a:r>
                  <a:endParaRPr/>
                </a:p>
              </p:txBody>
            </p:sp>
          </p:grpSp>
          <p:sp>
            <p:nvSpPr>
              <p:cNvPr id="105" name="Google Shape;105;p1"/>
              <p:cNvSpPr txBox="1"/>
              <p:nvPr/>
            </p:nvSpPr>
            <p:spPr>
              <a:xfrm>
                <a:off x="177781" y="2315222"/>
                <a:ext cx="4600879" cy="207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400"/>
                  <a:buFont typeface="Arial"/>
                  <a:buNone/>
                </a:pPr>
                <a:r>
                  <a:rPr lang="en-US" sz="4400" b="1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Unit-2 </a:t>
                </a:r>
                <a:endParaRPr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400"/>
                  <a:buFont typeface="Arial"/>
                  <a:buNone/>
                </a:pPr>
                <a:r>
                  <a:rPr lang="en-US" sz="4400" b="1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JDBC Programming</a:t>
                </a:r>
                <a:endParaRPr/>
              </a:p>
            </p:txBody>
          </p:sp>
          <p:sp>
            <p:nvSpPr>
              <p:cNvPr id="106" name="Google Shape;106;p1"/>
              <p:cNvSpPr/>
              <p:nvPr/>
            </p:nvSpPr>
            <p:spPr>
              <a:xfrm>
                <a:off x="4652237" y="1529372"/>
                <a:ext cx="1672363" cy="3086099"/>
              </a:xfrm>
              <a:custGeom>
                <a:avLst/>
                <a:gdLst/>
                <a:ahLst/>
                <a:cxnLst/>
                <a:rect l="l" t="t" r="r" b="b"/>
                <a:pathLst>
                  <a:path w="1672363" h="3086099" extrusionOk="0">
                    <a:moveTo>
                      <a:pt x="0" y="0"/>
                    </a:moveTo>
                    <a:lnTo>
                      <a:pt x="129314" y="0"/>
                    </a:lnTo>
                    <a:lnTo>
                      <a:pt x="1672363" y="1543050"/>
                    </a:lnTo>
                    <a:lnTo>
                      <a:pt x="129314" y="3086099"/>
                    </a:lnTo>
                    <a:lnTo>
                      <a:pt x="0" y="3086099"/>
                    </a:lnTo>
                    <a:lnTo>
                      <a:pt x="1543049" y="1543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6A9"/>
              </a:solidFill>
              <a:ln>
                <a:noFill/>
              </a:ln>
              <a:effectLst>
                <a:outerShdw blurRad="50800" dist="38100" algn="l" rotWithShape="0">
                  <a:srgbClr val="000000">
                    <a:alpha val="2941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07" name="Google Shape;107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63890" y="2531800"/>
            <a:ext cx="2580107" cy="1464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Introduction: JDBC API</a:t>
            </a:r>
            <a:endParaRPr/>
          </a:p>
        </p:txBody>
      </p:sp>
      <p:sp>
        <p:nvSpPr>
          <p:cNvPr id="192" name="Google Shape;192;p10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/>
              <a:t>JDBC API allows java programs to</a:t>
            </a:r>
            <a:endParaRPr/>
          </a:p>
          <a:p>
            <a:pPr marL="971550" lvl="1" indent="-51435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LcPeriod"/>
            </a:pPr>
            <a:r>
              <a:rPr lang="en-US" sz="2400"/>
              <a:t>Make a connection with database</a:t>
            </a:r>
            <a:endParaRPr/>
          </a:p>
          <a:p>
            <a:pPr marL="971550" lvl="1" indent="-51435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LcPeriod"/>
            </a:pPr>
            <a:r>
              <a:rPr lang="en-US" sz="2400"/>
              <a:t>Creating SQL statements</a:t>
            </a:r>
            <a:endParaRPr/>
          </a:p>
          <a:p>
            <a:pPr marL="971550" lvl="1" indent="-51435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LcPeriod"/>
            </a:pPr>
            <a:r>
              <a:rPr lang="en-US" sz="2400"/>
              <a:t>Execute SQL statement </a:t>
            </a:r>
            <a:endParaRPr/>
          </a:p>
          <a:p>
            <a:pPr marL="971550" lvl="1" indent="-51435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LcPeriod"/>
            </a:pPr>
            <a:r>
              <a:rPr lang="en-US" sz="2400"/>
              <a:t>Viewing &amp; Modifying the resulting records</a:t>
            </a:r>
            <a:endParaRPr/>
          </a:p>
        </p:txBody>
      </p:sp>
      <p:sp>
        <p:nvSpPr>
          <p:cNvPr id="193" name="Google Shape;193;p10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94" name="Google Shape;194;p10"/>
          <p:cNvSpPr/>
          <p:nvPr/>
        </p:nvSpPr>
        <p:spPr>
          <a:xfrm>
            <a:off x="914400" y="3429000"/>
            <a:ext cx="2895600" cy="2057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0"/>
          <p:cNvSpPr/>
          <p:nvPr/>
        </p:nvSpPr>
        <p:spPr>
          <a:xfrm>
            <a:off x="5029200" y="3962400"/>
            <a:ext cx="3048000" cy="236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0"/>
          <p:cNvSpPr txBox="1"/>
          <p:nvPr/>
        </p:nvSpPr>
        <p:spPr>
          <a:xfrm>
            <a:off x="1143000" y="3554750"/>
            <a:ext cx="2514600" cy="15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a Connection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 a statement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Retrieve results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 a connection</a:t>
            </a:r>
            <a:endParaRPr/>
          </a:p>
        </p:txBody>
      </p:sp>
      <p:sp>
        <p:nvSpPr>
          <p:cNvPr id="197" name="Google Shape;197;p10"/>
          <p:cNvSpPr txBox="1"/>
          <p:nvPr/>
        </p:nvSpPr>
        <p:spPr>
          <a:xfrm>
            <a:off x="5181600" y="4191000"/>
            <a:ext cx="2590800" cy="17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connection Session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 statement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 results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 the session</a:t>
            </a:r>
            <a:endParaRPr/>
          </a:p>
        </p:txBody>
      </p:sp>
      <p:cxnSp>
        <p:nvCxnSpPr>
          <p:cNvPr id="198" name="Google Shape;198;p10"/>
          <p:cNvCxnSpPr/>
          <p:nvPr/>
        </p:nvCxnSpPr>
        <p:spPr>
          <a:xfrm>
            <a:off x="3733800" y="3276600"/>
            <a:ext cx="1371600" cy="99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9" name="Google Shape;199;p10"/>
          <p:cNvCxnSpPr/>
          <p:nvPr/>
        </p:nvCxnSpPr>
        <p:spPr>
          <a:xfrm>
            <a:off x="3619500" y="3733800"/>
            <a:ext cx="1600200" cy="114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0" name="Google Shape;200;p10"/>
          <p:cNvCxnSpPr/>
          <p:nvPr/>
        </p:nvCxnSpPr>
        <p:spPr>
          <a:xfrm rot="10800000">
            <a:off x="3581400" y="4114800"/>
            <a:ext cx="1676400" cy="137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1" name="Google Shape;201;p10"/>
          <p:cNvCxnSpPr/>
          <p:nvPr/>
        </p:nvCxnSpPr>
        <p:spPr>
          <a:xfrm>
            <a:off x="3619500" y="4648200"/>
            <a:ext cx="1600200" cy="121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2" name="Google Shape;202;p10"/>
          <p:cNvSpPr txBox="1"/>
          <p:nvPr/>
        </p:nvSpPr>
        <p:spPr>
          <a:xfrm>
            <a:off x="1295400" y="2362200"/>
            <a:ext cx="23622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0"/>
          <p:cNvSpPr txBox="1"/>
          <p:nvPr/>
        </p:nvSpPr>
        <p:spPr>
          <a:xfrm>
            <a:off x="279000" y="3472938"/>
            <a:ext cx="220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Application</a:t>
            </a:r>
            <a:endParaRPr/>
          </a:p>
        </p:txBody>
      </p:sp>
      <p:sp>
        <p:nvSpPr>
          <p:cNvPr id="204" name="Google Shape;204;p10"/>
          <p:cNvSpPr txBox="1"/>
          <p:nvPr/>
        </p:nvSpPr>
        <p:spPr>
          <a:xfrm>
            <a:off x="5638800" y="3581400"/>
            <a:ext cx="146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DBMS Engine</a:t>
            </a:r>
            <a:endParaRPr/>
          </a:p>
        </p:txBody>
      </p:sp>
      <p:sp>
        <p:nvSpPr>
          <p:cNvPr id="205" name="Google Shape;205;p10"/>
          <p:cNvSpPr/>
          <p:nvPr/>
        </p:nvSpPr>
        <p:spPr>
          <a:xfrm>
            <a:off x="4343400" y="3276600"/>
            <a:ext cx="228600" cy="2667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0"/>
          <p:cNvSpPr txBox="1"/>
          <p:nvPr/>
        </p:nvSpPr>
        <p:spPr>
          <a:xfrm>
            <a:off x="3657600" y="2907300"/>
            <a:ext cx="1600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DB API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100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Transaction Isolation Level</a:t>
            </a:r>
            <a:endParaRPr/>
          </a:p>
        </p:txBody>
      </p:sp>
      <p:sp>
        <p:nvSpPr>
          <p:cNvPr id="1196" name="Google Shape;1196;p100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What is Non-Repeatable Read?</a:t>
            </a:r>
            <a:r>
              <a:rPr lang="en-US"/>
              <a:t> </a:t>
            </a:r>
            <a:endParaRPr/>
          </a:p>
          <a:p>
            <a:pPr marL="342900" lvl="0" indent="-3429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Non Repeatable Reads happen when in a </a:t>
            </a:r>
            <a:r>
              <a:rPr lang="en-US" b="1"/>
              <a:t>same transaction </a:t>
            </a:r>
            <a:r>
              <a:rPr lang="en-US"/>
              <a:t>same query yields to a different result. </a:t>
            </a:r>
            <a:endParaRPr/>
          </a:p>
          <a:p>
            <a:pPr marL="342900" lvl="0" indent="-3429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This occurs when one transaction repeatedly retrieves the data, while a difference transactions alters the underlying data. </a:t>
            </a:r>
            <a:endParaRPr/>
          </a:p>
          <a:p>
            <a:pPr marL="342900" lvl="0" indent="-3429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This causes the different or non-repeatable results to be read by the first transaction.</a:t>
            </a:r>
            <a:endParaRPr/>
          </a:p>
        </p:txBody>
      </p:sp>
      <p:sp>
        <p:nvSpPr>
          <p:cNvPr id="1197" name="Google Shape;1197;p100"/>
          <p:cNvSpPr txBox="1">
            <a:spLocks noGrp="1"/>
          </p:cNvSpPr>
          <p:nvPr>
            <p:ph type="sldNum" idx="12"/>
          </p:nvPr>
        </p:nvSpPr>
        <p:spPr>
          <a:xfrm>
            <a:off x="41148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100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101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5455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Calibri"/>
              <a:buNone/>
            </a:pPr>
            <a:r>
              <a:rPr lang="en-US"/>
              <a:t>Transaction Isolation Level:program</a:t>
            </a:r>
            <a:endParaRPr/>
          </a:p>
        </p:txBody>
      </p:sp>
      <p:sp>
        <p:nvSpPr>
          <p:cNvPr id="1203" name="Google Shape;1203;p101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833" lnSpcReduction="20000"/>
          </a:bodyPr>
          <a:lstStyle/>
          <a:p>
            <a:pPr marL="457200" lvl="0" indent="-457262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public class IsolationDemo {</a:t>
            </a:r>
            <a:endParaRPr/>
          </a:p>
          <a:p>
            <a:pPr marL="457200" lvl="0" indent="-457262" algn="l" rtl="0">
              <a:lnSpc>
                <a:spcPct val="114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public static void main(String[] args) throws 				ClassNotFoundException, SQLException {</a:t>
            </a:r>
            <a:endParaRPr/>
          </a:p>
          <a:p>
            <a:pPr marL="457200" lvl="0" indent="-457262" algn="l" rtl="0">
              <a:lnSpc>
                <a:spcPct val="114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Class.forName("com.mysql.jdbc.Driver");</a:t>
            </a:r>
            <a:endParaRPr/>
          </a:p>
          <a:p>
            <a:pPr marL="457200" lvl="0" indent="-457262" algn="l" rtl="0">
              <a:lnSpc>
                <a:spcPct val="114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Connection con=DriverManager.getConnection 			 ("jdbc:mysql://localhost:3306/ce17","root","diet");</a:t>
            </a:r>
            <a:endParaRPr/>
          </a:p>
          <a:p>
            <a:pPr marL="457200" lvl="0" indent="-457262" algn="l" rtl="0">
              <a:lnSpc>
                <a:spcPct val="114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Statement st=con.createStatement();</a:t>
            </a:r>
            <a:endParaRPr/>
          </a:p>
          <a:p>
            <a:pPr marL="457200" lvl="0" indent="-457262" algn="l" rtl="0">
              <a:lnSpc>
                <a:spcPct val="114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System.out.println("getTransactionIsolation="				           +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con.getTransactionIsolation()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457200" lvl="0" indent="-457262" algn="l" rtl="0">
              <a:lnSpc>
                <a:spcPct val="114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con.setTransactionIsolation(TRANSACTION_SERIALIZABLE);</a:t>
            </a:r>
            <a:endParaRPr/>
          </a:p>
          <a:p>
            <a:pPr marL="457200" lvl="0" indent="-457262" algn="l" rtl="0">
              <a:lnSpc>
                <a:spcPct val="114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System.out.println("NEW getTransactionIsolation=" 		                 +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con.getTransactionIsolation()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457200" lvl="0" indent="-457262" algn="l" rtl="0">
              <a:lnSpc>
                <a:spcPct val="114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/>
          </a:p>
          <a:p>
            <a:pPr marL="457200" lvl="0" indent="-457262" algn="l" rtl="0">
              <a:lnSpc>
                <a:spcPct val="114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204" name="Google Shape;1204;p101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101</a:t>
            </a:fld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102"/>
          <p:cNvSpPr/>
          <p:nvPr/>
        </p:nvSpPr>
        <p:spPr>
          <a:xfrm>
            <a:off x="1698512" y="3123684"/>
            <a:ext cx="244588" cy="210066"/>
          </a:xfrm>
          <a:prstGeom prst="flowChartSummingJunction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0" name="Google Shape;1210;p102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Phantom reads vs Non-repeatable reads</a:t>
            </a:r>
            <a:endParaRPr/>
          </a:p>
        </p:txBody>
      </p:sp>
      <p:sp>
        <p:nvSpPr>
          <p:cNvPr id="1211" name="Google Shape;1211;p102"/>
          <p:cNvSpPr txBox="1">
            <a:spLocks noGrp="1"/>
          </p:cNvSpPr>
          <p:nvPr>
            <p:ph type="sldNum" idx="12"/>
          </p:nvPr>
        </p:nvSpPr>
        <p:spPr>
          <a:xfrm>
            <a:off x="3886200" y="6492875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102</a:t>
            </a:fld>
            <a:endParaRPr/>
          </a:p>
        </p:txBody>
      </p:sp>
      <p:graphicFrame>
        <p:nvGraphicFramePr>
          <p:cNvPr id="1212" name="Google Shape;1212;p102"/>
          <p:cNvGraphicFramePr/>
          <p:nvPr/>
        </p:nvGraphicFramePr>
        <p:xfrm>
          <a:off x="309570" y="142571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48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Transaction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Transaction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T1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T2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T3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T4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13" name="Google Shape;1213;p102"/>
          <p:cNvSpPr txBox="1"/>
          <p:nvPr/>
        </p:nvSpPr>
        <p:spPr>
          <a:xfrm>
            <a:off x="190500" y="995910"/>
            <a:ext cx="2181238" cy="8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Phantom Reads</a:t>
            </a:r>
            <a:endParaRPr/>
          </a:p>
        </p:txBody>
      </p:sp>
      <p:sp>
        <p:nvSpPr>
          <p:cNvPr id="1214" name="Google Shape;1214;p102"/>
          <p:cNvSpPr/>
          <p:nvPr/>
        </p:nvSpPr>
        <p:spPr>
          <a:xfrm>
            <a:off x="936512" y="2116778"/>
            <a:ext cx="1060675" cy="62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n=5</a:t>
            </a:r>
            <a:endParaRPr/>
          </a:p>
        </p:txBody>
      </p:sp>
      <p:sp>
        <p:nvSpPr>
          <p:cNvPr id="1215" name="Google Shape;1215;p102"/>
          <p:cNvSpPr/>
          <p:nvPr/>
        </p:nvSpPr>
        <p:spPr>
          <a:xfrm>
            <a:off x="2278787" y="2584180"/>
            <a:ext cx="1060675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n=5</a:t>
            </a:r>
            <a:endParaRPr/>
          </a:p>
        </p:txBody>
      </p:sp>
      <p:sp>
        <p:nvSpPr>
          <p:cNvPr id="1216" name="Google Shape;1216;p102"/>
          <p:cNvSpPr/>
          <p:nvPr/>
        </p:nvSpPr>
        <p:spPr>
          <a:xfrm>
            <a:off x="1022753" y="3027811"/>
            <a:ext cx="974434" cy="62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n</a:t>
            </a:r>
            <a:endParaRPr/>
          </a:p>
        </p:txBody>
      </p:sp>
      <p:sp>
        <p:nvSpPr>
          <p:cNvPr id="1217" name="Google Shape;1217;p102"/>
          <p:cNvSpPr/>
          <p:nvPr/>
        </p:nvSpPr>
        <p:spPr>
          <a:xfrm>
            <a:off x="2395004" y="3518971"/>
            <a:ext cx="828240" cy="62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n</a:t>
            </a:r>
            <a:endParaRPr/>
          </a:p>
        </p:txBody>
      </p:sp>
      <p:sp>
        <p:nvSpPr>
          <p:cNvPr id="1218" name="Google Shape;1218;p102"/>
          <p:cNvSpPr/>
          <p:nvPr/>
        </p:nvSpPr>
        <p:spPr>
          <a:xfrm>
            <a:off x="1724025" y="4137378"/>
            <a:ext cx="1752600" cy="533400"/>
          </a:xfrm>
          <a:prstGeom prst="wedgeEllipseCallout">
            <a:avLst>
              <a:gd name="adj1" fmla="val 11149"/>
              <a:gd name="adj2" fmla="val -83928"/>
            </a:avLst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Variable Undefined</a:t>
            </a:r>
            <a:endParaRPr/>
          </a:p>
        </p:txBody>
      </p:sp>
      <p:sp>
        <p:nvSpPr>
          <p:cNvPr id="1219" name="Google Shape;1219;p102"/>
          <p:cNvSpPr/>
          <p:nvPr/>
        </p:nvSpPr>
        <p:spPr>
          <a:xfrm>
            <a:off x="4495800" y="995910"/>
            <a:ext cx="3092065" cy="8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Non-Repeatable Reads</a:t>
            </a:r>
            <a:endParaRPr/>
          </a:p>
        </p:txBody>
      </p:sp>
      <p:graphicFrame>
        <p:nvGraphicFramePr>
          <p:cNvPr id="1220" name="Google Shape;1220;p102"/>
          <p:cNvGraphicFramePr/>
          <p:nvPr/>
        </p:nvGraphicFramePr>
        <p:xfrm>
          <a:off x="4635501" y="142571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48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Transaction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Transaction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T1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T2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T3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T4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21" name="Google Shape;1221;p102"/>
          <p:cNvSpPr/>
          <p:nvPr/>
        </p:nvSpPr>
        <p:spPr>
          <a:xfrm>
            <a:off x="5257800" y="2078437"/>
            <a:ext cx="1060675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n=5</a:t>
            </a:r>
            <a:endParaRPr/>
          </a:p>
        </p:txBody>
      </p:sp>
      <p:sp>
        <p:nvSpPr>
          <p:cNvPr id="1222" name="Google Shape;1222;p102"/>
          <p:cNvSpPr/>
          <p:nvPr/>
        </p:nvSpPr>
        <p:spPr>
          <a:xfrm>
            <a:off x="6559165" y="2577560"/>
            <a:ext cx="1060675" cy="62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n=5</a:t>
            </a:r>
            <a:endParaRPr/>
          </a:p>
        </p:txBody>
      </p:sp>
      <p:sp>
        <p:nvSpPr>
          <p:cNvPr id="1223" name="Google Shape;1223;p102"/>
          <p:cNvSpPr/>
          <p:nvPr/>
        </p:nvSpPr>
        <p:spPr>
          <a:xfrm>
            <a:off x="5234844" y="2988455"/>
            <a:ext cx="1106585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Update=8</a:t>
            </a:r>
            <a:endParaRPr/>
          </a:p>
        </p:txBody>
      </p:sp>
      <p:sp>
        <p:nvSpPr>
          <p:cNvPr id="1224" name="Google Shape;1224;p102"/>
          <p:cNvSpPr/>
          <p:nvPr/>
        </p:nvSpPr>
        <p:spPr>
          <a:xfrm>
            <a:off x="6559164" y="3483094"/>
            <a:ext cx="1060675" cy="62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n=8</a:t>
            </a:r>
            <a:endParaRPr/>
          </a:p>
        </p:txBody>
      </p:sp>
      <p:sp>
        <p:nvSpPr>
          <p:cNvPr id="1225" name="Google Shape;1225;p102"/>
          <p:cNvSpPr/>
          <p:nvPr/>
        </p:nvSpPr>
        <p:spPr>
          <a:xfrm>
            <a:off x="5667101" y="4378678"/>
            <a:ext cx="2844800" cy="1242224"/>
          </a:xfrm>
          <a:prstGeom prst="wedgeEllipseCallout">
            <a:avLst>
              <a:gd name="adj1" fmla="val 11149"/>
              <a:gd name="adj2" fmla="val -83928"/>
            </a:avLst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Same query had retrieved two different value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103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Transaction Isolation Level</a:t>
            </a:r>
            <a:endParaRPr/>
          </a:p>
        </p:txBody>
      </p:sp>
      <p:sp>
        <p:nvSpPr>
          <p:cNvPr id="1231" name="Google Shape;1231;p103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103</a:t>
            </a:fld>
            <a:endParaRPr/>
          </a:p>
        </p:txBody>
      </p:sp>
      <p:graphicFrame>
        <p:nvGraphicFramePr>
          <p:cNvPr id="1232" name="Google Shape;1232;p103"/>
          <p:cNvGraphicFramePr/>
          <p:nvPr/>
        </p:nvGraphicFramePr>
        <p:xfrm>
          <a:off x="381000" y="136144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TRANSACTION_READ_UNCOMMITTED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It allows </a:t>
                      </a:r>
                      <a:r>
                        <a:rPr lang="en-US" sz="1800" u="none" strike="noStrike" cap="none">
                          <a:solidFill>
                            <a:srgbClr val="0000FF"/>
                          </a:solidFill>
                        </a:rPr>
                        <a:t>non-repeatable reads</a:t>
                      </a:r>
                      <a:r>
                        <a:rPr lang="en-US" sz="1800" u="none" strike="noStrike" cap="none"/>
                        <a:t>, </a:t>
                      </a:r>
                      <a:r>
                        <a:rPr lang="en-US" sz="1800" u="none" strike="noStrike" cap="none">
                          <a:solidFill>
                            <a:srgbClr val="0000FF"/>
                          </a:solidFill>
                        </a:rPr>
                        <a:t>dirty</a:t>
                      </a:r>
                      <a:r>
                        <a:rPr lang="en-US" sz="1800" u="none" strike="noStrike" cap="none"/>
                        <a:t> reads and </a:t>
                      </a:r>
                      <a:r>
                        <a:rPr lang="en-US" sz="1800" u="none" strike="noStrike" cap="none">
                          <a:solidFill>
                            <a:srgbClr val="0000FF"/>
                          </a:solidFill>
                        </a:rPr>
                        <a:t>phantom</a:t>
                      </a:r>
                      <a:r>
                        <a:rPr lang="en-US" sz="1800" u="none" strike="noStrike" cap="none"/>
                        <a:t> reads to occur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33" name="Google Shape;1233;p103"/>
          <p:cNvGraphicFramePr/>
          <p:nvPr/>
        </p:nvGraphicFramePr>
        <p:xfrm>
          <a:off x="381000" y="410464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TRANSACTION_SERIALIZABLE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In this level of isolation dirty reads, non-repeatable reads, and phantom reads are </a:t>
                      </a:r>
                      <a:r>
                        <a:rPr lang="en-US" sz="1800" u="none" strike="noStrike" cap="none">
                          <a:solidFill>
                            <a:srgbClr val="0000FF"/>
                          </a:solidFill>
                        </a:rPr>
                        <a:t>prevented</a:t>
                      </a:r>
                      <a:r>
                        <a:rPr lang="en-US" sz="1800" u="none" strike="noStrike" cap="none"/>
                        <a:t>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34" name="Google Shape;1234;p103"/>
          <p:cNvGraphicFramePr/>
          <p:nvPr/>
        </p:nvGraphicFramePr>
        <p:xfrm>
          <a:off x="381000" y="200152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TRANSACTION_READ_COMMITTED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It ensures only those data can be read which is </a:t>
                      </a:r>
                      <a:r>
                        <a:rPr lang="en-US" sz="1800" u="none" strike="noStrike" cap="none">
                          <a:solidFill>
                            <a:srgbClr val="0000FF"/>
                          </a:solidFill>
                        </a:rPr>
                        <a:t>committed</a:t>
                      </a:r>
                      <a:r>
                        <a:rPr lang="en-US" sz="1800" u="none" strike="noStrike" cap="none"/>
                        <a:t>. Prevents </a:t>
                      </a:r>
                      <a:r>
                        <a:rPr lang="en-US" sz="1800" u="none" strike="noStrike" cap="none">
                          <a:solidFill>
                            <a:srgbClr val="0000FF"/>
                          </a:solidFill>
                        </a:rPr>
                        <a:t>dirty</a:t>
                      </a:r>
                      <a:r>
                        <a:rPr lang="en-US" sz="1800" u="none" strike="noStrike" cap="none"/>
                        <a:t> reads.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35" name="Google Shape;1235;p103"/>
          <p:cNvGraphicFramePr/>
          <p:nvPr/>
        </p:nvGraphicFramePr>
        <p:xfrm>
          <a:off x="381000" y="291592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TRANSACTION_REPEATABLE_READ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It is closer to </a:t>
                      </a:r>
                      <a:r>
                        <a:rPr lang="en-US" sz="1800" u="none" strike="noStrike" cap="none">
                          <a:solidFill>
                            <a:srgbClr val="0000FF"/>
                          </a:solidFill>
                        </a:rPr>
                        <a:t>serializable</a:t>
                      </a:r>
                      <a:r>
                        <a:rPr lang="en-US" sz="1800" u="none" strike="noStrike" cap="none"/>
                        <a:t>, but phantom reads are also possible.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Prevents </a:t>
                      </a:r>
                      <a:r>
                        <a:rPr lang="en-US" sz="1800" u="none" strike="noStrike" cap="none">
                          <a:solidFill>
                            <a:srgbClr val="0000FF"/>
                          </a:solidFill>
                        </a:rPr>
                        <a:t>dirty</a:t>
                      </a:r>
                      <a:r>
                        <a:rPr lang="en-US" sz="1800" u="none" strike="noStrike" cap="none"/>
                        <a:t> and </a:t>
                      </a:r>
                      <a:r>
                        <a:rPr lang="en-US" sz="1800" u="none" strike="noStrike" cap="none">
                          <a:solidFill>
                            <a:srgbClr val="0000FF"/>
                          </a:solidFill>
                        </a:rPr>
                        <a:t>non-repeatable</a:t>
                      </a:r>
                      <a:r>
                        <a:rPr lang="en-US" sz="1800" u="none" strike="noStrike" cap="none"/>
                        <a:t> reads.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36" name="Google Shape;1236;p103"/>
          <p:cNvGraphicFramePr/>
          <p:nvPr/>
        </p:nvGraphicFramePr>
        <p:xfrm>
          <a:off x="381000" y="9906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Int Val.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Isolation Level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Description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7" name="Google Shape;1237;p103"/>
          <p:cNvSpPr/>
          <p:nvPr/>
        </p:nvSpPr>
        <p:spPr>
          <a:xfrm>
            <a:off x="361950" y="5181600"/>
            <a:ext cx="8610600" cy="123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can get/set the current isolation level by using methods of Connection interface: 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getTransactionIsolation()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setTransactionIsolation(int isolationlevelconstant)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104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SQL Exception </a:t>
            </a:r>
            <a:endParaRPr/>
          </a:p>
        </p:txBody>
      </p:sp>
      <p:graphicFrame>
        <p:nvGraphicFramePr>
          <p:cNvPr id="1243" name="Google Shape;1243;p104"/>
          <p:cNvGraphicFramePr/>
          <p:nvPr/>
        </p:nvGraphicFramePr>
        <p:xfrm>
          <a:off x="190500" y="9906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339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java.sql.SQLException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is a core JDBC exception class that provides information about database access errors and other errors. Most of the JDBC methods throw SQLException.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java.sql.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BatchUpdateException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It 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provides the update counts for all commands that were executed successfully during the batch update.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java.sql.DataTruncation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reports a DataTruncation warning (on reads) or throws a DataTruncation exception (on writes) when JDBC unexpectedly truncates a data value.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java.sql.SQLWarning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provides information about database access warnings.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44" name="Google Shape;1244;p104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en-US" sz="2000"/>
              <a:t>104</a:t>
            </a:fld>
            <a:endParaRPr sz="200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105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GTU Questions:</a:t>
            </a:r>
            <a:endParaRPr/>
          </a:p>
        </p:txBody>
      </p:sp>
      <p:graphicFrame>
        <p:nvGraphicFramePr>
          <p:cNvPr id="1250" name="Google Shape;1250;p105"/>
          <p:cNvGraphicFramePr/>
          <p:nvPr/>
        </p:nvGraphicFramePr>
        <p:xfrm>
          <a:off x="190500" y="9906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What is JDBC?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List out different types of JDBC driver and explain role of each.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Write code snippet for each type of JDBC connection.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Explain Thick and Thin driver.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Comment on selection of driver.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[Sum -16]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[Win -16]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[Sum -18]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[Win -18]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[Win -19]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1" name="Google Shape;1251;p105"/>
          <p:cNvSpPr txBox="1">
            <a:spLocks noGrp="1"/>
          </p:cNvSpPr>
          <p:nvPr>
            <p:ph type="sldNum" idx="12"/>
          </p:nvPr>
        </p:nvSpPr>
        <p:spPr>
          <a:xfrm>
            <a:off x="3962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105</a:t>
            </a:fld>
            <a:endParaRPr/>
          </a:p>
        </p:txBody>
      </p:sp>
      <p:graphicFrame>
        <p:nvGraphicFramePr>
          <p:cNvPr id="1252" name="Google Shape;1252;p105"/>
          <p:cNvGraphicFramePr/>
          <p:nvPr/>
        </p:nvGraphicFramePr>
        <p:xfrm>
          <a:off x="190500" y="245364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Explain Prepared statements with suitable example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[Sum -16]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[Win -16]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[Win -17]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[Win -18]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53" name="Google Shape;1253;p105"/>
          <p:cNvGraphicFramePr/>
          <p:nvPr/>
        </p:nvGraphicFramePr>
        <p:xfrm>
          <a:off x="190500" y="485039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4.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What is phantom read in JDBC? Which isolation level prevents it?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[Sum -16]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54" name="Google Shape;1254;p105"/>
          <p:cNvGraphicFramePr/>
          <p:nvPr/>
        </p:nvGraphicFramePr>
        <p:xfrm>
          <a:off x="190500" y="36576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Give the use of Statement, PreparedStatement and CallableStatement object. Write code to insert three records into student table using PreparedStatement (assume student table with Name, RollNo, and Branch field).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[Win -14]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55" name="Google Shape;1255;p105"/>
          <p:cNvGraphicFramePr/>
          <p:nvPr/>
        </p:nvGraphicFramePr>
        <p:xfrm>
          <a:off x="190500" y="522123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Discuss CallableStatement with example.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[Win -17]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[Win -18]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6.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What is ResultSet interface. Write various method for ResultSet interface. Write a code to update record using this interface.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[Win -19]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106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GTU Questions:</a:t>
            </a:r>
            <a:endParaRPr/>
          </a:p>
        </p:txBody>
      </p:sp>
      <p:graphicFrame>
        <p:nvGraphicFramePr>
          <p:cNvPr id="1261" name="Google Shape;1261;p106"/>
          <p:cNvGraphicFramePr/>
          <p:nvPr/>
        </p:nvGraphicFramePr>
        <p:xfrm>
          <a:off x="190500" y="9906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7.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Explain JDBC Transaction Management in detail.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[Win -19]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8.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Explain use of DatabaseMetaData with example.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[Sum -18]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[Win -18]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9.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Explain ResultSetMetaData with suitable program.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[Win -18]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10.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Write a sample code to store image in Database.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[Win -19]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62" name="Google Shape;1262;p106"/>
          <p:cNvSpPr txBox="1">
            <a:spLocks noGrp="1"/>
          </p:cNvSpPr>
          <p:nvPr>
            <p:ph type="sldNum" idx="12"/>
          </p:nvPr>
        </p:nvSpPr>
        <p:spPr>
          <a:xfrm>
            <a:off x="3962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106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107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JDBC Interview Questions</a:t>
            </a:r>
            <a:endParaRPr/>
          </a:p>
        </p:txBody>
      </p:sp>
      <p:graphicFrame>
        <p:nvGraphicFramePr>
          <p:cNvPr id="1268" name="Google Shape;1268;p107"/>
          <p:cNvGraphicFramePr/>
          <p:nvPr/>
        </p:nvGraphicFramePr>
        <p:xfrm>
          <a:off x="190500" y="9906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/>
                        <a:t>1.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What is the difference between execute, executeQuery, executeUpdate?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/>
                        <a:t>2.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What are the benefits of PreparedStatement over Statement?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/>
                        <a:t>3.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What is JDBC Savepoint? How to use it?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/>
                        <a:t>4.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What is JDBC Connection isolation levels?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/>
                        <a:t>5.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What is CLOB and BLOB datatypes in JDBC?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/>
                        <a:t>6.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What is difference between java.util.Date and java.sql.Date?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/>
                        <a:t>7.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What is SQL Warning? How to retrieve SQL warnings in the JDBC program?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/>
                        <a:t>8.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Which type of JDBC driver is the fastest one?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/>
                        <a:t>9.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What is the return type of Class.forName() method?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/>
                        <a:t>10.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What happens if we call resultSet.getInt(0).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/>
                        <a:t>11.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How can we set null value in JDBC PreparedStatement?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/>
                        <a:t>12.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Prepared Statements are faster. Why?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/>
                        <a:t>13.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What are the exceptions in JDBC?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269" name="Google Shape;1269;p107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107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lang="en-US" b="1">
                <a:latin typeface="Calibri"/>
                <a:ea typeface="Calibri"/>
                <a:cs typeface="Calibri"/>
                <a:sym typeface="Calibri"/>
              </a:rPr>
            </a:b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Unit-2: JDBC Programming	</a:t>
            </a:r>
            <a:br>
              <a:rPr lang="en-US"/>
            </a:b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1"/>
          <p:cNvSpPr txBox="1">
            <a:spLocks noGrp="1"/>
          </p:cNvSpPr>
          <p:nvPr>
            <p:ph type="body" idx="1"/>
          </p:nvPr>
        </p:nvSpPr>
        <p:spPr>
          <a:xfrm>
            <a:off x="190500" y="914400"/>
            <a:ext cx="8763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API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The JDBC Connectivity Model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JDBC Architecture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JDBC Driver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JDBC Components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JDBC Package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JDBC Process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JDBC Program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Types of Statement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ResultSet Interface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ResultSetMetaData Interface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Executing SQL updates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Transaction Management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Batch Processing in JDBC</a:t>
            </a:r>
            <a:r>
              <a:rPr lang="en-US" sz="900" b="1"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857250" lvl="1" indent="-457200" algn="l" rtl="0">
              <a:lnSpc>
                <a:spcPct val="114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457200" lvl="0" indent="-387350" algn="l" rtl="0">
              <a:lnSpc>
                <a:spcPct val="114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lnSpc>
                <a:spcPct val="114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1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JDBC Connectivity Model</a:t>
            </a:r>
            <a:endParaRPr/>
          </a:p>
        </p:txBody>
      </p:sp>
      <p:sp>
        <p:nvSpPr>
          <p:cNvPr id="221" name="Google Shape;221;p12"/>
          <p:cNvSpPr/>
          <p:nvPr/>
        </p:nvSpPr>
        <p:spPr>
          <a:xfrm>
            <a:off x="990600" y="3429000"/>
            <a:ext cx="1981200" cy="16764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/>
          </a:p>
        </p:txBody>
      </p:sp>
      <p:sp>
        <p:nvSpPr>
          <p:cNvPr id="222" name="Google Shape;222;p12"/>
          <p:cNvSpPr/>
          <p:nvPr/>
        </p:nvSpPr>
        <p:spPr>
          <a:xfrm>
            <a:off x="838200" y="1447800"/>
            <a:ext cx="2286000" cy="990600"/>
          </a:xfrm>
          <a:prstGeom prst="ellipse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JDBC API</a:t>
            </a:r>
            <a:endParaRPr/>
          </a:p>
        </p:txBody>
      </p:sp>
      <p:sp>
        <p:nvSpPr>
          <p:cNvPr id="223" name="Google Shape;223;p12"/>
          <p:cNvSpPr/>
          <p:nvPr/>
        </p:nvSpPr>
        <p:spPr>
          <a:xfrm>
            <a:off x="3886200" y="3429000"/>
            <a:ext cx="2286000" cy="1676400"/>
          </a:xfrm>
          <a:prstGeom prst="ellipse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JDBC Driver</a:t>
            </a:r>
            <a:endParaRPr/>
          </a:p>
        </p:txBody>
      </p:sp>
      <p:sp>
        <p:nvSpPr>
          <p:cNvPr id="224" name="Google Shape;224;p12"/>
          <p:cNvSpPr/>
          <p:nvPr/>
        </p:nvSpPr>
        <p:spPr>
          <a:xfrm>
            <a:off x="7467600" y="3276600"/>
            <a:ext cx="1447800" cy="2057400"/>
          </a:xfrm>
          <a:prstGeom prst="flowChartMagneticDisk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/>
          </a:p>
        </p:txBody>
      </p:sp>
      <p:cxnSp>
        <p:nvCxnSpPr>
          <p:cNvPr id="225" name="Google Shape;225;p12"/>
          <p:cNvCxnSpPr>
            <a:stCxn id="221" idx="0"/>
            <a:endCxn id="222" idx="4"/>
          </p:cNvCxnSpPr>
          <p:nvPr/>
        </p:nvCxnSpPr>
        <p:spPr>
          <a:xfrm rot="10800000">
            <a:off x="1981200" y="2438400"/>
            <a:ext cx="0" cy="990600"/>
          </a:xfrm>
          <a:prstGeom prst="straightConnector1">
            <a:avLst/>
          </a:prstGeom>
          <a:noFill/>
          <a:ln w="349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26" name="Google Shape;226;p12"/>
          <p:cNvCxnSpPr>
            <a:stCxn id="221" idx="3"/>
            <a:endCxn id="223" idx="2"/>
          </p:cNvCxnSpPr>
          <p:nvPr/>
        </p:nvCxnSpPr>
        <p:spPr>
          <a:xfrm>
            <a:off x="2971800" y="4267200"/>
            <a:ext cx="914400" cy="0"/>
          </a:xfrm>
          <a:prstGeom prst="straightConnector1">
            <a:avLst/>
          </a:prstGeom>
          <a:noFill/>
          <a:ln w="349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27" name="Google Shape;227;p12"/>
          <p:cNvCxnSpPr>
            <a:endCxn id="224" idx="2"/>
          </p:cNvCxnSpPr>
          <p:nvPr/>
        </p:nvCxnSpPr>
        <p:spPr>
          <a:xfrm>
            <a:off x="6172200" y="4303800"/>
            <a:ext cx="1295400" cy="1500"/>
          </a:xfrm>
          <a:prstGeom prst="straightConnector1">
            <a:avLst/>
          </a:prstGeom>
          <a:noFill/>
          <a:ln w="349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28" name="Google Shape;228;p12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lang="en-US" b="1">
                <a:latin typeface="Calibri"/>
                <a:ea typeface="Calibri"/>
                <a:cs typeface="Calibri"/>
                <a:sym typeface="Calibri"/>
              </a:rPr>
            </a:b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Unit-2: JDBC Programming	</a:t>
            </a:r>
            <a:br>
              <a:rPr lang="en-US"/>
            </a:b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3"/>
          <p:cNvSpPr txBox="1">
            <a:spLocks noGrp="1"/>
          </p:cNvSpPr>
          <p:nvPr>
            <p:ph type="body" idx="1"/>
          </p:nvPr>
        </p:nvSpPr>
        <p:spPr>
          <a:xfrm>
            <a:off x="190500" y="914400"/>
            <a:ext cx="8763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API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 JDBC Connectivity Model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JDBC Architecture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JDBC Driver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JDBC Components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JDBC Package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JDBC Process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JDBC Program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Types of Statement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ResultSet Interface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ResultSetMetaData Interface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Executing SQL updates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Transaction Management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Batch Processing in JDBC</a:t>
            </a:r>
            <a:r>
              <a:rPr lang="en-US" sz="900" b="1"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857250" lvl="1" indent="-457200" algn="l" rtl="0">
              <a:lnSpc>
                <a:spcPct val="114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457200" lvl="0" indent="-387350" algn="l" rtl="0">
              <a:lnSpc>
                <a:spcPct val="114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lnSpc>
                <a:spcPct val="114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3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JDBC Architecture</a:t>
            </a:r>
            <a:endParaRPr/>
          </a:p>
        </p:txBody>
      </p:sp>
      <p:sp>
        <p:nvSpPr>
          <p:cNvPr id="243" name="Google Shape;243;p14"/>
          <p:cNvSpPr/>
          <p:nvPr/>
        </p:nvSpPr>
        <p:spPr>
          <a:xfrm>
            <a:off x="3609975" y="1059656"/>
            <a:ext cx="1981200" cy="838200"/>
          </a:xfrm>
          <a:prstGeom prst="roundRect">
            <a:avLst>
              <a:gd name="adj" fmla="val 16667"/>
            </a:avLst>
          </a:prstGeom>
          <a:solidFill>
            <a:srgbClr val="B7CCE4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Application</a:t>
            </a:r>
            <a:endParaRPr/>
          </a:p>
        </p:txBody>
      </p:sp>
      <p:sp>
        <p:nvSpPr>
          <p:cNvPr id="244" name="Google Shape;244;p14"/>
          <p:cNvSpPr/>
          <p:nvPr/>
        </p:nvSpPr>
        <p:spPr>
          <a:xfrm>
            <a:off x="3609975" y="2133600"/>
            <a:ext cx="1981200" cy="838200"/>
          </a:xfrm>
          <a:prstGeom prst="roundRect">
            <a:avLst>
              <a:gd name="adj" fmla="val 16667"/>
            </a:avLst>
          </a:prstGeom>
          <a:solidFill>
            <a:srgbClr val="B7CCE4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JDBC API</a:t>
            </a:r>
            <a:endParaRPr/>
          </a:p>
        </p:txBody>
      </p:sp>
      <p:sp>
        <p:nvSpPr>
          <p:cNvPr id="245" name="Google Shape;245;p14"/>
          <p:cNvSpPr/>
          <p:nvPr/>
        </p:nvSpPr>
        <p:spPr>
          <a:xfrm>
            <a:off x="3624262" y="3200400"/>
            <a:ext cx="1981200" cy="838200"/>
          </a:xfrm>
          <a:prstGeom prst="roundRect">
            <a:avLst>
              <a:gd name="adj" fmla="val 16667"/>
            </a:avLst>
          </a:prstGeom>
          <a:solidFill>
            <a:srgbClr val="B7CCE4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JDBC Driver Manager</a:t>
            </a:r>
            <a:endParaRPr/>
          </a:p>
        </p:txBody>
      </p:sp>
      <p:sp>
        <p:nvSpPr>
          <p:cNvPr id="246" name="Google Shape;246;p14"/>
          <p:cNvSpPr/>
          <p:nvPr/>
        </p:nvSpPr>
        <p:spPr>
          <a:xfrm>
            <a:off x="2162175" y="4343400"/>
            <a:ext cx="1490662" cy="838200"/>
          </a:xfrm>
          <a:prstGeom prst="roundRect">
            <a:avLst>
              <a:gd name="adj" fmla="val 16667"/>
            </a:avLst>
          </a:prstGeom>
          <a:solidFill>
            <a:srgbClr val="B7CCE4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JDBC Driver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4"/>
          <p:cNvSpPr/>
          <p:nvPr/>
        </p:nvSpPr>
        <p:spPr>
          <a:xfrm>
            <a:off x="4038602" y="4343400"/>
            <a:ext cx="1523998" cy="838200"/>
          </a:xfrm>
          <a:prstGeom prst="roundRect">
            <a:avLst>
              <a:gd name="adj" fmla="val 16667"/>
            </a:avLst>
          </a:prstGeom>
          <a:solidFill>
            <a:srgbClr val="B7CCE4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JDBC Driver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4"/>
          <p:cNvSpPr/>
          <p:nvPr/>
        </p:nvSpPr>
        <p:spPr>
          <a:xfrm>
            <a:off x="5934074" y="4343400"/>
            <a:ext cx="1447801" cy="838200"/>
          </a:xfrm>
          <a:prstGeom prst="roundRect">
            <a:avLst>
              <a:gd name="adj" fmla="val 16667"/>
            </a:avLst>
          </a:prstGeom>
          <a:solidFill>
            <a:srgbClr val="B7CCE4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JDBC Driver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4"/>
          <p:cNvSpPr/>
          <p:nvPr/>
        </p:nvSpPr>
        <p:spPr>
          <a:xfrm>
            <a:off x="2414589" y="5486398"/>
            <a:ext cx="1000124" cy="928687"/>
          </a:xfrm>
          <a:prstGeom prst="flowChartMagneticDisk">
            <a:avLst/>
          </a:prstGeom>
          <a:solidFill>
            <a:srgbClr val="D6E3BC"/>
          </a:solidFill>
          <a:ln w="25400" cap="flat" cmpd="sng">
            <a:solidFill>
              <a:srgbClr val="76923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Oracle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4"/>
          <p:cNvSpPr/>
          <p:nvPr/>
        </p:nvSpPr>
        <p:spPr>
          <a:xfrm>
            <a:off x="3962400" y="5486399"/>
            <a:ext cx="1366838" cy="928687"/>
          </a:xfrm>
          <a:prstGeom prst="flowChartMagneticDisk">
            <a:avLst/>
          </a:prstGeom>
          <a:solidFill>
            <a:srgbClr val="D6E3BC"/>
          </a:solidFill>
          <a:ln w="25400" cap="flat" cmpd="sng">
            <a:solidFill>
              <a:srgbClr val="76923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Server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4"/>
          <p:cNvSpPr/>
          <p:nvPr/>
        </p:nvSpPr>
        <p:spPr>
          <a:xfrm>
            <a:off x="6019800" y="5424486"/>
            <a:ext cx="1333500" cy="995359"/>
          </a:xfrm>
          <a:prstGeom prst="flowChartMagneticDisk">
            <a:avLst/>
          </a:prstGeom>
          <a:solidFill>
            <a:srgbClr val="D6E3BC"/>
          </a:solidFill>
          <a:ln w="25400" cap="flat" cmpd="sng">
            <a:solidFill>
              <a:srgbClr val="76923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ODBC Data Source</a:t>
            </a:r>
            <a:endParaRPr/>
          </a:p>
        </p:txBody>
      </p:sp>
      <p:cxnSp>
        <p:nvCxnSpPr>
          <p:cNvPr id="252" name="Google Shape;252;p14"/>
          <p:cNvCxnSpPr>
            <a:stCxn id="243" idx="2"/>
            <a:endCxn id="244" idx="0"/>
          </p:cNvCxnSpPr>
          <p:nvPr/>
        </p:nvCxnSpPr>
        <p:spPr>
          <a:xfrm>
            <a:off x="4600575" y="1897856"/>
            <a:ext cx="0" cy="235800"/>
          </a:xfrm>
          <a:prstGeom prst="straightConnector1">
            <a:avLst/>
          </a:prstGeom>
          <a:noFill/>
          <a:ln w="349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3" name="Google Shape;253;p14"/>
          <p:cNvCxnSpPr/>
          <p:nvPr/>
        </p:nvCxnSpPr>
        <p:spPr>
          <a:xfrm>
            <a:off x="4648200" y="2971800"/>
            <a:ext cx="0" cy="228600"/>
          </a:xfrm>
          <a:prstGeom prst="straightConnector1">
            <a:avLst/>
          </a:prstGeom>
          <a:noFill/>
          <a:ln w="349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4" name="Google Shape;254;p14"/>
          <p:cNvCxnSpPr>
            <a:stCxn id="245" idx="2"/>
            <a:endCxn id="246" idx="0"/>
          </p:cNvCxnSpPr>
          <p:nvPr/>
        </p:nvCxnSpPr>
        <p:spPr>
          <a:xfrm rot="5400000">
            <a:off x="3608812" y="3337350"/>
            <a:ext cx="304800" cy="1707300"/>
          </a:xfrm>
          <a:prstGeom prst="bentConnector3">
            <a:avLst>
              <a:gd name="adj1" fmla="val 50000"/>
            </a:avLst>
          </a:prstGeom>
          <a:noFill/>
          <a:ln w="349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5" name="Google Shape;255;p14"/>
          <p:cNvCxnSpPr>
            <a:stCxn id="245" idx="2"/>
            <a:endCxn id="248" idx="0"/>
          </p:cNvCxnSpPr>
          <p:nvPr/>
        </p:nvCxnSpPr>
        <p:spPr>
          <a:xfrm rot="-5400000" flipH="1">
            <a:off x="5483962" y="3169500"/>
            <a:ext cx="304800" cy="2043000"/>
          </a:xfrm>
          <a:prstGeom prst="bentConnector3">
            <a:avLst>
              <a:gd name="adj1" fmla="val 50000"/>
            </a:avLst>
          </a:prstGeom>
          <a:noFill/>
          <a:ln w="349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6" name="Google Shape;256;p14"/>
          <p:cNvCxnSpPr/>
          <p:nvPr/>
        </p:nvCxnSpPr>
        <p:spPr>
          <a:xfrm>
            <a:off x="4619624" y="4057650"/>
            <a:ext cx="0" cy="304800"/>
          </a:xfrm>
          <a:prstGeom prst="straightConnector1">
            <a:avLst/>
          </a:prstGeom>
          <a:noFill/>
          <a:ln w="349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7" name="Google Shape;257;p14"/>
          <p:cNvCxnSpPr>
            <a:stCxn id="246" idx="2"/>
            <a:endCxn id="249" idx="1"/>
          </p:cNvCxnSpPr>
          <p:nvPr/>
        </p:nvCxnSpPr>
        <p:spPr>
          <a:xfrm>
            <a:off x="2907506" y="5181600"/>
            <a:ext cx="7200" cy="304800"/>
          </a:xfrm>
          <a:prstGeom prst="straightConnector1">
            <a:avLst/>
          </a:prstGeom>
          <a:noFill/>
          <a:ln w="349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8" name="Google Shape;258;p14"/>
          <p:cNvCxnSpPr/>
          <p:nvPr/>
        </p:nvCxnSpPr>
        <p:spPr>
          <a:xfrm>
            <a:off x="4629150" y="5181600"/>
            <a:ext cx="0" cy="304800"/>
          </a:xfrm>
          <a:prstGeom prst="straightConnector1">
            <a:avLst/>
          </a:prstGeom>
          <a:noFill/>
          <a:ln w="349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9" name="Google Shape;259;p14"/>
          <p:cNvCxnSpPr>
            <a:endCxn id="251" idx="1"/>
          </p:cNvCxnSpPr>
          <p:nvPr/>
        </p:nvCxnSpPr>
        <p:spPr>
          <a:xfrm>
            <a:off x="6686550" y="5200686"/>
            <a:ext cx="0" cy="223800"/>
          </a:xfrm>
          <a:prstGeom prst="straightConnector1">
            <a:avLst/>
          </a:prstGeom>
          <a:noFill/>
          <a:ln w="349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0" name="Google Shape;260;p14"/>
          <p:cNvSpPr/>
          <p:nvPr/>
        </p:nvSpPr>
        <p:spPr>
          <a:xfrm>
            <a:off x="5912643" y="1069179"/>
            <a:ext cx="3200400" cy="685800"/>
          </a:xfrm>
          <a:prstGeom prst="wedgeRoundRectCallout">
            <a:avLst>
              <a:gd name="adj1" fmla="val -58774"/>
              <a:gd name="adj2" fmla="val -2892"/>
              <a:gd name="adj3" fmla="val 16667"/>
            </a:avLst>
          </a:prstGeom>
          <a:noFill/>
          <a:ln w="25400" cap="flat" cmpd="sng">
            <a:solidFill>
              <a:srgbClr val="395E8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 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program that runs stand alone in a client or server.</a:t>
            </a:r>
            <a:endParaRPr/>
          </a:p>
        </p:txBody>
      </p:sp>
      <p:sp>
        <p:nvSpPr>
          <p:cNvPr id="261" name="Google Shape;261;p14"/>
          <p:cNvSpPr/>
          <p:nvPr/>
        </p:nvSpPr>
        <p:spPr>
          <a:xfrm>
            <a:off x="152400" y="1066800"/>
            <a:ext cx="3200400" cy="1143000"/>
          </a:xfrm>
          <a:prstGeom prst="wedgeRoundRectCallout">
            <a:avLst>
              <a:gd name="adj1" fmla="val 55212"/>
              <a:gd name="adj2" fmla="val 68281"/>
              <a:gd name="adj3" fmla="val 16667"/>
            </a:avLst>
          </a:prstGeom>
          <a:noFill/>
          <a:ln w="25400" cap="flat" cmpd="sng">
            <a:solidFill>
              <a:srgbClr val="395E8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provides </a:t>
            </a:r>
            <a:r>
              <a:rPr lang="en-US" sz="18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classes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lang="en-US" sz="18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connect or communicate Java application with database.</a:t>
            </a:r>
            <a:endParaRPr/>
          </a:p>
        </p:txBody>
      </p:sp>
      <p:sp>
        <p:nvSpPr>
          <p:cNvPr id="262" name="Google Shape;262;p14"/>
          <p:cNvSpPr/>
          <p:nvPr/>
        </p:nvSpPr>
        <p:spPr>
          <a:xfrm>
            <a:off x="5791200" y="2255043"/>
            <a:ext cx="3321843" cy="1524000"/>
          </a:xfrm>
          <a:prstGeom prst="wedgeRoundRectCallout">
            <a:avLst>
              <a:gd name="adj1" fmla="val -54082"/>
              <a:gd name="adj2" fmla="val 40570"/>
              <a:gd name="adj3" fmla="val 16667"/>
            </a:avLst>
          </a:prstGeom>
          <a:noFill/>
          <a:ln w="25400" cap="flat" cmpd="sng">
            <a:solidFill>
              <a:srgbClr val="395E8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class manages a list of database drivers. 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ensures that the correct driver is used to access each data source.</a:t>
            </a:r>
            <a:endParaRPr/>
          </a:p>
        </p:txBody>
      </p:sp>
      <p:sp>
        <p:nvSpPr>
          <p:cNvPr id="263" name="Google Shape;263;p14"/>
          <p:cNvSpPr/>
          <p:nvPr/>
        </p:nvSpPr>
        <p:spPr>
          <a:xfrm>
            <a:off x="309563" y="2590800"/>
            <a:ext cx="3124200" cy="914400"/>
          </a:xfrm>
          <a:prstGeom prst="wedgeRoundRectCallout">
            <a:avLst>
              <a:gd name="adj1" fmla="val 13836"/>
              <a:gd name="adj2" fmla="val 136181"/>
              <a:gd name="adj3" fmla="val 16667"/>
            </a:avLst>
          </a:prstGeom>
          <a:noFill/>
          <a:ln w="25400" cap="flat" cmpd="sng">
            <a:solidFill>
              <a:srgbClr val="395E8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interface handles the communications with the database </a:t>
            </a:r>
            <a:endParaRPr/>
          </a:p>
        </p:txBody>
      </p:sp>
      <p:sp>
        <p:nvSpPr>
          <p:cNvPr id="264" name="Google Shape;264;p14"/>
          <p:cNvSpPr/>
          <p:nvPr/>
        </p:nvSpPr>
        <p:spPr>
          <a:xfrm>
            <a:off x="1905000" y="5333999"/>
            <a:ext cx="5943600" cy="1143000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 w="254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4"/>
          <p:cNvSpPr/>
          <p:nvPr/>
        </p:nvSpPr>
        <p:spPr>
          <a:xfrm>
            <a:off x="50003" y="4648200"/>
            <a:ext cx="1695453" cy="1352550"/>
          </a:xfrm>
          <a:prstGeom prst="wedgeRoundRectCallout">
            <a:avLst>
              <a:gd name="adj1" fmla="val 55285"/>
              <a:gd name="adj2" fmla="val 59268"/>
              <a:gd name="adj3" fmla="val 16667"/>
            </a:avLst>
          </a:prstGeom>
          <a:noFill/>
          <a:ln w="25400" cap="flat" cmpd="sng">
            <a:solidFill>
              <a:srgbClr val="395E8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is a collection of organized information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lang="en-US" b="1">
                <a:latin typeface="Calibri"/>
                <a:ea typeface="Calibri"/>
                <a:cs typeface="Calibri"/>
                <a:sym typeface="Calibri"/>
              </a:rPr>
            </a:b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Unit-2: JDBC Programming	</a:t>
            </a:r>
            <a:br>
              <a:rPr lang="en-US"/>
            </a:b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5"/>
          <p:cNvSpPr txBox="1">
            <a:spLocks noGrp="1"/>
          </p:cNvSpPr>
          <p:nvPr>
            <p:ph type="body" idx="1"/>
          </p:nvPr>
        </p:nvSpPr>
        <p:spPr>
          <a:xfrm>
            <a:off x="190500" y="914400"/>
            <a:ext cx="8763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API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 JDBC Connectivity Model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Architecture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JDBC Driver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JDBC Components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JDBC Package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JDBC Process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JDBC Program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Types of Statement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ResultSet Interface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ResultSetMetaData Interface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Executing SQL updates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Transaction Management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Batch Processing in JDBC</a:t>
            </a:r>
            <a:r>
              <a:rPr lang="en-US" sz="900" b="1"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857250" lvl="1" indent="-457200" algn="l" rtl="0">
              <a:lnSpc>
                <a:spcPct val="114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457200" lvl="0" indent="-387350" algn="l" rtl="0">
              <a:lnSpc>
                <a:spcPct val="114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lnSpc>
                <a:spcPct val="114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5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6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JDBC Driver</a:t>
            </a:r>
            <a:endParaRPr/>
          </a:p>
        </p:txBody>
      </p:sp>
      <p:sp>
        <p:nvSpPr>
          <p:cNvPr id="280" name="Google Shape;280;p16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b="1"/>
              <a:t>API:</a:t>
            </a:r>
            <a:r>
              <a:rPr lang="en-US"/>
              <a:t> Set of interfaces independent of the RDBMS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b="1"/>
              <a:t>Driver:</a:t>
            </a:r>
            <a:r>
              <a:rPr lang="en-US"/>
              <a:t> RDBMS-specific implementation of API interfaces            e.g. Oracle, DB2, MySQL, etc.</a:t>
            </a:r>
            <a:endParaRPr/>
          </a:p>
          <a:p>
            <a:pPr marL="342900" lvl="0" indent="-1905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281" name="Google Shape;281;p16"/>
          <p:cNvSpPr/>
          <p:nvPr/>
        </p:nvSpPr>
        <p:spPr>
          <a:xfrm>
            <a:off x="609600" y="3276600"/>
            <a:ext cx="8305800" cy="1371600"/>
          </a:xfrm>
          <a:prstGeom prst="roundRect">
            <a:avLst>
              <a:gd name="adj" fmla="val 16667"/>
            </a:avLst>
          </a:prstGeom>
          <a:solidFill>
            <a:srgbClr val="8CB3E3">
              <a:alpha val="11372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 like Java aims for “</a:t>
            </a:r>
            <a:r>
              <a:rPr lang="en-US" sz="2800" b="1" i="1" u="none" strike="noStrike" cap="non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Write once, Run anywhere</a:t>
            </a:r>
            <a:r>
              <a:rPr lang="en-US" sz="2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",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JDBC strives for “</a:t>
            </a:r>
            <a:r>
              <a:rPr lang="en-US" sz="2800" b="1" i="1" u="none" strike="noStrike" cap="non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Write once, Run with any database</a:t>
            </a:r>
            <a:r>
              <a:rPr lang="en-US" sz="2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".</a:t>
            </a:r>
            <a:endParaRPr/>
          </a:p>
        </p:txBody>
      </p:sp>
      <p:sp>
        <p:nvSpPr>
          <p:cNvPr id="282" name="Google Shape;282;p16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JDBC Driver: Type1 (JDBC-ODBC Driver)</a:t>
            </a:r>
            <a:endParaRPr/>
          </a:p>
        </p:txBody>
      </p:sp>
      <p:sp>
        <p:nvSpPr>
          <p:cNvPr id="288" name="Google Shape;288;p17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/>
              <a:t>Depends on support for ODBC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/>
              <a:t>Not portable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/>
              <a:t>Translate JDBC calls into ODBC calls and use Windows ODBC built in drivers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/>
              <a:t>ODBC must be set up on every client </a:t>
            </a:r>
            <a:endParaRPr/>
          </a:p>
          <a:p>
            <a:pPr marL="742950" lvl="1" indent="-285750" algn="l" rtl="0">
              <a:lnSpc>
                <a:spcPct val="114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server side servlets ODBC must be set up on web server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/>
              <a:t>driver sun.jdbc.odbc.JdbcOdbc provided by JavaSoft with JDK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/>
              <a:t>No support from JDK 1.8 (Java 8) </a:t>
            </a:r>
            <a:endParaRPr/>
          </a:p>
          <a:p>
            <a:pPr marL="0" lvl="0" indent="0" algn="l" rtl="0">
              <a:lnSpc>
                <a:spcPct val="114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E.g. MS Access</a:t>
            </a:r>
            <a:endParaRPr/>
          </a:p>
          <a:p>
            <a:pPr marL="342900" lvl="0" indent="-201930" algn="l" rtl="0">
              <a:lnSpc>
                <a:spcPct val="114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/>
          </a:p>
        </p:txBody>
      </p:sp>
      <p:sp>
        <p:nvSpPr>
          <p:cNvPr id="289" name="Google Shape;289;p17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JDBC Driver: Type 1 (JDBC-ODBC Driver)</a:t>
            </a:r>
            <a:endParaRPr/>
          </a:p>
        </p:txBody>
      </p:sp>
      <p:sp>
        <p:nvSpPr>
          <p:cNvPr id="295" name="Google Shape;295;p18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96" name="Google Shape;296;p18"/>
          <p:cNvSpPr/>
          <p:nvPr/>
        </p:nvSpPr>
        <p:spPr>
          <a:xfrm>
            <a:off x="1371600" y="1219200"/>
            <a:ext cx="6781800" cy="31242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8"/>
          <p:cNvSpPr/>
          <p:nvPr/>
        </p:nvSpPr>
        <p:spPr>
          <a:xfrm>
            <a:off x="1669676" y="1752600"/>
            <a:ext cx="2819400" cy="24384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8"/>
          <p:cNvSpPr/>
          <p:nvPr/>
        </p:nvSpPr>
        <p:spPr>
          <a:xfrm>
            <a:off x="1974476" y="2273674"/>
            <a:ext cx="2209800" cy="5334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Application Code</a:t>
            </a:r>
            <a:endParaRPr/>
          </a:p>
        </p:txBody>
      </p:sp>
      <p:sp>
        <p:nvSpPr>
          <p:cNvPr id="299" name="Google Shape;299;p18"/>
          <p:cNvSpPr/>
          <p:nvPr/>
        </p:nvSpPr>
        <p:spPr>
          <a:xfrm>
            <a:off x="1993526" y="3111874"/>
            <a:ext cx="2171700" cy="774326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Type 1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JDBC ODBC Bridge</a:t>
            </a:r>
            <a:endParaRPr/>
          </a:p>
        </p:txBody>
      </p:sp>
      <p:sp>
        <p:nvSpPr>
          <p:cNvPr id="300" name="Google Shape;300;p18"/>
          <p:cNvSpPr/>
          <p:nvPr/>
        </p:nvSpPr>
        <p:spPr>
          <a:xfrm>
            <a:off x="5181600" y="3111874"/>
            <a:ext cx="1447800" cy="1079126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ODBC Driver  </a:t>
            </a:r>
            <a:endParaRPr/>
          </a:p>
        </p:txBody>
      </p:sp>
      <p:sp>
        <p:nvSpPr>
          <p:cNvPr id="301" name="Google Shape;301;p18"/>
          <p:cNvSpPr/>
          <p:nvPr/>
        </p:nvSpPr>
        <p:spPr>
          <a:xfrm>
            <a:off x="5181600" y="1727948"/>
            <a:ext cx="1447800" cy="1079126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DB Vendor Driver</a:t>
            </a:r>
            <a:endParaRPr/>
          </a:p>
        </p:txBody>
      </p:sp>
      <p:sp>
        <p:nvSpPr>
          <p:cNvPr id="302" name="Google Shape;302;p18"/>
          <p:cNvSpPr/>
          <p:nvPr/>
        </p:nvSpPr>
        <p:spPr>
          <a:xfrm>
            <a:off x="6858000" y="3200400"/>
            <a:ext cx="1139638" cy="990600"/>
          </a:xfrm>
          <a:prstGeom prst="flowChartMagneticDisk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Local DBMS</a:t>
            </a:r>
            <a:endParaRPr/>
          </a:p>
        </p:txBody>
      </p:sp>
      <p:sp>
        <p:nvSpPr>
          <p:cNvPr id="303" name="Google Shape;303;p18"/>
          <p:cNvSpPr/>
          <p:nvPr/>
        </p:nvSpPr>
        <p:spPr>
          <a:xfrm>
            <a:off x="3276600" y="4931182"/>
            <a:ext cx="1447800" cy="1145709"/>
          </a:xfrm>
          <a:prstGeom prst="flowChartMagneticDisk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8"/>
          <p:cNvSpPr/>
          <p:nvPr/>
        </p:nvSpPr>
        <p:spPr>
          <a:xfrm>
            <a:off x="4267200" y="4931181"/>
            <a:ext cx="1447800" cy="1145709"/>
          </a:xfrm>
          <a:prstGeom prst="flowChartMagneticDisk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8"/>
          <p:cNvSpPr txBox="1"/>
          <p:nvPr/>
        </p:nvSpPr>
        <p:spPr>
          <a:xfrm>
            <a:off x="3826809" y="1247745"/>
            <a:ext cx="1871382" cy="70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Local Computer</a:t>
            </a:r>
            <a:endParaRPr/>
          </a:p>
        </p:txBody>
      </p:sp>
      <p:sp>
        <p:nvSpPr>
          <p:cNvPr id="306" name="Google Shape;306;p18"/>
          <p:cNvSpPr txBox="1"/>
          <p:nvPr/>
        </p:nvSpPr>
        <p:spPr>
          <a:xfrm>
            <a:off x="2150408" y="1785627"/>
            <a:ext cx="1964391" cy="7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Java Application</a:t>
            </a:r>
            <a:endParaRPr/>
          </a:p>
        </p:txBody>
      </p:sp>
      <p:sp>
        <p:nvSpPr>
          <p:cNvPr id="307" name="Google Shape;307;p18"/>
          <p:cNvSpPr txBox="1"/>
          <p:nvPr/>
        </p:nvSpPr>
        <p:spPr>
          <a:xfrm>
            <a:off x="3679610" y="6076890"/>
            <a:ext cx="1923732" cy="70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Database Server</a:t>
            </a:r>
            <a:endParaRPr/>
          </a:p>
        </p:txBody>
      </p:sp>
      <p:sp>
        <p:nvSpPr>
          <p:cNvPr id="308" name="Google Shape;308;p18"/>
          <p:cNvSpPr txBox="1"/>
          <p:nvPr/>
        </p:nvSpPr>
        <p:spPr>
          <a:xfrm>
            <a:off x="1752600" y="4376427"/>
            <a:ext cx="2819400" cy="70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Vendor Specific Protocol</a:t>
            </a:r>
            <a:endParaRPr/>
          </a:p>
        </p:txBody>
      </p:sp>
      <p:sp>
        <p:nvSpPr>
          <p:cNvPr id="309" name="Google Shape;309;p18"/>
          <p:cNvSpPr txBox="1"/>
          <p:nvPr/>
        </p:nvSpPr>
        <p:spPr>
          <a:xfrm>
            <a:off x="4608820" y="4380910"/>
            <a:ext cx="2854858" cy="70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Network Communication</a:t>
            </a:r>
            <a:endParaRPr/>
          </a:p>
        </p:txBody>
      </p:sp>
      <p:cxnSp>
        <p:nvCxnSpPr>
          <p:cNvPr id="310" name="Google Shape;310;p18"/>
          <p:cNvCxnSpPr>
            <a:endCxn id="299" idx="0"/>
          </p:cNvCxnSpPr>
          <p:nvPr/>
        </p:nvCxnSpPr>
        <p:spPr>
          <a:xfrm>
            <a:off x="3079376" y="2781274"/>
            <a:ext cx="0" cy="330600"/>
          </a:xfrm>
          <a:prstGeom prst="straightConnector1">
            <a:avLst/>
          </a:prstGeom>
          <a:noFill/>
          <a:ln w="349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11" name="Google Shape;311;p18"/>
          <p:cNvCxnSpPr>
            <a:stCxn id="299" idx="3"/>
          </p:cNvCxnSpPr>
          <p:nvPr/>
        </p:nvCxnSpPr>
        <p:spPr>
          <a:xfrm>
            <a:off x="4165226" y="3499037"/>
            <a:ext cx="1016400" cy="6300"/>
          </a:xfrm>
          <a:prstGeom prst="straightConnector1">
            <a:avLst/>
          </a:prstGeom>
          <a:noFill/>
          <a:ln w="349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12" name="Google Shape;312;p18"/>
          <p:cNvCxnSpPr/>
          <p:nvPr/>
        </p:nvCxnSpPr>
        <p:spPr>
          <a:xfrm>
            <a:off x="5943600" y="2781300"/>
            <a:ext cx="0" cy="330574"/>
          </a:xfrm>
          <a:prstGeom prst="straightConnector1">
            <a:avLst/>
          </a:prstGeom>
          <a:noFill/>
          <a:ln w="349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13" name="Google Shape;313;p18"/>
          <p:cNvCxnSpPr>
            <a:stCxn id="301" idx="3"/>
            <a:endCxn id="302" idx="1"/>
          </p:cNvCxnSpPr>
          <p:nvPr/>
        </p:nvCxnSpPr>
        <p:spPr>
          <a:xfrm>
            <a:off x="6629400" y="2267511"/>
            <a:ext cx="798300" cy="933000"/>
          </a:xfrm>
          <a:prstGeom prst="bentConnector2">
            <a:avLst/>
          </a:prstGeom>
          <a:noFill/>
          <a:ln w="349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4" name="Google Shape;314;p18"/>
          <p:cNvCxnSpPr/>
          <p:nvPr/>
        </p:nvCxnSpPr>
        <p:spPr>
          <a:xfrm>
            <a:off x="4489076" y="4343400"/>
            <a:ext cx="0" cy="587781"/>
          </a:xfrm>
          <a:prstGeom prst="straightConnector1">
            <a:avLst/>
          </a:prstGeom>
          <a:noFill/>
          <a:ln w="349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JDBC Driver: Type 1 (JDBC-ODBC Driver)</a:t>
            </a:r>
            <a:endParaRPr/>
          </a:p>
        </p:txBody>
      </p:sp>
      <p:sp>
        <p:nvSpPr>
          <p:cNvPr id="320" name="Google Shape;320;p19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833" lnSpcReduction="20000"/>
          </a:bodyPr>
          <a:lstStyle/>
          <a:p>
            <a:pPr marL="342900" lvl="0" indent="-3429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Advantages :</a:t>
            </a:r>
            <a:endParaRPr/>
          </a:p>
          <a:p>
            <a:pPr marL="342900" lvl="0" indent="-342962" algn="just" rtl="0">
              <a:lnSpc>
                <a:spcPct val="114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Allow  to communicate with all database supported by ODBC driver</a:t>
            </a:r>
            <a:endParaRPr/>
          </a:p>
          <a:p>
            <a:pPr marL="342900" lvl="0" indent="-342962" algn="just" rtl="0">
              <a:lnSpc>
                <a:spcPct val="114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It is vendor independent driver </a:t>
            </a:r>
            <a:endParaRPr/>
          </a:p>
          <a:p>
            <a:pPr marL="342900" lvl="0" indent="-342900" algn="just" rtl="0">
              <a:lnSpc>
                <a:spcPct val="114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Disadvantages: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62" algn="just" rtl="0">
              <a:lnSpc>
                <a:spcPct val="114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Due to large number of translations, 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execution speed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is decreased</a:t>
            </a:r>
            <a:endParaRPr/>
          </a:p>
          <a:p>
            <a:pPr marL="342900" lvl="0" indent="-342962" algn="just" rtl="0">
              <a:lnSpc>
                <a:spcPct val="114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Dependent on the </a:t>
            </a:r>
            <a:r>
              <a:rPr lang="en-US"/>
              <a:t>ODBC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driver</a:t>
            </a:r>
            <a:endParaRPr/>
          </a:p>
          <a:p>
            <a:pPr marL="342900" lvl="0" indent="-342962" algn="just" rtl="0">
              <a:lnSpc>
                <a:spcPct val="114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ODBC binary code or </a:t>
            </a:r>
            <a:r>
              <a:rPr lang="en-US"/>
              <a:t>ODBC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client 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library to be installed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in every client machine</a:t>
            </a:r>
            <a:endParaRPr/>
          </a:p>
          <a:p>
            <a:pPr marL="342900" lvl="0" indent="-342962" algn="just" rtl="0">
              <a:lnSpc>
                <a:spcPct val="114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Uses java native interface to make </a:t>
            </a:r>
            <a:r>
              <a:rPr lang="en-US"/>
              <a:t>ODBC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call</a:t>
            </a:r>
            <a:endParaRPr/>
          </a:p>
          <a:p>
            <a:pPr marL="0" lvl="0" indent="0" algn="just" rtl="0">
              <a:lnSpc>
                <a:spcPct val="114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Because of listed disadvantage, type1 driver is not used in production environment. It can only be used, when database doesn’t have any other JDBC driver implementation.</a:t>
            </a:r>
            <a:endParaRPr/>
          </a:p>
          <a:p>
            <a:pPr marL="342900" lvl="0" indent="-201930" algn="just" rtl="0">
              <a:lnSpc>
                <a:spcPct val="114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9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 descr="Image result for java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 descr="Image result for java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 descr="Image result for java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 descr="Image result for java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 descr="Image result for java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Subject Overview</a:t>
            </a:r>
            <a:endParaRPr/>
          </a:p>
        </p:txBody>
      </p:sp>
      <p:graphicFrame>
        <p:nvGraphicFramePr>
          <p:cNvPr id="120" name="Google Shape;120;p2"/>
          <p:cNvGraphicFramePr/>
          <p:nvPr/>
        </p:nvGraphicFramePr>
        <p:xfrm>
          <a:off x="533400" y="112371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92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Sr. No.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Unit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% Weightage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 Java Networking 	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 JDBC Programming 	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 Servlet API and Overview 	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 Java Server Pages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 Java Server Faces	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 Hibernate 	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 Java Web Frameworks: Spring MVC 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1" name="Google Shape;121;p2"/>
          <p:cNvSpPr txBox="1"/>
          <p:nvPr/>
        </p:nvSpPr>
        <p:spPr>
          <a:xfrm>
            <a:off x="457200" y="4419600"/>
            <a:ext cx="8305800" cy="12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 Book: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Reference J2EE by James Keogh mcgraw publication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: 6 and 7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533400" y="1917970"/>
            <a:ext cx="6553200" cy="381000"/>
          </a:xfrm>
          <a:prstGeom prst="rect">
            <a:avLst/>
          </a:prstGeom>
          <a:solidFill>
            <a:schemeClr val="accent1">
              <a:alpha val="2431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 descr="Image result for complete reference j2ee pdf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7329" y="4724400"/>
            <a:ext cx="1295400" cy="1668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JDBC Driver: Type 2 (Native Code Driver)</a:t>
            </a:r>
            <a:endParaRPr/>
          </a:p>
        </p:txBody>
      </p:sp>
      <p:sp>
        <p:nvSpPr>
          <p:cNvPr id="327" name="Google Shape;327;p20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JDBC API calls are converted into </a:t>
            </a:r>
            <a:r>
              <a:rPr lang="en-US" b="1"/>
              <a:t>native API calls</a:t>
            </a:r>
            <a:r>
              <a:rPr lang="en-US"/>
              <a:t>, which are unique to the database. </a:t>
            </a:r>
            <a:endParaRPr/>
          </a:p>
          <a:p>
            <a:pPr marL="342900" lvl="0" indent="-3429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These drivers are typically provided by the database vendors and used in the same manner as the JDBC-ODBC Bridge. </a:t>
            </a:r>
            <a:endParaRPr/>
          </a:p>
          <a:p>
            <a:pPr marL="342900" lvl="0" indent="-3429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Native code Driver are usually written in </a:t>
            </a:r>
            <a:r>
              <a:rPr lang="en-US" b="1"/>
              <a:t>C, C++.</a:t>
            </a:r>
            <a:endParaRPr/>
          </a:p>
          <a:p>
            <a:pPr marL="342900" lvl="0" indent="-3429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The vendor-specific driver must be installed on each client machine.</a:t>
            </a:r>
            <a:endParaRPr/>
          </a:p>
          <a:p>
            <a:pPr marL="342900" lvl="0" indent="-3429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Type 2 Driver is suitable to use with server side applications.</a:t>
            </a:r>
            <a:endParaRPr/>
          </a:p>
          <a:p>
            <a:pPr marL="342900" lvl="0" indent="-3429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E.g. Oracle OCI driver, Weblogic OCI driver, Type2 for Sybase</a:t>
            </a:r>
            <a:endParaRPr/>
          </a:p>
        </p:txBody>
      </p:sp>
      <p:sp>
        <p:nvSpPr>
          <p:cNvPr id="328" name="Google Shape;328;p20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JDBC Driver: Type 2 (Native Code Driver)</a:t>
            </a:r>
            <a:endParaRPr/>
          </a:p>
        </p:txBody>
      </p:sp>
      <p:sp>
        <p:nvSpPr>
          <p:cNvPr id="334" name="Google Shape;334;p21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35" name="Google Shape;335;p21"/>
          <p:cNvSpPr/>
          <p:nvPr/>
        </p:nvSpPr>
        <p:spPr>
          <a:xfrm>
            <a:off x="1371600" y="1219200"/>
            <a:ext cx="6781800" cy="31242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1"/>
          <p:cNvSpPr/>
          <p:nvPr/>
        </p:nvSpPr>
        <p:spPr>
          <a:xfrm>
            <a:off x="1669676" y="1752600"/>
            <a:ext cx="2819400" cy="24384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1"/>
          <p:cNvSpPr/>
          <p:nvPr/>
        </p:nvSpPr>
        <p:spPr>
          <a:xfrm>
            <a:off x="1974476" y="2273674"/>
            <a:ext cx="2209800" cy="5334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Application Code</a:t>
            </a:r>
            <a:endParaRPr/>
          </a:p>
        </p:txBody>
      </p:sp>
      <p:sp>
        <p:nvSpPr>
          <p:cNvPr id="338" name="Google Shape;338;p21"/>
          <p:cNvSpPr/>
          <p:nvPr/>
        </p:nvSpPr>
        <p:spPr>
          <a:xfrm>
            <a:off x="1993526" y="3111874"/>
            <a:ext cx="2171700" cy="774326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Type 2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Native API</a:t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5644402" y="1875010"/>
            <a:ext cx="2114551" cy="602978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DB Vendor Driver</a:t>
            </a: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6131859" y="3100000"/>
            <a:ext cx="1139638" cy="990600"/>
          </a:xfrm>
          <a:prstGeom prst="flowChartMagneticDisk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Local DBMS</a:t>
            </a: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3276600" y="4931182"/>
            <a:ext cx="1447800" cy="1145709"/>
          </a:xfrm>
          <a:prstGeom prst="flowChartMagneticDisk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1"/>
          <p:cNvSpPr/>
          <p:nvPr/>
        </p:nvSpPr>
        <p:spPr>
          <a:xfrm>
            <a:off x="4267200" y="4931181"/>
            <a:ext cx="1447800" cy="1145709"/>
          </a:xfrm>
          <a:prstGeom prst="flowChartMagneticDisk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1"/>
          <p:cNvSpPr txBox="1"/>
          <p:nvPr/>
        </p:nvSpPr>
        <p:spPr>
          <a:xfrm>
            <a:off x="3826809" y="1247745"/>
            <a:ext cx="1871382" cy="70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Local Computer</a:t>
            </a:r>
            <a:endParaRPr/>
          </a:p>
        </p:txBody>
      </p:sp>
      <p:sp>
        <p:nvSpPr>
          <p:cNvPr id="344" name="Google Shape;344;p21"/>
          <p:cNvSpPr txBox="1"/>
          <p:nvPr/>
        </p:nvSpPr>
        <p:spPr>
          <a:xfrm>
            <a:off x="2150408" y="1785627"/>
            <a:ext cx="1964391" cy="7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Java Application</a:t>
            </a:r>
            <a:endParaRPr/>
          </a:p>
        </p:txBody>
      </p:sp>
      <p:sp>
        <p:nvSpPr>
          <p:cNvPr id="345" name="Google Shape;345;p21"/>
          <p:cNvSpPr txBox="1"/>
          <p:nvPr/>
        </p:nvSpPr>
        <p:spPr>
          <a:xfrm>
            <a:off x="3679610" y="6076890"/>
            <a:ext cx="1923732" cy="70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Database Server</a:t>
            </a:r>
            <a:endParaRPr/>
          </a:p>
        </p:txBody>
      </p:sp>
      <p:sp>
        <p:nvSpPr>
          <p:cNvPr id="346" name="Google Shape;346;p21"/>
          <p:cNvSpPr txBox="1"/>
          <p:nvPr/>
        </p:nvSpPr>
        <p:spPr>
          <a:xfrm>
            <a:off x="1752600" y="4376427"/>
            <a:ext cx="2819400" cy="70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Vendor Specific Protocol</a:t>
            </a:r>
            <a:endParaRPr/>
          </a:p>
        </p:txBody>
      </p:sp>
      <p:sp>
        <p:nvSpPr>
          <p:cNvPr id="347" name="Google Shape;347;p21"/>
          <p:cNvSpPr txBox="1"/>
          <p:nvPr/>
        </p:nvSpPr>
        <p:spPr>
          <a:xfrm>
            <a:off x="4608820" y="4380910"/>
            <a:ext cx="2854858" cy="70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Network Communication</a:t>
            </a:r>
            <a:endParaRPr/>
          </a:p>
        </p:txBody>
      </p:sp>
      <p:cxnSp>
        <p:nvCxnSpPr>
          <p:cNvPr id="348" name="Google Shape;348;p21"/>
          <p:cNvCxnSpPr>
            <a:endCxn id="338" idx="0"/>
          </p:cNvCxnSpPr>
          <p:nvPr/>
        </p:nvCxnSpPr>
        <p:spPr>
          <a:xfrm>
            <a:off x="3079376" y="2781274"/>
            <a:ext cx="0" cy="330600"/>
          </a:xfrm>
          <a:prstGeom prst="straightConnector1">
            <a:avLst/>
          </a:prstGeom>
          <a:noFill/>
          <a:ln w="349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9" name="Google Shape;349;p21"/>
          <p:cNvCxnSpPr/>
          <p:nvPr/>
        </p:nvCxnSpPr>
        <p:spPr>
          <a:xfrm>
            <a:off x="4489076" y="4343400"/>
            <a:ext cx="0" cy="587781"/>
          </a:xfrm>
          <a:prstGeom prst="straightConnector1">
            <a:avLst/>
          </a:prstGeom>
          <a:noFill/>
          <a:ln w="349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50" name="Google Shape;350;p21"/>
          <p:cNvCxnSpPr>
            <a:stCxn id="339" idx="2"/>
          </p:cNvCxnSpPr>
          <p:nvPr/>
        </p:nvCxnSpPr>
        <p:spPr>
          <a:xfrm>
            <a:off x="6701677" y="2477988"/>
            <a:ext cx="3900" cy="798600"/>
          </a:xfrm>
          <a:prstGeom prst="straightConnector1">
            <a:avLst/>
          </a:prstGeom>
          <a:noFill/>
          <a:ln w="349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51" name="Google Shape;351;p21"/>
          <p:cNvCxnSpPr>
            <a:endCxn id="339" idx="1"/>
          </p:cNvCxnSpPr>
          <p:nvPr/>
        </p:nvCxnSpPr>
        <p:spPr>
          <a:xfrm>
            <a:off x="4489102" y="2176499"/>
            <a:ext cx="1155300" cy="0"/>
          </a:xfrm>
          <a:prstGeom prst="straightConnector1">
            <a:avLst/>
          </a:prstGeom>
          <a:noFill/>
          <a:ln w="349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2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JDBC Driver: Type 2 (Native Code Driver)</a:t>
            </a:r>
            <a:endParaRPr/>
          </a:p>
        </p:txBody>
      </p:sp>
      <p:sp>
        <p:nvSpPr>
          <p:cNvPr id="357" name="Google Shape;357;p22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3333" lnSpcReduction="20000"/>
          </a:bodyPr>
          <a:lstStyle/>
          <a:p>
            <a:pPr marL="342900" lvl="0" indent="-3429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None/>
            </a:pPr>
            <a:r>
              <a:rPr lang="en-US" b="1"/>
              <a:t>Advantages</a:t>
            </a:r>
            <a:endParaRPr/>
          </a:p>
          <a:p>
            <a:pPr marL="342900" lvl="0" indent="-3429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20000"/>
              <a:buChar char="▪"/>
            </a:pPr>
            <a:r>
              <a:rPr lang="en-US"/>
              <a:t>As there is no implementation of JDBC-ODBC bridge, it may be considerably </a:t>
            </a:r>
            <a:r>
              <a:rPr lang="en-US" b="1"/>
              <a:t>faster than a Type 1 driver</a:t>
            </a:r>
            <a:r>
              <a:rPr lang="en-US"/>
              <a:t>.</a:t>
            </a:r>
            <a:endParaRPr/>
          </a:p>
          <a:p>
            <a:pPr marL="342900" lvl="0" indent="-3429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20000"/>
              <a:buNone/>
            </a:pPr>
            <a:r>
              <a:rPr lang="en-US" b="1"/>
              <a:t>Disadvantages</a:t>
            </a:r>
            <a:endParaRPr/>
          </a:p>
          <a:p>
            <a:pPr marL="342900" lvl="0" indent="-3429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20000"/>
              <a:buChar char="▪"/>
            </a:pPr>
            <a:r>
              <a:rPr lang="en-US"/>
              <a:t>The vendor client library needs to be installed on the client machine.</a:t>
            </a:r>
            <a:endParaRPr/>
          </a:p>
          <a:p>
            <a:pPr marL="342900" lvl="0" indent="-3429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20000"/>
              <a:buChar char="▪"/>
            </a:pPr>
            <a:r>
              <a:rPr lang="en-US"/>
              <a:t>This driver is </a:t>
            </a:r>
            <a:r>
              <a:rPr lang="en-US" b="1"/>
              <a:t>platform dependent</a:t>
            </a:r>
            <a:r>
              <a:rPr lang="en-US"/>
              <a:t>.</a:t>
            </a:r>
            <a:endParaRPr/>
          </a:p>
          <a:p>
            <a:pPr marL="342900" lvl="0" indent="-3429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20000"/>
              <a:buChar char="▪"/>
            </a:pPr>
            <a:r>
              <a:rPr lang="en-US"/>
              <a:t>This driver supports all java applications except </a:t>
            </a:r>
            <a:r>
              <a:rPr lang="en-US" b="1"/>
              <a:t>applets</a:t>
            </a:r>
            <a:r>
              <a:rPr lang="en-US"/>
              <a:t>.</a:t>
            </a:r>
            <a:endParaRPr/>
          </a:p>
          <a:p>
            <a:pPr marL="342900" lvl="0" indent="-3429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20000"/>
              <a:buChar char="▪"/>
            </a:pPr>
            <a:r>
              <a:rPr lang="en-US"/>
              <a:t>It may </a:t>
            </a:r>
            <a:r>
              <a:rPr lang="en-US" b="1"/>
              <a:t>increase cost of application</a:t>
            </a:r>
            <a:r>
              <a:rPr lang="en-US"/>
              <a:t>, if it needs to run on different platform (since we may require buying the native libraries for all of the platform).</a:t>
            </a:r>
            <a:endParaRPr/>
          </a:p>
          <a:p>
            <a:pPr marL="342900" lvl="0" indent="-3429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20000"/>
              <a:buNone/>
            </a:pPr>
            <a:endParaRPr/>
          </a:p>
        </p:txBody>
      </p:sp>
      <p:sp>
        <p:nvSpPr>
          <p:cNvPr id="358" name="Google Shape;358;p22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3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727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2325"/>
              <a:buFont typeface="Calibri"/>
              <a:buNone/>
            </a:pPr>
            <a:r>
              <a:rPr lang="en-US"/>
              <a:t>JDBC Driver: Type 3 (Java Protocol)</a:t>
            </a:r>
            <a:endParaRPr/>
          </a:p>
        </p:txBody>
      </p:sp>
      <p:sp>
        <p:nvSpPr>
          <p:cNvPr id="364" name="Google Shape;364;p23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Pure Java Driver</a:t>
            </a:r>
            <a:endParaRPr/>
          </a:p>
          <a:p>
            <a:pPr marL="342900" lvl="0" indent="-3429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Depends on Middleware server</a:t>
            </a:r>
            <a:endParaRPr/>
          </a:p>
          <a:p>
            <a:pPr marL="342900" lvl="0" indent="-3429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Can interface to multiple databases – Not vendor specific.</a:t>
            </a:r>
            <a:endParaRPr/>
          </a:p>
          <a:p>
            <a:pPr marL="342900" lvl="0" indent="-3429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Follows a </a:t>
            </a:r>
            <a:r>
              <a:rPr lang="en-US">
                <a:solidFill>
                  <a:srgbClr val="0000FF"/>
                </a:solidFill>
              </a:rPr>
              <a:t>three-tier</a:t>
            </a:r>
            <a:r>
              <a:rPr lang="en-US"/>
              <a:t> communication approach.</a:t>
            </a:r>
            <a:endParaRPr/>
          </a:p>
          <a:p>
            <a:pPr marL="342900" lvl="0" indent="-3429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The JDBC clients use standard network sockets to communicate with a middleware application server. </a:t>
            </a:r>
            <a:endParaRPr/>
          </a:p>
          <a:p>
            <a:pPr marL="342900" lvl="0" indent="-3429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The socket information is then translated by the middleware application server into the call format required by the DBMS.</a:t>
            </a:r>
            <a:endParaRPr/>
          </a:p>
          <a:p>
            <a:pPr marL="342900" lvl="0" indent="-3429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This kind of driver is extremely flexible, since it requires no code installed on the </a:t>
            </a:r>
            <a:r>
              <a:rPr lang="en-US">
                <a:solidFill>
                  <a:srgbClr val="0000FF"/>
                </a:solidFill>
              </a:rPr>
              <a:t>client</a:t>
            </a:r>
            <a:r>
              <a:rPr lang="en-US"/>
              <a:t> and a single driver can actually provide access to </a:t>
            </a:r>
            <a:r>
              <a:rPr lang="en-US">
                <a:solidFill>
                  <a:srgbClr val="0000FF"/>
                </a:solidFill>
              </a:rPr>
              <a:t>multiple databases</a:t>
            </a:r>
            <a:r>
              <a:rPr lang="en-US"/>
              <a:t>.</a:t>
            </a:r>
            <a:endParaRPr/>
          </a:p>
          <a:p>
            <a:pPr marL="342900" lvl="0" indent="-1905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1905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365" name="Google Shape;365;p23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4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727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2325"/>
              <a:buFont typeface="Calibri"/>
              <a:buNone/>
            </a:pPr>
            <a:r>
              <a:rPr lang="en-US"/>
              <a:t>JDBC Driver: Type 3 (Java Protocol)</a:t>
            </a:r>
            <a:endParaRPr/>
          </a:p>
        </p:txBody>
      </p:sp>
      <p:sp>
        <p:nvSpPr>
          <p:cNvPr id="371" name="Google Shape;371;p24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372" name="Google Shape;372;p24"/>
          <p:cNvSpPr/>
          <p:nvPr/>
        </p:nvSpPr>
        <p:spPr>
          <a:xfrm>
            <a:off x="381000" y="1219200"/>
            <a:ext cx="3525371" cy="31242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4"/>
          <p:cNvSpPr/>
          <p:nvPr/>
        </p:nvSpPr>
        <p:spPr>
          <a:xfrm>
            <a:off x="699247" y="1752600"/>
            <a:ext cx="2819400" cy="24384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4"/>
          <p:cNvSpPr/>
          <p:nvPr/>
        </p:nvSpPr>
        <p:spPr>
          <a:xfrm>
            <a:off x="1004047" y="2273674"/>
            <a:ext cx="2209800" cy="5334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Application Code</a:t>
            </a:r>
            <a:endParaRPr/>
          </a:p>
        </p:txBody>
      </p:sp>
      <p:sp>
        <p:nvSpPr>
          <p:cNvPr id="375" name="Google Shape;375;p24"/>
          <p:cNvSpPr/>
          <p:nvPr/>
        </p:nvSpPr>
        <p:spPr>
          <a:xfrm>
            <a:off x="1004047" y="3157171"/>
            <a:ext cx="2273674" cy="774326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Type 3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JDBC-Net pure Java</a:t>
            </a:r>
            <a:endParaRPr/>
          </a:p>
        </p:txBody>
      </p:sp>
      <p:sp>
        <p:nvSpPr>
          <p:cNvPr id="376" name="Google Shape;376;p24"/>
          <p:cNvSpPr/>
          <p:nvPr/>
        </p:nvSpPr>
        <p:spPr>
          <a:xfrm>
            <a:off x="5791200" y="1806603"/>
            <a:ext cx="2286000" cy="602978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JDBC Type 1 Driver</a:t>
            </a:r>
            <a:endParaRPr/>
          </a:p>
        </p:txBody>
      </p:sp>
      <p:sp>
        <p:nvSpPr>
          <p:cNvPr id="377" name="Google Shape;377;p24"/>
          <p:cNvSpPr/>
          <p:nvPr/>
        </p:nvSpPr>
        <p:spPr>
          <a:xfrm>
            <a:off x="4956922" y="4931182"/>
            <a:ext cx="1447800" cy="1145709"/>
          </a:xfrm>
          <a:prstGeom prst="flowChartMagneticDisk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4"/>
          <p:cNvSpPr/>
          <p:nvPr/>
        </p:nvSpPr>
        <p:spPr>
          <a:xfrm>
            <a:off x="5947522" y="4931181"/>
            <a:ext cx="1447800" cy="1145709"/>
          </a:xfrm>
          <a:prstGeom prst="flowChartMagneticDisk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4"/>
          <p:cNvSpPr txBox="1"/>
          <p:nvPr/>
        </p:nvSpPr>
        <p:spPr>
          <a:xfrm>
            <a:off x="1221441" y="1247745"/>
            <a:ext cx="1871382" cy="70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Local Computer</a:t>
            </a:r>
            <a:endParaRPr/>
          </a:p>
        </p:txBody>
      </p:sp>
      <p:sp>
        <p:nvSpPr>
          <p:cNvPr id="380" name="Google Shape;380;p24"/>
          <p:cNvSpPr txBox="1"/>
          <p:nvPr/>
        </p:nvSpPr>
        <p:spPr>
          <a:xfrm>
            <a:off x="1179979" y="1785627"/>
            <a:ext cx="1964391" cy="7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Java Application</a:t>
            </a:r>
            <a:endParaRPr/>
          </a:p>
        </p:txBody>
      </p:sp>
      <p:sp>
        <p:nvSpPr>
          <p:cNvPr id="381" name="Google Shape;381;p24"/>
          <p:cNvSpPr txBox="1"/>
          <p:nvPr/>
        </p:nvSpPr>
        <p:spPr>
          <a:xfrm>
            <a:off x="5359932" y="6076890"/>
            <a:ext cx="1923732" cy="70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Database Server</a:t>
            </a:r>
            <a:endParaRPr/>
          </a:p>
        </p:txBody>
      </p:sp>
      <p:sp>
        <p:nvSpPr>
          <p:cNvPr id="382" name="Google Shape;382;p24"/>
          <p:cNvSpPr txBox="1"/>
          <p:nvPr/>
        </p:nvSpPr>
        <p:spPr>
          <a:xfrm>
            <a:off x="3432922" y="4376427"/>
            <a:ext cx="2819400" cy="70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Vendor Specific Protocol</a:t>
            </a:r>
            <a:endParaRPr/>
          </a:p>
        </p:txBody>
      </p:sp>
      <p:sp>
        <p:nvSpPr>
          <p:cNvPr id="383" name="Google Shape;383;p24"/>
          <p:cNvSpPr txBox="1"/>
          <p:nvPr/>
        </p:nvSpPr>
        <p:spPr>
          <a:xfrm>
            <a:off x="6289142" y="4380910"/>
            <a:ext cx="2854858" cy="70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Network Communication</a:t>
            </a:r>
            <a:endParaRPr/>
          </a:p>
        </p:txBody>
      </p:sp>
      <p:cxnSp>
        <p:nvCxnSpPr>
          <p:cNvPr id="384" name="Google Shape;384;p24"/>
          <p:cNvCxnSpPr/>
          <p:nvPr/>
        </p:nvCxnSpPr>
        <p:spPr>
          <a:xfrm>
            <a:off x="2077571" y="2807074"/>
            <a:ext cx="0" cy="350097"/>
          </a:xfrm>
          <a:prstGeom prst="straightConnector1">
            <a:avLst/>
          </a:prstGeom>
          <a:noFill/>
          <a:ln w="349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5" name="Google Shape;385;p24"/>
          <p:cNvCxnSpPr/>
          <p:nvPr/>
        </p:nvCxnSpPr>
        <p:spPr>
          <a:xfrm>
            <a:off x="6169398" y="4365219"/>
            <a:ext cx="0" cy="587781"/>
          </a:xfrm>
          <a:prstGeom prst="straightConnector1">
            <a:avLst/>
          </a:prstGeom>
          <a:noFill/>
          <a:ln w="349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86" name="Google Shape;386;p24"/>
          <p:cNvSpPr/>
          <p:nvPr/>
        </p:nvSpPr>
        <p:spPr>
          <a:xfrm>
            <a:off x="5149102" y="1226455"/>
            <a:ext cx="3525371" cy="31242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4"/>
          <p:cNvSpPr/>
          <p:nvPr/>
        </p:nvSpPr>
        <p:spPr>
          <a:xfrm>
            <a:off x="5791200" y="2554193"/>
            <a:ext cx="2286000" cy="602978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JDBC Type 2 Driver</a:t>
            </a:r>
            <a:endParaRPr/>
          </a:p>
        </p:txBody>
      </p:sp>
      <p:sp>
        <p:nvSpPr>
          <p:cNvPr id="388" name="Google Shape;388;p24"/>
          <p:cNvSpPr/>
          <p:nvPr/>
        </p:nvSpPr>
        <p:spPr>
          <a:xfrm>
            <a:off x="5791200" y="3329589"/>
            <a:ext cx="2286000" cy="602978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JDBC Type 4 Driver</a:t>
            </a:r>
            <a:endParaRPr/>
          </a:p>
        </p:txBody>
      </p:sp>
      <p:sp>
        <p:nvSpPr>
          <p:cNvPr id="389" name="Google Shape;389;p24"/>
          <p:cNvSpPr txBox="1"/>
          <p:nvPr/>
        </p:nvSpPr>
        <p:spPr>
          <a:xfrm>
            <a:off x="5813612" y="1239961"/>
            <a:ext cx="237340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Middleware Server</a:t>
            </a:r>
            <a:endParaRPr/>
          </a:p>
        </p:txBody>
      </p:sp>
      <p:cxnSp>
        <p:nvCxnSpPr>
          <p:cNvPr id="390" name="Google Shape;390;p24"/>
          <p:cNvCxnSpPr>
            <a:stCxn id="376" idx="1"/>
            <a:endCxn id="388" idx="1"/>
          </p:cNvCxnSpPr>
          <p:nvPr/>
        </p:nvCxnSpPr>
        <p:spPr>
          <a:xfrm>
            <a:off x="5791200" y="2108092"/>
            <a:ext cx="600" cy="1523100"/>
          </a:xfrm>
          <a:prstGeom prst="bentConnector3">
            <a:avLst>
              <a:gd name="adj1" fmla="val -58395002"/>
            </a:avLst>
          </a:prstGeom>
          <a:noFill/>
          <a:ln w="349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91" name="Google Shape;391;p24"/>
          <p:cNvCxnSpPr/>
          <p:nvPr/>
        </p:nvCxnSpPr>
        <p:spPr>
          <a:xfrm>
            <a:off x="5486400" y="2895600"/>
            <a:ext cx="304800" cy="0"/>
          </a:xfrm>
          <a:prstGeom prst="straightConnector1">
            <a:avLst/>
          </a:prstGeom>
          <a:noFill/>
          <a:ln w="349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92" name="Google Shape;392;p24"/>
          <p:cNvCxnSpPr/>
          <p:nvPr/>
        </p:nvCxnSpPr>
        <p:spPr>
          <a:xfrm rot="10800000">
            <a:off x="3906371" y="2895600"/>
            <a:ext cx="1580029" cy="0"/>
          </a:xfrm>
          <a:prstGeom prst="straightConnector1">
            <a:avLst/>
          </a:prstGeom>
          <a:noFill/>
          <a:ln w="349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5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727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2325"/>
              <a:buFont typeface="Calibri"/>
              <a:buNone/>
            </a:pPr>
            <a:r>
              <a:rPr lang="en-US"/>
              <a:t>JDBC Driver: Type 3 (Java Protocol)</a:t>
            </a:r>
            <a:endParaRPr/>
          </a:p>
        </p:txBody>
      </p:sp>
      <p:sp>
        <p:nvSpPr>
          <p:cNvPr id="400" name="Google Shape;400;p25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1667" lnSpcReduction="20000"/>
          </a:bodyPr>
          <a:lstStyle/>
          <a:p>
            <a:pPr marL="342900" lvl="0" indent="-3429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9090"/>
              <a:buNone/>
            </a:pPr>
            <a:r>
              <a:rPr lang="en-US" b="1"/>
              <a:t>Advantages</a:t>
            </a:r>
            <a:endParaRPr/>
          </a:p>
          <a:p>
            <a:pPr marL="342900" lvl="0" indent="-3429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9090"/>
              <a:buChar char="▪"/>
            </a:pPr>
            <a:r>
              <a:rPr lang="en-US"/>
              <a:t>Since the communication between client and the middleware server is </a:t>
            </a:r>
            <a:r>
              <a:rPr lang="en-US">
                <a:solidFill>
                  <a:srgbClr val="0000FF"/>
                </a:solidFill>
              </a:rPr>
              <a:t>database independent</a:t>
            </a:r>
            <a:r>
              <a:rPr lang="en-US"/>
              <a:t>, there is no need for the database </a:t>
            </a:r>
            <a:r>
              <a:rPr lang="en-US">
                <a:solidFill>
                  <a:srgbClr val="0000FF"/>
                </a:solidFill>
              </a:rPr>
              <a:t>vendor library </a:t>
            </a:r>
            <a:r>
              <a:rPr lang="en-US"/>
              <a:t>on the client. </a:t>
            </a:r>
            <a:endParaRPr/>
          </a:p>
          <a:p>
            <a:pPr marL="342900" lvl="0" indent="-3429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9090"/>
              <a:buChar char="▪"/>
            </a:pPr>
            <a:r>
              <a:rPr lang="en-US"/>
              <a:t>A single driver can handle any database, provided the middleware supports it.</a:t>
            </a:r>
            <a:endParaRPr/>
          </a:p>
          <a:p>
            <a:pPr marL="342900" lvl="0" indent="-3429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9090"/>
              <a:buChar char="▪"/>
            </a:pPr>
            <a:r>
              <a:rPr lang="en-US"/>
              <a:t>We can switch from one database to another without changing the </a:t>
            </a:r>
            <a:r>
              <a:rPr lang="en-US">
                <a:solidFill>
                  <a:srgbClr val="0000FF"/>
                </a:solidFill>
              </a:rPr>
              <a:t>client-side</a:t>
            </a:r>
            <a:r>
              <a:rPr lang="en-US"/>
              <a:t> driver class, by just changing configurations of middleware server.</a:t>
            </a:r>
            <a:endParaRPr/>
          </a:p>
          <a:p>
            <a:pPr marL="342900" lvl="0" indent="-3429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9090"/>
              <a:buChar char="▪"/>
            </a:pPr>
            <a:r>
              <a:rPr lang="en-US"/>
              <a:t>E.g.: IDS Driver, Weblogic RMI Driver</a:t>
            </a:r>
            <a:endParaRPr/>
          </a:p>
          <a:p>
            <a:pPr marL="342900" lvl="0" indent="-1905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9090"/>
              <a:buNone/>
            </a:pPr>
            <a:endParaRPr/>
          </a:p>
        </p:txBody>
      </p:sp>
      <p:sp>
        <p:nvSpPr>
          <p:cNvPr id="401" name="Google Shape;401;p25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6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727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2325"/>
              <a:buFont typeface="Calibri"/>
              <a:buNone/>
            </a:pPr>
            <a:r>
              <a:rPr lang="en-US"/>
              <a:t>JDBC Driver: Type 3 (Java Protocol)</a:t>
            </a:r>
            <a:endParaRPr/>
          </a:p>
        </p:txBody>
      </p:sp>
      <p:sp>
        <p:nvSpPr>
          <p:cNvPr id="409" name="Google Shape;409;p26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Disadvantages</a:t>
            </a:r>
            <a:endParaRPr/>
          </a:p>
          <a:p>
            <a:pPr marL="342900" lvl="0" indent="-3429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Compared to Type 2 drivers, Type 3 drivers are slow due to increased number of </a:t>
            </a:r>
            <a:r>
              <a:rPr lang="en-US">
                <a:solidFill>
                  <a:srgbClr val="0000FF"/>
                </a:solidFill>
              </a:rPr>
              <a:t>network calls</a:t>
            </a:r>
            <a:r>
              <a:rPr lang="en-US"/>
              <a:t>.</a:t>
            </a:r>
            <a:endParaRPr/>
          </a:p>
          <a:p>
            <a:pPr marL="342900" lvl="0" indent="-3429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Requires database-specific coding to be done in the middle tier.</a:t>
            </a:r>
            <a:endParaRPr/>
          </a:p>
          <a:p>
            <a:pPr marL="342900" lvl="0" indent="-3429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The middleware layer added may result in additional </a:t>
            </a:r>
            <a:r>
              <a:rPr lang="en-US">
                <a:solidFill>
                  <a:srgbClr val="0000FF"/>
                </a:solidFill>
              </a:rPr>
              <a:t>latency</a:t>
            </a:r>
            <a:r>
              <a:rPr lang="en-US"/>
              <a:t>, but is typically overcome by using better middleware services.</a:t>
            </a:r>
            <a:endParaRPr/>
          </a:p>
          <a:p>
            <a:pPr marL="342900" lvl="0" indent="-1905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410" name="Google Shape;410;p26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7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JDBC Driver: Type 4 (Database Protocol)</a:t>
            </a:r>
            <a:endParaRPr/>
          </a:p>
        </p:txBody>
      </p:sp>
      <p:sp>
        <p:nvSpPr>
          <p:cNvPr id="418" name="Google Shape;418;p27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5000" lnSpcReduction="20000"/>
          </a:bodyPr>
          <a:lstStyle/>
          <a:p>
            <a:pPr marL="342900" lvl="0" indent="-3429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3333"/>
              <a:buChar char="▪"/>
            </a:pPr>
            <a:r>
              <a:rPr lang="en-US"/>
              <a:t>It is known as the Direct to Database Pure Java Driver</a:t>
            </a:r>
            <a:endParaRPr/>
          </a:p>
          <a:p>
            <a:pPr marL="342900" lvl="0" indent="-3429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33333"/>
              <a:buChar char="▪"/>
            </a:pPr>
            <a:r>
              <a:rPr lang="en-US"/>
              <a:t>Need to download a new driver for each database engine</a:t>
            </a:r>
            <a:endParaRPr/>
          </a:p>
          <a:p>
            <a:pPr marL="342900" lvl="0" indent="-3429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33333"/>
              <a:buNone/>
            </a:pPr>
            <a:r>
              <a:rPr lang="en-US"/>
              <a:t>	e.g. Oracle, MySQL</a:t>
            </a:r>
            <a:endParaRPr/>
          </a:p>
          <a:p>
            <a:pPr marL="342900" lvl="0" indent="-3429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33333"/>
              <a:buChar char="▪"/>
            </a:pPr>
            <a:r>
              <a:rPr lang="en-US"/>
              <a:t>Type 4 driver, a pure Java-based driver communicates directly with the vendor's database through socket connection. </a:t>
            </a:r>
            <a:endParaRPr/>
          </a:p>
          <a:p>
            <a:pPr marL="342900" lvl="0" indent="-3429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33333"/>
              <a:buChar char="▪"/>
            </a:pPr>
            <a:r>
              <a:rPr lang="en-US"/>
              <a:t>This kind of driver is extremely flexible, you don't need to install special software on the client or server. </a:t>
            </a:r>
            <a:endParaRPr/>
          </a:p>
          <a:p>
            <a:pPr marL="342900" lvl="0" indent="-3429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33333"/>
              <a:buChar char="▪"/>
            </a:pPr>
            <a:r>
              <a:rPr lang="en-US"/>
              <a:t>Such drivers are implemented by DBMS vendors.</a:t>
            </a:r>
            <a:endParaRPr/>
          </a:p>
          <a:p>
            <a:pPr marL="342900" lvl="0" indent="-1905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33333"/>
              <a:buNone/>
            </a:pPr>
            <a:endParaRPr/>
          </a:p>
          <a:p>
            <a:pPr marL="342900" lvl="0" indent="-1905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33333"/>
              <a:buNone/>
            </a:pPr>
            <a:endParaRPr/>
          </a:p>
        </p:txBody>
      </p:sp>
      <p:sp>
        <p:nvSpPr>
          <p:cNvPr id="419" name="Google Shape;419;p27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8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JDBC Driver: Type 4 (Database Protocol)</a:t>
            </a:r>
            <a:endParaRPr/>
          </a:p>
        </p:txBody>
      </p:sp>
      <p:sp>
        <p:nvSpPr>
          <p:cNvPr id="425" name="Google Shape;425;p28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1371600" y="1219200"/>
            <a:ext cx="6781800" cy="31242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1669676" y="1752600"/>
            <a:ext cx="2819400" cy="24384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2038350" y="2254624"/>
            <a:ext cx="2209800" cy="5334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Application Code</a:t>
            </a: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1993526" y="3111874"/>
            <a:ext cx="2171700" cy="774326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Type 4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100% Pure Java</a:t>
            </a: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6131859" y="3100000"/>
            <a:ext cx="1139638" cy="990600"/>
          </a:xfrm>
          <a:prstGeom prst="flowChartMagneticDisk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Local DBMS</a:t>
            </a: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3276600" y="4931182"/>
            <a:ext cx="1447800" cy="1145709"/>
          </a:xfrm>
          <a:prstGeom prst="flowChartMagneticDisk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28"/>
          <p:cNvSpPr/>
          <p:nvPr/>
        </p:nvSpPr>
        <p:spPr>
          <a:xfrm>
            <a:off x="4267200" y="4931181"/>
            <a:ext cx="1447800" cy="1145709"/>
          </a:xfrm>
          <a:prstGeom prst="flowChartMagneticDisk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8"/>
          <p:cNvSpPr txBox="1"/>
          <p:nvPr/>
        </p:nvSpPr>
        <p:spPr>
          <a:xfrm>
            <a:off x="3826809" y="1247745"/>
            <a:ext cx="1871382" cy="70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Local Computer</a:t>
            </a:r>
            <a:endParaRPr/>
          </a:p>
        </p:txBody>
      </p:sp>
      <p:sp>
        <p:nvSpPr>
          <p:cNvPr id="434" name="Google Shape;434;p28"/>
          <p:cNvSpPr txBox="1"/>
          <p:nvPr/>
        </p:nvSpPr>
        <p:spPr>
          <a:xfrm>
            <a:off x="2150408" y="1785627"/>
            <a:ext cx="1964391" cy="7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Java Application</a:t>
            </a:r>
            <a:endParaRPr/>
          </a:p>
        </p:txBody>
      </p:sp>
      <p:sp>
        <p:nvSpPr>
          <p:cNvPr id="435" name="Google Shape;435;p28"/>
          <p:cNvSpPr txBox="1"/>
          <p:nvPr/>
        </p:nvSpPr>
        <p:spPr>
          <a:xfrm>
            <a:off x="3679610" y="6076890"/>
            <a:ext cx="1923732" cy="70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Database Server</a:t>
            </a:r>
            <a:endParaRPr/>
          </a:p>
        </p:txBody>
      </p:sp>
      <p:sp>
        <p:nvSpPr>
          <p:cNvPr id="436" name="Google Shape;436;p28"/>
          <p:cNvSpPr txBox="1"/>
          <p:nvPr/>
        </p:nvSpPr>
        <p:spPr>
          <a:xfrm>
            <a:off x="1752600" y="4376427"/>
            <a:ext cx="2819400" cy="70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Vendor Specific Protocol</a:t>
            </a:r>
            <a:endParaRPr/>
          </a:p>
        </p:txBody>
      </p:sp>
      <p:sp>
        <p:nvSpPr>
          <p:cNvPr id="437" name="Google Shape;437;p28"/>
          <p:cNvSpPr txBox="1"/>
          <p:nvPr/>
        </p:nvSpPr>
        <p:spPr>
          <a:xfrm>
            <a:off x="4608820" y="4380910"/>
            <a:ext cx="2854858" cy="70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Network Communication</a:t>
            </a:r>
            <a:endParaRPr/>
          </a:p>
        </p:txBody>
      </p:sp>
      <p:cxnSp>
        <p:nvCxnSpPr>
          <p:cNvPr id="438" name="Google Shape;438;p28"/>
          <p:cNvCxnSpPr>
            <a:endCxn id="429" idx="0"/>
          </p:cNvCxnSpPr>
          <p:nvPr/>
        </p:nvCxnSpPr>
        <p:spPr>
          <a:xfrm>
            <a:off x="3079376" y="2781274"/>
            <a:ext cx="0" cy="330600"/>
          </a:xfrm>
          <a:prstGeom prst="straightConnector1">
            <a:avLst/>
          </a:prstGeom>
          <a:noFill/>
          <a:ln w="349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39" name="Google Shape;439;p28"/>
          <p:cNvCxnSpPr/>
          <p:nvPr/>
        </p:nvCxnSpPr>
        <p:spPr>
          <a:xfrm>
            <a:off x="4489076" y="4343400"/>
            <a:ext cx="0" cy="587781"/>
          </a:xfrm>
          <a:prstGeom prst="straightConnector1">
            <a:avLst/>
          </a:prstGeom>
          <a:noFill/>
          <a:ln w="349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40" name="Google Shape;440;p28"/>
          <p:cNvCxnSpPr>
            <a:endCxn id="430" idx="2"/>
          </p:cNvCxnSpPr>
          <p:nvPr/>
        </p:nvCxnSpPr>
        <p:spPr>
          <a:xfrm>
            <a:off x="4150659" y="3581500"/>
            <a:ext cx="1981200" cy="13800"/>
          </a:xfrm>
          <a:prstGeom prst="straightConnector1">
            <a:avLst/>
          </a:prstGeom>
          <a:noFill/>
          <a:ln w="349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9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JDBC Driver: Type 4 (Database Protocol)</a:t>
            </a:r>
            <a:endParaRPr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8332" lnSpcReduction="20000"/>
          </a:bodyPr>
          <a:lstStyle/>
          <a:p>
            <a:pPr marL="342900" lvl="0" indent="-3429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999"/>
              <a:buNone/>
            </a:pPr>
            <a:r>
              <a:rPr lang="en-US" sz="3428" b="1"/>
              <a:t>Advantages</a:t>
            </a:r>
            <a:endParaRPr sz="3428"/>
          </a:p>
          <a:p>
            <a:pPr marL="342900" lvl="0" indent="-381063" algn="just" rtl="0">
              <a:lnSpc>
                <a:spcPct val="114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en-US" sz="3428"/>
              <a:t>Completely implemented in Java to achieve platform independence.</a:t>
            </a:r>
            <a:endParaRPr sz="3428"/>
          </a:p>
          <a:p>
            <a:pPr marL="342900" lvl="0" indent="-381063" algn="just" rtl="0">
              <a:lnSpc>
                <a:spcPct val="114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en-US" sz="3428"/>
              <a:t>No native libraries are required to be installed in client machine.</a:t>
            </a:r>
            <a:endParaRPr sz="3428"/>
          </a:p>
          <a:p>
            <a:pPr marL="342900" lvl="0" indent="-381063" algn="just" rtl="0">
              <a:lnSpc>
                <a:spcPct val="114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en-US" sz="3428"/>
              <a:t>These drivers don't translate the requests into an intermediary format (such as ODBC).</a:t>
            </a:r>
            <a:endParaRPr sz="3428"/>
          </a:p>
          <a:p>
            <a:pPr marL="342900" lvl="0" indent="-381063" algn="just" rtl="0">
              <a:lnSpc>
                <a:spcPct val="114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en-US" sz="3428"/>
              <a:t>Secure to use since, it uses database server specific protocol.</a:t>
            </a:r>
            <a:endParaRPr sz="3428"/>
          </a:p>
          <a:p>
            <a:pPr marL="342900" lvl="0" indent="-381063" algn="just" rtl="0">
              <a:lnSpc>
                <a:spcPct val="114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en-US" sz="3428"/>
              <a:t>The client application connects directly to the database server. </a:t>
            </a:r>
            <a:endParaRPr sz="3428"/>
          </a:p>
          <a:p>
            <a:pPr marL="342900" lvl="0" indent="-381063" algn="just" rtl="0">
              <a:lnSpc>
                <a:spcPct val="114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en-US" sz="3428"/>
              <a:t>No translation or middleware layers are used, improving performance.</a:t>
            </a:r>
            <a:endParaRPr sz="3428"/>
          </a:p>
          <a:p>
            <a:pPr marL="342900" lvl="0" indent="-381063" algn="just" rtl="0">
              <a:lnSpc>
                <a:spcPct val="114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en-US" sz="3428"/>
              <a:t>The JVM  manages all the  aspects of the application-to-database connection.</a:t>
            </a:r>
            <a:endParaRPr sz="3428"/>
          </a:p>
          <a:p>
            <a:pPr marL="342900" lvl="0" indent="-342900" algn="just" rtl="0">
              <a:lnSpc>
                <a:spcPct val="114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69999"/>
              <a:buNone/>
            </a:pPr>
            <a:r>
              <a:rPr lang="en-US" sz="3428" b="1"/>
              <a:t>Disadvantage</a:t>
            </a:r>
            <a:endParaRPr sz="3428"/>
          </a:p>
          <a:p>
            <a:pPr marL="342900" lvl="0" indent="-381063" algn="just" rtl="0">
              <a:lnSpc>
                <a:spcPct val="114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en-US" sz="3428"/>
              <a:t>This Driver uses database specific protocol and it is DBMS vendor dependent.</a:t>
            </a:r>
            <a:endParaRPr sz="3428"/>
          </a:p>
          <a:p>
            <a:pPr marL="342900" lvl="0" indent="-201930" algn="just" rtl="0">
              <a:lnSpc>
                <a:spcPct val="114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sp>
        <p:nvSpPr>
          <p:cNvPr id="447" name="Google Shape;447;p29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 b="1">
                <a:latin typeface="Calibri"/>
                <a:ea typeface="Calibri"/>
                <a:cs typeface="Calibri"/>
                <a:sym typeface="Calibri"/>
              </a:rPr>
            </a:b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Unit-2: JDBC Programming	</a:t>
            </a:r>
            <a:br>
              <a:rPr lang="en-US"/>
            </a:b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"/>
          <p:cNvSpPr txBox="1">
            <a:spLocks noGrp="1"/>
          </p:cNvSpPr>
          <p:nvPr>
            <p:ph type="body" idx="1"/>
          </p:nvPr>
        </p:nvSpPr>
        <p:spPr>
          <a:xfrm>
            <a:off x="190500" y="914400"/>
            <a:ext cx="8763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JDBC API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JDBC Connectivity Model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JDBC Architecture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JDBC Driver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JDBC Components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JDBC Package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JDBC Process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JDBC Program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Types of Statement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ResultSet Interface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ResultSetMetaData Interface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Executing SQL updates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Transaction Management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Batch Processing in JDBC</a:t>
            </a:r>
            <a:r>
              <a:rPr lang="en-US" sz="900" b="1"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857250" lvl="1" indent="-457200" algn="l" rtl="0">
              <a:lnSpc>
                <a:spcPct val="114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457200" lvl="0" indent="-387350" algn="l" rtl="0">
              <a:lnSpc>
                <a:spcPct val="114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lnSpc>
                <a:spcPct val="114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3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0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JDBC Driver</a:t>
            </a:r>
            <a:endParaRPr/>
          </a:p>
        </p:txBody>
      </p:sp>
      <p:graphicFrame>
        <p:nvGraphicFramePr>
          <p:cNvPr id="453" name="Google Shape;453;p30"/>
          <p:cNvGraphicFramePr/>
          <p:nvPr/>
        </p:nvGraphicFramePr>
        <p:xfrm>
          <a:off x="190500" y="158384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Thin Driver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You can connect to a database without the client installed on your machine. E.g. Type 4.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4" name="Google Shape;454;p30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graphicFrame>
        <p:nvGraphicFramePr>
          <p:cNvPr id="455" name="Google Shape;455;p30"/>
          <p:cNvGraphicFramePr/>
          <p:nvPr/>
        </p:nvGraphicFramePr>
        <p:xfrm>
          <a:off x="190500" y="222392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Thick Driver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Thick client would need the client installation.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E.g. Type 1 and Type 2.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1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Comparison between JDBC Drivers</a:t>
            </a:r>
            <a:endParaRPr/>
          </a:p>
        </p:txBody>
      </p:sp>
      <p:graphicFrame>
        <p:nvGraphicFramePr>
          <p:cNvPr id="461" name="Google Shape;461;p31"/>
          <p:cNvGraphicFramePr/>
          <p:nvPr/>
        </p:nvGraphicFramePr>
        <p:xfrm>
          <a:off x="190500" y="9906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Type: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Type 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u="none" strike="noStrike" cap="none"/>
                        <a:t>Type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u="none" strike="noStrike" cap="none"/>
                        <a:t>Type 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u="none" strike="noStrike" cap="none"/>
                        <a:t>Type 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2" name="Google Shape;462;p31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graphicFrame>
        <p:nvGraphicFramePr>
          <p:cNvPr id="463" name="Google Shape;463;p31"/>
          <p:cNvGraphicFramePr/>
          <p:nvPr/>
        </p:nvGraphicFramePr>
        <p:xfrm>
          <a:off x="190500" y="136464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Name: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JDBC-ODBC Bridge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Native Code Driver/ JNI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Java Protocol/ Middleware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Database Protocol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4" name="Google Shape;464;p31"/>
          <p:cNvGraphicFramePr/>
          <p:nvPr/>
        </p:nvGraphicFramePr>
        <p:xfrm>
          <a:off x="190500" y="200793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Vendor</a:t>
                      </a:r>
                      <a:r>
                        <a:rPr lang="en-US" sz="1800" u="none" strike="noStrike" cap="none"/>
                        <a:t> </a:t>
                      </a:r>
                      <a:r>
                        <a:rPr lang="en-US" sz="1800" b="1" u="none" strike="noStrike" cap="none"/>
                        <a:t>Specific</a:t>
                      </a:r>
                      <a:r>
                        <a:rPr lang="en-US" sz="1800" u="none" strike="noStrike" cap="none"/>
                        <a:t>: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Yes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Yes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5" name="Google Shape;465;p31"/>
          <p:cNvGraphicFramePr/>
          <p:nvPr/>
        </p:nvGraphicFramePr>
        <p:xfrm>
          <a:off x="190500" y="265121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Portable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Yes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Yes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6" name="Google Shape;466;p31"/>
          <p:cNvGraphicFramePr/>
          <p:nvPr/>
        </p:nvGraphicFramePr>
        <p:xfrm>
          <a:off x="190500" y="402923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Working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JDBC-&gt; ODBC call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ODBC -&gt; native call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JDBC call -&gt; native specific call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JDBC call -&gt; middleware specific.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Middleware -&gt; native call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JDBC call -&gt;DB specific call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7" name="Google Shape;467;p31"/>
          <p:cNvGraphicFramePr/>
          <p:nvPr/>
        </p:nvGraphicFramePr>
        <p:xfrm>
          <a:off x="190500" y="311162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Pure Java Driver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No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Yes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Yes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8" name="Google Shape;468;p31"/>
          <p:cNvGraphicFramePr/>
          <p:nvPr/>
        </p:nvGraphicFramePr>
        <p:xfrm>
          <a:off x="190500" y="549547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Multiple DB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Yes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[only ODBC supported DB]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Yes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[DB Driver should be in middleware]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No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2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727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2325"/>
              <a:buFont typeface="Calibri"/>
              <a:buNone/>
            </a:pPr>
            <a:r>
              <a:rPr lang="en-US"/>
              <a:t>Comparison between JDBC Drivers</a:t>
            </a:r>
            <a:endParaRPr/>
          </a:p>
        </p:txBody>
      </p:sp>
      <p:graphicFrame>
        <p:nvGraphicFramePr>
          <p:cNvPr id="474" name="Google Shape;474;p32"/>
          <p:cNvGraphicFramePr/>
          <p:nvPr/>
        </p:nvGraphicFramePr>
        <p:xfrm>
          <a:off x="190500" y="9906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Type: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Type 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u="none" strike="noStrike" cap="none"/>
                        <a:t>Type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u="none" strike="noStrike" cap="none"/>
                        <a:t>Type 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u="none" strike="noStrike" cap="none"/>
                        <a:t>Type 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5" name="Google Shape;475;p32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graphicFrame>
        <p:nvGraphicFramePr>
          <p:cNvPr id="476" name="Google Shape;476;p32"/>
          <p:cNvGraphicFramePr/>
          <p:nvPr/>
        </p:nvGraphicFramePr>
        <p:xfrm>
          <a:off x="190500" y="137029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Name: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JDBC-ODBC Bridge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Native Code Driver/ JNI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Java Protocol/ Middleware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Database Protocol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7" name="Google Shape;477;p32"/>
          <p:cNvGraphicFramePr/>
          <p:nvPr/>
        </p:nvGraphicFramePr>
        <p:xfrm>
          <a:off x="190500" y="201923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Example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MS Access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Oracle OCI driver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IDA Server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MySQL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8" name="Google Shape;478;p32"/>
          <p:cNvGraphicFramePr/>
          <p:nvPr/>
        </p:nvGraphicFramePr>
        <p:xfrm>
          <a:off x="190500" y="239417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Execution Speed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Slowest among all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Faster Compared to Type1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Slower Compared to Type2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Fastest among all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9" name="Google Shape;479;p32"/>
          <p:cNvGraphicFramePr/>
          <p:nvPr/>
        </p:nvGraphicFramePr>
        <p:xfrm>
          <a:off x="190500" y="303767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Driver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Thick Driver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Thick Driver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Thin Driver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Thin Driver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3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Which Driver should be Used?</a:t>
            </a:r>
            <a:endParaRPr/>
          </a:p>
        </p:txBody>
      </p:sp>
      <p:sp>
        <p:nvSpPr>
          <p:cNvPr id="485" name="Google Shape;485;p33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If you are accessing one type of database such as MySql, Oracle, Sybase or IBM etc., the preferred driver type is 4.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If your Java application is accessing multiple types of databases at the same time, type 3 is the preferred driver.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Type 2 drivers are useful in situations, where a type 3 or type 4 driver is not available yet for your database.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The type 1 driver is not considered a deployment-level driver, and is typically used for development and testing purposes only.</a:t>
            </a:r>
            <a:endParaRPr/>
          </a:p>
          <a:p>
            <a:pPr marL="342900" lvl="0" indent="-1905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486" name="Google Shape;486;p33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4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JDBC with different RDBMS</a:t>
            </a:r>
            <a:endParaRPr/>
          </a:p>
        </p:txBody>
      </p:sp>
      <p:sp>
        <p:nvSpPr>
          <p:cNvPr id="492" name="Google Shape;492;p34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graphicFrame>
        <p:nvGraphicFramePr>
          <p:cNvPr id="493" name="Google Shape;493;p34"/>
          <p:cNvGraphicFramePr/>
          <p:nvPr/>
        </p:nvGraphicFramePr>
        <p:xfrm>
          <a:off x="228600" y="114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{328977ED-2D55-4509-BA9B-E804ACDBDD8D}</a:tableStyleId>
              </a:tblPr>
              <a:tblGrid>
                <a:gridCol w="107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RDBMS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JDBC driver name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URL format</a:t>
                      </a:r>
                      <a:endParaRPr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4" name="Google Shape;494;p34"/>
          <p:cNvGraphicFramePr/>
          <p:nvPr/>
        </p:nvGraphicFramePr>
        <p:xfrm>
          <a:off x="228600" y="1584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{F7D016C9-F892-47B3-BC4E-4DEE586F0127}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MySQL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com.mysql.jdbc.Driver</a:t>
                      </a:r>
                      <a:endParaRPr sz="1800" u="none" strike="noStrike" cap="none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jdbc:mysql://hostname/ databaseName</a:t>
                      </a:r>
                      <a:endParaRPr sz="1800" u="none" strike="noStrike" cap="none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5" name="Google Shape;495;p34"/>
          <p:cNvGraphicFramePr/>
          <p:nvPr/>
        </p:nvGraphicFramePr>
        <p:xfrm>
          <a:off x="228600" y="20269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{328977ED-2D55-4509-BA9B-E804ACDBDD8D}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ORACLE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oracle.jdbc.driver.OracleDriver</a:t>
                      </a:r>
                      <a:endParaRPr sz="1800" u="none" strike="noStrike" cap="none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jdbc:oracle:thin:@hostname:port Number:databaseName</a:t>
                      </a:r>
                      <a:endParaRPr sz="1800" u="none" strike="noStrike" cap="none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6" name="Google Shape;496;p34"/>
          <p:cNvGraphicFramePr/>
          <p:nvPr/>
        </p:nvGraphicFramePr>
        <p:xfrm>
          <a:off x="228600" y="27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{328977ED-2D55-4509-BA9B-E804ACDBDD8D}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DB2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com.ibm.db2.jdbc.net.DB2Driver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jdbc:db2:hostname:port Number /databaseName</a:t>
                      </a:r>
                      <a:endParaRPr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7" name="Google Shape;497;p34"/>
          <p:cNvGraphicFramePr/>
          <p:nvPr/>
        </p:nvGraphicFramePr>
        <p:xfrm>
          <a:off x="228600" y="434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{328977ED-2D55-4509-BA9B-E804ACDBDD8D}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/>
                        <a:t>SQLServer</a:t>
                      </a:r>
                      <a:endParaRPr sz="1700" u="none" strike="noStrike" cap="none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com.microsoft.sqlserver.jdbc.SQLServerDriver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jdbc:microsoft:sqlserver: //hostname:1433;DatabaseName</a:t>
                      </a:r>
                      <a:endParaRPr sz="1800" u="none" strike="noStrike" cap="none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8" name="Google Shape;498;p34"/>
          <p:cNvGraphicFramePr/>
          <p:nvPr/>
        </p:nvGraphicFramePr>
        <p:xfrm>
          <a:off x="228600" y="3459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{328977ED-2D55-4509-BA9B-E804ACDBDD8D}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Sybase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com.sybase.jdbc.SybDriver</a:t>
                      </a:r>
                      <a:endParaRPr sz="1800" u="none" strike="noStrike" cap="none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/>
                        <a:t> </a:t>
                      </a:r>
                      <a:r>
                        <a:rPr lang="en-US" sz="1800" u="none" strike="noStrike" cap="none"/>
                        <a:t>jdbc:sybase:Tds:&lt;host&gt;:&lt;port&gt; </a:t>
                      </a:r>
                      <a:endParaRPr sz="1800" b="0" u="none" strike="noStrike" cap="none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9" name="Google Shape;499;p34"/>
          <p:cNvGraphicFramePr/>
          <p:nvPr/>
        </p:nvGraphicFramePr>
        <p:xfrm>
          <a:off x="228600" y="39014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{328977ED-2D55-4509-BA9B-E804ACDBDD8D}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SQLite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org.sqlite.JDBC</a:t>
                      </a:r>
                      <a:endParaRPr sz="1800" u="none" strike="noStrike" cap="none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jdbc:sqlite:C:/sqlite/db/databaseName</a:t>
                      </a:r>
                      <a:endParaRPr sz="1800" u="none" strike="noStrike" cap="none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5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JDBC Driver: Reference Link</a:t>
            </a:r>
            <a:endParaRPr/>
          </a:p>
        </p:txBody>
      </p:sp>
      <p:sp>
        <p:nvSpPr>
          <p:cNvPr id="505" name="Google Shape;505;p35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Type 1: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https://www.youtube.com/watch?v=np3TQe9mE0o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Type 2: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https://www.youtube.com/watch?v=9L7BRUTxbu8&amp;list=PLmCsXDGbJHdjvpGcahcNlV9-moRmJqWDs&amp;index=3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Type 3: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https://www.youtube.com/watch?v=yd4nFHkCe2Q&amp;list=PLmCsXDGbJHdjvpGcahcNlV9-moRmJqWDs&amp;index=4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Type 4: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https://www.youtube.com/watch?v=qlu5cx15fmk&amp;list=PLmCsXDGbJHdjvpGcahcNlV9-moRmJqWDs&amp;index=5</a:t>
            </a:r>
            <a:endParaRPr/>
          </a:p>
        </p:txBody>
      </p:sp>
      <p:sp>
        <p:nvSpPr>
          <p:cNvPr id="506" name="Google Shape;506;p35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6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GTU Question : JDBC</a:t>
            </a:r>
            <a:endParaRPr/>
          </a:p>
        </p:txBody>
      </p:sp>
      <p:graphicFrame>
        <p:nvGraphicFramePr>
          <p:cNvPr id="512" name="Google Shape;512;p36"/>
          <p:cNvGraphicFramePr/>
          <p:nvPr/>
        </p:nvGraphicFramePr>
        <p:xfrm>
          <a:off x="190500" y="9906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What is JDBC? List out all various types of JDBC Driver. Explain Thick and Thin driver. Write code snippet for each type of JDBC connection. Comment on selection of driver. [7 Marks]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Sum’16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3" name="Google Shape;513;p36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graphicFrame>
        <p:nvGraphicFramePr>
          <p:cNvPr id="514" name="Google Shape;514;p36"/>
          <p:cNvGraphicFramePr/>
          <p:nvPr/>
        </p:nvGraphicFramePr>
        <p:xfrm>
          <a:off x="190499" y="199644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strike="noStrike" cap="none"/>
                        <a:t>What is JDBC? Explain the types of JDBC drivers? Write a code snippet for each type of JDBC connection. [7 Marks]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Win’16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5" name="Google Shape;515;p36"/>
          <p:cNvGraphicFramePr/>
          <p:nvPr/>
        </p:nvGraphicFramePr>
        <p:xfrm>
          <a:off x="195261" y="269748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strike="noStrike" cap="none"/>
                        <a:t>Explain JDBC driver types in detail.[7 Marks]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strike="noStrike" cap="none"/>
                        <a:t>Sum’17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strike="noStrike" cap="none"/>
                        <a:t>List the different types of JDBC drivers. Compare the various driver types for their advantages and disadvantages.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strike="noStrike" cap="none"/>
                        <a:t>Sum’18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strike="noStrike" cap="none"/>
                        <a:t>List different types of JDBC drivers and explain any two of them.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strike="noStrike" cap="none"/>
                        <a:t>[7 Marks]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strike="noStrike" cap="none"/>
                        <a:t>Win’18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strike="noStrike" cap="none"/>
                        <a:t>List types of diver used in JDBC. Explain Thin driver. [3 Marks]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strike="noStrike" cap="none"/>
                        <a:t>Win’19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7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lang="en-US" b="1">
                <a:latin typeface="Calibri"/>
                <a:ea typeface="Calibri"/>
                <a:cs typeface="Calibri"/>
                <a:sym typeface="Calibri"/>
              </a:rPr>
            </a:b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Unit-2: JDBC Programming	</a:t>
            </a:r>
            <a:br>
              <a:rPr lang="en-US"/>
            </a:b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37"/>
          <p:cNvSpPr txBox="1">
            <a:spLocks noGrp="1"/>
          </p:cNvSpPr>
          <p:nvPr>
            <p:ph type="body" idx="1"/>
          </p:nvPr>
        </p:nvSpPr>
        <p:spPr>
          <a:xfrm>
            <a:off x="190500" y="914400"/>
            <a:ext cx="8763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API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 JDBC Connectivity Model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Architecture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Driver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JDBC Components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JDBC Package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JDBC Process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JDBC Program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Types of Statement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ResultSet Interface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ResultSetMetaData Interface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Executing SQL updates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Transaction Management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Batch Processing in JDBC</a:t>
            </a:r>
            <a:r>
              <a:rPr lang="en-US" sz="900" b="1"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857250" lvl="1" indent="-457200" algn="l" rtl="0">
              <a:lnSpc>
                <a:spcPct val="114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457200" lvl="0" indent="-387350" algn="l" rtl="0">
              <a:lnSpc>
                <a:spcPct val="114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lnSpc>
                <a:spcPct val="114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37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8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JDBC Components</a:t>
            </a:r>
            <a:endParaRPr/>
          </a:p>
        </p:txBody>
      </p:sp>
      <p:sp>
        <p:nvSpPr>
          <p:cNvPr id="532" name="Google Shape;532;p38"/>
          <p:cNvSpPr/>
          <p:nvPr/>
        </p:nvSpPr>
        <p:spPr>
          <a:xfrm>
            <a:off x="228600" y="914400"/>
            <a:ext cx="83058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JDBC API provides the following interfaces and classes</a:t>
            </a:r>
            <a:endParaRPr/>
          </a:p>
        </p:txBody>
      </p:sp>
      <p:sp>
        <p:nvSpPr>
          <p:cNvPr id="533" name="Google Shape;533;p38"/>
          <p:cNvSpPr/>
          <p:nvPr/>
        </p:nvSpPr>
        <p:spPr>
          <a:xfrm>
            <a:off x="1676400" y="1676400"/>
            <a:ext cx="1905000" cy="609600"/>
          </a:xfrm>
          <a:prstGeom prst="roundRect">
            <a:avLst>
              <a:gd name="adj" fmla="val 16667"/>
            </a:avLst>
          </a:prstGeom>
          <a:solidFill>
            <a:srgbClr val="538CD5">
              <a:alpha val="20000"/>
            </a:srgbClr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DriverManager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38"/>
          <p:cNvSpPr/>
          <p:nvPr/>
        </p:nvSpPr>
        <p:spPr>
          <a:xfrm>
            <a:off x="1676400" y="32004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endParaRPr/>
          </a:p>
        </p:txBody>
      </p:sp>
      <p:sp>
        <p:nvSpPr>
          <p:cNvPr id="535" name="Google Shape;535;p38"/>
          <p:cNvSpPr/>
          <p:nvPr/>
        </p:nvSpPr>
        <p:spPr>
          <a:xfrm>
            <a:off x="1676400" y="2438400"/>
            <a:ext cx="1905000" cy="609600"/>
          </a:xfrm>
          <a:prstGeom prst="roundRect">
            <a:avLst>
              <a:gd name="adj" fmla="val 16667"/>
            </a:avLst>
          </a:prstGeom>
          <a:solidFill>
            <a:srgbClr val="00B050">
              <a:alpha val="38431"/>
            </a:srgbClr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Driver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38"/>
          <p:cNvSpPr/>
          <p:nvPr/>
        </p:nvSpPr>
        <p:spPr>
          <a:xfrm>
            <a:off x="1676400" y="39624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</a:t>
            </a:r>
            <a:endParaRPr/>
          </a:p>
        </p:txBody>
      </p:sp>
      <p:sp>
        <p:nvSpPr>
          <p:cNvPr id="537" name="Google Shape;537;p38"/>
          <p:cNvSpPr/>
          <p:nvPr/>
        </p:nvSpPr>
        <p:spPr>
          <a:xfrm>
            <a:off x="1676400" y="5486400"/>
            <a:ext cx="1905000" cy="609600"/>
          </a:xfrm>
          <a:prstGeom prst="roundRect">
            <a:avLst>
              <a:gd name="adj" fmla="val 16667"/>
            </a:avLst>
          </a:prstGeom>
          <a:solidFill>
            <a:srgbClr val="E40524">
              <a:alpha val="38431"/>
            </a:srgbClr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SQLException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38"/>
          <p:cNvSpPr/>
          <p:nvPr/>
        </p:nvSpPr>
        <p:spPr>
          <a:xfrm>
            <a:off x="1676400" y="47244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ResultSet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38"/>
          <p:cNvSpPr/>
          <p:nvPr/>
        </p:nvSpPr>
        <p:spPr>
          <a:xfrm>
            <a:off x="4648200" y="1524000"/>
            <a:ext cx="4267200" cy="1752600"/>
          </a:xfrm>
          <a:prstGeom prst="wedgeRoundRectCallout">
            <a:avLst>
              <a:gd name="adj1" fmla="val -74309"/>
              <a:gd name="adj2" fmla="val -23937"/>
              <a:gd name="adj3" fmla="val 16667"/>
            </a:avLst>
          </a:prstGeom>
          <a:noFill/>
          <a:ln w="25400" cap="flat" cmpd="sng">
            <a:solidFill>
              <a:srgbClr val="395E8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acts as an interface between user and drivers. It keeps track of the drivers that are available and handles establishing a connection between a database and the appropriate driver. </a:t>
            </a:r>
            <a:endParaRPr/>
          </a:p>
        </p:txBody>
      </p:sp>
      <p:sp>
        <p:nvSpPr>
          <p:cNvPr id="540" name="Google Shape;540;p38"/>
          <p:cNvSpPr txBox="1"/>
          <p:nvPr/>
        </p:nvSpPr>
        <p:spPr>
          <a:xfrm rot="-5400000">
            <a:off x="688717" y="1633617"/>
            <a:ext cx="679966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/>
          </a:p>
        </p:txBody>
      </p:sp>
      <p:cxnSp>
        <p:nvCxnSpPr>
          <p:cNvPr id="541" name="Google Shape;541;p38"/>
          <p:cNvCxnSpPr/>
          <p:nvPr/>
        </p:nvCxnSpPr>
        <p:spPr>
          <a:xfrm>
            <a:off x="1143000" y="1981200"/>
            <a:ext cx="533400" cy="15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42" name="Google Shape;542;p38"/>
          <p:cNvSpPr txBox="1"/>
          <p:nvPr/>
        </p:nvSpPr>
        <p:spPr>
          <a:xfrm rot="-5400000">
            <a:off x="504455" y="3482611"/>
            <a:ext cx="1036822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</a:t>
            </a:r>
            <a:endParaRPr/>
          </a:p>
        </p:txBody>
      </p:sp>
      <p:cxnSp>
        <p:nvCxnSpPr>
          <p:cNvPr id="543" name="Google Shape;543;p38"/>
          <p:cNvCxnSpPr>
            <a:stCxn id="542" idx="2"/>
            <a:endCxn id="535" idx="1"/>
          </p:cNvCxnSpPr>
          <p:nvPr/>
        </p:nvCxnSpPr>
        <p:spPr>
          <a:xfrm rot="10800000" flipH="1">
            <a:off x="1335266" y="2743211"/>
            <a:ext cx="341100" cy="1051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44" name="Google Shape;544;p38"/>
          <p:cNvCxnSpPr>
            <a:stCxn id="542" idx="2"/>
            <a:endCxn id="534" idx="1"/>
          </p:cNvCxnSpPr>
          <p:nvPr/>
        </p:nvCxnSpPr>
        <p:spPr>
          <a:xfrm rot="10800000" flipH="1">
            <a:off x="1335266" y="3505211"/>
            <a:ext cx="341100" cy="289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45" name="Google Shape;545;p38"/>
          <p:cNvCxnSpPr>
            <a:stCxn id="542" idx="2"/>
            <a:endCxn id="536" idx="1"/>
          </p:cNvCxnSpPr>
          <p:nvPr/>
        </p:nvCxnSpPr>
        <p:spPr>
          <a:xfrm>
            <a:off x="1335266" y="3795011"/>
            <a:ext cx="341100" cy="472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46" name="Google Shape;546;p38"/>
          <p:cNvCxnSpPr>
            <a:stCxn id="542" idx="2"/>
            <a:endCxn id="538" idx="1"/>
          </p:cNvCxnSpPr>
          <p:nvPr/>
        </p:nvCxnSpPr>
        <p:spPr>
          <a:xfrm>
            <a:off x="1335266" y="3795011"/>
            <a:ext cx="341100" cy="1234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47" name="Google Shape;547;p38"/>
          <p:cNvSpPr txBox="1"/>
          <p:nvPr/>
        </p:nvSpPr>
        <p:spPr>
          <a:xfrm rot="-5400000">
            <a:off x="386834" y="5568434"/>
            <a:ext cx="1295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    </a:t>
            </a:r>
            <a:endParaRPr/>
          </a:p>
        </p:txBody>
      </p:sp>
      <p:cxnSp>
        <p:nvCxnSpPr>
          <p:cNvPr id="548" name="Google Shape;548;p38"/>
          <p:cNvCxnSpPr>
            <a:endCxn id="537" idx="1"/>
          </p:cNvCxnSpPr>
          <p:nvPr/>
        </p:nvCxnSpPr>
        <p:spPr>
          <a:xfrm>
            <a:off x="1371600" y="5789700"/>
            <a:ext cx="304800" cy="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49" name="Google Shape;549;p38"/>
          <p:cNvSpPr/>
          <p:nvPr/>
        </p:nvSpPr>
        <p:spPr>
          <a:xfrm>
            <a:off x="533400" y="1219200"/>
            <a:ext cx="3581400" cy="5181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95E8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38"/>
          <p:cNvSpPr/>
          <p:nvPr/>
        </p:nvSpPr>
        <p:spPr>
          <a:xfrm>
            <a:off x="1524000" y="1143000"/>
            <a:ext cx="1731115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Package java.sql</a:t>
            </a:r>
            <a:endParaRPr/>
          </a:p>
        </p:txBody>
      </p:sp>
      <p:sp>
        <p:nvSpPr>
          <p:cNvPr id="551" name="Google Shape;551;p38"/>
          <p:cNvSpPr/>
          <p:nvPr/>
        </p:nvSpPr>
        <p:spPr>
          <a:xfrm>
            <a:off x="4648200" y="2362200"/>
            <a:ext cx="4267200" cy="1600200"/>
          </a:xfrm>
          <a:prstGeom prst="wedgeRoundRectCallout">
            <a:avLst>
              <a:gd name="adj1" fmla="val -74309"/>
              <a:gd name="adj2" fmla="val -23937"/>
              <a:gd name="adj3" fmla="val 16667"/>
            </a:avLst>
          </a:prstGeom>
          <a:noFill/>
          <a:ln w="25400" cap="flat" cmpd="sng">
            <a:solidFill>
              <a:srgbClr val="395E8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interface handles the communications with the database server. Driver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interface provides vendor-specific implementations of the abstract classes provided by the JDBC API. </a:t>
            </a:r>
            <a:endParaRPr/>
          </a:p>
        </p:txBody>
      </p:sp>
      <p:sp>
        <p:nvSpPr>
          <p:cNvPr id="552" name="Google Shape;552;p38"/>
          <p:cNvSpPr/>
          <p:nvPr/>
        </p:nvSpPr>
        <p:spPr>
          <a:xfrm>
            <a:off x="4648200" y="3200400"/>
            <a:ext cx="4267200" cy="1143000"/>
          </a:xfrm>
          <a:prstGeom prst="wedgeRoundRectCallout">
            <a:avLst>
              <a:gd name="adj1" fmla="val -74309"/>
              <a:gd name="adj2" fmla="val -23937"/>
              <a:gd name="adj3" fmla="val 16667"/>
            </a:avLst>
          </a:prstGeom>
          <a:noFill/>
          <a:ln w="25400" cap="flat" cmpd="sng">
            <a:solidFill>
              <a:srgbClr val="395E8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Interface is the session between java application and database. It contains all methods for contacting a database. </a:t>
            </a:r>
            <a:endParaRPr/>
          </a:p>
        </p:txBody>
      </p:sp>
      <p:sp>
        <p:nvSpPr>
          <p:cNvPr id="553" name="Google Shape;553;p38"/>
          <p:cNvSpPr/>
          <p:nvPr/>
        </p:nvSpPr>
        <p:spPr>
          <a:xfrm>
            <a:off x="4648200" y="5638800"/>
            <a:ext cx="4267200" cy="685800"/>
          </a:xfrm>
          <a:prstGeom prst="wedgeRoundRectCallout">
            <a:avLst>
              <a:gd name="adj1" fmla="val -74309"/>
              <a:gd name="adj2" fmla="val -23937"/>
              <a:gd name="adj3" fmla="val 16667"/>
            </a:avLst>
          </a:prstGeom>
          <a:noFill/>
          <a:ln w="25400" cap="flat" cmpd="sng">
            <a:solidFill>
              <a:srgbClr val="395E8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class handles any errors that occur in a database application.</a:t>
            </a:r>
            <a:endParaRPr/>
          </a:p>
        </p:txBody>
      </p:sp>
      <p:sp>
        <p:nvSpPr>
          <p:cNvPr id="554" name="Google Shape;554;p38"/>
          <p:cNvSpPr/>
          <p:nvPr/>
        </p:nvSpPr>
        <p:spPr>
          <a:xfrm>
            <a:off x="4648200" y="4038600"/>
            <a:ext cx="4267200" cy="838200"/>
          </a:xfrm>
          <a:prstGeom prst="wedgeRoundRectCallout">
            <a:avLst>
              <a:gd name="adj1" fmla="val -74309"/>
              <a:gd name="adj2" fmla="val -23937"/>
              <a:gd name="adj3" fmla="val 16667"/>
            </a:avLst>
          </a:prstGeom>
          <a:noFill/>
          <a:ln w="25400" cap="flat" cmpd="sng">
            <a:solidFill>
              <a:srgbClr val="395E8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interface is used to submit the SQL statements to the database.</a:t>
            </a:r>
            <a:endParaRPr/>
          </a:p>
        </p:txBody>
      </p:sp>
      <p:sp>
        <p:nvSpPr>
          <p:cNvPr id="555" name="Google Shape;555;p38"/>
          <p:cNvSpPr/>
          <p:nvPr/>
        </p:nvSpPr>
        <p:spPr>
          <a:xfrm>
            <a:off x="4648200" y="4572000"/>
            <a:ext cx="4267200" cy="1447800"/>
          </a:xfrm>
          <a:prstGeom prst="wedgeRoundRectCallout">
            <a:avLst>
              <a:gd name="adj1" fmla="val -74309"/>
              <a:gd name="adj2" fmla="val -23937"/>
              <a:gd name="adj3" fmla="val 16667"/>
            </a:avLst>
          </a:prstGeom>
          <a:noFill/>
          <a:ln w="25400" cap="flat" cmpd="sng">
            <a:solidFill>
              <a:srgbClr val="395E8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objects hold data retrieved from a database after you execute an SQL query using Statement objects. It acts as an iterator to allow you to move through its data.</a:t>
            </a:r>
            <a:endParaRPr/>
          </a:p>
        </p:txBody>
      </p:sp>
      <p:sp>
        <p:nvSpPr>
          <p:cNvPr id="556" name="Google Shape;556;p38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9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 b="1">
                <a:latin typeface="Calibri"/>
                <a:ea typeface="Calibri"/>
                <a:cs typeface="Calibri"/>
                <a:sym typeface="Calibri"/>
              </a:rPr>
            </a:b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Unit-2: JDBC Programming	</a:t>
            </a:r>
            <a:br>
              <a:rPr lang="en-US"/>
            </a:b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9"/>
          <p:cNvSpPr txBox="1">
            <a:spLocks noGrp="1"/>
          </p:cNvSpPr>
          <p:nvPr>
            <p:ph type="body" idx="1"/>
          </p:nvPr>
        </p:nvSpPr>
        <p:spPr>
          <a:xfrm>
            <a:off x="190500" y="914400"/>
            <a:ext cx="8763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API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 JDBC Connectivity Model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Architecture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Driver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Components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JDBC Package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JDBC Process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JDBC Program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Types of Statement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ResultSet Interface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ResultSetMetaData Interface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Executing SQL updates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Transaction Management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Batch Processing in JDBC</a:t>
            </a:r>
            <a:r>
              <a:rPr lang="en-US" sz="900" b="1"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857250" lvl="1" indent="-457200" algn="l" rtl="0">
              <a:lnSpc>
                <a:spcPct val="114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457200" lvl="0" indent="-387350" algn="l" rtl="0">
              <a:lnSpc>
                <a:spcPct val="114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lnSpc>
                <a:spcPct val="114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39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 b="1">
                <a:latin typeface="Calibri"/>
                <a:ea typeface="Calibri"/>
                <a:cs typeface="Calibri"/>
                <a:sym typeface="Calibri"/>
              </a:rPr>
            </a:b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Unit-2: JDBC Programming	</a:t>
            </a:r>
            <a:br>
              <a:rPr lang="en-US"/>
            </a:b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 txBox="1">
            <a:spLocks noGrp="1"/>
          </p:cNvSpPr>
          <p:nvPr>
            <p:ph type="body" idx="1"/>
          </p:nvPr>
        </p:nvSpPr>
        <p:spPr>
          <a:xfrm>
            <a:off x="190500" y="914400"/>
            <a:ext cx="8763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JDBC API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JDBC Connectivity Model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JDBC Architecture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JDBC Driver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JDBC Components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JDBC Package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JDBC Process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JDBC Program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Types of Statement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ResultSet Interface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ResultSetMetaData Interface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Executing SQL updates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Transaction Management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Batch Processing in JDBC</a:t>
            </a:r>
            <a:r>
              <a:rPr lang="en-US" sz="900" b="1"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857250" lvl="1" indent="-457200" algn="l" rtl="0">
              <a:lnSpc>
                <a:spcPct val="114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457200" lvl="0" indent="-387350" algn="l" rtl="0">
              <a:lnSpc>
                <a:spcPct val="114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lnSpc>
                <a:spcPct val="114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0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JDBC Package</a:t>
            </a:r>
            <a:endParaRPr/>
          </a:p>
        </p:txBody>
      </p:sp>
      <p:sp>
        <p:nvSpPr>
          <p:cNvPr id="571" name="Google Shape;571;p40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       java.sql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Contains core java objects of JDBC API.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It includes java data objects, that provides basics for connecting to DBMS and interacting with data stored in DBMS.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This package performs JDBC core operations such as Creating and Executing query.</a:t>
            </a:r>
            <a:endParaRPr/>
          </a:p>
        </p:txBody>
      </p:sp>
      <p:sp>
        <p:nvSpPr>
          <p:cNvPr id="572" name="Google Shape;572;p40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573" name="Google Shape;573;p40"/>
          <p:cNvSpPr/>
          <p:nvPr/>
        </p:nvSpPr>
        <p:spPr>
          <a:xfrm>
            <a:off x="152400" y="1066800"/>
            <a:ext cx="457200" cy="457200"/>
          </a:xfrm>
          <a:prstGeom prst="cube">
            <a:avLst>
              <a:gd name="adj" fmla="val 25000"/>
            </a:avLst>
          </a:prstGeom>
          <a:solidFill>
            <a:schemeClr val="accent1">
              <a:alpha val="28235"/>
            </a:scheme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1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 b="1">
                <a:latin typeface="Calibri"/>
                <a:ea typeface="Calibri"/>
                <a:cs typeface="Calibri"/>
                <a:sym typeface="Calibri"/>
              </a:rPr>
            </a:b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Unit-2: JDBC Programming	</a:t>
            </a:r>
            <a:br>
              <a:rPr lang="en-US"/>
            </a:b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/>
          <p:cNvSpPr txBox="1">
            <a:spLocks noGrp="1"/>
          </p:cNvSpPr>
          <p:nvPr>
            <p:ph type="body" idx="1"/>
          </p:nvPr>
        </p:nvSpPr>
        <p:spPr>
          <a:xfrm>
            <a:off x="190500" y="914400"/>
            <a:ext cx="8763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API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 JDBC Connectivity Model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Architecture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Driver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Components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Package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JDBC Process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JDBC Program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Types of Statement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ResultSet Interface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ResultSetMetaData Interface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Executing SQL updates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Transaction Management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Batch Processing in JDBC</a:t>
            </a:r>
            <a:r>
              <a:rPr lang="en-US" sz="900" b="1"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857250" lvl="1" indent="-457200" algn="l" rtl="0">
              <a:lnSpc>
                <a:spcPct val="114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457200" lvl="0" indent="-387350" algn="l" rtl="0">
              <a:lnSpc>
                <a:spcPct val="114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lnSpc>
                <a:spcPct val="114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41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2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JDBC Process</a:t>
            </a:r>
            <a:endParaRPr/>
          </a:p>
        </p:txBody>
      </p:sp>
      <p:sp>
        <p:nvSpPr>
          <p:cNvPr id="588" name="Google Shape;588;p42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Step 1:	Loading JDBC Driver</a:t>
            </a:r>
            <a:endParaRPr/>
          </a:p>
          <a:p>
            <a:pPr marL="0" lvl="0" indent="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Step 2:	Connection to DBMS</a:t>
            </a:r>
            <a:endParaRPr/>
          </a:p>
          <a:p>
            <a:pPr marL="0" lvl="0" indent="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Step 3:	Creating and executing statement</a:t>
            </a:r>
            <a:endParaRPr/>
          </a:p>
          <a:p>
            <a:pPr marL="0" lvl="0" indent="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Step 4:	Processing data returned by the DBMS</a:t>
            </a:r>
            <a:endParaRPr/>
          </a:p>
          <a:p>
            <a:pPr marL="0" lvl="0" indent="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Step 5:	Terminating Connection with DBMS</a:t>
            </a:r>
            <a:endParaRPr/>
          </a:p>
        </p:txBody>
      </p:sp>
      <p:sp>
        <p:nvSpPr>
          <p:cNvPr id="589" name="Google Shape;589;p42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3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Step 1:	Loading JDBC Driver</a:t>
            </a:r>
            <a:endParaRPr/>
          </a:p>
        </p:txBody>
      </p:sp>
      <p:sp>
        <p:nvSpPr>
          <p:cNvPr id="597" name="Google Shape;597;p43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8011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Create an instance of the driver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Register driver in the driver manager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Loading the driver or drivers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for example, you want to use driver for mysql, the following code will load it: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Class.</a:t>
            </a:r>
            <a:r>
              <a:rPr lang="en-US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forName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-US" b="1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com.mysql.jdbc.Driver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”);</a:t>
            </a:r>
            <a:endParaRPr sz="2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8" name="Google Shape;598;p43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599" name="Google Shape;599;p43"/>
          <p:cNvSpPr/>
          <p:nvPr/>
        </p:nvSpPr>
        <p:spPr>
          <a:xfrm>
            <a:off x="190500" y="5286504"/>
            <a:ext cx="2590800" cy="1066800"/>
          </a:xfrm>
          <a:prstGeom prst="wedgeRoundRectCallout">
            <a:avLst>
              <a:gd name="adj1" fmla="val -23791"/>
              <a:gd name="adj2" fmla="val -94715"/>
              <a:gd name="adj3" fmla="val 16667"/>
            </a:avLst>
          </a:prstGeom>
          <a:noFill/>
          <a:ln w="25400" cap="flat" cmpd="sng">
            <a:solidFill>
              <a:srgbClr val="395E8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that represent classes and interfaces in a running Java application.</a:t>
            </a:r>
            <a:endParaRPr/>
          </a:p>
        </p:txBody>
      </p:sp>
      <p:sp>
        <p:nvSpPr>
          <p:cNvPr id="600" name="Google Shape;600;p43"/>
          <p:cNvSpPr/>
          <p:nvPr/>
        </p:nvSpPr>
        <p:spPr>
          <a:xfrm>
            <a:off x="1691719" y="2984315"/>
            <a:ext cx="5798700" cy="869700"/>
          </a:xfrm>
          <a:prstGeom prst="wedgeRoundRectCallout">
            <a:avLst>
              <a:gd name="adj1" fmla="val -69224"/>
              <a:gd name="adj2" fmla="val 95731"/>
              <a:gd name="adj3" fmla="val 16667"/>
            </a:avLst>
          </a:prstGeom>
          <a:noFill/>
          <a:ln w="25400" cap="flat" cmpd="sng">
            <a:solidFill>
              <a:srgbClr val="395E8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the Class object associated with the class or interface with the given string name. </a:t>
            </a:r>
            <a:endParaRPr/>
          </a:p>
        </p:txBody>
      </p:sp>
      <p:sp>
        <p:nvSpPr>
          <p:cNvPr id="601" name="Google Shape;601;p43"/>
          <p:cNvSpPr/>
          <p:nvPr/>
        </p:nvSpPr>
        <p:spPr>
          <a:xfrm rot="-5400000">
            <a:off x="4648200" y="3809999"/>
            <a:ext cx="381000" cy="1600200"/>
          </a:xfrm>
          <a:prstGeom prst="leftBrace">
            <a:avLst>
              <a:gd name="adj1" fmla="val 8333"/>
              <a:gd name="adj2" fmla="val 66205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43"/>
          <p:cNvSpPr/>
          <p:nvPr/>
        </p:nvSpPr>
        <p:spPr>
          <a:xfrm>
            <a:off x="4800600" y="5438904"/>
            <a:ext cx="1524000" cy="381000"/>
          </a:xfrm>
          <a:prstGeom prst="wedgeRoundRectCallout">
            <a:avLst>
              <a:gd name="adj1" fmla="val -28269"/>
              <a:gd name="adj2" fmla="val -198596"/>
              <a:gd name="adj3" fmla="val 16667"/>
            </a:avLst>
          </a:prstGeom>
          <a:noFill/>
          <a:ln w="25400" cap="flat" cmpd="sng">
            <a:solidFill>
              <a:srgbClr val="395E8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Sub-Pakage</a:t>
            </a:r>
            <a:endParaRPr/>
          </a:p>
        </p:txBody>
      </p:sp>
      <p:sp>
        <p:nvSpPr>
          <p:cNvPr id="603" name="Google Shape;603;p43"/>
          <p:cNvSpPr/>
          <p:nvPr/>
        </p:nvSpPr>
        <p:spPr>
          <a:xfrm rot="-262353">
            <a:off x="5638696" y="1234381"/>
            <a:ext cx="3124294" cy="1066902"/>
          </a:xfrm>
          <a:prstGeom prst="wedgeRoundRectCallout">
            <a:avLst>
              <a:gd name="adj1" fmla="val -23791"/>
              <a:gd name="adj2" fmla="val -94715"/>
              <a:gd name="adj3" fmla="val 16667"/>
            </a:avLst>
          </a:prstGeom>
          <a:noFill/>
          <a:ln w="25400" cap="flat" cmpd="sng">
            <a:solidFill>
              <a:srgbClr val="395E8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Class.</a:t>
            </a:r>
            <a:r>
              <a:rPr lang="en-US" sz="1800" b="1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forName()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is used for loading class dynamically</a:t>
            </a:r>
            <a:endParaRPr/>
          </a:p>
        </p:txBody>
      </p:sp>
      <p:sp>
        <p:nvSpPr>
          <p:cNvPr id="604" name="Google Shape;604;p43"/>
          <p:cNvSpPr/>
          <p:nvPr/>
        </p:nvSpPr>
        <p:spPr>
          <a:xfrm>
            <a:off x="6610349" y="5242141"/>
            <a:ext cx="2476500" cy="912836"/>
          </a:xfrm>
          <a:prstGeom prst="wedgeRoundRectCallout">
            <a:avLst>
              <a:gd name="adj1" fmla="val -36608"/>
              <a:gd name="adj2" fmla="val -106853"/>
              <a:gd name="adj3" fmla="val 16667"/>
            </a:avLst>
          </a:prstGeom>
          <a:noFill/>
          <a:ln w="25400" cap="flat" cmpd="sng">
            <a:solidFill>
              <a:srgbClr val="395E8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used to initiate </a:t>
            </a:r>
            <a:r>
              <a:rPr lang="en-US" sz="1800" b="1" i="0" u="none" strike="noStrike" cap="none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Driver</a:t>
            </a:r>
            <a:r>
              <a:rPr lang="en-US" sz="1800" b="0" i="0" u="none" strike="noStrike" cap="non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runtime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4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Step 2:	Connection to DBMS</a:t>
            </a:r>
            <a:endParaRPr/>
          </a:p>
        </p:txBody>
      </p:sp>
      <p:sp>
        <p:nvSpPr>
          <p:cNvPr id="610" name="Google Shape;610;p44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After you've loaded the driver, you can establish a connection using the </a:t>
            </a:r>
            <a:r>
              <a:rPr lang="en-US" b="1"/>
              <a:t>DriverManager </a:t>
            </a:r>
            <a:r>
              <a:rPr lang="en-US"/>
              <a:t>class (java.sql.DriverManager).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i="1"/>
              <a:t>Method:  DriverManager</a:t>
            </a:r>
            <a:r>
              <a:rPr lang="en-US" i="1"/>
              <a:t> 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i="1"/>
          </a:p>
          <a:p>
            <a:pPr marL="342900" lvl="0" indent="-3429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i="1"/>
          </a:p>
          <a:p>
            <a:pPr marL="342900" lvl="0" indent="-3429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i="1"/>
          </a:p>
          <a:p>
            <a:pPr marL="342900" lvl="0" indent="-3429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i="1"/>
          </a:p>
        </p:txBody>
      </p:sp>
      <p:sp>
        <p:nvSpPr>
          <p:cNvPr id="611" name="Google Shape;611;p44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graphicFrame>
        <p:nvGraphicFramePr>
          <p:cNvPr id="612" name="Google Shape;612;p44"/>
          <p:cNvGraphicFramePr/>
          <p:nvPr/>
        </p:nvGraphicFramePr>
        <p:xfrm>
          <a:off x="228600" y="247684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70C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static</a:t>
                      </a: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 Connection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B05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getConnection</a:t>
                      </a: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US" sz="1800" b="1" u="none" strike="noStrike" cap="none">
                          <a:solidFill>
                            <a:srgbClr val="97480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 url</a:t>
                      </a: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  <a:r>
                        <a:rPr lang="en-US" sz="1800" b="1" u="none" strike="noStrike" cap="none">
                          <a:solidFill>
                            <a:srgbClr val="0070C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throws</a:t>
                      </a: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SQLException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Attempts to establish a connection to the given database URL. The </a:t>
                      </a:r>
                      <a:r>
                        <a:rPr lang="en-US" sz="1800" u="none" strike="noStrike" cap="none"/>
                        <a:t>DriverManager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attempts to select an appropriate driver from the set of registered JDBC drivers.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3" name="Google Shape;613;p44"/>
          <p:cNvGraphicFramePr/>
          <p:nvPr/>
        </p:nvGraphicFramePr>
        <p:xfrm>
          <a:off x="228600" y="366556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70C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static </a:t>
                      </a: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Connection</a:t>
                      </a:r>
                      <a:r>
                        <a:rPr lang="en-US" sz="1800" b="1" u="none" strike="noStrike" cap="none">
                          <a:solidFill>
                            <a:srgbClr val="0070C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B05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getConnection</a:t>
                      </a: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US" sz="1800" b="1" u="none" strike="noStrike" cap="none">
                          <a:solidFill>
                            <a:srgbClr val="97480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 url,     	       String user,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97480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  String password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	)</a:t>
                      </a:r>
                      <a:r>
                        <a:rPr lang="en-US" sz="1800" b="1" u="none" strike="noStrike" cap="none">
                          <a:solidFill>
                            <a:srgbClr val="0070C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70C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throws </a:t>
                      </a: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SQLException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Attempts to establish a connection to the given database URL.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url - </a:t>
                      </a:r>
                      <a:r>
                        <a:rPr lang="en-US" sz="1800" u="none" strike="noStrike" cap="none"/>
                        <a:t>a database url of the      form jdbc:</a:t>
                      </a:r>
                      <a:r>
                        <a:rPr lang="en-US" sz="1800" i="1" u="none" strike="noStrike" cap="none"/>
                        <a:t>subprotocol</a:t>
                      </a:r>
                      <a:r>
                        <a:rPr lang="en-US" sz="1800" u="none" strike="noStrike" cap="none"/>
                        <a:t>:</a:t>
                      </a:r>
                      <a:r>
                        <a:rPr lang="en-US" sz="1800" i="1" u="none" strike="noStrike" cap="none"/>
                        <a:t>subname</a:t>
                      </a:r>
                      <a:endParaRPr sz="1800" i="1" u="none" strike="noStrike" cap="none"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user</a:t>
                      </a:r>
                      <a:r>
                        <a:rPr lang="en-US" sz="1800" u="none" strike="noStrike" cap="none"/>
                        <a:t> - the database user on whose behalf the connection is being made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password</a:t>
                      </a:r>
                      <a:r>
                        <a:rPr lang="en-US" sz="1800" u="none" strike="noStrike" cap="none"/>
                        <a:t> - the user's password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5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Step 2:	Connection to DBMS</a:t>
            </a:r>
            <a:endParaRPr/>
          </a:p>
        </p:txBody>
      </p:sp>
      <p:sp>
        <p:nvSpPr>
          <p:cNvPr id="619" name="Google Shape;619;p45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5000"/>
          </a:bodyPr>
          <a:lstStyle/>
          <a:p>
            <a:pPr marL="3429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5263"/>
              <a:buNone/>
            </a:pPr>
            <a:r>
              <a:rPr lang="en-US" i="1"/>
              <a:t>Syntax: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5263"/>
              <a:buNone/>
            </a:pPr>
            <a:endParaRPr i="1"/>
          </a:p>
          <a:p>
            <a:pPr marL="171450" lvl="0" indent="-17145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5263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Connection conn= DriverManager.</a:t>
            </a:r>
            <a:r>
              <a:rPr lang="en-US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getConnection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(URL,USER_NM,PASS);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5263"/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5263"/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5263"/>
              <a:buNone/>
            </a:pPr>
            <a:r>
              <a:rPr lang="en-US" i="1"/>
              <a:t>Example: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5263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Connection conn = DriverManager.</a:t>
            </a:r>
            <a:r>
              <a:rPr lang="en-US" sz="20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getConnection</a:t>
            </a:r>
            <a:endParaRPr sz="2000" b="1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5263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      ("jdbc:mysql://localhost:3306/gtu","root", "pwd");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5263"/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5263"/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0" name="Google Shape;620;p45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621" name="Google Shape;621;p45"/>
          <p:cNvSpPr/>
          <p:nvPr/>
        </p:nvSpPr>
        <p:spPr>
          <a:xfrm>
            <a:off x="533400" y="1524000"/>
            <a:ext cx="2895600" cy="381000"/>
          </a:xfrm>
          <a:prstGeom prst="wedgeRoundRectCallout">
            <a:avLst>
              <a:gd name="adj1" fmla="val -20255"/>
              <a:gd name="adj2" fmla="val 101903"/>
              <a:gd name="adj3" fmla="val 16667"/>
            </a:avLst>
          </a:prstGeom>
          <a:noFill/>
          <a:ln w="25400" cap="flat" cmpd="sng">
            <a:solidFill>
              <a:srgbClr val="395E8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of java.sql package</a:t>
            </a:r>
            <a:endParaRPr/>
          </a:p>
        </p:txBody>
      </p:sp>
      <p:sp>
        <p:nvSpPr>
          <p:cNvPr id="622" name="Google Shape;622;p45"/>
          <p:cNvSpPr/>
          <p:nvPr/>
        </p:nvSpPr>
        <p:spPr>
          <a:xfrm>
            <a:off x="533400" y="3048000"/>
            <a:ext cx="2895600" cy="381000"/>
          </a:xfrm>
          <a:prstGeom prst="wedgeRoundRectCallout">
            <a:avLst>
              <a:gd name="adj1" fmla="val -9414"/>
              <a:gd name="adj2" fmla="val -113022"/>
              <a:gd name="adj3" fmla="val 16667"/>
            </a:avLst>
          </a:prstGeom>
          <a:noFill/>
          <a:ln w="25400" cap="flat" cmpd="sng">
            <a:solidFill>
              <a:srgbClr val="395E8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of java.sql package</a:t>
            </a:r>
            <a:endParaRPr/>
          </a:p>
        </p:txBody>
      </p:sp>
      <p:sp>
        <p:nvSpPr>
          <p:cNvPr id="623" name="Google Shape;623;p45"/>
          <p:cNvSpPr/>
          <p:nvPr/>
        </p:nvSpPr>
        <p:spPr>
          <a:xfrm>
            <a:off x="5677775" y="5184250"/>
            <a:ext cx="1905000" cy="320700"/>
          </a:xfrm>
          <a:prstGeom prst="wedgeRoundRectCallout">
            <a:avLst>
              <a:gd name="adj1" fmla="val -37071"/>
              <a:gd name="adj2" fmla="val -131881"/>
              <a:gd name="adj3" fmla="val 16667"/>
            </a:avLst>
          </a:prstGeom>
          <a:noFill/>
          <a:ln w="25400" cap="flat" cmpd="sng">
            <a:solidFill>
              <a:srgbClr val="395E8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Name</a:t>
            </a:r>
            <a:endParaRPr/>
          </a:p>
        </p:txBody>
      </p:sp>
      <p:sp>
        <p:nvSpPr>
          <p:cNvPr id="624" name="Google Shape;624;p45"/>
          <p:cNvSpPr/>
          <p:nvPr/>
        </p:nvSpPr>
        <p:spPr>
          <a:xfrm>
            <a:off x="5351675" y="4535375"/>
            <a:ext cx="762000" cy="3651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6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Step 3:	Creating statement</a:t>
            </a:r>
            <a:endParaRPr/>
          </a:p>
        </p:txBody>
      </p:sp>
      <p:sp>
        <p:nvSpPr>
          <p:cNvPr id="630" name="Google Shape;630;p46"/>
          <p:cNvSpPr txBox="1">
            <a:spLocks noGrp="1"/>
          </p:cNvSpPr>
          <p:nvPr>
            <p:ph type="body" idx="1"/>
          </p:nvPr>
        </p:nvSpPr>
        <p:spPr>
          <a:xfrm>
            <a:off x="2286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Once a connection is obtained, we can interact with the database. 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The JDBC </a:t>
            </a:r>
            <a:r>
              <a:rPr lang="en-US" b="1" i="1">
                <a:solidFill>
                  <a:srgbClr val="FF0000"/>
                </a:solidFill>
              </a:rPr>
              <a:t>Statement</a:t>
            </a:r>
            <a:r>
              <a:rPr lang="en-US"/>
              <a:t> interfaces define the methods and properties that enable you to send SQL or PL/SQL commands and receive data from your database.</a:t>
            </a:r>
            <a:endParaRPr/>
          </a:p>
          <a:p>
            <a:pPr marL="342900" lvl="0" indent="-1905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	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Statement st=con.</a:t>
            </a:r>
            <a:r>
              <a:rPr lang="en-US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createStatement()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sp>
        <p:nvSpPr>
          <p:cNvPr id="631" name="Google Shape;631;p46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632" name="Google Shape;632;p46"/>
          <p:cNvSpPr/>
          <p:nvPr/>
        </p:nvSpPr>
        <p:spPr>
          <a:xfrm>
            <a:off x="533400" y="4038600"/>
            <a:ext cx="3657600" cy="1219200"/>
          </a:xfrm>
          <a:prstGeom prst="wedgeRoundRectCallout">
            <a:avLst>
              <a:gd name="adj1" fmla="val -9047"/>
              <a:gd name="adj2" fmla="val -76679"/>
              <a:gd name="adj3" fmla="val 16667"/>
            </a:avLst>
          </a:prstGeom>
          <a:noFill/>
          <a:ln w="25400" cap="flat" cmpd="sng">
            <a:solidFill>
              <a:srgbClr val="395E8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is used for general-purpose access to your database, when using static SQL statements at runtime. </a:t>
            </a:r>
            <a:endParaRPr/>
          </a:p>
        </p:txBody>
      </p:sp>
      <p:sp>
        <p:nvSpPr>
          <p:cNvPr id="633" name="Google Shape;633;p46"/>
          <p:cNvSpPr/>
          <p:nvPr/>
        </p:nvSpPr>
        <p:spPr>
          <a:xfrm>
            <a:off x="4724400" y="4038600"/>
            <a:ext cx="4191000" cy="1371600"/>
          </a:xfrm>
          <a:prstGeom prst="wedgeRoundRectCallout">
            <a:avLst>
              <a:gd name="adj1" fmla="val -30994"/>
              <a:gd name="adj2" fmla="val -70250"/>
              <a:gd name="adj3" fmla="val 16667"/>
            </a:avLst>
          </a:prstGeom>
          <a:noFill/>
          <a:ln w="25400" cap="flat" cmpd="sng">
            <a:solidFill>
              <a:srgbClr val="395E8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Statement </a:t>
            </a:r>
            <a:r>
              <a:rPr lang="en-US" sz="1800" b="1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createStatement() </a:t>
            </a: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throws SQLException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 Statement object for sending SQL statements to the database. 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7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Step 3:Executing Statement</a:t>
            </a:r>
            <a:endParaRPr/>
          </a:p>
        </p:txBody>
      </p:sp>
      <p:sp>
        <p:nvSpPr>
          <p:cNvPr id="639" name="Google Shape;639;p47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Once you've created a Statement object, you can then use it to execute an SQL statement with one of its three execute methods.</a:t>
            </a:r>
            <a:endParaRPr/>
          </a:p>
        </p:txBody>
      </p:sp>
      <p:sp>
        <p:nvSpPr>
          <p:cNvPr id="640" name="Google Shape;640;p47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graphicFrame>
        <p:nvGraphicFramePr>
          <p:cNvPr id="641" name="Google Shape;641;p47"/>
          <p:cNvGraphicFramePr/>
          <p:nvPr>
            <p:extLst>
              <p:ext uri="{D42A27DB-BD31-4B8C-83A1-F6EECF244321}">
                <p14:modId xmlns:p14="http://schemas.microsoft.com/office/powerpoint/2010/main" val="3185171779"/>
              </p:ext>
            </p:extLst>
          </p:nvPr>
        </p:nvGraphicFramePr>
        <p:xfrm>
          <a:off x="571500" y="2217738"/>
          <a:ext cx="8001000" cy="91441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ResultSet</a:t>
                      </a: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800" b="1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executeQuery</a:t>
                      </a: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(String </a:t>
                      </a:r>
                      <a:r>
                        <a:rPr lang="en-US" sz="1800" b="0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sql</a:t>
                      </a: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 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throws</a:t>
                      </a: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b="0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SQLException</a:t>
                      </a: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– Select Query.</a:t>
                      </a:r>
                      <a:endParaRPr sz="1800" b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Returns a </a:t>
                      </a: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ResultSet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object. Use this method when you expect to get a result set, as you would with a SELECT statement.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2" name="Google Shape;642;p47"/>
          <p:cNvGraphicFramePr/>
          <p:nvPr>
            <p:extLst>
              <p:ext uri="{D42A27DB-BD31-4B8C-83A1-F6EECF244321}">
                <p14:modId xmlns:p14="http://schemas.microsoft.com/office/powerpoint/2010/main" val="3817470305"/>
              </p:ext>
            </p:extLst>
          </p:nvPr>
        </p:nvGraphicFramePr>
        <p:xfrm>
          <a:off x="571500" y="3148060"/>
          <a:ext cx="8001000" cy="91441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Boolean </a:t>
                      </a: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execute</a:t>
                      </a: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(String </a:t>
                      </a:r>
                      <a:r>
                        <a:rPr lang="en-US" sz="1800" b="0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sql</a:t>
                      </a: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 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throws</a:t>
                      </a: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b="0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SQLException</a:t>
                      </a: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- DDL</a:t>
                      </a:r>
                      <a:endParaRPr sz="1800" b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Returns a </a:t>
                      </a: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boolean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value of true if a </a:t>
                      </a: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ResultSet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object can be retrieved; otherwise, it returns false.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3" name="Google Shape;643;p47"/>
          <p:cNvGraphicFramePr/>
          <p:nvPr>
            <p:extLst>
              <p:ext uri="{D42A27DB-BD31-4B8C-83A1-F6EECF244321}">
                <p14:modId xmlns:p14="http://schemas.microsoft.com/office/powerpoint/2010/main" val="2258462334"/>
              </p:ext>
            </p:extLst>
          </p:nvPr>
        </p:nvGraphicFramePr>
        <p:xfrm>
          <a:off x="571500" y="4078382"/>
          <a:ext cx="8001000" cy="118873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 </a:t>
                      </a:r>
                      <a:r>
                        <a:rPr lang="en-US" sz="1800" b="1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executeUpdate</a:t>
                      </a: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(String </a:t>
                      </a:r>
                      <a:r>
                        <a:rPr lang="en-US" sz="1800" b="0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sql</a:t>
                      </a: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throws</a:t>
                      </a: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 b="0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SQLException</a:t>
                      </a:r>
                      <a:r>
                        <a:rPr lang="en-US" sz="1800" b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- DML</a:t>
                      </a:r>
                      <a:endParaRPr sz="1800" b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Returns the number of rows affected by the execution of the SQL statement. </a:t>
                      </a:r>
                      <a:endParaRPr sz="1800" u="none" strike="noStrike" cap="none" dirty="0"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 example, an INSERT, UPDATE, or DELETE statement.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8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Step 3:	Executing Statement</a:t>
            </a:r>
            <a:endParaRPr/>
          </a:p>
        </p:txBody>
      </p:sp>
      <p:sp>
        <p:nvSpPr>
          <p:cNvPr id="649" name="Google Shape;649;p48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i="1"/>
              <a:t>Syntax:</a:t>
            </a:r>
            <a:endParaRPr/>
          </a:p>
          <a:p>
            <a:pPr marL="342900" lvl="0" indent="-342900" algn="ctr" rtl="0">
              <a:lnSpc>
                <a:spcPct val="114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ResultSet rs=st.</a:t>
            </a:r>
            <a:r>
              <a:rPr lang="en-US" sz="2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executeQuery</a:t>
            </a: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(“query”);</a:t>
            </a:r>
            <a:endParaRPr/>
          </a:p>
          <a:p>
            <a:pPr marL="342900" lvl="0" indent="-342900" algn="ctr" rtl="0">
              <a:lnSpc>
                <a:spcPct val="114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ctr" rtl="0">
              <a:lnSpc>
                <a:spcPct val="114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ctr" rtl="0">
              <a:lnSpc>
                <a:spcPct val="114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ctr" rtl="0">
              <a:lnSpc>
                <a:spcPct val="114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i="1"/>
              <a:t>Example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ResultSet rs = stmt.</a:t>
            </a:r>
            <a:r>
              <a:rPr lang="en-US" sz="2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executeQuery</a:t>
            </a:r>
            <a:endParaRPr sz="2800" b="1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114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					(</a:t>
            </a:r>
            <a:r>
              <a:rPr lang="en-US" sz="2800" b="1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"SELECT * from diet"</a:t>
            </a: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342900" lvl="0" indent="-342900" algn="ctr" rtl="0">
              <a:lnSpc>
                <a:spcPct val="114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0" name="Google Shape;650;p48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sp>
        <p:nvSpPr>
          <p:cNvPr id="651" name="Google Shape;651;p48"/>
          <p:cNvSpPr/>
          <p:nvPr/>
        </p:nvSpPr>
        <p:spPr>
          <a:xfrm>
            <a:off x="304800" y="2514600"/>
            <a:ext cx="3733800" cy="1676400"/>
          </a:xfrm>
          <a:prstGeom prst="wedgeRoundRectCallout">
            <a:avLst>
              <a:gd name="adj1" fmla="val -36185"/>
              <a:gd name="adj2" fmla="val -77798"/>
              <a:gd name="adj3" fmla="val 16667"/>
            </a:avLst>
          </a:prstGeom>
          <a:noFill/>
          <a:ln w="25400" cap="flat" cmpd="sng">
            <a:solidFill>
              <a:srgbClr val="395E8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holds data retrieved from a database after you execute an SQL query using Statement objects. It acts as an iterator to allow you to move through its data.</a:t>
            </a:r>
            <a:endParaRPr/>
          </a:p>
        </p:txBody>
      </p:sp>
      <p:sp>
        <p:nvSpPr>
          <p:cNvPr id="652" name="Google Shape;652;p48"/>
          <p:cNvSpPr/>
          <p:nvPr/>
        </p:nvSpPr>
        <p:spPr>
          <a:xfrm>
            <a:off x="4648200" y="2514600"/>
            <a:ext cx="3733800" cy="1447800"/>
          </a:xfrm>
          <a:prstGeom prst="wedgeRoundRectCallout">
            <a:avLst>
              <a:gd name="adj1" fmla="val -30337"/>
              <a:gd name="adj2" fmla="val -88724"/>
              <a:gd name="adj3" fmla="val 16667"/>
            </a:avLst>
          </a:prstGeom>
          <a:noFill/>
          <a:ln w="25400" cap="flat" cmpd="sng">
            <a:solidFill>
              <a:srgbClr val="395E8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a ResultSet object. Use this method when you expect to get a result set, as you would with a SELECT statement.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9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Step 3:	Executing Statement</a:t>
            </a:r>
            <a:endParaRPr/>
          </a:p>
        </p:txBody>
      </p:sp>
      <p:sp>
        <p:nvSpPr>
          <p:cNvPr id="658" name="Google Shape;658;p49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ResultSet rs = stmt.</a:t>
            </a:r>
            <a:r>
              <a:rPr lang="en-US" sz="2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executeQuery</a:t>
            </a:r>
            <a:endParaRPr sz="2800" b="1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114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					(</a:t>
            </a:r>
            <a:r>
              <a:rPr lang="en-US" sz="2800" b="1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"SELECT * from diet"</a:t>
            </a: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342900" lvl="0" indent="-342900" algn="ctr" rtl="0">
              <a:lnSpc>
                <a:spcPct val="114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9" name="Google Shape;659;p49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sp>
        <p:nvSpPr>
          <p:cNvPr id="660" name="Google Shape;660;p49"/>
          <p:cNvSpPr/>
          <p:nvPr/>
        </p:nvSpPr>
        <p:spPr>
          <a:xfrm>
            <a:off x="5867400" y="2895600"/>
            <a:ext cx="3048000" cy="3352800"/>
          </a:xfrm>
          <a:prstGeom prst="flowChartMagneticDisk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1" name="Google Shape;66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0747" y="4173828"/>
            <a:ext cx="2281305" cy="1831252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49"/>
          <p:cNvSpPr txBox="1"/>
          <p:nvPr/>
        </p:nvSpPr>
        <p:spPr>
          <a:xfrm>
            <a:off x="6858000" y="3200400"/>
            <a:ext cx="1371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/>
          </a:p>
        </p:txBody>
      </p:sp>
      <p:pic>
        <p:nvPicPr>
          <p:cNvPr id="663" name="Google Shape;663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3569732"/>
            <a:ext cx="1038225" cy="1876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4" name="Google Shape;664;p49"/>
          <p:cNvCxnSpPr/>
          <p:nvPr/>
        </p:nvCxnSpPr>
        <p:spPr>
          <a:xfrm rot="5400000" flipH="1">
            <a:off x="4620389" y="3334652"/>
            <a:ext cx="1255500" cy="1219200"/>
          </a:xfrm>
          <a:prstGeom prst="curvedConnector3">
            <a:avLst>
              <a:gd name="adj1" fmla="val 0"/>
            </a:avLst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graphicFrame>
        <p:nvGraphicFramePr>
          <p:cNvPr id="665" name="Google Shape;665;p49"/>
          <p:cNvGraphicFramePr/>
          <p:nvPr/>
        </p:nvGraphicFramePr>
        <p:xfrm>
          <a:off x="2514600" y="245893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Enr_no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Name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Branch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601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abc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602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pqr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me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603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rst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ec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604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def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Ci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66" name="Google Shape;666;p49"/>
          <p:cNvCxnSpPr/>
          <p:nvPr/>
        </p:nvCxnSpPr>
        <p:spPr>
          <a:xfrm flipH="1">
            <a:off x="990600" y="3316382"/>
            <a:ext cx="1524000" cy="657300"/>
          </a:xfrm>
          <a:prstGeom prst="curvedConnector3">
            <a:avLst>
              <a:gd name="adj1" fmla="val 50000"/>
            </a:avLst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667" name="Google Shape;667;p49"/>
          <p:cNvSpPr txBox="1"/>
          <p:nvPr/>
        </p:nvSpPr>
        <p:spPr>
          <a:xfrm>
            <a:off x="2514600" y="2069068"/>
            <a:ext cx="1303755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ResultSet rs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Database</a:t>
            </a:r>
            <a:endParaRPr/>
          </a:p>
          <a:p>
            <a:pPr marL="742950" lvl="1" indent="-28575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Collection of data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DBMS</a:t>
            </a:r>
            <a:endParaRPr/>
          </a:p>
          <a:p>
            <a:pPr marL="742950" lvl="1" indent="-28575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Database Management System</a:t>
            </a:r>
            <a:endParaRPr/>
          </a:p>
          <a:p>
            <a:pPr marL="742950" lvl="1" indent="-28575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Storing and organizing data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SQL</a:t>
            </a:r>
            <a:endParaRPr/>
          </a:p>
          <a:p>
            <a:pPr marL="742950" lvl="1" indent="-28575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Relational database</a:t>
            </a:r>
            <a:endParaRPr/>
          </a:p>
          <a:p>
            <a:pPr marL="742950" lvl="1" indent="-28575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Structured Query Language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JDBC</a:t>
            </a:r>
            <a:endParaRPr/>
          </a:p>
          <a:p>
            <a:pPr marL="742950" lvl="1" indent="-28575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Java Database Connectivity</a:t>
            </a:r>
            <a:endParaRPr/>
          </a:p>
          <a:p>
            <a:pPr marL="742950" lvl="1" indent="-28575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JDBC driver</a:t>
            </a:r>
            <a:endParaRPr/>
          </a:p>
        </p:txBody>
      </p:sp>
      <p:sp>
        <p:nvSpPr>
          <p:cNvPr id="149" name="Google Shape;149;p5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0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Step 3:	Executing Statement</a:t>
            </a:r>
            <a:endParaRPr/>
          </a:p>
        </p:txBody>
      </p:sp>
      <p:sp>
        <p:nvSpPr>
          <p:cNvPr id="673" name="Google Shape;673;p50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ResultSet rs = stmt.</a:t>
            </a:r>
            <a:r>
              <a:rPr lang="en-US" sz="2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executeQuery</a:t>
            </a:r>
            <a:endParaRPr sz="2800" b="1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114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	(</a:t>
            </a:r>
            <a:r>
              <a:rPr lang="en-US" sz="2800" b="1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"SELECT * FROM diet WHERE 		       	    Enr_no='601'OR Enr_no='602'"</a:t>
            </a: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342900" lvl="0" indent="-342900" algn="ctr" rtl="0">
              <a:lnSpc>
                <a:spcPct val="114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4" name="Google Shape;674;p50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  <p:sp>
        <p:nvSpPr>
          <p:cNvPr id="675" name="Google Shape;675;p50"/>
          <p:cNvSpPr/>
          <p:nvPr/>
        </p:nvSpPr>
        <p:spPr>
          <a:xfrm>
            <a:off x="5867400" y="2895600"/>
            <a:ext cx="3048000" cy="3352800"/>
          </a:xfrm>
          <a:prstGeom prst="flowChartMagneticDisk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6" name="Google Shape;676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0747" y="4173828"/>
            <a:ext cx="2281305" cy="1831252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50"/>
          <p:cNvSpPr txBox="1"/>
          <p:nvPr/>
        </p:nvSpPr>
        <p:spPr>
          <a:xfrm>
            <a:off x="6858000" y="3200400"/>
            <a:ext cx="1371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/>
          </a:p>
        </p:txBody>
      </p:sp>
      <p:pic>
        <p:nvPicPr>
          <p:cNvPr id="678" name="Google Shape;678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3569732"/>
            <a:ext cx="1038225" cy="1876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9" name="Google Shape;679;p50"/>
          <p:cNvCxnSpPr>
            <a:stCxn id="675" idx="2"/>
          </p:cNvCxnSpPr>
          <p:nvPr/>
        </p:nvCxnSpPr>
        <p:spPr>
          <a:xfrm rot="10800000">
            <a:off x="4676100" y="3659400"/>
            <a:ext cx="1191300" cy="912600"/>
          </a:xfrm>
          <a:prstGeom prst="curvedConnector3">
            <a:avLst>
              <a:gd name="adj1" fmla="val 50000"/>
            </a:avLst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graphicFrame>
        <p:nvGraphicFramePr>
          <p:cNvPr id="680" name="Google Shape;680;p50"/>
          <p:cNvGraphicFramePr/>
          <p:nvPr/>
        </p:nvGraphicFramePr>
        <p:xfrm>
          <a:off x="2542505" y="31448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Enr_no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Name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Branch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601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abc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602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pqr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me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81" name="Google Shape;681;p50"/>
          <p:cNvCxnSpPr>
            <a:endCxn id="678" idx="3"/>
          </p:cNvCxnSpPr>
          <p:nvPr/>
        </p:nvCxnSpPr>
        <p:spPr>
          <a:xfrm flipH="1">
            <a:off x="1190625" y="3659245"/>
            <a:ext cx="1351800" cy="848700"/>
          </a:xfrm>
          <a:prstGeom prst="curvedConnector3">
            <a:avLst>
              <a:gd name="adj1" fmla="val 50000"/>
            </a:avLst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682" name="Google Shape;682;p50"/>
          <p:cNvSpPr txBox="1"/>
          <p:nvPr/>
        </p:nvSpPr>
        <p:spPr>
          <a:xfrm>
            <a:off x="2514599" y="2813759"/>
            <a:ext cx="1303755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ResultSet rs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51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Step 4:Processing data returned by the DBMS</a:t>
            </a:r>
            <a:endParaRPr/>
          </a:p>
        </p:txBody>
      </p:sp>
      <p:sp>
        <p:nvSpPr>
          <p:cNvPr id="688" name="Google Shape;688;p51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Method: Resultset</a:t>
            </a:r>
            <a:endParaRPr/>
          </a:p>
          <a:p>
            <a:pPr marL="342900" lvl="0" indent="-1905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/>
          </a:p>
          <a:p>
            <a:pPr marL="342900" lvl="0" indent="-1905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/>
          </a:p>
          <a:p>
            <a:pPr marL="342900" lvl="0" indent="-1905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/>
          </a:p>
          <a:p>
            <a:pPr marL="342900" lvl="0" indent="-1905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/>
          </a:p>
          <a:p>
            <a:pPr marL="342900" lvl="0" indent="-1905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689" name="Google Shape;689;p51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  <p:graphicFrame>
        <p:nvGraphicFramePr>
          <p:cNvPr id="690" name="Google Shape;690;p51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 </a:t>
                      </a:r>
                      <a:r>
                        <a:rPr lang="en-US" sz="1800" b="1" u="none" strike="noStrike" cap="none">
                          <a:solidFill>
                            <a:srgbClr val="00B05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next()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Throws </a:t>
                      </a: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SQLException</a:t>
                      </a:r>
                      <a:endParaRPr sz="18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Moves the cursor forward one row from its current position.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1" name="Google Shape;691;p51"/>
          <p:cNvGraphicFramePr/>
          <p:nvPr/>
        </p:nvGraphicFramePr>
        <p:xfrm>
          <a:off x="457200" y="224028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 </a:t>
                      </a:r>
                      <a:r>
                        <a:rPr lang="en-US" sz="1800" b="1" u="none" strike="noStrike" cap="none">
                          <a:solidFill>
                            <a:srgbClr val="00B05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getString </a:t>
                      </a: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(int col_Index)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throws SQLException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Retrieves the value of the designated column in the current row of this </a:t>
                      </a:r>
                      <a:r>
                        <a:rPr lang="en-US" sz="1800" u="none" strike="noStrike" cap="none"/>
                        <a:t>ResultSet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object as a </a:t>
                      </a:r>
                      <a:r>
                        <a:rPr lang="en-US" sz="1800" u="none" strike="noStrike" cap="none"/>
                        <a:t>String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2" name="Google Shape;692;p51"/>
          <p:cNvGraphicFramePr/>
          <p:nvPr/>
        </p:nvGraphicFramePr>
        <p:xfrm>
          <a:off x="457200" y="406908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</a:t>
                      </a:r>
                      <a:r>
                        <a:rPr lang="en-US" sz="1800" b="1" u="none" strike="noStrike" cap="none">
                          <a:solidFill>
                            <a:srgbClr val="00B05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getInt 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(int columnIndex) throws SQLException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Returns the int in the current row in the specified column index. 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3" name="Google Shape;693;p51"/>
          <p:cNvGraphicFramePr/>
          <p:nvPr/>
        </p:nvGraphicFramePr>
        <p:xfrm>
          <a:off x="459441" y="316992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35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 </a:t>
                      </a:r>
                      <a:r>
                        <a:rPr lang="en-US" sz="1800" b="1" u="none" strike="noStrike" cap="none">
                          <a:solidFill>
                            <a:srgbClr val="00B05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getString</a:t>
                      </a:r>
                      <a:endParaRPr sz="1800" b="1" u="none" strike="noStrike" cap="none">
                        <a:solidFill>
                          <a:srgbClr val="00B05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(String col_Label)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throws SQLException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Retrieves the value of the designated column in the current row of this </a:t>
                      </a:r>
                      <a:r>
                        <a:rPr lang="en-US" sz="1800" u="none" strike="noStrike" cap="none"/>
                        <a:t>ResultSet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object as a </a:t>
                      </a:r>
                      <a:r>
                        <a:rPr lang="en-US" sz="1800" u="none" strike="noStrike" cap="none"/>
                        <a:t>String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in the Java programming language.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4" name="Google Shape;694;p51"/>
          <p:cNvGraphicFramePr/>
          <p:nvPr/>
        </p:nvGraphicFramePr>
        <p:xfrm>
          <a:off x="457200" y="498348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</a:t>
                      </a:r>
                      <a:r>
                        <a:rPr lang="en-US" sz="1800" b="1" u="none" strike="noStrike" cap="none">
                          <a:solidFill>
                            <a:srgbClr val="00B05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getInt</a:t>
                      </a:r>
                      <a:endParaRPr sz="1800" b="1" u="none" strike="noStrike" cap="none">
                        <a:solidFill>
                          <a:srgbClr val="00B05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(String columnLabel)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throws SQLException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Retrieves the value of the designated column in the current row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2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Processing data returned by the DBMS</a:t>
            </a:r>
            <a:endParaRPr/>
          </a:p>
        </p:txBody>
      </p:sp>
      <p:sp>
        <p:nvSpPr>
          <p:cNvPr id="700" name="Google Shape;700;p52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Example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(rs.next())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		System.out.</a:t>
            </a:r>
            <a:r>
              <a:rPr lang="en-US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(rs.getString(1));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		System.out.</a:t>
            </a:r>
            <a:r>
              <a:rPr lang="en-US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(rs.getInt(</a:t>
            </a:r>
            <a:r>
              <a:rPr lang="en-US" b="1">
                <a:solidFill>
                  <a:srgbClr val="E36C09"/>
                </a:solidFill>
                <a:latin typeface="Courier New"/>
                <a:ea typeface="Courier New"/>
                <a:cs typeface="Courier New"/>
                <a:sym typeface="Courier New"/>
              </a:rPr>
              <a:t>“emp_id”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/>
          </a:p>
          <a:p>
            <a:pPr marL="342900" lvl="0" indent="-1905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1" name="Google Shape;701;p52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  <p:sp>
        <p:nvSpPr>
          <p:cNvPr id="702" name="Google Shape;702;p52"/>
          <p:cNvSpPr/>
          <p:nvPr/>
        </p:nvSpPr>
        <p:spPr>
          <a:xfrm>
            <a:off x="6324600" y="1295400"/>
            <a:ext cx="2667000" cy="914400"/>
          </a:xfrm>
          <a:prstGeom prst="wedgeRoundRectCallout">
            <a:avLst>
              <a:gd name="adj1" fmla="val -19794"/>
              <a:gd name="adj2" fmla="val 87941"/>
              <a:gd name="adj3" fmla="val 16667"/>
            </a:avLst>
          </a:prstGeom>
          <a:noFill/>
          <a:ln w="25400" cap="flat" cmpd="sng">
            <a:solidFill>
              <a:srgbClr val="395E8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the value of specified Column number</a:t>
            </a:r>
            <a:endParaRPr/>
          </a:p>
        </p:txBody>
      </p:sp>
      <p:sp>
        <p:nvSpPr>
          <p:cNvPr id="703" name="Google Shape;703;p52"/>
          <p:cNvSpPr/>
          <p:nvPr/>
        </p:nvSpPr>
        <p:spPr>
          <a:xfrm>
            <a:off x="4267200" y="3810000"/>
            <a:ext cx="4572000" cy="533400"/>
          </a:xfrm>
          <a:prstGeom prst="wedgeRoundRectCallout">
            <a:avLst>
              <a:gd name="adj1" fmla="val 11221"/>
              <a:gd name="adj2" fmla="val -122039"/>
              <a:gd name="adj3" fmla="val 16667"/>
            </a:avLst>
          </a:prstGeom>
          <a:noFill/>
          <a:ln w="25400" cap="flat" cmpd="sng">
            <a:solidFill>
              <a:srgbClr val="395E8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the value of specified Column name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3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Step 5:Terminating Connection with DBMS</a:t>
            </a:r>
            <a:endParaRPr/>
          </a:p>
        </p:txBody>
      </p:sp>
      <p:sp>
        <p:nvSpPr>
          <p:cNvPr id="709" name="Google Shape;709;p53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The connection of DBMS is terminated by using close() method.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i="1"/>
              <a:t>Example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		</a:t>
            </a: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rs.</a:t>
            </a:r>
            <a:r>
              <a:rPr lang="en-US" sz="2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			st.</a:t>
            </a:r>
            <a:r>
              <a:rPr lang="en-US" sz="2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			con.</a:t>
            </a:r>
            <a:r>
              <a:rPr lang="en-US" sz="2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</p:txBody>
      </p:sp>
      <p:sp>
        <p:nvSpPr>
          <p:cNvPr id="710" name="Google Shape;710;p53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  <p:sp>
        <p:nvSpPr>
          <p:cNvPr id="711" name="Google Shape;711;p53"/>
          <p:cNvSpPr/>
          <p:nvPr/>
        </p:nvSpPr>
        <p:spPr>
          <a:xfrm>
            <a:off x="5562600" y="1752600"/>
            <a:ext cx="3276600" cy="914400"/>
          </a:xfrm>
          <a:prstGeom prst="wedgeRoundRectCallout">
            <a:avLst>
              <a:gd name="adj1" fmla="val -79979"/>
              <a:gd name="adj2" fmla="val 20709"/>
              <a:gd name="adj3" fmla="val 16667"/>
            </a:avLst>
          </a:prstGeom>
          <a:noFill/>
          <a:ln w="25400" cap="flat" cmpd="sng">
            <a:solidFill>
              <a:srgbClr val="395E8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Releases this ResultSet object's database and JDBC resources immediately</a:t>
            </a:r>
            <a:endParaRPr/>
          </a:p>
        </p:txBody>
      </p:sp>
      <p:sp>
        <p:nvSpPr>
          <p:cNvPr id="712" name="Google Shape;712;p53"/>
          <p:cNvSpPr/>
          <p:nvPr/>
        </p:nvSpPr>
        <p:spPr>
          <a:xfrm>
            <a:off x="5638800" y="3048000"/>
            <a:ext cx="3276600" cy="914400"/>
          </a:xfrm>
          <a:prstGeom prst="wedgeRoundRectCallout">
            <a:avLst>
              <a:gd name="adj1" fmla="val -84145"/>
              <a:gd name="adj2" fmla="val -36008"/>
              <a:gd name="adj3" fmla="val 16667"/>
            </a:avLst>
          </a:prstGeom>
          <a:noFill/>
          <a:ln w="25400" cap="flat" cmpd="sng">
            <a:solidFill>
              <a:srgbClr val="395E8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Releases this Statement object's database and JDBC resources immediately</a:t>
            </a:r>
            <a:endParaRPr/>
          </a:p>
        </p:txBody>
      </p:sp>
      <p:sp>
        <p:nvSpPr>
          <p:cNvPr id="713" name="Google Shape;713;p53"/>
          <p:cNvSpPr/>
          <p:nvPr/>
        </p:nvSpPr>
        <p:spPr>
          <a:xfrm>
            <a:off x="5410200" y="4267200"/>
            <a:ext cx="3505200" cy="1219200"/>
          </a:xfrm>
          <a:prstGeom prst="wedgeRoundRectCallout">
            <a:avLst>
              <a:gd name="adj1" fmla="val -69801"/>
              <a:gd name="adj2" fmla="val -78545"/>
              <a:gd name="adj3" fmla="val 16667"/>
            </a:avLst>
          </a:prstGeom>
          <a:noFill/>
          <a:ln w="25400" cap="flat" cmpd="sng">
            <a:solidFill>
              <a:srgbClr val="395E8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Releases this Connection object's database and JDBC resources immediately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54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JDBC with different RDBMS</a:t>
            </a:r>
            <a:endParaRPr/>
          </a:p>
        </p:txBody>
      </p:sp>
      <p:sp>
        <p:nvSpPr>
          <p:cNvPr id="719" name="Google Shape;719;p54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  <p:graphicFrame>
        <p:nvGraphicFramePr>
          <p:cNvPr id="720" name="Google Shape;720;p54"/>
          <p:cNvGraphicFramePr/>
          <p:nvPr/>
        </p:nvGraphicFramePr>
        <p:xfrm>
          <a:off x="228600" y="114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{328977ED-2D55-4509-BA9B-E804ACDBDD8D}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RDBMS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JDBC driver name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URL format</a:t>
                      </a:r>
                      <a:endParaRPr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1" name="Google Shape;721;p54"/>
          <p:cNvGraphicFramePr/>
          <p:nvPr/>
        </p:nvGraphicFramePr>
        <p:xfrm>
          <a:off x="228600" y="15705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{F7D016C9-F892-47B3-BC4E-4DEE586F0127}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MySQL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com.mysql.jdbc.Driver</a:t>
                      </a:r>
                      <a:endParaRPr sz="1800" b="1" u="none" strike="noStrike" cap="none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jdbc:mysql://hostname/databaseName</a:t>
                      </a:r>
                      <a:endParaRPr sz="1800" b="1" u="none" strike="noStrike" cap="none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2" name="Google Shape;722;p54"/>
          <p:cNvGraphicFramePr/>
          <p:nvPr/>
        </p:nvGraphicFramePr>
        <p:xfrm>
          <a:off x="228600" y="19981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{328977ED-2D55-4509-BA9B-E804ACDBDD8D}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ORACLE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oracle.jdbc.driver.OracleDriver</a:t>
                      </a:r>
                      <a:endParaRPr sz="1800" u="none" strike="noStrike" cap="none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jdbc:oracle:thin:@hostname:port Number:databaseName</a:t>
                      </a:r>
                      <a:endParaRPr sz="1800" u="none" strike="noStrike" cap="none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3" name="Google Shape;723;p54"/>
          <p:cNvGraphicFramePr/>
          <p:nvPr/>
        </p:nvGraphicFramePr>
        <p:xfrm>
          <a:off x="228600" y="2700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{328977ED-2D55-4509-BA9B-E804ACDBDD8D}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DB2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com.ibm.db2.jdbc.net.DB2Driver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jdbc:db2:hostname:port Number /databaseName</a:t>
                      </a:r>
                      <a:endParaRPr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4" name="Google Shape;724;p54"/>
          <p:cNvGraphicFramePr/>
          <p:nvPr/>
        </p:nvGraphicFramePr>
        <p:xfrm>
          <a:off x="228600" y="4257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{328977ED-2D55-4509-BA9B-E804ACDBDD8D}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/>
                        <a:t>SQLServer</a:t>
                      </a:r>
                      <a:endParaRPr sz="1700" u="none" strike="noStrike" cap="none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com.microsoft.sqlserver.jdbc.SQLServerDriver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jdbc:microsoft:sqlserver: //hostname:1433;DatabaseName</a:t>
                      </a:r>
                      <a:endParaRPr sz="1800" u="none" strike="noStrike" cap="none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5" name="Google Shape;725;p54"/>
          <p:cNvGraphicFramePr/>
          <p:nvPr/>
        </p:nvGraphicFramePr>
        <p:xfrm>
          <a:off x="228600" y="34019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{328977ED-2D55-4509-BA9B-E804ACDBDD8D}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Sybase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com.sybase.jdbc.SybDriver</a:t>
                      </a:r>
                      <a:endParaRPr sz="1800" u="none" strike="noStrike" cap="none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/>
                        <a:t> </a:t>
                      </a:r>
                      <a:r>
                        <a:rPr lang="en-US" sz="1800" u="none" strike="noStrike" cap="none"/>
                        <a:t>jdbc:sybase:Tds:&lt;host&gt;:&lt;port&gt; </a:t>
                      </a:r>
                      <a:endParaRPr sz="1800" b="0" u="none" strike="noStrike" cap="none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6" name="Google Shape;726;p54"/>
          <p:cNvGraphicFramePr/>
          <p:nvPr/>
        </p:nvGraphicFramePr>
        <p:xfrm>
          <a:off x="228600" y="382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{328977ED-2D55-4509-BA9B-E804ACDBDD8D}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SQLite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org.sqlite.JDBC</a:t>
                      </a:r>
                      <a:endParaRPr sz="1800" u="none" strike="noStrike" cap="none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jdbc:sqlite:C:/sqlite/db/databaseName</a:t>
                      </a:r>
                      <a:endParaRPr sz="1800" u="none" strike="noStrike" cap="none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7" name="Google Shape;727;p54"/>
          <p:cNvSpPr/>
          <p:nvPr/>
        </p:nvSpPr>
        <p:spPr>
          <a:xfrm>
            <a:off x="218440" y="1569720"/>
            <a:ext cx="8686800" cy="427567"/>
          </a:xfrm>
          <a:prstGeom prst="rect">
            <a:avLst/>
          </a:prstGeom>
          <a:solidFill>
            <a:schemeClr val="accent1">
              <a:alpha val="2627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5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 b="1">
                <a:latin typeface="Calibri"/>
                <a:ea typeface="Calibri"/>
                <a:cs typeface="Calibri"/>
                <a:sym typeface="Calibri"/>
              </a:rPr>
            </a:b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Unit-2: JDBC Programming	</a:t>
            </a:r>
            <a:br>
              <a:rPr lang="en-US"/>
            </a:b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55"/>
          <p:cNvSpPr txBox="1">
            <a:spLocks noGrp="1"/>
          </p:cNvSpPr>
          <p:nvPr>
            <p:ph type="body" idx="1"/>
          </p:nvPr>
        </p:nvSpPr>
        <p:spPr>
          <a:xfrm>
            <a:off x="190500" y="914400"/>
            <a:ext cx="8763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API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 JDBC Connectivity Model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Architecture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Driver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Components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Package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Process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JDBC Program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Types of Statement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ResultSet Interface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ResultSetMetaData Interface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Executing SQL updates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Transaction Management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Batch Processing in JDBC</a:t>
            </a:r>
            <a:r>
              <a:rPr lang="en-US" sz="900" b="1"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857250" lvl="1" indent="-457200" algn="l" rtl="0">
              <a:lnSpc>
                <a:spcPct val="114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457200" lvl="0" indent="-387350" algn="l" rtl="0">
              <a:lnSpc>
                <a:spcPct val="114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lnSpc>
                <a:spcPct val="114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55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56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JDBC Program</a:t>
            </a:r>
            <a:endParaRPr/>
          </a:p>
        </p:txBody>
      </p:sp>
      <p:sp>
        <p:nvSpPr>
          <p:cNvPr id="742" name="Google Shape;742;p56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  <p:pic>
        <p:nvPicPr>
          <p:cNvPr id="743" name="Google Shape;743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90600"/>
            <a:ext cx="2133600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56"/>
          <p:cNvSpPr txBox="1"/>
          <p:nvPr/>
        </p:nvSpPr>
        <p:spPr>
          <a:xfrm>
            <a:off x="2438400" y="914400"/>
            <a:ext cx="6515100" cy="46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Class.forName(</a:t>
            </a:r>
            <a:r>
              <a:rPr lang="en-US" sz="2000" b="1" i="0" u="none" strike="noStrike" cap="none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"com.mysql.jdbc.Driver"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Connection conn= 			  	 	 DriverManager.getConnection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(</a:t>
            </a:r>
            <a:r>
              <a:rPr lang="en-US" sz="2000" b="1" i="0" u="none" strike="noStrike" cap="none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"jdbc:mysql://localhost:3306/gtu"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   				</a:t>
            </a:r>
            <a:r>
              <a:rPr lang="en-US" sz="2000" b="1" i="0" u="none" strike="noStrike" cap="none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“root”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i="0" u="none" strike="noStrike" cap="none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“pwd”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Statement stmt = conn.createStatement();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ResultSet rs = stmt.executeQuery(</a:t>
            </a:r>
            <a:r>
              <a:rPr lang="en-US" sz="2000" b="1" i="0" u="none" strike="noStrike" cap="none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"SELECT 				   * from diet"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(rs.next()) 	System.</a:t>
            </a:r>
            <a:r>
              <a:rPr lang="en-US" sz="2000" b="1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.print(rs.getString(1));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stmt.close();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conn.close(); </a:t>
            </a:r>
            <a:endParaRPr sz="16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45" name="Google Shape;745;p56"/>
          <p:cNvCxnSpPr/>
          <p:nvPr/>
        </p:nvCxnSpPr>
        <p:spPr>
          <a:xfrm rot="10800000" flipH="1">
            <a:off x="2088107" y="1143000"/>
            <a:ext cx="350293" cy="139463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46" name="Google Shape;746;p56"/>
          <p:cNvCxnSpPr/>
          <p:nvPr/>
        </p:nvCxnSpPr>
        <p:spPr>
          <a:xfrm rot="10800000" flipH="1">
            <a:off x="2074460" y="1722437"/>
            <a:ext cx="363940" cy="12223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47" name="Google Shape;747;p56"/>
          <p:cNvCxnSpPr/>
          <p:nvPr/>
        </p:nvCxnSpPr>
        <p:spPr>
          <a:xfrm>
            <a:off x="2065930" y="2452271"/>
            <a:ext cx="524870" cy="636796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48" name="Google Shape;748;p56"/>
          <p:cNvCxnSpPr/>
          <p:nvPr/>
        </p:nvCxnSpPr>
        <p:spPr>
          <a:xfrm>
            <a:off x="2065930" y="2995413"/>
            <a:ext cx="524870" cy="662187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49" name="Google Shape;749;p56"/>
          <p:cNvCxnSpPr/>
          <p:nvPr/>
        </p:nvCxnSpPr>
        <p:spPr>
          <a:xfrm>
            <a:off x="1752600" y="3810000"/>
            <a:ext cx="685800" cy="81693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0" name="Google Shape;750;p56"/>
          <p:cNvCxnSpPr/>
          <p:nvPr/>
        </p:nvCxnSpPr>
        <p:spPr>
          <a:xfrm>
            <a:off x="2088107" y="5354487"/>
            <a:ext cx="350293" cy="284313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1" name="Google Shape;751;p56"/>
          <p:cNvCxnSpPr/>
          <p:nvPr/>
        </p:nvCxnSpPr>
        <p:spPr>
          <a:xfrm>
            <a:off x="2074460" y="5903762"/>
            <a:ext cx="363940" cy="284313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52" name="Google Shape;752;p56"/>
          <p:cNvSpPr/>
          <p:nvPr/>
        </p:nvSpPr>
        <p:spPr>
          <a:xfrm>
            <a:off x="381000" y="1219200"/>
            <a:ext cx="228600" cy="228600"/>
          </a:xfrm>
          <a:prstGeom prst="flowChartConnector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56"/>
          <p:cNvSpPr/>
          <p:nvPr/>
        </p:nvSpPr>
        <p:spPr>
          <a:xfrm>
            <a:off x="381000" y="1828800"/>
            <a:ext cx="228600" cy="228600"/>
          </a:xfrm>
          <a:prstGeom prst="flowChartConnector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56"/>
          <p:cNvSpPr/>
          <p:nvPr/>
        </p:nvSpPr>
        <p:spPr>
          <a:xfrm>
            <a:off x="381000" y="2362200"/>
            <a:ext cx="228600" cy="228600"/>
          </a:xfrm>
          <a:prstGeom prst="flowChartConnector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56"/>
          <p:cNvSpPr/>
          <p:nvPr/>
        </p:nvSpPr>
        <p:spPr>
          <a:xfrm>
            <a:off x="381000" y="2895600"/>
            <a:ext cx="228600" cy="228600"/>
          </a:xfrm>
          <a:prstGeom prst="flowChartConnector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56"/>
          <p:cNvSpPr/>
          <p:nvPr/>
        </p:nvSpPr>
        <p:spPr>
          <a:xfrm>
            <a:off x="685800" y="3962400"/>
            <a:ext cx="228600" cy="228600"/>
          </a:xfrm>
          <a:prstGeom prst="flowChartConnector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56"/>
          <p:cNvSpPr/>
          <p:nvPr/>
        </p:nvSpPr>
        <p:spPr>
          <a:xfrm>
            <a:off x="381000" y="5257800"/>
            <a:ext cx="228600" cy="228600"/>
          </a:xfrm>
          <a:prstGeom prst="flowChartConnector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56"/>
          <p:cNvSpPr/>
          <p:nvPr/>
        </p:nvSpPr>
        <p:spPr>
          <a:xfrm>
            <a:off x="381000" y="5791200"/>
            <a:ext cx="228600" cy="228600"/>
          </a:xfrm>
          <a:prstGeom prst="flowChartConnector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7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7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7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7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7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7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7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7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7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7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57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First JDBC Program</a:t>
            </a:r>
            <a:endParaRPr/>
          </a:p>
        </p:txBody>
      </p:sp>
      <p:sp>
        <p:nvSpPr>
          <p:cNvPr id="764" name="Google Shape;764;p57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Calibri"/>
              <a:buAutoNum type="arabicPeriod"/>
            </a:pPr>
            <a:r>
              <a:rPr lang="en-US" sz="14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400" b="1">
                <a:solidFill>
                  <a:srgbClr val="538CD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java.sql.*;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Calibri"/>
              <a:buAutoNum type="arabicPeriod"/>
            </a:pPr>
            <a:r>
              <a:rPr lang="en-US" sz="14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ConnDemo {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Calibri"/>
              <a:buAutoNum type="arabicPeriod"/>
            </a:pPr>
            <a:r>
              <a:rPr lang="en-US" sz="14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main(String[] args) {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Class.forName(</a:t>
            </a:r>
            <a:r>
              <a:rPr lang="en-US" sz="1400" b="1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"com.mysql.jdbc.Driver"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Connection conn= DriverManager.getConnection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			     (</a:t>
            </a:r>
            <a:r>
              <a:rPr lang="en-US" sz="1400" b="1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"jdbc:mysql://localhost:3306/gtu","root",”pwd"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Statement stmt = conn.createStatement();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ResultSet rs = stmt.executeQuery(</a:t>
            </a:r>
            <a:r>
              <a:rPr lang="en-US" sz="1400" b="1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"SELECT * from diet"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while(rs.next()){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		System.</a:t>
            </a:r>
            <a:r>
              <a:rPr lang="en-US" sz="14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.print(rs.getInt(1)+</a:t>
            </a:r>
            <a:r>
              <a:rPr lang="en-US" sz="1400" b="1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"\t"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		System.</a:t>
            </a:r>
            <a:r>
              <a:rPr lang="en-US" sz="14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.print(rs.getString(</a:t>
            </a:r>
            <a:r>
              <a:rPr lang="en-US" sz="1400" b="1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“Name”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)+</a:t>
            </a:r>
            <a:r>
              <a:rPr lang="en-US" sz="1400" b="1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"\t"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		System.</a:t>
            </a:r>
            <a:r>
              <a:rPr lang="en-US" sz="14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.println(rs.getString(3));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r>
              <a:rPr lang="en-US" sz="1400" b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//while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stmt.close();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conn.close();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r>
              <a:rPr lang="en-US" sz="14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(Exception e){System.</a:t>
            </a:r>
            <a:r>
              <a:rPr lang="en-US" sz="14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.println(e.toString());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r>
              <a:rPr lang="en-US" sz="1400" b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//PSVM  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//class</a:t>
            </a:r>
            <a:endParaRPr/>
          </a:p>
        </p:txBody>
      </p:sp>
      <p:sp>
        <p:nvSpPr>
          <p:cNvPr id="765" name="Google Shape;765;p57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  <p:sp>
        <p:nvSpPr>
          <p:cNvPr id="766" name="Google Shape;766;p57"/>
          <p:cNvSpPr/>
          <p:nvPr/>
        </p:nvSpPr>
        <p:spPr>
          <a:xfrm>
            <a:off x="7086600" y="2341844"/>
            <a:ext cx="1295400" cy="160337"/>
          </a:xfrm>
          <a:prstGeom prst="wedgeRoundRectCallout">
            <a:avLst>
              <a:gd name="adj1" fmla="val -57794"/>
              <a:gd name="adj2" fmla="val 238946"/>
              <a:gd name="adj3" fmla="val 16667"/>
            </a:avLst>
          </a:prstGeom>
          <a:noFill/>
          <a:ln w="25400" cap="flat" cmpd="sng">
            <a:solidFill>
              <a:srgbClr val="395E8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name</a:t>
            </a:r>
            <a:endParaRPr/>
          </a:p>
        </p:txBody>
      </p:sp>
      <p:sp>
        <p:nvSpPr>
          <p:cNvPr id="767" name="Google Shape;767;p57"/>
          <p:cNvSpPr/>
          <p:nvPr/>
        </p:nvSpPr>
        <p:spPr>
          <a:xfrm>
            <a:off x="7299512" y="3992563"/>
            <a:ext cx="990600" cy="198437"/>
          </a:xfrm>
          <a:prstGeom prst="wedgeRoundRectCallout">
            <a:avLst>
              <a:gd name="adj1" fmla="val -103704"/>
              <a:gd name="adj2" fmla="val -269236"/>
              <a:gd name="adj3" fmla="val 16667"/>
            </a:avLst>
          </a:prstGeom>
          <a:noFill/>
          <a:ln w="25400" cap="flat" cmpd="sng">
            <a:solidFill>
              <a:srgbClr val="395E8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name</a:t>
            </a:r>
            <a:endParaRPr/>
          </a:p>
        </p:txBody>
      </p:sp>
      <p:pic>
        <p:nvPicPr>
          <p:cNvPr id="768" name="Google Shape;768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500" y="5211763"/>
            <a:ext cx="4789793" cy="1227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7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7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7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7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7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7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7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7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7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76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76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58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 b="1">
                <a:latin typeface="Calibri"/>
                <a:ea typeface="Calibri"/>
                <a:cs typeface="Calibri"/>
                <a:sym typeface="Calibri"/>
              </a:rPr>
            </a:b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Unit-2: JDBC Programming	</a:t>
            </a:r>
            <a:br>
              <a:rPr lang="en-US"/>
            </a:b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58"/>
          <p:cNvSpPr txBox="1">
            <a:spLocks noGrp="1"/>
          </p:cNvSpPr>
          <p:nvPr>
            <p:ph type="body" idx="1"/>
          </p:nvPr>
        </p:nvSpPr>
        <p:spPr>
          <a:xfrm>
            <a:off x="190500" y="914400"/>
            <a:ext cx="8763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API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 JDBC Connectivity Model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Architecture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Driver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Components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Package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Process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Program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Types of Statement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ResultSet Interface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ResultSetMetaData Interface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Executing SQL updates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Transaction Management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Batch Processing in JDBC</a:t>
            </a:r>
            <a:r>
              <a:rPr lang="en-US" sz="900" b="1"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857250" lvl="1" indent="-457200" algn="l" rtl="0">
              <a:lnSpc>
                <a:spcPct val="114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457200" lvl="0" indent="-387350" algn="l" rtl="0">
              <a:lnSpc>
                <a:spcPct val="114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lnSpc>
                <a:spcPct val="114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58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59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Types of Statement</a:t>
            </a:r>
            <a:endParaRPr/>
          </a:p>
        </p:txBody>
      </p:sp>
      <p:sp>
        <p:nvSpPr>
          <p:cNvPr id="783" name="Google Shape;783;p59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The JDBC </a:t>
            </a:r>
            <a:r>
              <a:rPr lang="en-US" b="1" i="1">
                <a:latin typeface="Courier New"/>
                <a:ea typeface="Courier New"/>
                <a:cs typeface="Courier New"/>
                <a:sym typeface="Courier New"/>
              </a:rPr>
              <a:t>Statement</a:t>
            </a:r>
            <a:r>
              <a:rPr lang="en-US"/>
              <a:t>, </a:t>
            </a:r>
            <a:r>
              <a:rPr lang="en-US" b="1" i="1">
                <a:latin typeface="Courier New"/>
                <a:ea typeface="Courier New"/>
                <a:cs typeface="Courier New"/>
                <a:sym typeface="Courier New"/>
              </a:rPr>
              <a:t>PreparedStatement</a:t>
            </a:r>
            <a:r>
              <a:rPr lang="en-US"/>
              <a:t> and </a:t>
            </a:r>
            <a:r>
              <a:rPr lang="en-US" b="1" i="1">
                <a:latin typeface="Courier New"/>
                <a:ea typeface="Courier New"/>
                <a:cs typeface="Courier New"/>
                <a:sym typeface="Courier New"/>
              </a:rPr>
              <a:t>CallableStatement</a:t>
            </a:r>
            <a:r>
              <a:rPr lang="en-US"/>
              <a:t> interface define the methods and properties that enable you to send SQL or PL/SQL commands and receive data from your database.</a:t>
            </a:r>
            <a:endParaRPr/>
          </a:p>
        </p:txBody>
      </p:sp>
      <p:sp>
        <p:nvSpPr>
          <p:cNvPr id="784" name="Google Shape;784;p59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  <p:sp>
        <p:nvSpPr>
          <p:cNvPr id="785" name="Google Shape;785;p59"/>
          <p:cNvSpPr/>
          <p:nvPr/>
        </p:nvSpPr>
        <p:spPr>
          <a:xfrm>
            <a:off x="914400" y="3390900"/>
            <a:ext cx="2590800" cy="685800"/>
          </a:xfrm>
          <a:prstGeom prst="roundRect">
            <a:avLst>
              <a:gd name="adj" fmla="val 16667"/>
            </a:avLst>
          </a:prstGeom>
          <a:solidFill>
            <a:schemeClr val="accent1">
              <a:alpha val="22352"/>
            </a:scheme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Statement</a:t>
            </a:r>
            <a:endParaRPr/>
          </a:p>
        </p:txBody>
      </p:sp>
      <p:sp>
        <p:nvSpPr>
          <p:cNvPr id="786" name="Google Shape;786;p59"/>
          <p:cNvSpPr/>
          <p:nvPr/>
        </p:nvSpPr>
        <p:spPr>
          <a:xfrm>
            <a:off x="914400" y="4514850"/>
            <a:ext cx="2590800" cy="685800"/>
          </a:xfrm>
          <a:prstGeom prst="roundRect">
            <a:avLst>
              <a:gd name="adj" fmla="val 16667"/>
            </a:avLst>
          </a:prstGeom>
          <a:solidFill>
            <a:schemeClr val="accent1">
              <a:alpha val="22352"/>
            </a:scheme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PreparedStatement</a:t>
            </a:r>
            <a:endParaRPr/>
          </a:p>
        </p:txBody>
      </p:sp>
      <p:sp>
        <p:nvSpPr>
          <p:cNvPr id="787" name="Google Shape;787;p59"/>
          <p:cNvSpPr/>
          <p:nvPr/>
        </p:nvSpPr>
        <p:spPr>
          <a:xfrm>
            <a:off x="914400" y="5638800"/>
            <a:ext cx="2590800" cy="685800"/>
          </a:xfrm>
          <a:prstGeom prst="roundRect">
            <a:avLst>
              <a:gd name="adj" fmla="val 16667"/>
            </a:avLst>
          </a:prstGeom>
          <a:solidFill>
            <a:schemeClr val="accent1">
              <a:alpha val="22352"/>
            </a:scheme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CallableStatement</a:t>
            </a:r>
            <a:endParaRPr/>
          </a:p>
        </p:txBody>
      </p:sp>
      <p:sp>
        <p:nvSpPr>
          <p:cNvPr id="788" name="Google Shape;788;p59"/>
          <p:cNvSpPr txBox="1"/>
          <p:nvPr/>
        </p:nvSpPr>
        <p:spPr>
          <a:xfrm>
            <a:off x="762000" y="2945368"/>
            <a:ext cx="2895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java.sql interface</a:t>
            </a:r>
            <a:endParaRPr/>
          </a:p>
        </p:txBody>
      </p:sp>
      <p:sp>
        <p:nvSpPr>
          <p:cNvPr id="789" name="Google Shape;789;p59"/>
          <p:cNvSpPr/>
          <p:nvPr/>
        </p:nvSpPr>
        <p:spPr>
          <a:xfrm>
            <a:off x="762000" y="3291682"/>
            <a:ext cx="2895600" cy="3109118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ap="flat" cmpd="sng">
            <a:solidFill>
              <a:srgbClr val="395E8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59"/>
          <p:cNvSpPr/>
          <p:nvPr/>
        </p:nvSpPr>
        <p:spPr>
          <a:xfrm>
            <a:off x="4648200" y="5181600"/>
            <a:ext cx="4267200" cy="1131332"/>
          </a:xfrm>
          <a:prstGeom prst="wedgeRoundRectCallout">
            <a:avLst>
              <a:gd name="adj1" fmla="val -72965"/>
              <a:gd name="adj2" fmla="val 22690"/>
              <a:gd name="adj3" fmla="val 16667"/>
            </a:avLst>
          </a:prstGeom>
          <a:noFill/>
          <a:ln w="254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when you want to access the database 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stored procedures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The CallableStatement interface can also accept runtime input parameters.</a:t>
            </a:r>
            <a:endParaRPr/>
          </a:p>
        </p:txBody>
      </p:sp>
      <p:sp>
        <p:nvSpPr>
          <p:cNvPr id="791" name="Google Shape;791;p59"/>
          <p:cNvSpPr/>
          <p:nvPr/>
        </p:nvSpPr>
        <p:spPr>
          <a:xfrm>
            <a:off x="4686300" y="3965222"/>
            <a:ext cx="4267200" cy="1131332"/>
          </a:xfrm>
          <a:prstGeom prst="wedgeRoundRectCallout">
            <a:avLst>
              <a:gd name="adj1" fmla="val -73924"/>
              <a:gd name="adj2" fmla="val 38373"/>
              <a:gd name="adj3" fmla="val 16667"/>
            </a:avLst>
          </a:prstGeom>
          <a:noFill/>
          <a:ln w="254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when you plan to use the SQL statements </a:t>
            </a:r>
            <a:r>
              <a:rPr lang="en-US" sz="18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multiple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times. The PreparedStatement interface accepts input parameters at runtime.</a:t>
            </a:r>
            <a:endParaRPr/>
          </a:p>
        </p:txBody>
      </p:sp>
      <p:sp>
        <p:nvSpPr>
          <p:cNvPr id="792" name="Google Shape;792;p59"/>
          <p:cNvSpPr/>
          <p:nvPr/>
        </p:nvSpPr>
        <p:spPr>
          <a:xfrm>
            <a:off x="4705350" y="2359277"/>
            <a:ext cx="4229100" cy="1377300"/>
          </a:xfrm>
          <a:prstGeom prst="wedgeRoundRectCallout">
            <a:avLst>
              <a:gd name="adj1" fmla="val -74670"/>
              <a:gd name="adj2" fmla="val -20046"/>
              <a:gd name="adj3" fmla="val 16667"/>
            </a:avLst>
          </a:prstGeom>
          <a:noFill/>
          <a:ln w="254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for general-purpose access to your database.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Useful for 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SQL statements.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Cannot accept parameters.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Introduction: JDBC</a:t>
            </a:r>
            <a:endParaRPr/>
          </a:p>
        </p:txBody>
      </p:sp>
      <p:sp>
        <p:nvSpPr>
          <p:cNvPr id="157" name="Google Shape;157;p6"/>
          <p:cNvSpPr/>
          <p:nvPr/>
        </p:nvSpPr>
        <p:spPr>
          <a:xfrm>
            <a:off x="7696200" y="3733800"/>
            <a:ext cx="1371600" cy="2667000"/>
          </a:xfrm>
          <a:prstGeom prst="wedgeRoundRectCallout">
            <a:avLst>
              <a:gd name="adj1" fmla="val -56435"/>
              <a:gd name="adj2" fmla="val -69867"/>
              <a:gd name="adj3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Oracle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 Access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SQL SQL Server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158" name="Google Shape;158;p6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9" name="Google Shape;159;p6"/>
          <p:cNvSpPr/>
          <p:nvPr/>
        </p:nvSpPr>
        <p:spPr>
          <a:xfrm>
            <a:off x="6553200" y="5486400"/>
            <a:ext cx="1066800" cy="22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7800" y="2181225"/>
            <a:ext cx="6048375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6"/>
          <p:cNvSpPr/>
          <p:nvPr/>
        </p:nvSpPr>
        <p:spPr>
          <a:xfrm>
            <a:off x="152400" y="2057400"/>
            <a:ext cx="3581400" cy="1752600"/>
          </a:xfrm>
          <a:prstGeom prst="wedgeRoundRectCallout">
            <a:avLst>
              <a:gd name="adj1" fmla="val 62855"/>
              <a:gd name="adj2" fmla="val -19784"/>
              <a:gd name="adj3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JDBC is an API used to communicate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 application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 database independent and platform independent manner. 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152400" y="1066800"/>
            <a:ext cx="4648200" cy="762000"/>
          </a:xfrm>
          <a:prstGeom prst="wedgeRoundRectCallout">
            <a:avLst>
              <a:gd name="adj1" fmla="val 38771"/>
              <a:gd name="adj2" fmla="val 91157"/>
              <a:gd name="adj3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JDBC (Java Database Connectivity)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is used to connect java application with database.</a:t>
            </a:r>
            <a:endParaRPr/>
          </a:p>
        </p:txBody>
      </p:sp>
      <p:sp>
        <p:nvSpPr>
          <p:cNvPr id="163" name="Google Shape;163;p6"/>
          <p:cNvSpPr/>
          <p:nvPr/>
        </p:nvSpPr>
        <p:spPr>
          <a:xfrm>
            <a:off x="5410200" y="1066800"/>
            <a:ext cx="3581400" cy="914400"/>
          </a:xfrm>
          <a:prstGeom prst="wedgeRoundRectCallout">
            <a:avLst>
              <a:gd name="adj1" fmla="val -55130"/>
              <a:gd name="adj2" fmla="val 110261"/>
              <a:gd name="adj3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It provides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classes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interfaces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connect or communicate Java application with database.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60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Prepared Statement</a:t>
            </a:r>
            <a:endParaRPr/>
          </a:p>
        </p:txBody>
      </p:sp>
      <p:sp>
        <p:nvSpPr>
          <p:cNvPr id="798" name="Google Shape;798;p60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The </a:t>
            </a:r>
            <a:r>
              <a:rPr lang="en-US" i="1">
                <a:solidFill>
                  <a:srgbClr val="0000FF"/>
                </a:solidFill>
              </a:rPr>
              <a:t>PreparedStatement</a:t>
            </a:r>
            <a:r>
              <a:rPr lang="en-US"/>
              <a:t> interface extends the Statement interface.</a:t>
            </a:r>
            <a:endParaRPr/>
          </a:p>
          <a:p>
            <a:pPr marL="342900" lvl="0" indent="-3429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It represents a </a:t>
            </a:r>
            <a:r>
              <a:rPr lang="en-US" b="1">
                <a:solidFill>
                  <a:srgbClr val="0000FF"/>
                </a:solidFill>
              </a:rPr>
              <a:t>precompiled</a:t>
            </a:r>
            <a:r>
              <a:rPr lang="en-US"/>
              <a:t> SQL statement.</a:t>
            </a:r>
            <a:endParaRPr/>
          </a:p>
          <a:p>
            <a:pPr marL="342900" lvl="0" indent="-3429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A SQL statement is </a:t>
            </a:r>
            <a:r>
              <a:rPr lang="en-US">
                <a:solidFill>
                  <a:srgbClr val="0000FF"/>
                </a:solidFill>
              </a:rPr>
              <a:t>precompiled</a:t>
            </a:r>
            <a:r>
              <a:rPr lang="en-US"/>
              <a:t> and stored in a Prepared Statement object. </a:t>
            </a:r>
            <a:endParaRPr/>
          </a:p>
          <a:p>
            <a:pPr marL="342900" lvl="0" indent="-3429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This object can then be used to efficiently execute this statement </a:t>
            </a:r>
            <a:r>
              <a:rPr lang="en-US">
                <a:solidFill>
                  <a:srgbClr val="0000FF"/>
                </a:solidFill>
              </a:rPr>
              <a:t>multiple times</a:t>
            </a:r>
            <a:r>
              <a:rPr lang="en-US"/>
              <a:t>.</a:t>
            </a:r>
            <a:endParaRPr/>
          </a:p>
          <a:p>
            <a:pPr marL="0" lvl="0" indent="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Example</a:t>
            </a:r>
            <a:endParaRPr/>
          </a:p>
          <a:p>
            <a:pPr marL="0" lvl="0" indent="0" algn="ctr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String query=</a:t>
            </a:r>
            <a:r>
              <a:rPr lang="en-US" sz="2000" b="1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"insert into student values(?,?,?)"</a:t>
            </a: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; </a:t>
            </a:r>
            <a:endParaRPr/>
          </a:p>
        </p:txBody>
      </p:sp>
      <p:sp>
        <p:nvSpPr>
          <p:cNvPr id="799" name="Google Shape;799;p60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  <p:sp>
        <p:nvSpPr>
          <p:cNvPr id="800" name="Google Shape;800;p60"/>
          <p:cNvSpPr/>
          <p:nvPr/>
        </p:nvSpPr>
        <p:spPr>
          <a:xfrm>
            <a:off x="3581400" y="5000767"/>
            <a:ext cx="1981200" cy="495300"/>
          </a:xfrm>
          <a:prstGeom prst="wedgeEllipseCallout">
            <a:avLst>
              <a:gd name="adj1" fmla="val 31618"/>
              <a:gd name="adj2" fmla="val -128775"/>
            </a:avLst>
          </a:prstGeom>
          <a:noFill/>
          <a:ln w="25400" cap="flat" cmpd="sng">
            <a:solidFill>
              <a:srgbClr val="395E8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Name</a:t>
            </a:r>
            <a:endParaRPr/>
          </a:p>
        </p:txBody>
      </p:sp>
      <p:sp>
        <p:nvSpPr>
          <p:cNvPr id="801" name="Google Shape;801;p60"/>
          <p:cNvSpPr/>
          <p:nvPr/>
        </p:nvSpPr>
        <p:spPr>
          <a:xfrm>
            <a:off x="6972300" y="5248417"/>
            <a:ext cx="1981200" cy="495300"/>
          </a:xfrm>
          <a:prstGeom prst="wedgeEllipseCallout">
            <a:avLst>
              <a:gd name="adj1" fmla="val -28313"/>
              <a:gd name="adj2" fmla="val -175617"/>
            </a:avLst>
          </a:prstGeom>
          <a:noFill/>
          <a:ln w="25400" cap="flat" cmpd="sng">
            <a:solidFill>
              <a:srgbClr val="395E8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 2</a:t>
            </a:r>
            <a:endParaRPr/>
          </a:p>
        </p:txBody>
      </p:sp>
      <p:sp>
        <p:nvSpPr>
          <p:cNvPr id="802" name="Google Shape;802;p60"/>
          <p:cNvSpPr/>
          <p:nvPr/>
        </p:nvSpPr>
        <p:spPr>
          <a:xfrm>
            <a:off x="4572000" y="3810000"/>
            <a:ext cx="1981200" cy="495300"/>
          </a:xfrm>
          <a:prstGeom prst="wedgeEllipseCallout">
            <a:avLst>
              <a:gd name="adj1" fmla="val 73639"/>
              <a:gd name="adj2" fmla="val 66862"/>
            </a:avLst>
          </a:prstGeom>
          <a:noFill/>
          <a:ln w="25400" cap="flat" cmpd="sng">
            <a:solidFill>
              <a:srgbClr val="395E8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 1</a:t>
            </a:r>
            <a:endParaRPr/>
          </a:p>
        </p:txBody>
      </p:sp>
      <p:sp>
        <p:nvSpPr>
          <p:cNvPr id="803" name="Google Shape;803;p60"/>
          <p:cNvSpPr/>
          <p:nvPr/>
        </p:nvSpPr>
        <p:spPr>
          <a:xfrm>
            <a:off x="6972300" y="3562350"/>
            <a:ext cx="1981200" cy="495300"/>
          </a:xfrm>
          <a:prstGeom prst="wedgeEllipseCallout">
            <a:avLst>
              <a:gd name="adj1" fmla="val -13158"/>
              <a:gd name="adj2" fmla="val 110950"/>
            </a:avLst>
          </a:prstGeom>
          <a:noFill/>
          <a:ln w="25400" cap="flat" cmpd="sng">
            <a:solidFill>
              <a:srgbClr val="395E8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 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61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Methods of PreparedStatement interface</a:t>
            </a:r>
            <a:endParaRPr/>
          </a:p>
        </p:txBody>
      </p:sp>
      <p:sp>
        <p:nvSpPr>
          <p:cNvPr id="809" name="Google Shape;809;p61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  <p:graphicFrame>
        <p:nvGraphicFramePr>
          <p:cNvPr id="810" name="Google Shape;810;p61"/>
          <p:cNvGraphicFramePr/>
          <p:nvPr/>
        </p:nvGraphicFramePr>
        <p:xfrm>
          <a:off x="190500" y="114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{328977ED-2D55-4509-BA9B-E804ACDBDD8D}</a:tableStyleId>
              </a:tblPr>
              <a:tblGrid>
                <a:gridCol w="400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02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public void 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setInt</a:t>
                      </a:r>
                      <a:r>
                        <a:rPr lang="en-US" sz="1800" u="none" strike="noStrike" cap="none"/>
                        <a:t>(int paramIndex, int value)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Sets the </a:t>
                      </a:r>
                      <a:r>
                        <a:rPr lang="en-US" sz="1800" u="none" strike="noStrike" cap="none">
                          <a:solidFill>
                            <a:srgbClr val="0000FF"/>
                          </a:solidFill>
                        </a:rPr>
                        <a:t>integer</a:t>
                      </a:r>
                      <a:r>
                        <a:rPr lang="en-US" sz="1800" u="none" strike="noStrike" cap="none"/>
                        <a:t> value to the given parameter index.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1" name="Google Shape;811;p61"/>
          <p:cNvGraphicFramePr/>
          <p:nvPr/>
        </p:nvGraphicFramePr>
        <p:xfrm>
          <a:off x="190500" y="18653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{328977ED-2D55-4509-BA9B-E804ACDBDD8D}</a:tableStyleId>
              </a:tblPr>
              <a:tblGrid>
                <a:gridCol w="400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02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public void 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setString</a:t>
                      </a:r>
                      <a:r>
                        <a:rPr lang="en-US" sz="1800" u="none" strike="noStrike" cap="none"/>
                        <a:t>(int paramIndex, String value)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Sets the </a:t>
                      </a:r>
                      <a:r>
                        <a:rPr lang="en-US" sz="1800" u="none" strike="noStrike" cap="none">
                          <a:solidFill>
                            <a:srgbClr val="0000FF"/>
                          </a:solidFill>
                        </a:rPr>
                        <a:t>String</a:t>
                      </a:r>
                      <a:r>
                        <a:rPr lang="en-US" sz="1800" u="none" strike="noStrike" cap="none"/>
                        <a:t> value to the given parameter index.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2" name="Google Shape;812;p61"/>
          <p:cNvGraphicFramePr/>
          <p:nvPr/>
        </p:nvGraphicFramePr>
        <p:xfrm>
          <a:off x="190500" y="2606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{328977ED-2D55-4509-BA9B-E804ACDBDD8D}</a:tableStyleId>
              </a:tblPr>
              <a:tblGrid>
                <a:gridCol w="400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02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public void 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setFloat</a:t>
                      </a:r>
                      <a:r>
                        <a:rPr lang="en-US" sz="1800" u="none" strike="noStrike" cap="none"/>
                        <a:t>(int paramIndex, float value)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Sets the </a:t>
                      </a:r>
                      <a:r>
                        <a:rPr lang="en-US" sz="1800" u="none" strike="noStrike" cap="none">
                          <a:solidFill>
                            <a:srgbClr val="0000FF"/>
                          </a:solidFill>
                        </a:rPr>
                        <a:t>float</a:t>
                      </a:r>
                      <a:r>
                        <a:rPr lang="en-US" sz="1800" u="none" strike="noStrike" cap="none"/>
                        <a:t> value to the given parameter index.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3" name="Google Shape;813;p61"/>
          <p:cNvGraphicFramePr/>
          <p:nvPr/>
        </p:nvGraphicFramePr>
        <p:xfrm>
          <a:off x="190500" y="33284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{328977ED-2D55-4509-BA9B-E804ACDBDD8D}</a:tableStyleId>
              </a:tblPr>
              <a:tblGrid>
                <a:gridCol w="400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02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public void 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setDouble</a:t>
                      </a:r>
                      <a:r>
                        <a:rPr lang="en-US" sz="1800" u="none" strike="noStrike" cap="none"/>
                        <a:t>(int paramIndex, double value)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Sets the </a:t>
                      </a:r>
                      <a:r>
                        <a:rPr lang="en-US" sz="1800" u="none" strike="noStrike" cap="none">
                          <a:solidFill>
                            <a:srgbClr val="0000FF"/>
                          </a:solidFill>
                        </a:rPr>
                        <a:t>double</a:t>
                      </a:r>
                      <a:r>
                        <a:rPr lang="en-US" sz="1800" u="none" strike="noStrike" cap="none"/>
                        <a:t> value to the given parameter index.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4" name="Google Shape;814;p61"/>
          <p:cNvGraphicFramePr/>
          <p:nvPr/>
        </p:nvGraphicFramePr>
        <p:xfrm>
          <a:off x="190500" y="40599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{328977ED-2D55-4509-BA9B-E804ACDBDD8D}</a:tableStyleId>
              </a:tblPr>
              <a:tblGrid>
                <a:gridCol w="400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02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public int </a:t>
                      </a:r>
                      <a:r>
                        <a:rPr lang="en-US" sz="1800" b="1" u="none" strike="noStrike" cap="none"/>
                        <a:t>executeUpdate</a:t>
                      </a:r>
                      <a:r>
                        <a:rPr lang="en-US" sz="1800" u="none" strike="noStrike" cap="none"/>
                        <a:t>()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Executes the query. It is used for </a:t>
                      </a:r>
                      <a:r>
                        <a:rPr lang="en-US" sz="1800" u="none" strike="noStrike" cap="none">
                          <a:solidFill>
                            <a:srgbClr val="0000FF"/>
                          </a:solidFill>
                        </a:rPr>
                        <a:t>create, drop, insert, update, delete</a:t>
                      </a:r>
                      <a:r>
                        <a:rPr lang="en-US" sz="1800" u="none" strike="noStrike" cap="none"/>
                        <a:t> etc.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5" name="Google Shape;815;p61"/>
          <p:cNvGraphicFramePr/>
          <p:nvPr/>
        </p:nvGraphicFramePr>
        <p:xfrm>
          <a:off x="190500" y="4782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{328977ED-2D55-4509-BA9B-E804ACDBDD8D}</a:tableStyleId>
              </a:tblPr>
              <a:tblGrid>
                <a:gridCol w="400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02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public ResultSet </a:t>
                      </a:r>
                      <a:r>
                        <a:rPr lang="en-US" sz="1800" b="1" u="none" strike="noStrike" cap="none"/>
                        <a:t>executeQuery</a:t>
                      </a:r>
                      <a:r>
                        <a:rPr lang="en-US" sz="1800" u="none" strike="noStrike" cap="none"/>
                        <a:t>()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Executes the </a:t>
                      </a:r>
                      <a:r>
                        <a:rPr lang="en-US" sz="1800" u="none" strike="noStrike" cap="none">
                          <a:solidFill>
                            <a:srgbClr val="0000FF"/>
                          </a:solidFill>
                        </a:rPr>
                        <a:t>select</a:t>
                      </a:r>
                      <a:r>
                        <a:rPr lang="en-US" sz="1800" u="none" strike="noStrike" cap="none"/>
                        <a:t> query. It returns an instance of ResultSet.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62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Prepared Statement</a:t>
            </a:r>
            <a:endParaRPr/>
          </a:p>
        </p:txBody>
      </p:sp>
      <p:sp>
        <p:nvSpPr>
          <p:cNvPr id="821" name="Google Shape;821;p62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Now to create table in mysql.</a:t>
            </a:r>
            <a:endParaRPr/>
          </a:p>
          <a:p>
            <a:pPr marL="0" lvl="0" indent="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822" name="Google Shape;822;p62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  <p:pic>
        <p:nvPicPr>
          <p:cNvPr id="823" name="Google Shape;823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4658980"/>
            <a:ext cx="3029938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62"/>
          <p:cNvSpPr txBox="1"/>
          <p:nvPr/>
        </p:nvSpPr>
        <p:spPr>
          <a:xfrm>
            <a:off x="609600" y="1600200"/>
            <a:ext cx="6477000" cy="31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gtu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400" b="1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DietStudent</a:t>
            </a:r>
            <a:endParaRPr sz="2400" b="1" i="0" u="none" strike="noStrike" cap="none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400" b="1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Enr_no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VARCHAR(10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2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not null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400" b="1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VARCHAR(20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400" b="1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Branch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VARCHAR(10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400" b="1" i="0" u="none" strike="noStrike" cap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Division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VARCHAR(10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primary key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(Enr_no)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63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Example of PreparedStatement that inserts the record</a:t>
            </a:r>
            <a:endParaRPr sz="3600"/>
          </a:p>
        </p:txBody>
      </p:sp>
      <p:sp>
        <p:nvSpPr>
          <p:cNvPr id="830" name="Google Shape;830;p63"/>
          <p:cNvSpPr txBox="1">
            <a:spLocks noGrp="1"/>
          </p:cNvSpPr>
          <p:nvPr>
            <p:ph type="body" idx="1"/>
          </p:nvPr>
        </p:nvSpPr>
        <p:spPr>
          <a:xfrm>
            <a:off x="190500" y="838200"/>
            <a:ext cx="8763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500"/>
              <a:buFont typeface="Calibri"/>
              <a:buAutoNum type="arabicPeriod"/>
            </a:pPr>
            <a:r>
              <a:rPr lang="en-US" sz="15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 java.sql.*;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SzPts val="1500"/>
              <a:buFont typeface="Calibri"/>
              <a:buAutoNum type="arabicPeriod"/>
            </a:pPr>
            <a:r>
              <a:rPr lang="en-US" sz="15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PreparedInsert {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00"/>
              </a:spcBef>
              <a:spcAft>
                <a:spcPts val="0"/>
              </a:spcAft>
              <a:buClr>
                <a:srgbClr val="0070C0"/>
              </a:buClr>
              <a:buSzPts val="1500"/>
              <a:buFont typeface="Calibri"/>
              <a:buAutoNum type="arabicPeriod"/>
            </a:pPr>
            <a:r>
              <a:rPr lang="en-US" sz="15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main(String[] args) {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5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        Class.forName(</a:t>
            </a:r>
            <a:r>
              <a:rPr lang="en-US" sz="1500" b="1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"com.mysql.jdbc.Driver"</a:t>
            </a: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        Connection conn= DriverManager.getConnection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			(</a:t>
            </a:r>
            <a:r>
              <a:rPr lang="en-US" sz="1500" b="1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"jdbc:mysql://localhost:3306/gtu"</a:t>
            </a: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500" b="1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 "root"</a:t>
            </a: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500" b="1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“pwd"</a:t>
            </a: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        String query=</a:t>
            </a:r>
            <a:r>
              <a:rPr lang="en-US" sz="1500" b="1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"insert into dietstudent values(?,?,?,?)"</a:t>
            </a: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        PreparedStatement ps=conn.prepareStatement(query);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        ps.setString(1, </a:t>
            </a:r>
            <a:r>
              <a:rPr lang="en-US" sz="1500" b="1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"14092"</a:t>
            </a: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US" sz="1500" b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//Enr_no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        ps.setString(2, </a:t>
            </a:r>
            <a:r>
              <a:rPr lang="en-US" sz="1500" b="1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"abc_comp"</a:t>
            </a: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US" sz="1500" b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//Name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        ps.setString(3, </a:t>
            </a:r>
            <a:r>
              <a:rPr lang="en-US" sz="1500" b="1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"computer"</a:t>
            </a: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US" sz="1500" b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//Branch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        ps.setString(4, </a:t>
            </a:r>
            <a:r>
              <a:rPr lang="en-US" sz="1500" b="1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"cx"</a:t>
            </a: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US" sz="1500" b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//Division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5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 i=ps.executeUpdate();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        System.</a:t>
            </a:r>
            <a:r>
              <a:rPr lang="en-US" sz="15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500" b="1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"no. of rows updated ="</a:t>
            </a: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+i);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        ps.close();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        conn.close();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r>
              <a:rPr lang="en-US" sz="15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(Exception e){System.</a:t>
            </a:r>
            <a:r>
              <a:rPr lang="en-US" sz="15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.println(e.toString());} }//PSVM }//class</a:t>
            </a:r>
            <a:endParaRPr/>
          </a:p>
          <a:p>
            <a:pPr marL="342900" lvl="0" indent="-247650" algn="l" rtl="0">
              <a:lnSpc>
                <a:spcPct val="114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1" name="Google Shape;831;p63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  <p:sp>
        <p:nvSpPr>
          <p:cNvPr id="832" name="Google Shape;832;p63"/>
          <p:cNvSpPr/>
          <p:nvPr/>
        </p:nvSpPr>
        <p:spPr>
          <a:xfrm>
            <a:off x="1295400" y="2971800"/>
            <a:ext cx="6629400" cy="2819400"/>
          </a:xfrm>
          <a:prstGeom prst="rect">
            <a:avLst/>
          </a:prstGeom>
          <a:noFill/>
          <a:ln w="38100" cap="flat" cmpd="dbl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3" name="Google Shape;833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7348" y="5431264"/>
            <a:ext cx="3856152" cy="1045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8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8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8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8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8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8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8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8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8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83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83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64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to use PreparedStatement?</a:t>
            </a:r>
            <a:endParaRPr/>
          </a:p>
        </p:txBody>
      </p:sp>
      <p:sp>
        <p:nvSpPr>
          <p:cNvPr id="839" name="Google Shape;839;p64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Improves performance</a:t>
            </a:r>
            <a:r>
              <a:rPr lang="en-US"/>
              <a:t>: </a:t>
            </a:r>
            <a:endParaRPr/>
          </a:p>
          <a:p>
            <a:pPr marL="342900" lvl="0" indent="-3429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The performance of the application will be </a:t>
            </a:r>
            <a:r>
              <a:rPr lang="en-US" b="1" u="sng"/>
              <a:t>faster,</a:t>
            </a:r>
            <a:r>
              <a:rPr lang="en-US"/>
              <a:t> if you use PreparedStatement interface because </a:t>
            </a:r>
            <a:r>
              <a:rPr lang="en-US" b="1" u="sng"/>
              <a:t>query is compiled only once.</a:t>
            </a:r>
            <a:endParaRPr/>
          </a:p>
          <a:p>
            <a:pPr marL="342900" lvl="0" indent="-3429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This is because creating a PreparedStatement object by explicitly giving the SQL statement causes the </a:t>
            </a:r>
            <a:r>
              <a:rPr lang="en-US">
                <a:solidFill>
                  <a:srgbClr val="0000FF"/>
                </a:solidFill>
              </a:rPr>
              <a:t>statement to be precompiled </a:t>
            </a:r>
            <a:r>
              <a:rPr lang="en-US"/>
              <a:t>within the database immediately. </a:t>
            </a:r>
            <a:endParaRPr/>
          </a:p>
          <a:p>
            <a:pPr marL="342900" lvl="0" indent="-3429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Thus, when the PreparedStatement is later executed, the DBMS does not have to recompile the SQL statement.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>
                <a:solidFill>
                  <a:srgbClr val="0000FF"/>
                </a:solidFill>
              </a:rPr>
              <a:t>Late binding </a:t>
            </a:r>
            <a:r>
              <a:rPr lang="en-US"/>
              <a:t>and </a:t>
            </a:r>
            <a:r>
              <a:rPr lang="en-US">
                <a:solidFill>
                  <a:srgbClr val="0000FF"/>
                </a:solidFill>
              </a:rPr>
              <a:t>compilation</a:t>
            </a:r>
            <a:r>
              <a:rPr lang="en-US"/>
              <a:t> is done by DBMS.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Provides the programmatic approach to set the values.</a:t>
            </a:r>
            <a:endParaRPr/>
          </a:p>
        </p:txBody>
      </p:sp>
      <p:sp>
        <p:nvSpPr>
          <p:cNvPr id="840" name="Google Shape;840;p64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65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GTU Exam Question</a:t>
            </a:r>
            <a:endParaRPr/>
          </a:p>
        </p:txBody>
      </p:sp>
      <p:graphicFrame>
        <p:nvGraphicFramePr>
          <p:cNvPr id="846" name="Google Shape;846;p65"/>
          <p:cNvGraphicFramePr/>
          <p:nvPr/>
        </p:nvGraphicFramePr>
        <p:xfrm>
          <a:off x="190500" y="9906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1.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Show the use of PreparedStatement object to run precompiled SQL statement. Also write example of java snippet for PreparedStaement.[7]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Sum’16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2.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Explain the use of PreparedStatement with appropriate example.[7]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Win’16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3.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Explain role of Prepared Statement with example.[7]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Sum’17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4.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Write a program to insert student records to database using prepared statement.[7]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Win’17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5.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 Explain the use of the PreparedStatement object of the JDBC with an appropriate example.[7]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Win’18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6.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Write difference between statement and prepared statement interface.[3]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Win’19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47" name="Google Shape;847;p65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66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Callable Statement</a:t>
            </a:r>
            <a:endParaRPr/>
          </a:p>
        </p:txBody>
      </p:sp>
      <p:sp>
        <p:nvSpPr>
          <p:cNvPr id="853" name="Google Shape;853;p66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CallableStatement interface is used to call the </a:t>
            </a:r>
            <a:r>
              <a:rPr lang="en-US" b="1"/>
              <a:t>stored procedures</a:t>
            </a:r>
            <a:r>
              <a:rPr lang="en-US"/>
              <a:t>.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We can have business logic on the database by the use of stored procedures that will make the performance better as they are </a:t>
            </a:r>
            <a:r>
              <a:rPr lang="en-US" b="1">
                <a:solidFill>
                  <a:srgbClr val="0000FF"/>
                </a:solidFill>
              </a:rPr>
              <a:t>precompiled</a:t>
            </a:r>
            <a:r>
              <a:rPr lang="en-US"/>
              <a:t>.</a:t>
            </a:r>
            <a:endParaRPr/>
          </a:p>
          <a:p>
            <a:pPr marL="0" lvl="0" indent="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lang="en-US" i="1">
                <a:solidFill>
                  <a:srgbClr val="0000FF"/>
                </a:solidFill>
              </a:rPr>
              <a:t>Example</a:t>
            </a:r>
            <a:endParaRPr/>
          </a:p>
          <a:p>
            <a:pPr marL="0" lvl="0" indent="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Suppose you need to get the </a:t>
            </a:r>
            <a:r>
              <a:rPr lang="en-US" b="1" i="1"/>
              <a:t>age</a:t>
            </a:r>
            <a:r>
              <a:rPr lang="en-US"/>
              <a:t> an employee based on the </a:t>
            </a:r>
            <a:r>
              <a:rPr lang="en-US" b="1" i="1"/>
              <a:t>date of birth</a:t>
            </a:r>
            <a:r>
              <a:rPr lang="en-US"/>
              <a:t>, you may create a procedure that receives date as the input and returns age of the employee as the output.</a:t>
            </a:r>
            <a:endParaRPr/>
          </a:p>
        </p:txBody>
      </p:sp>
      <p:sp>
        <p:nvSpPr>
          <p:cNvPr id="854" name="Google Shape;854;p66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67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Callable Statement</a:t>
            </a:r>
            <a:endParaRPr/>
          </a:p>
        </p:txBody>
      </p:sp>
      <p:sp>
        <p:nvSpPr>
          <p:cNvPr id="860" name="Google Shape;860;p67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Three types of parameters exist: IN, OUT, and INOUT. The PreparedStatement object only uses the IN parameter. The CallableStatement object can use all the three.</a:t>
            </a:r>
            <a:endParaRPr/>
          </a:p>
          <a:p>
            <a:pPr marL="0" lvl="0" indent="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861" name="Google Shape;861;p67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  <p:graphicFrame>
        <p:nvGraphicFramePr>
          <p:cNvPr id="862" name="Google Shape;862;p67"/>
          <p:cNvGraphicFramePr/>
          <p:nvPr/>
        </p:nvGraphicFramePr>
        <p:xfrm>
          <a:off x="685800" y="23694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{F7D016C9-F892-47B3-BC4E-4DEE586F0127}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Parameter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Description</a:t>
                      </a:r>
                      <a:endParaRPr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IN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 parameter whose value is unknown when the SQL statement is created. You bind values to IN parameters with the setXXX() methods.</a:t>
                      </a:r>
                      <a:endParaRPr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63" name="Google Shape;863;p67"/>
          <p:cNvGraphicFramePr/>
          <p:nvPr/>
        </p:nvGraphicFramePr>
        <p:xfrm>
          <a:off x="685800" y="3767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{F7D016C9-F892-47B3-BC4E-4DEE586F0127}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OUT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 parameter whose value is supplied by the SQL statement it returns. You retrieve values from the OUT parameters with the getXXX() methods.</a:t>
                      </a:r>
                      <a:endParaRPr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64" name="Google Shape;864;p67"/>
          <p:cNvGraphicFramePr/>
          <p:nvPr/>
        </p:nvGraphicFramePr>
        <p:xfrm>
          <a:off x="685800" y="47457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{F7D016C9-F892-47B3-BC4E-4DEE586F0127}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INOUT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 parameter that provides both input and output values. You bind variables with the setXXX() methods and retrieve values with the getXXX() methods.</a:t>
                      </a:r>
                      <a:endParaRPr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68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Callable Statement</a:t>
            </a:r>
            <a:endParaRPr/>
          </a:p>
        </p:txBody>
      </p:sp>
      <p:sp>
        <p:nvSpPr>
          <p:cNvPr id="870" name="Google Shape;870;p68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Create mysql procedure to get book title for given ISBN number.</a:t>
            </a:r>
            <a:endParaRPr/>
          </a:p>
          <a:p>
            <a:pPr marL="342900" lvl="0" indent="-1905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871" name="Google Shape;871;p68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  <p:pic>
        <p:nvPicPr>
          <p:cNvPr id="872" name="Google Shape;872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15857" y="2247900"/>
            <a:ext cx="2712378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68"/>
          <p:cNvSpPr/>
          <p:nvPr/>
        </p:nvSpPr>
        <p:spPr>
          <a:xfrm>
            <a:off x="6215857" y="2209800"/>
            <a:ext cx="2737643" cy="1447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4" name="Google Shape;874;p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5875" y="1600200"/>
            <a:ext cx="5438775" cy="3114675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Google Shape;875;p68"/>
          <p:cNvSpPr txBox="1"/>
          <p:nvPr/>
        </p:nvSpPr>
        <p:spPr>
          <a:xfrm>
            <a:off x="6172200" y="1947446"/>
            <a:ext cx="224234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Table: book</a:t>
            </a:r>
            <a:endParaRPr/>
          </a:p>
        </p:txBody>
      </p:sp>
      <p:sp>
        <p:nvSpPr>
          <p:cNvPr id="876" name="Google Shape;876;p68"/>
          <p:cNvSpPr/>
          <p:nvPr/>
        </p:nvSpPr>
        <p:spPr>
          <a:xfrm>
            <a:off x="1828800" y="3048000"/>
            <a:ext cx="914400" cy="4572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68"/>
          <p:cNvSpPr txBox="1"/>
          <p:nvPr/>
        </p:nvSpPr>
        <p:spPr>
          <a:xfrm>
            <a:off x="1469588" y="2697718"/>
            <a:ext cx="1843774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DB Column Name</a:t>
            </a:r>
            <a:endParaRPr/>
          </a:p>
        </p:txBody>
      </p:sp>
      <p:cxnSp>
        <p:nvCxnSpPr>
          <p:cNvPr id="878" name="Google Shape;878;p68"/>
          <p:cNvCxnSpPr/>
          <p:nvPr/>
        </p:nvCxnSpPr>
        <p:spPr>
          <a:xfrm>
            <a:off x="3429000" y="2882384"/>
            <a:ext cx="914400" cy="0"/>
          </a:xfrm>
          <a:prstGeom prst="straightConnector1">
            <a:avLst/>
          </a:prstGeom>
          <a:noFill/>
          <a:ln w="34925" cap="flat" cmpd="sng">
            <a:solidFill>
              <a:srgbClr val="7030A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879" name="Google Shape;879;p68"/>
          <p:cNvCxnSpPr/>
          <p:nvPr/>
        </p:nvCxnSpPr>
        <p:spPr>
          <a:xfrm>
            <a:off x="3429000" y="3505200"/>
            <a:ext cx="914400" cy="0"/>
          </a:xfrm>
          <a:prstGeom prst="straightConnector1">
            <a:avLst/>
          </a:prstGeom>
          <a:noFill/>
          <a:ln w="34925" cap="flat" cmpd="sng">
            <a:solidFill>
              <a:srgbClr val="7030A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880" name="Google Shape;880;p68"/>
          <p:cNvCxnSpPr/>
          <p:nvPr/>
        </p:nvCxnSpPr>
        <p:spPr>
          <a:xfrm>
            <a:off x="1160632" y="2841459"/>
            <a:ext cx="914400" cy="0"/>
          </a:xfrm>
          <a:prstGeom prst="straightConnector1">
            <a:avLst/>
          </a:prstGeom>
          <a:noFill/>
          <a:ln w="34925" cap="flat" cmpd="sng">
            <a:solidFill>
              <a:srgbClr val="7030A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881" name="Google Shape;881;p68"/>
          <p:cNvCxnSpPr/>
          <p:nvPr/>
        </p:nvCxnSpPr>
        <p:spPr>
          <a:xfrm>
            <a:off x="1899639" y="4114800"/>
            <a:ext cx="914400" cy="0"/>
          </a:xfrm>
          <a:prstGeom prst="straightConnector1">
            <a:avLst/>
          </a:prstGeom>
          <a:noFill/>
          <a:ln w="34925" cap="flat" cmpd="sng">
            <a:solidFill>
              <a:srgbClr val="7030A0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82" name="Google Shape;882;p68"/>
          <p:cNvSpPr/>
          <p:nvPr/>
        </p:nvSpPr>
        <p:spPr>
          <a:xfrm>
            <a:off x="3083282" y="3747016"/>
            <a:ext cx="914400" cy="4572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Google Shape;883;p68"/>
          <p:cNvSpPr txBox="1"/>
          <p:nvPr/>
        </p:nvSpPr>
        <p:spPr>
          <a:xfrm>
            <a:off x="2814039" y="4261365"/>
            <a:ext cx="1843774" cy="62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DB Column Name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69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CallableStatement</a:t>
            </a:r>
            <a:endParaRPr/>
          </a:p>
        </p:txBody>
      </p:sp>
      <p:sp>
        <p:nvSpPr>
          <p:cNvPr id="889" name="Google Shape;889;p69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Calibri"/>
              <a:buAutoNum type="arabicPeriod"/>
            </a:pPr>
            <a:r>
              <a:rPr lang="en-US" sz="14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java.sql.*;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Calibri"/>
              <a:buAutoNum type="arabicPeriod"/>
            </a:pPr>
            <a:r>
              <a:rPr lang="en-US" sz="14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CallableDemo {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Calibri"/>
              <a:buAutoNum type="arabicPeriod"/>
            </a:pPr>
            <a:r>
              <a:rPr lang="en-US" sz="14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main(String[] args) {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Class.forName(</a:t>
            </a:r>
            <a:r>
              <a:rPr lang="en-US" sz="1400" b="1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"com.mysql.jdbc.Driver"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Connection conn= DriverManager.getConnection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			(</a:t>
            </a:r>
            <a:r>
              <a:rPr lang="en-US" sz="1400" b="1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"jdbc:mysql://localhost:3306/gtu"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 "root"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“pwd"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342900" lvl="0" indent="-2540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CallableStatement cs=conn.prepareCall(</a:t>
            </a:r>
            <a:r>
              <a:rPr lang="en-US" sz="1400" b="1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"{call gettitle(?,?)}"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cs.setInt(1,1201);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cs.registerOutParameter(2,Types.</a:t>
            </a:r>
            <a:r>
              <a:rPr lang="en-US" sz="14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cs.execute();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System.</a:t>
            </a:r>
            <a:r>
              <a:rPr lang="en-US" sz="14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.println(cs.getString(2));</a:t>
            </a:r>
            <a:endParaRPr/>
          </a:p>
          <a:p>
            <a:pPr marL="342900" lvl="0" indent="-2540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cs.close();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conn.close();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r>
              <a:rPr lang="en-US" sz="14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(Exception e){System.</a:t>
            </a:r>
            <a:r>
              <a:rPr lang="en-US" sz="14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.println(e.toString());}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r>
              <a:rPr lang="en-US" sz="1400" b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//PSVM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//class</a:t>
            </a:r>
            <a:endParaRPr/>
          </a:p>
        </p:txBody>
      </p:sp>
      <p:sp>
        <p:nvSpPr>
          <p:cNvPr id="890" name="Google Shape;890;p69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  <p:sp>
        <p:nvSpPr>
          <p:cNvPr id="891" name="Google Shape;891;p69"/>
          <p:cNvSpPr/>
          <p:nvPr/>
        </p:nvSpPr>
        <p:spPr>
          <a:xfrm>
            <a:off x="6934200" y="3810000"/>
            <a:ext cx="1447800" cy="381000"/>
          </a:xfrm>
          <a:prstGeom prst="wedgeRoundRectCallout">
            <a:avLst>
              <a:gd name="adj1" fmla="val -65610"/>
              <a:gd name="adj2" fmla="val -114813"/>
              <a:gd name="adj3" fmla="val 16667"/>
            </a:avLst>
          </a:prstGeom>
          <a:noFill/>
          <a:ln w="25400" cap="flat" cmpd="sng">
            <a:solidFill>
              <a:srgbClr val="395E8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Procedure Name</a:t>
            </a:r>
            <a:endParaRPr/>
          </a:p>
        </p:txBody>
      </p:sp>
      <p:sp>
        <p:nvSpPr>
          <p:cNvPr id="892" name="Google Shape;892;p69"/>
          <p:cNvSpPr/>
          <p:nvPr/>
        </p:nvSpPr>
        <p:spPr>
          <a:xfrm>
            <a:off x="990600" y="3200400"/>
            <a:ext cx="7696200" cy="1676400"/>
          </a:xfrm>
          <a:prstGeom prst="roundRect">
            <a:avLst>
              <a:gd name="adj" fmla="val 16667"/>
            </a:avLst>
          </a:prstGeom>
          <a:noFill/>
          <a:ln w="3492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8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8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8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8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8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8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88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88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88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88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88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Introduction: JDBC</a:t>
            </a:r>
            <a:endParaRPr/>
          </a:p>
        </p:txBody>
      </p:sp>
      <p:sp>
        <p:nvSpPr>
          <p:cNvPr id="169" name="Google Shape;169;p7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JDBC (Java Database Connection) is the standard method of accessing </a:t>
            </a:r>
            <a:r>
              <a:rPr lang="en-US" b="1"/>
              <a:t>databases</a:t>
            </a:r>
            <a:r>
              <a:rPr lang="en-US"/>
              <a:t> from </a:t>
            </a:r>
            <a:r>
              <a:rPr lang="en-US" b="1"/>
              <a:t>Java application</a:t>
            </a:r>
            <a:r>
              <a:rPr lang="en-US"/>
              <a:t>.</a:t>
            </a:r>
            <a:endParaRPr/>
          </a:p>
          <a:p>
            <a:pPr marL="342900" lvl="0" indent="-3429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JDBC is a specification from </a:t>
            </a:r>
            <a:r>
              <a:rPr lang="en-US" b="1"/>
              <a:t>Sun Microsystem </a:t>
            </a:r>
            <a:r>
              <a:rPr lang="en-US"/>
              <a:t>that provides a </a:t>
            </a:r>
            <a:r>
              <a:rPr lang="en-US" b="1"/>
              <a:t>standard API </a:t>
            </a:r>
            <a:r>
              <a:rPr lang="en-US"/>
              <a:t>for java application to communicate with different database.</a:t>
            </a:r>
            <a:endParaRPr/>
          </a:p>
          <a:p>
            <a:pPr marL="342900" lvl="0" indent="-3429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JDBC is a </a:t>
            </a:r>
            <a:r>
              <a:rPr lang="en-US" b="1"/>
              <a:t>platform independent </a:t>
            </a:r>
            <a:r>
              <a:rPr lang="en-US"/>
              <a:t>interface between relational database and java applications.</a:t>
            </a:r>
            <a:endParaRPr/>
          </a:p>
        </p:txBody>
      </p:sp>
      <p:sp>
        <p:nvSpPr>
          <p:cNvPr id="170" name="Google Shape;170;p7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70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GTU Exam Question</a:t>
            </a:r>
            <a:endParaRPr/>
          </a:p>
        </p:txBody>
      </p:sp>
      <p:graphicFrame>
        <p:nvGraphicFramePr>
          <p:cNvPr id="898" name="Google Shape;898;p70"/>
          <p:cNvGraphicFramePr/>
          <p:nvPr/>
        </p:nvGraphicFramePr>
        <p:xfrm>
          <a:off x="190500" y="9906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1.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Explain role of Callable Statement with example[7]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Sum’17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2.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Discuss CallableStatement with example.[4]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Win’17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3.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What is CallableStatement? Show that how to use it to call a stored procedure running at database layer.[7]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Win’18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99" name="Google Shape;899;p70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71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 b="1">
                <a:latin typeface="Calibri"/>
                <a:ea typeface="Calibri"/>
                <a:cs typeface="Calibri"/>
                <a:sym typeface="Calibri"/>
              </a:rPr>
            </a:b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Unit-2: JDBC Programming	</a:t>
            </a:r>
            <a:br>
              <a:rPr lang="en-US"/>
            </a:b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p71"/>
          <p:cNvSpPr txBox="1">
            <a:spLocks noGrp="1"/>
          </p:cNvSpPr>
          <p:nvPr>
            <p:ph type="body" idx="1"/>
          </p:nvPr>
        </p:nvSpPr>
        <p:spPr>
          <a:xfrm>
            <a:off x="190500" y="914400"/>
            <a:ext cx="8763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API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 JDBC Connectivity Model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Architecture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Driver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Components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Package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Process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Program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Types of Statement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ResultSet Interface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ResultSetMetaData Interface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Executing SQL updates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Transaction Management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Batch Processing in JDBC</a:t>
            </a:r>
            <a:r>
              <a:rPr lang="en-US" sz="900" b="1"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857250" lvl="1" indent="-457200" algn="l" rtl="0">
              <a:lnSpc>
                <a:spcPct val="114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457200" lvl="0" indent="-387350" algn="l" rtl="0">
              <a:lnSpc>
                <a:spcPct val="114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lnSpc>
                <a:spcPct val="114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908;p71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72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Method: ResultSet</a:t>
            </a:r>
            <a:endParaRPr/>
          </a:p>
        </p:txBody>
      </p:sp>
      <p:sp>
        <p:nvSpPr>
          <p:cNvPr id="914" name="Google Shape;914;p72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Categories</a:t>
            </a:r>
            <a:endParaRPr/>
          </a:p>
        </p:txBody>
      </p:sp>
      <p:sp>
        <p:nvSpPr>
          <p:cNvPr id="915" name="Google Shape;915;p72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  <p:graphicFrame>
        <p:nvGraphicFramePr>
          <p:cNvPr id="916" name="Google Shape;916;p72"/>
          <p:cNvGraphicFramePr/>
          <p:nvPr/>
        </p:nvGraphicFramePr>
        <p:xfrm>
          <a:off x="381000" y="16764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1.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Navigational methods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Used to move the cursor around.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7" name="Google Shape;917;p72"/>
          <p:cNvGraphicFramePr/>
          <p:nvPr/>
        </p:nvGraphicFramePr>
        <p:xfrm>
          <a:off x="381000" y="232257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2.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Get methods 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Used to view the data in the columns of the current row being pointed by the cursor.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8" name="Google Shape;918;p72"/>
          <p:cNvGraphicFramePr/>
          <p:nvPr/>
        </p:nvGraphicFramePr>
        <p:xfrm>
          <a:off x="381000" y="352044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3.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Update methods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Used to update the data in the columns of the current row. The updates can then be updated in the underlying database as well.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73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ResultSet: Navigational methods </a:t>
            </a:r>
            <a:endParaRPr/>
          </a:p>
        </p:txBody>
      </p:sp>
      <p:sp>
        <p:nvSpPr>
          <p:cNvPr id="924" name="Google Shape;924;p73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73</a:t>
            </a:fld>
            <a:endParaRPr/>
          </a:p>
        </p:txBody>
      </p:sp>
      <p:graphicFrame>
        <p:nvGraphicFramePr>
          <p:cNvPr id="925" name="Google Shape;925;p73"/>
          <p:cNvGraphicFramePr/>
          <p:nvPr/>
        </p:nvGraphicFramePr>
        <p:xfrm>
          <a:off x="228600" y="11430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boolean </a:t>
                      </a: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first()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throws SQLException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Moves the cursor to the first row.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6" name="Google Shape;926;p73"/>
          <p:cNvGraphicFramePr/>
          <p:nvPr/>
        </p:nvGraphicFramePr>
        <p:xfrm>
          <a:off x="228600" y="178308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boolean </a:t>
                      </a: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last()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throws SQLException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Moves the cursor to the last row.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7" name="Google Shape;927;p73"/>
          <p:cNvGraphicFramePr/>
          <p:nvPr/>
        </p:nvGraphicFramePr>
        <p:xfrm>
          <a:off x="228600" y="242316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96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boolean </a:t>
                      </a: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next() 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throws SQL Exception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Moves the cursor to the next row. This method returns false if there are no more rows in the result set.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8" name="Google Shape;928;p73"/>
          <p:cNvGraphicFramePr/>
          <p:nvPr/>
        </p:nvGraphicFramePr>
        <p:xfrm>
          <a:off x="224619" y="33528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boolean </a:t>
                      </a: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previous() 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throws SQLException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Moves the cursor to the previous row. This method returns false if the previous row is off the result set.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9" name="Google Shape;929;p73"/>
          <p:cNvGraphicFramePr/>
          <p:nvPr/>
        </p:nvGraphicFramePr>
        <p:xfrm>
          <a:off x="224619" y="398557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boolean </a:t>
                      </a: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absolute(int row) 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throws SQLException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Moves the cursor to the specified row.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0" name="Google Shape;930;p73"/>
          <p:cNvGraphicFramePr/>
          <p:nvPr/>
        </p:nvGraphicFramePr>
        <p:xfrm>
          <a:off x="224619" y="461835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boolean </a:t>
                      </a: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relative(int row) 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throws SQLException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Moves the cursor the given number of rows forward or backward, from where it is currently pointing.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1" name="Google Shape;931;p73"/>
          <p:cNvGraphicFramePr/>
          <p:nvPr/>
        </p:nvGraphicFramePr>
        <p:xfrm>
          <a:off x="224619" y="525843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 </a:t>
                      </a: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getRow() 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throws SQLException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Returns the row number that the cursor is pointing to.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74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ResultSet: Get methods </a:t>
            </a:r>
            <a:endParaRPr/>
          </a:p>
        </p:txBody>
      </p:sp>
      <p:sp>
        <p:nvSpPr>
          <p:cNvPr id="937" name="Google Shape;937;p74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  <p:graphicFrame>
        <p:nvGraphicFramePr>
          <p:cNvPr id="938" name="Google Shape;938;p74"/>
          <p:cNvGraphicFramePr/>
          <p:nvPr/>
        </p:nvGraphicFramePr>
        <p:xfrm>
          <a:off x="304800" y="10668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 </a:t>
                      </a: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getInt(String columnName) 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throws SQLException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Returns the int in the current row in the column named columnName.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9" name="Google Shape;939;p74"/>
          <p:cNvGraphicFramePr/>
          <p:nvPr/>
        </p:nvGraphicFramePr>
        <p:xfrm>
          <a:off x="304800" y="19812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 </a:t>
                      </a: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getInt(int columnIndex) 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throws SQLException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Returns the int in the current row in the specified column index. The column index starts at 1, meaning the first column of a row is 1, the second column of a row is 2, and so on.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0" name="Google Shape;940;p74"/>
          <p:cNvGraphicFramePr/>
          <p:nvPr/>
        </p:nvGraphicFramePr>
        <p:xfrm>
          <a:off x="304800" y="371246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/>
                        <a:t>String </a:t>
                      </a:r>
                      <a:r>
                        <a:rPr lang="en-US" sz="1800" b="1" u="none" strike="noStrike" cap="none"/>
                        <a:t>getString(String columnLabel)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/>
                        <a:t>throws SQLException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Retrieves the value of the designated column in the current row of this </a:t>
                      </a:r>
                      <a:r>
                        <a:rPr lang="en-US" sz="1800" u="none" strike="noStrike" cap="none"/>
                        <a:t>ResultSet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object as a </a:t>
                      </a:r>
                      <a:r>
                        <a:rPr lang="en-US" sz="1800" u="none" strike="noStrike" cap="none"/>
                        <a:t>String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in the Java programming language.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1" name="Google Shape;941;p74"/>
          <p:cNvGraphicFramePr/>
          <p:nvPr/>
        </p:nvGraphicFramePr>
        <p:xfrm>
          <a:off x="304800" y="504748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/>
                        <a:t>String </a:t>
                      </a:r>
                      <a:r>
                        <a:rPr lang="en-US" sz="1800" b="1" u="none" strike="noStrike" cap="none"/>
                        <a:t>getString(int columnIndex)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/>
                        <a:t>throws SQLException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Retrieves the value of the designated column in the current row of this </a:t>
                      </a:r>
                      <a:r>
                        <a:rPr lang="en-US" sz="1800" u="none" strike="noStrike" cap="none"/>
                        <a:t>ResultSet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object as a </a:t>
                      </a:r>
                      <a:r>
                        <a:rPr lang="en-US" sz="1800" u="none" strike="noStrike" cap="none"/>
                        <a:t>String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in the Java programming language.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75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ResultSet: Update methods</a:t>
            </a:r>
            <a:endParaRPr/>
          </a:p>
        </p:txBody>
      </p:sp>
      <p:sp>
        <p:nvSpPr>
          <p:cNvPr id="947" name="Google Shape;947;p75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75</a:t>
            </a:fld>
            <a:endParaRPr/>
          </a:p>
        </p:txBody>
      </p:sp>
      <p:graphicFrame>
        <p:nvGraphicFramePr>
          <p:cNvPr id="948" name="Google Shape;948;p75"/>
          <p:cNvGraphicFramePr/>
          <p:nvPr/>
        </p:nvGraphicFramePr>
        <p:xfrm>
          <a:off x="304800" y="10668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void </a:t>
                      </a: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updateString(int col_Index, String s) 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throws SQLException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Changes the String in the specified column to the value of s.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9" name="Google Shape;949;p75"/>
          <p:cNvGraphicFramePr/>
          <p:nvPr/>
        </p:nvGraphicFramePr>
        <p:xfrm>
          <a:off x="304800" y="19812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void </a:t>
                      </a: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updateInt(int col_Index, int x)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throws SQLException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Updates the designated column with an </a:t>
                      </a:r>
                      <a:r>
                        <a:rPr lang="en-US" sz="1800" u="none" strike="noStrike" cap="none"/>
                        <a:t>int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value.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0" name="Google Shape;950;p75"/>
          <p:cNvGraphicFramePr/>
          <p:nvPr/>
        </p:nvGraphicFramePr>
        <p:xfrm>
          <a:off x="304800" y="28956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/>
                        <a:t>void </a:t>
                      </a:r>
                      <a:r>
                        <a:rPr lang="en-US" sz="1800" b="1" u="none" strike="noStrike" cap="none"/>
                        <a:t>updateFloat(int col_Index, float x)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/>
                        <a:t>throws SQLException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Updates the designated column with a </a:t>
                      </a:r>
                      <a:r>
                        <a:rPr lang="en-US" sz="1800" u="none" strike="noStrike" cap="none"/>
                        <a:t>float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value.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1" name="Google Shape;951;p75"/>
          <p:cNvGraphicFramePr/>
          <p:nvPr/>
        </p:nvGraphicFramePr>
        <p:xfrm>
          <a:off x="304800" y="38100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/>
                        <a:t>void </a:t>
                      </a:r>
                      <a:r>
                        <a:rPr lang="en-US" sz="1800" b="1" u="none" strike="noStrike" cap="none"/>
                        <a:t>updateDouble(int col_Index,double x)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/>
                        <a:t>throws SQLException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Updates the designated column with a </a:t>
                      </a:r>
                      <a:r>
                        <a:rPr lang="en-US" sz="1800" u="none" strike="noStrike" cap="none"/>
                        <a:t>double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value.</a:t>
                      </a:r>
                      <a:endParaRPr sz="1800" b="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76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Types of ResultSet</a:t>
            </a:r>
            <a:endParaRPr/>
          </a:p>
        </p:txBody>
      </p:sp>
      <p:sp>
        <p:nvSpPr>
          <p:cNvPr id="957" name="Google Shape;957;p76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76</a:t>
            </a:fld>
            <a:endParaRPr/>
          </a:p>
        </p:txBody>
      </p:sp>
      <p:graphicFrame>
        <p:nvGraphicFramePr>
          <p:cNvPr id="958" name="Google Shape;958;p76"/>
          <p:cNvGraphicFramePr/>
          <p:nvPr/>
        </p:nvGraphicFramePr>
        <p:xfrm>
          <a:off x="304800" y="10668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{140A6D9E-70FB-41C5-AE94-809A791D4722}</a:tableStyleId>
              </a:tblPr>
              <a:tblGrid>
                <a:gridCol w="376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/>
                        <a:t>Type</a:t>
                      </a:r>
                      <a:endParaRPr/>
                    </a:p>
                  </a:txBody>
                  <a:tcPr marL="73000" marR="73000" marT="73000" marB="730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/>
                        <a:t>Description</a:t>
                      </a:r>
                      <a:endParaRPr/>
                    </a:p>
                  </a:txBody>
                  <a:tcPr marL="73000" marR="73000" marT="73000" marB="730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b="1" u="none" strike="noStrike" cap="none"/>
                        <a:t>ResultSet.</a:t>
                      </a:r>
                      <a:r>
                        <a:rPr lang="en-US" sz="1700" b="1" i="1" u="none" strike="noStrike" cap="none">
                          <a:solidFill>
                            <a:srgbClr val="00B050"/>
                          </a:solidFill>
                        </a:rPr>
                        <a:t>TYPE_FORWARD_ONLY</a:t>
                      </a:r>
                      <a:endParaRPr sz="1700" b="1" i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73000" marR="73000" marT="73000" marB="730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/>
                        <a:t>The cursor can only move </a:t>
                      </a:r>
                      <a:r>
                        <a:rPr lang="en-US" sz="1700" u="none" strike="noStrike" cap="none">
                          <a:solidFill>
                            <a:srgbClr val="0000FF"/>
                          </a:solidFill>
                        </a:rPr>
                        <a:t>forward</a:t>
                      </a:r>
                      <a:r>
                        <a:rPr lang="en-US" sz="1700" u="none" strike="noStrike" cap="none"/>
                        <a:t> in the result set.</a:t>
                      </a:r>
                      <a:endParaRPr/>
                    </a:p>
                  </a:txBody>
                  <a:tcPr marL="73000" marR="73000" marT="73000" marB="730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59" name="Google Shape;959;p76"/>
          <p:cNvSpPr/>
          <p:nvPr/>
        </p:nvSpPr>
        <p:spPr>
          <a:xfrm>
            <a:off x="8077200" y="2209800"/>
            <a:ext cx="1066800" cy="457200"/>
          </a:xfrm>
          <a:prstGeom prst="wedgeEllipseCallout">
            <a:avLst>
              <a:gd name="adj1" fmla="val -47379"/>
              <a:gd name="adj2" fmla="val -125262"/>
            </a:avLst>
          </a:prstGeom>
          <a:noFill/>
          <a:ln w="19050" cap="flat" cmpd="sng">
            <a:solidFill>
              <a:srgbClr val="395E8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Default Type</a:t>
            </a:r>
            <a:endParaRPr/>
          </a:p>
        </p:txBody>
      </p:sp>
      <p:graphicFrame>
        <p:nvGraphicFramePr>
          <p:cNvPr id="960" name="Google Shape;960;p76"/>
          <p:cNvGraphicFramePr/>
          <p:nvPr/>
        </p:nvGraphicFramePr>
        <p:xfrm>
          <a:off x="3048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{140A6D9E-70FB-41C5-AE94-809A791D4722}</a:tableStyleId>
              </a:tblPr>
              <a:tblGrid>
                <a:gridCol w="376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b="1" u="none" strike="noStrike" cap="none"/>
                        <a:t>ResultSet.</a:t>
                      </a:r>
                      <a:r>
                        <a:rPr lang="en-US" sz="1700" b="1" i="1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TYPE_SCROLL_INSENSITIVE</a:t>
                      </a:r>
                      <a:endParaRPr sz="1700" b="1" i="1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00" marR="73000" marT="73000" marB="730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/>
                        <a:t>The cursor can scroll </a:t>
                      </a:r>
                      <a:r>
                        <a:rPr lang="en-US" sz="1700" u="none" strike="noStrike" cap="none">
                          <a:solidFill>
                            <a:srgbClr val="0000FF"/>
                          </a:solidFill>
                        </a:rPr>
                        <a:t>forward</a:t>
                      </a:r>
                      <a:r>
                        <a:rPr lang="en-US" sz="1700" u="none" strike="noStrike" cap="none"/>
                        <a:t> and </a:t>
                      </a:r>
                      <a:r>
                        <a:rPr lang="en-US" sz="1700" u="none" strike="noStrike" cap="none">
                          <a:solidFill>
                            <a:srgbClr val="0000FF"/>
                          </a:solidFill>
                        </a:rPr>
                        <a:t>backward</a:t>
                      </a:r>
                      <a:r>
                        <a:rPr lang="en-US" sz="1700" u="none" strike="noStrike" cap="none"/>
                        <a:t>, and the result set is </a:t>
                      </a:r>
                      <a:r>
                        <a:rPr lang="en-US" sz="1700" u="none" strike="noStrike" cap="none">
                          <a:solidFill>
                            <a:srgbClr val="0000FF"/>
                          </a:solidFill>
                        </a:rPr>
                        <a:t>not sensitive </a:t>
                      </a:r>
                      <a:r>
                        <a:rPr lang="en-US" sz="1700" u="none" strike="noStrike" cap="none"/>
                        <a:t>to changes made by others to the database that occur after the result set was created.</a:t>
                      </a:r>
                      <a:endParaRPr/>
                    </a:p>
                  </a:txBody>
                  <a:tcPr marL="73000" marR="73000" marT="73000" marB="730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1" name="Google Shape;961;p76"/>
          <p:cNvGraphicFramePr/>
          <p:nvPr/>
        </p:nvGraphicFramePr>
        <p:xfrm>
          <a:off x="304800" y="4206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{140A6D9E-70FB-41C5-AE94-809A791D4722}</a:tableStyleId>
              </a:tblPr>
              <a:tblGrid>
                <a:gridCol w="376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4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b="1" u="none" strike="noStrike" cap="none"/>
                        <a:t>ResultSet.</a:t>
                      </a:r>
                      <a:r>
                        <a:rPr lang="en-US" sz="1700" b="1" i="1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TYPE_SCROLL_SENSITIVE</a:t>
                      </a:r>
                      <a:endParaRPr sz="1700" b="1" i="1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00" marR="73000" marT="73000" marB="730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strike="noStrike" cap="none"/>
                        <a:t>The cursor can scroll </a:t>
                      </a:r>
                      <a:r>
                        <a:rPr lang="en-US" sz="1700" u="none" strike="noStrike" cap="none">
                          <a:solidFill>
                            <a:srgbClr val="0000FF"/>
                          </a:solidFill>
                        </a:rPr>
                        <a:t>forward</a:t>
                      </a:r>
                      <a:r>
                        <a:rPr lang="en-US" sz="1700" u="none" strike="noStrike" cap="none"/>
                        <a:t> and </a:t>
                      </a:r>
                      <a:r>
                        <a:rPr lang="en-US" sz="1700" u="none" strike="noStrike" cap="none">
                          <a:solidFill>
                            <a:srgbClr val="0000FF"/>
                          </a:solidFill>
                        </a:rPr>
                        <a:t>backward</a:t>
                      </a:r>
                      <a:r>
                        <a:rPr lang="en-US" sz="1700" u="none" strike="noStrike" cap="none"/>
                        <a:t>, and the result set is </a:t>
                      </a:r>
                      <a:r>
                        <a:rPr lang="en-US" sz="1700" u="none" strike="noStrike" cap="none">
                          <a:solidFill>
                            <a:srgbClr val="0000FF"/>
                          </a:solidFill>
                        </a:rPr>
                        <a:t>sensitive</a:t>
                      </a:r>
                      <a:r>
                        <a:rPr lang="en-US" sz="1700" u="none" strike="noStrike" cap="none"/>
                        <a:t> to changes made by others to the database that occur after the result set was created.</a:t>
                      </a:r>
                      <a:endParaRPr/>
                    </a:p>
                  </a:txBody>
                  <a:tcPr marL="73000" marR="73000" marT="73000" marB="730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77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Concurrency of ResultSet</a:t>
            </a:r>
            <a:endParaRPr/>
          </a:p>
        </p:txBody>
      </p:sp>
      <p:sp>
        <p:nvSpPr>
          <p:cNvPr id="967" name="Google Shape;967;p77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77</a:t>
            </a:fld>
            <a:endParaRPr/>
          </a:p>
        </p:txBody>
      </p:sp>
      <p:graphicFrame>
        <p:nvGraphicFramePr>
          <p:cNvPr id="968" name="Google Shape;968;p77"/>
          <p:cNvGraphicFramePr/>
          <p:nvPr/>
        </p:nvGraphicFramePr>
        <p:xfrm>
          <a:off x="200736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{140A6D9E-70FB-41C5-AE94-809A791D4722}</a:tableStyleId>
              </a:tblPr>
              <a:tblGrid>
                <a:gridCol w="368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Concurrency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Description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ResultSet.</a:t>
                      </a:r>
                      <a:r>
                        <a:rPr lang="en-US" sz="1800" b="1" i="1" u="none" strike="noStrike" cap="none">
                          <a:solidFill>
                            <a:srgbClr val="00B050"/>
                          </a:solidFill>
                        </a:rPr>
                        <a:t>CONCUR_READ_ONLY</a:t>
                      </a:r>
                      <a:endParaRPr sz="1800" b="1" i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Creates a </a:t>
                      </a:r>
                      <a:r>
                        <a:rPr lang="en-US" sz="1800" u="none" strike="noStrike" cap="none">
                          <a:solidFill>
                            <a:srgbClr val="0000FF"/>
                          </a:solidFill>
                        </a:rPr>
                        <a:t>read-only</a:t>
                      </a:r>
                      <a:r>
                        <a:rPr lang="en-US" sz="1800" u="none" strike="noStrike" cap="none"/>
                        <a:t> result set. 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69" name="Google Shape;969;p77"/>
          <p:cNvSpPr/>
          <p:nvPr/>
        </p:nvSpPr>
        <p:spPr>
          <a:xfrm>
            <a:off x="8001000" y="2438400"/>
            <a:ext cx="1066800" cy="457200"/>
          </a:xfrm>
          <a:prstGeom prst="wedgeEllipseCallout">
            <a:avLst>
              <a:gd name="adj1" fmla="val -47379"/>
              <a:gd name="adj2" fmla="val -125261"/>
            </a:avLst>
          </a:prstGeom>
          <a:noFill/>
          <a:ln w="19050" cap="flat" cmpd="sng">
            <a:solidFill>
              <a:srgbClr val="395E8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Default Type</a:t>
            </a:r>
            <a:endParaRPr/>
          </a:p>
        </p:txBody>
      </p:sp>
      <p:graphicFrame>
        <p:nvGraphicFramePr>
          <p:cNvPr id="970" name="Google Shape;970;p77"/>
          <p:cNvGraphicFramePr/>
          <p:nvPr/>
        </p:nvGraphicFramePr>
        <p:xfrm>
          <a:off x="200736" y="23454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{140A6D9E-70FB-41C5-AE94-809A791D4722}</a:tableStyleId>
              </a:tblPr>
              <a:tblGrid>
                <a:gridCol w="368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ResultSet.</a:t>
                      </a:r>
                      <a:r>
                        <a:rPr lang="en-US" sz="1800" b="1" i="1" u="none" strike="noStrike" cap="none">
                          <a:solidFill>
                            <a:srgbClr val="00B050"/>
                          </a:solidFill>
                        </a:rPr>
                        <a:t>CONCUR_UPDATABLE</a:t>
                      </a:r>
                      <a:endParaRPr sz="1800" b="1" i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Creates an </a:t>
                      </a:r>
                      <a:r>
                        <a:rPr lang="en-US" sz="1800" u="none" strike="noStrike" cap="none">
                          <a:solidFill>
                            <a:srgbClr val="0000FF"/>
                          </a:solidFill>
                        </a:rPr>
                        <a:t>updateable</a:t>
                      </a:r>
                      <a:r>
                        <a:rPr lang="en-US" sz="1800" u="none" strike="noStrike" cap="none"/>
                        <a:t> result set.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78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ResultSet</a:t>
            </a:r>
            <a:endParaRPr/>
          </a:p>
        </p:txBody>
      </p:sp>
      <p:sp>
        <p:nvSpPr>
          <p:cNvPr id="976" name="Google Shape;976;p78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None/>
            </a:pPr>
            <a:r>
              <a:rPr lang="en-US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  Statement stmt = conn.createStatement(                        			   ResultSet.</a:t>
            </a:r>
            <a:r>
              <a:rPr lang="en-US" b="1" i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TYPE_FORWARD_ONLY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                 ResultSet.</a:t>
            </a:r>
            <a:r>
              <a:rPr lang="en-US" b="1" i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CONCUR_READ_ONLY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(Exception ex)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  		....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</p:txBody>
      </p:sp>
      <p:sp>
        <p:nvSpPr>
          <p:cNvPr id="977" name="Google Shape;977;p78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78</a:t>
            </a:fld>
            <a:endParaRPr/>
          </a:p>
        </p:txBody>
      </p:sp>
      <p:sp>
        <p:nvSpPr>
          <p:cNvPr id="978" name="Google Shape;978;p78"/>
          <p:cNvSpPr/>
          <p:nvPr/>
        </p:nvSpPr>
        <p:spPr>
          <a:xfrm>
            <a:off x="304800" y="1981200"/>
            <a:ext cx="1600200" cy="381000"/>
          </a:xfrm>
          <a:prstGeom prst="wedgeRoundRectCallout">
            <a:avLst>
              <a:gd name="adj1" fmla="val 151061"/>
              <a:gd name="adj2" fmla="val -43575"/>
              <a:gd name="adj3" fmla="val 16667"/>
            </a:avLst>
          </a:prstGeom>
          <a:noFill/>
          <a:ln w="25400" cap="flat" cmpd="sng">
            <a:solidFill>
              <a:srgbClr val="395E8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ResultSet Type</a:t>
            </a:r>
            <a:endParaRPr/>
          </a:p>
        </p:txBody>
      </p:sp>
      <p:sp>
        <p:nvSpPr>
          <p:cNvPr id="979" name="Google Shape;979;p78"/>
          <p:cNvSpPr/>
          <p:nvPr/>
        </p:nvSpPr>
        <p:spPr>
          <a:xfrm>
            <a:off x="6096000" y="3505200"/>
            <a:ext cx="2438400" cy="381000"/>
          </a:xfrm>
          <a:prstGeom prst="wedgeRoundRectCallout">
            <a:avLst>
              <a:gd name="adj1" fmla="val -76135"/>
              <a:gd name="adj2" fmla="val -277183"/>
              <a:gd name="adj3" fmla="val 16667"/>
            </a:avLst>
          </a:prstGeom>
          <a:noFill/>
          <a:ln w="25400" cap="flat" cmpd="sng">
            <a:solidFill>
              <a:srgbClr val="395E8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ResultSet Concurrency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9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79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GTU Exam Question</a:t>
            </a:r>
            <a:endParaRPr/>
          </a:p>
        </p:txBody>
      </p:sp>
      <p:graphicFrame>
        <p:nvGraphicFramePr>
          <p:cNvPr id="985" name="Google Shape;985;p79"/>
          <p:cNvGraphicFramePr/>
          <p:nvPr/>
        </p:nvGraphicFramePr>
        <p:xfrm>
          <a:off x="190500" y="9906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1.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What is ResultSet interface. Write various method for ResultSet interface. Write a code to update record using this interface.[7]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Win’19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6" name="Google Shape;986;p79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79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lang="en-US" b="1">
                <a:latin typeface="Calibri"/>
                <a:ea typeface="Calibri"/>
                <a:cs typeface="Calibri"/>
                <a:sym typeface="Calibri"/>
              </a:rPr>
            </a:b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Unit-2: JDBC Programming	</a:t>
            </a:r>
            <a:br>
              <a:rPr lang="en-US"/>
            </a:b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8"/>
          <p:cNvSpPr txBox="1">
            <a:spLocks noGrp="1"/>
          </p:cNvSpPr>
          <p:nvPr>
            <p:ph type="body" idx="1"/>
          </p:nvPr>
        </p:nvSpPr>
        <p:spPr>
          <a:xfrm>
            <a:off x="190500" y="914400"/>
            <a:ext cx="8763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JDBC API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JDBC Connectivity Model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JDBC Architecture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JDBC Driver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JDBC Components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JDBC Package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JDBC Process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JDBC Program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Types of Statement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ResultSet Interface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ResultSetMetaData Interface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Executing SQL updates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Transaction Management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Batch Processing in JDBC</a:t>
            </a:r>
            <a:r>
              <a:rPr lang="en-US" sz="900" b="1"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857250" lvl="1" indent="-457200" algn="l" rtl="0">
              <a:lnSpc>
                <a:spcPct val="114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457200" lvl="0" indent="-387350" algn="l" rtl="0">
              <a:lnSpc>
                <a:spcPct val="114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lnSpc>
                <a:spcPct val="114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8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80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 b="1">
                <a:latin typeface="Calibri"/>
                <a:ea typeface="Calibri"/>
                <a:cs typeface="Calibri"/>
                <a:sym typeface="Calibri"/>
              </a:rPr>
            </a:b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Unit-2: JDBC Programming	</a:t>
            </a:r>
            <a:br>
              <a:rPr lang="en-US"/>
            </a:b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4" name="Google Shape;994;p80"/>
          <p:cNvSpPr txBox="1">
            <a:spLocks noGrp="1"/>
          </p:cNvSpPr>
          <p:nvPr>
            <p:ph type="body" idx="1"/>
          </p:nvPr>
        </p:nvSpPr>
        <p:spPr>
          <a:xfrm>
            <a:off x="190500" y="914400"/>
            <a:ext cx="8763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API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 JDBC Connectivity Model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Architecture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Driver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Components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Package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Process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Program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Types of Statement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ResultSet Interface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ResultSetMetaData Interface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Executing SQL updates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Transaction Management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Batch Processing in JDBC</a:t>
            </a:r>
            <a:r>
              <a:rPr lang="en-US" sz="900" b="1"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857250" lvl="1" indent="-457200" algn="l" rtl="0">
              <a:lnSpc>
                <a:spcPct val="114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457200" lvl="0" indent="-387350" algn="l" rtl="0">
              <a:lnSpc>
                <a:spcPct val="114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lnSpc>
                <a:spcPct val="114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5" name="Google Shape;995;p80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80</a:t>
            </a:fld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81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ResultSetMetaData Interface</a:t>
            </a:r>
            <a:endParaRPr/>
          </a:p>
        </p:txBody>
      </p:sp>
      <p:sp>
        <p:nvSpPr>
          <p:cNvPr id="1001" name="Google Shape;1001;p81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The metadata means </a:t>
            </a:r>
            <a:r>
              <a:rPr lang="en-US">
                <a:solidFill>
                  <a:srgbClr val="0000FF"/>
                </a:solidFill>
              </a:rPr>
              <a:t>data about data</a:t>
            </a:r>
            <a:r>
              <a:rPr lang="en-US"/>
              <a:t>.</a:t>
            </a:r>
            <a:endParaRPr/>
          </a:p>
          <a:p>
            <a:pPr marL="342900" lvl="0" indent="-3429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If you have to get metadata of a table like </a:t>
            </a:r>
            <a:endParaRPr/>
          </a:p>
          <a:p>
            <a:pPr marL="971550" lvl="1" indent="-514350" algn="just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romanLcPeriod"/>
            </a:pPr>
            <a:r>
              <a:rPr lang="en-US">
                <a:solidFill>
                  <a:srgbClr val="0000FF"/>
                </a:solidFill>
              </a:rPr>
              <a:t>total number </a:t>
            </a:r>
            <a:r>
              <a:rPr lang="en-US"/>
              <a:t>of column</a:t>
            </a:r>
            <a:endParaRPr/>
          </a:p>
          <a:p>
            <a:pPr marL="971550" lvl="1" indent="-514350" algn="just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romanLcPeriod"/>
            </a:pPr>
            <a:r>
              <a:rPr lang="en-US"/>
              <a:t>column </a:t>
            </a:r>
            <a:r>
              <a:rPr lang="en-US">
                <a:solidFill>
                  <a:srgbClr val="0000FF"/>
                </a:solidFill>
              </a:rPr>
              <a:t>name</a:t>
            </a:r>
            <a:endParaRPr/>
          </a:p>
          <a:p>
            <a:pPr marL="971550" lvl="1" indent="-514350" algn="just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romanLcPeriod"/>
            </a:pPr>
            <a:r>
              <a:rPr lang="en-US"/>
              <a:t>column </a:t>
            </a:r>
            <a:r>
              <a:rPr lang="en-US">
                <a:solidFill>
                  <a:srgbClr val="0000FF"/>
                </a:solidFill>
              </a:rPr>
              <a:t>type</a:t>
            </a:r>
            <a:r>
              <a:rPr lang="en-US"/>
              <a:t> etc. </a:t>
            </a:r>
            <a:endParaRPr/>
          </a:p>
          <a:p>
            <a:pPr marL="342900" lvl="0" indent="-3429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ResultSetMetaData interface is useful because it provides </a:t>
            </a:r>
            <a:r>
              <a:rPr lang="en-US">
                <a:solidFill>
                  <a:srgbClr val="0000FF"/>
                </a:solidFill>
              </a:rPr>
              <a:t>methods</a:t>
            </a:r>
            <a:r>
              <a:rPr lang="en-US"/>
              <a:t> to get metadata from the ResultSet object.</a:t>
            </a:r>
            <a:endParaRPr/>
          </a:p>
          <a:p>
            <a:pPr marL="0" lvl="0" indent="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002" name="Google Shape;1002;p81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81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82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Method: ResultSetMetaData</a:t>
            </a:r>
            <a:endParaRPr/>
          </a:p>
        </p:txBody>
      </p:sp>
      <p:sp>
        <p:nvSpPr>
          <p:cNvPr id="1008" name="Google Shape;1008;p82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82</a:t>
            </a:fld>
            <a:endParaRPr/>
          </a:p>
        </p:txBody>
      </p:sp>
      <p:graphicFrame>
        <p:nvGraphicFramePr>
          <p:cNvPr id="1009" name="Google Shape;1009;p82"/>
          <p:cNvGraphicFramePr/>
          <p:nvPr/>
        </p:nvGraphicFramePr>
        <p:xfrm>
          <a:off x="190500" y="12199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{F7D016C9-F892-47B3-BC4E-4DEE586F0127}</a:tableStyleId>
              </a:tblPr>
              <a:tblGrid>
                <a:gridCol w="369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int </a:t>
                      </a:r>
                      <a:r>
                        <a:rPr lang="en-US" sz="1800" b="1" u="none" strike="noStrike" cap="none"/>
                        <a:t>getColumnCount()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throws SQLException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it returns the </a:t>
                      </a:r>
                      <a:r>
                        <a:rPr lang="en-US" sz="1800" u="none" strike="noStrike" cap="none">
                          <a:solidFill>
                            <a:srgbClr val="0000FF"/>
                          </a:solidFill>
                        </a:rPr>
                        <a:t>total</a:t>
                      </a:r>
                      <a:r>
                        <a:rPr lang="en-US" sz="1800" u="none" strike="noStrike" cap="none"/>
                        <a:t> number of </a:t>
                      </a:r>
                      <a:r>
                        <a:rPr lang="en-US" sz="1800" u="none" strike="noStrike" cap="none">
                          <a:solidFill>
                            <a:srgbClr val="0000FF"/>
                          </a:solidFill>
                        </a:rPr>
                        <a:t>columns</a:t>
                      </a:r>
                      <a:r>
                        <a:rPr lang="en-US" sz="1800" u="none" strike="noStrike" cap="none"/>
                        <a:t> in the ResultSet object.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10" name="Google Shape;1010;p82"/>
          <p:cNvSpPr/>
          <p:nvPr/>
        </p:nvSpPr>
        <p:spPr>
          <a:xfrm>
            <a:off x="190500" y="896035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11" name="Google Shape;1011;p82"/>
          <p:cNvGraphicFramePr/>
          <p:nvPr/>
        </p:nvGraphicFramePr>
        <p:xfrm>
          <a:off x="1905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{F7D016C9-F892-47B3-BC4E-4DEE586F0127}</a:tableStyleId>
              </a:tblPr>
              <a:tblGrid>
                <a:gridCol w="369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String </a:t>
                      </a:r>
                      <a:r>
                        <a:rPr lang="en-US" sz="1800" b="1" u="none" strike="noStrike" cap="none"/>
                        <a:t>getColumnName(int index)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throws SQLException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it returns the </a:t>
                      </a:r>
                      <a:r>
                        <a:rPr lang="en-US" sz="1800" u="none" strike="noStrike" cap="none">
                          <a:solidFill>
                            <a:srgbClr val="0000FF"/>
                          </a:solidFill>
                        </a:rPr>
                        <a:t>column name </a:t>
                      </a:r>
                      <a:r>
                        <a:rPr lang="en-US" sz="1800" u="none" strike="noStrike" cap="none"/>
                        <a:t>of the specified column index.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2" name="Google Shape;1012;p82"/>
          <p:cNvGraphicFramePr/>
          <p:nvPr/>
        </p:nvGraphicFramePr>
        <p:xfrm>
          <a:off x="190500" y="304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{F7D016C9-F892-47B3-BC4E-4DEE586F0127}</a:tableStyleId>
              </a:tblPr>
              <a:tblGrid>
                <a:gridCol w="369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String </a:t>
                      </a:r>
                      <a:r>
                        <a:rPr lang="en-US" sz="1800" b="1" u="none" strike="noStrike" cap="none"/>
                        <a:t>getColumnTypeName(int index</a:t>
                      </a:r>
                      <a:r>
                        <a:rPr lang="en-US" sz="1800" u="none" strike="noStrike" cap="none"/>
                        <a:t>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throws SQLException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it returns the </a:t>
                      </a:r>
                      <a:r>
                        <a:rPr lang="en-US" sz="1800" u="none" strike="noStrike" cap="none">
                          <a:solidFill>
                            <a:srgbClr val="0000FF"/>
                          </a:solidFill>
                        </a:rPr>
                        <a:t>column type </a:t>
                      </a:r>
                      <a:r>
                        <a:rPr lang="en-US" sz="1800" u="none" strike="noStrike" cap="none"/>
                        <a:t>name for the specified index.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83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ResultSetMetaData</a:t>
            </a:r>
            <a:endParaRPr/>
          </a:p>
        </p:txBody>
      </p:sp>
      <p:sp>
        <p:nvSpPr>
          <p:cNvPr id="1018" name="Google Shape;1018;p83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Calibri"/>
              <a:buAutoNum type="arabicPeriod"/>
            </a:pPr>
            <a:r>
              <a:rPr lang="en-US" sz="14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java.sql.*;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Calibri"/>
              <a:buAutoNum type="arabicPeriod"/>
            </a:pPr>
            <a:r>
              <a:rPr lang="en-US" sz="14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MetadataDemo {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Calibri"/>
              <a:buAutoNum type="arabicPeriod"/>
            </a:pPr>
            <a:r>
              <a:rPr lang="en-US" sz="14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main(String[] args) {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{Class.forName(</a:t>
            </a:r>
            <a:r>
              <a:rPr lang="en-US" sz="1400" b="1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"com.mysql.jdbc.Driver"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Connection conn= DriverManager.getConnection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		          (</a:t>
            </a:r>
            <a:r>
              <a:rPr lang="en-US" sz="1400" b="1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"jdbc:mysql://localhost:3306/gtu"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 "root"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“pwd"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Statement stmt = conn.createStatement				    		    (ResultSet.</a:t>
            </a:r>
            <a:r>
              <a:rPr lang="en-US" sz="1400" b="1" i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TYPE_FORWARD_ONLY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,ResultSet.</a:t>
            </a:r>
            <a:r>
              <a:rPr lang="en-US" sz="1400" b="1" i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CONCUR_READ_ONLY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ResultSet rs = stmt.executeQuery(</a:t>
            </a:r>
            <a:r>
              <a:rPr lang="en-US" sz="1400" b="1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"SELECT * from gtu"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ResultSetMetaData rsmd=rs.getMetaData();  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System.</a:t>
            </a:r>
            <a:r>
              <a:rPr lang="en-US" sz="14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400" b="1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"Total columns: "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+rsmd.getColumnCount());  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System.</a:t>
            </a:r>
            <a:r>
              <a:rPr lang="en-US" sz="14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400" b="1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"Column Name of 1st column: 									   "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+rsmd.getColumnName(1));  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System.</a:t>
            </a:r>
            <a:r>
              <a:rPr lang="en-US" sz="14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400" b="1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"Column Type Name of 1st column:“ 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							         +rsmd.getColumnTypeName(1));  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stmt.close();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    conn.close();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r>
              <a:rPr lang="en-US" sz="14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(Exception e){System.</a:t>
            </a:r>
            <a:r>
              <a:rPr lang="en-US" sz="14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.println(e.toString());}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   }//PSVM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}//class</a:t>
            </a:r>
            <a:endParaRPr/>
          </a:p>
        </p:txBody>
      </p:sp>
      <p:sp>
        <p:nvSpPr>
          <p:cNvPr id="1019" name="Google Shape;1019;p83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83</a:t>
            </a:fld>
            <a:endParaRPr/>
          </a:p>
        </p:txBody>
      </p:sp>
      <p:pic>
        <p:nvPicPr>
          <p:cNvPr id="1020" name="Google Shape;1020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5800" y="914400"/>
            <a:ext cx="4591050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1" name="Google Shape;1021;p83"/>
          <p:cNvSpPr/>
          <p:nvPr/>
        </p:nvSpPr>
        <p:spPr>
          <a:xfrm>
            <a:off x="990600" y="3505200"/>
            <a:ext cx="7848600" cy="16764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0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0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0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0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0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0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0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0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84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DatabaseMetadata</a:t>
            </a:r>
            <a:endParaRPr/>
          </a:p>
        </p:txBody>
      </p:sp>
      <p:sp>
        <p:nvSpPr>
          <p:cNvPr id="1027" name="Google Shape;1027;p84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DatabaseMetaData interface provides methods to get meta data of a database such as </a:t>
            </a:r>
            <a:endParaRPr/>
          </a:p>
          <a:p>
            <a:pPr marL="914400" lvl="1" indent="-4572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/>
              <a:t>database product name, </a:t>
            </a:r>
            <a:endParaRPr/>
          </a:p>
          <a:p>
            <a:pPr marL="914400" lvl="1" indent="-4572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/>
              <a:t>database product version, </a:t>
            </a:r>
            <a:endParaRPr/>
          </a:p>
          <a:p>
            <a:pPr marL="914400" lvl="1" indent="-4572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/>
              <a:t>driver name, </a:t>
            </a:r>
            <a:endParaRPr/>
          </a:p>
          <a:p>
            <a:pPr marL="914400" lvl="1" indent="-4572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/>
              <a:t>name of total number of tables etc.</a:t>
            </a:r>
            <a:endParaRPr/>
          </a:p>
        </p:txBody>
      </p:sp>
      <p:sp>
        <p:nvSpPr>
          <p:cNvPr id="1028" name="Google Shape;1028;p84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84</a:t>
            </a:fld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85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DatabaseMetadata</a:t>
            </a:r>
            <a:endParaRPr/>
          </a:p>
        </p:txBody>
      </p:sp>
      <p:sp>
        <p:nvSpPr>
          <p:cNvPr id="1034" name="Google Shape;1034;p85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Connection con = DriverManager.getConnection  		 	("jdbc:mysql://localhost:3306/temp6","root","root");</a:t>
            </a:r>
            <a:endParaRPr/>
          </a:p>
          <a:p>
            <a:pPr marL="342900" lvl="0" indent="-342900" algn="l" rtl="0">
              <a:lnSpc>
                <a:spcPct val="13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DatabaseMetaData dbmd=con.getMetaData();</a:t>
            </a:r>
            <a:endParaRPr/>
          </a:p>
          <a:p>
            <a:pPr marL="342900" lvl="0" indent="-342900" algn="l" rtl="0">
              <a:lnSpc>
                <a:spcPct val="13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System.out.println("getDatabaseProductName:“ 						    +dbmd.getDatabaseProductName());</a:t>
            </a:r>
            <a:endParaRPr/>
          </a:p>
          <a:p>
            <a:pPr marL="342900" lvl="0" indent="-342900" algn="l" rtl="0">
              <a:lnSpc>
                <a:spcPct val="13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System.out.println("getDatabaseProductVersion():“</a:t>
            </a:r>
            <a:endParaRPr/>
          </a:p>
          <a:p>
            <a:pPr marL="0" lvl="0" indent="0" algn="l" rtl="0">
              <a:lnSpc>
                <a:spcPct val="13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				+dbmd.getDatabaseProductVersion());</a:t>
            </a:r>
            <a:endParaRPr/>
          </a:p>
          <a:p>
            <a:pPr marL="342900" lvl="0" indent="-342900" algn="l" rtl="0">
              <a:lnSpc>
                <a:spcPct val="13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5"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System.out.println("getDriverName():"+dbmd.getDriverName());</a:t>
            </a:r>
            <a:endParaRPr/>
          </a:p>
          <a:p>
            <a:pPr marL="342900" lvl="0" indent="-342900" algn="l" rtl="0">
              <a:lnSpc>
                <a:spcPct val="13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5"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System.out.println("getDriverVersion():“ 								+dbmd.getDriverVersion());</a:t>
            </a:r>
            <a:endParaRPr/>
          </a:p>
          <a:p>
            <a:pPr marL="342900" lvl="0" indent="-342900" algn="l" rtl="0">
              <a:lnSpc>
                <a:spcPct val="13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5"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System.out.println("getURL():"+dbmd.getURL());</a:t>
            </a:r>
            <a:endParaRPr/>
          </a:p>
          <a:p>
            <a:pPr marL="342900" lvl="0" indent="-342900" algn="l" rtl="0">
              <a:lnSpc>
                <a:spcPct val="13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5"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System.out.println("getUserName():"+dbmd.getUserName());</a:t>
            </a:r>
            <a:endParaRPr/>
          </a:p>
        </p:txBody>
      </p:sp>
      <p:sp>
        <p:nvSpPr>
          <p:cNvPr id="1035" name="Google Shape;1035;p85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85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86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GTU Exam Question</a:t>
            </a:r>
            <a:endParaRPr/>
          </a:p>
        </p:txBody>
      </p:sp>
      <p:graphicFrame>
        <p:nvGraphicFramePr>
          <p:cNvPr id="1041" name="Google Shape;1041;p86"/>
          <p:cNvGraphicFramePr/>
          <p:nvPr/>
        </p:nvGraphicFramePr>
        <p:xfrm>
          <a:off x="190500" y="9906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1.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Explain use of DatabaseMetaData with example.[3]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Sum’18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Win’18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2.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Explain ResultSetMetaData with suitable program. [3]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strike="noStrike" cap="none"/>
                        <a:t>Win’18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42" name="Google Shape;1042;p86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86</a:t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87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 b="1">
                <a:latin typeface="Calibri"/>
                <a:ea typeface="Calibri"/>
                <a:cs typeface="Calibri"/>
                <a:sym typeface="Calibri"/>
              </a:rPr>
            </a:b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Unit-2: JDBC Programming	</a:t>
            </a:r>
            <a:br>
              <a:rPr lang="en-US"/>
            </a:b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Google Shape;1050;p87"/>
          <p:cNvSpPr txBox="1">
            <a:spLocks noGrp="1"/>
          </p:cNvSpPr>
          <p:nvPr>
            <p:ph type="body" idx="1"/>
          </p:nvPr>
        </p:nvSpPr>
        <p:spPr>
          <a:xfrm>
            <a:off x="190500" y="914400"/>
            <a:ext cx="8763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API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 JDBC Connectivity Model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Architecture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Driver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Components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Package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Process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Program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Types of Statement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ResultSet Interface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ResultSetMetaData Interface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Executing SQL updates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Transaction Management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Batch Processing in JDBC</a:t>
            </a:r>
            <a:r>
              <a:rPr lang="en-US" sz="900" b="1"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857250" lvl="1" indent="-457200" algn="l" rtl="0">
              <a:lnSpc>
                <a:spcPct val="114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457200" lvl="0" indent="-387350" algn="l" rtl="0">
              <a:lnSpc>
                <a:spcPct val="114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lnSpc>
                <a:spcPct val="114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1" name="Google Shape;1051;p87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87</a:t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88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Executing SQL updates</a:t>
            </a:r>
            <a:endParaRPr/>
          </a:p>
        </p:txBody>
      </p:sp>
      <p:sp>
        <p:nvSpPr>
          <p:cNvPr id="1057" name="Google Shape;1057;p88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 java.sql.*;  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 UpdateDemo{  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main(String args[]){  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{ Class.forName(</a:t>
            </a:r>
            <a:r>
              <a:rPr lang="en-US" sz="1800" b="1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"com.mysql.jdbc.Driver"</a:t>
            </a: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     Connection con=DriverManager.getConnection(  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800" b="1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"jdbc:mysql://localhost:3306/GTU"</a:t>
            </a: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 b="1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"root"</a:t>
            </a: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 b="1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"root"</a:t>
            </a: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     Statement stmt=con.createStatement();  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     String query=</a:t>
            </a:r>
            <a:r>
              <a:rPr lang="en-US" sz="1800" b="1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"update diet set Name='abc601' where 								Enr_no=601"</a:t>
            </a: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8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 i=stmt.executeUpdate(query);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     System.</a:t>
            </a: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800" b="1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"total no. of rows updated="</a:t>
            </a: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+i);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     stmt.close();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     con.close();  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r>
              <a:rPr lang="en-US" sz="18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(Exception e){ System.</a:t>
            </a: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.println(e);}  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ourier New"/>
                <a:ea typeface="Courier New"/>
                <a:cs typeface="Courier New"/>
                <a:sym typeface="Courier New"/>
              </a:rPr>
              <a:t>}  } </a:t>
            </a:r>
            <a:endParaRPr/>
          </a:p>
        </p:txBody>
      </p:sp>
      <p:sp>
        <p:nvSpPr>
          <p:cNvPr id="1058" name="Google Shape;1058;p88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88</a:t>
            </a:fld>
            <a:endParaRPr/>
          </a:p>
        </p:txBody>
      </p:sp>
      <p:pic>
        <p:nvPicPr>
          <p:cNvPr id="1059" name="Google Shape;1059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00" y="5486400"/>
            <a:ext cx="464820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0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0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0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0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0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89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 b="1">
                <a:latin typeface="Calibri"/>
                <a:ea typeface="Calibri"/>
                <a:cs typeface="Calibri"/>
                <a:sym typeface="Calibri"/>
              </a:rPr>
            </a:b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Unit-2: JDBC Programming	</a:t>
            </a:r>
            <a:br>
              <a:rPr lang="en-US"/>
            </a:b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Google Shape;1067;p89"/>
          <p:cNvSpPr txBox="1">
            <a:spLocks noGrp="1"/>
          </p:cNvSpPr>
          <p:nvPr>
            <p:ph type="body" idx="1"/>
          </p:nvPr>
        </p:nvSpPr>
        <p:spPr>
          <a:xfrm>
            <a:off x="190500" y="914400"/>
            <a:ext cx="8763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API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 JDBC Connectivity Model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Architecture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Driver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Components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Package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Process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Program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Types of Statement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ResultSet Interface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ResultSetMetaData Interface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Executing SQL updates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Transaction Management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Batch Processing in JDBC</a:t>
            </a:r>
            <a:r>
              <a:rPr lang="en-US" sz="900" b="1"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857250" lvl="1" indent="-457200" algn="l" rtl="0">
              <a:lnSpc>
                <a:spcPct val="114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457200" lvl="0" indent="-387350" algn="l" rtl="0">
              <a:lnSpc>
                <a:spcPct val="114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lnSpc>
                <a:spcPct val="114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1068;p89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89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an API?</a:t>
            </a:r>
            <a:endParaRPr/>
          </a:p>
        </p:txBody>
      </p:sp>
      <p:sp>
        <p:nvSpPr>
          <p:cNvPr id="185" name="Google Shape;185;p9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b="1" i="1"/>
              <a:t>A</a:t>
            </a:r>
            <a:r>
              <a:rPr lang="en-US" i="1"/>
              <a:t>pplication </a:t>
            </a:r>
            <a:r>
              <a:rPr lang="en-US" b="1" i="1"/>
              <a:t>P</a:t>
            </a:r>
            <a:r>
              <a:rPr lang="en-US" i="1"/>
              <a:t>rogram </a:t>
            </a:r>
            <a:r>
              <a:rPr lang="en-US" b="1" i="1"/>
              <a:t>I</a:t>
            </a:r>
            <a:r>
              <a:rPr lang="en-US" i="1"/>
              <a:t>nterface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A set of routines, protocols, and tools for building software applications.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JDBC is an API, which is used in java programming for interacting with database.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1905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186" name="Google Shape;186;p9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90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Transaction Management</a:t>
            </a:r>
            <a:endParaRPr/>
          </a:p>
        </p:txBody>
      </p:sp>
      <p:sp>
        <p:nvSpPr>
          <p:cNvPr id="1074" name="Google Shape;1074;p90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90</a:t>
            </a:fld>
            <a:endParaRPr/>
          </a:p>
        </p:txBody>
      </p:sp>
      <p:sp>
        <p:nvSpPr>
          <p:cNvPr id="1075" name="Google Shape;1075;p90"/>
          <p:cNvSpPr/>
          <p:nvPr/>
        </p:nvSpPr>
        <p:spPr>
          <a:xfrm>
            <a:off x="3048000" y="3200400"/>
            <a:ext cx="1981200" cy="838200"/>
          </a:xfrm>
          <a:prstGeom prst="roundRect">
            <a:avLst>
              <a:gd name="adj" fmla="val 16667"/>
            </a:avLst>
          </a:prstGeom>
          <a:solidFill>
            <a:schemeClr val="dk2">
              <a:alpha val="41568"/>
            </a:scheme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</a:t>
            </a:r>
            <a:endParaRPr/>
          </a:p>
        </p:txBody>
      </p:sp>
      <p:sp>
        <p:nvSpPr>
          <p:cNvPr id="1076" name="Google Shape;1076;p90"/>
          <p:cNvSpPr/>
          <p:nvPr/>
        </p:nvSpPr>
        <p:spPr>
          <a:xfrm>
            <a:off x="1232470" y="3390900"/>
            <a:ext cx="457200" cy="45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p90"/>
          <p:cNvSpPr/>
          <p:nvPr/>
        </p:nvSpPr>
        <p:spPr>
          <a:xfrm>
            <a:off x="6934200" y="2033587"/>
            <a:ext cx="457200" cy="428625"/>
          </a:xfrm>
          <a:prstGeom prst="ellipse">
            <a:avLst/>
          </a:prstGeom>
          <a:noFill/>
          <a:ln w="127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p90"/>
          <p:cNvSpPr/>
          <p:nvPr/>
        </p:nvSpPr>
        <p:spPr>
          <a:xfrm>
            <a:off x="6934200" y="4876800"/>
            <a:ext cx="457200" cy="457200"/>
          </a:xfrm>
          <a:prstGeom prst="ellipse">
            <a:avLst/>
          </a:prstGeom>
          <a:noFill/>
          <a:ln w="127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9" name="Google Shape;1079;p90"/>
          <p:cNvCxnSpPr>
            <a:stCxn id="1076" idx="6"/>
            <a:endCxn id="1075" idx="1"/>
          </p:cNvCxnSpPr>
          <p:nvPr/>
        </p:nvCxnSpPr>
        <p:spPr>
          <a:xfrm>
            <a:off x="1689670" y="3619500"/>
            <a:ext cx="1358400" cy="0"/>
          </a:xfrm>
          <a:prstGeom prst="straightConnector1">
            <a:avLst/>
          </a:prstGeom>
          <a:noFill/>
          <a:ln w="349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80" name="Google Shape;1080;p90"/>
          <p:cNvCxnSpPr>
            <a:stCxn id="1075" idx="3"/>
          </p:cNvCxnSpPr>
          <p:nvPr/>
        </p:nvCxnSpPr>
        <p:spPr>
          <a:xfrm rot="10800000" flipH="1">
            <a:off x="5029200" y="2340900"/>
            <a:ext cx="1905000" cy="1278600"/>
          </a:xfrm>
          <a:prstGeom prst="straightConnector1">
            <a:avLst/>
          </a:prstGeom>
          <a:noFill/>
          <a:ln w="349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81" name="Google Shape;1081;p90"/>
          <p:cNvCxnSpPr>
            <a:stCxn id="1075" idx="3"/>
          </p:cNvCxnSpPr>
          <p:nvPr/>
        </p:nvCxnSpPr>
        <p:spPr>
          <a:xfrm>
            <a:off x="5029200" y="3619500"/>
            <a:ext cx="1905000" cy="1333500"/>
          </a:xfrm>
          <a:prstGeom prst="straightConnector1">
            <a:avLst/>
          </a:prstGeom>
          <a:noFill/>
          <a:ln w="349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82" name="Google Shape;1082;p90"/>
          <p:cNvSpPr txBox="1"/>
          <p:nvPr/>
        </p:nvSpPr>
        <p:spPr>
          <a:xfrm>
            <a:off x="762000" y="3848100"/>
            <a:ext cx="1398140" cy="70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Initial State</a:t>
            </a:r>
            <a:endParaRPr/>
          </a:p>
        </p:txBody>
      </p:sp>
      <p:sp>
        <p:nvSpPr>
          <p:cNvPr id="1083" name="Google Shape;1083;p90"/>
          <p:cNvSpPr txBox="1"/>
          <p:nvPr/>
        </p:nvSpPr>
        <p:spPr>
          <a:xfrm rot="-1984950">
            <a:off x="5257800" y="2265340"/>
            <a:ext cx="1026243" cy="700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endParaRPr/>
          </a:p>
        </p:txBody>
      </p:sp>
      <p:sp>
        <p:nvSpPr>
          <p:cNvPr id="1084" name="Google Shape;1084;p90"/>
          <p:cNvSpPr txBox="1"/>
          <p:nvPr/>
        </p:nvSpPr>
        <p:spPr>
          <a:xfrm rot="2159759">
            <a:off x="5279337" y="4234405"/>
            <a:ext cx="1082669" cy="7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Rollback</a:t>
            </a:r>
            <a:endParaRPr/>
          </a:p>
        </p:txBody>
      </p:sp>
      <p:sp>
        <p:nvSpPr>
          <p:cNvPr id="1085" name="Google Shape;1085;p90"/>
          <p:cNvSpPr txBox="1"/>
          <p:nvPr/>
        </p:nvSpPr>
        <p:spPr>
          <a:xfrm>
            <a:off x="6629400" y="1529713"/>
            <a:ext cx="211699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 Succeed</a:t>
            </a:r>
            <a:endParaRPr/>
          </a:p>
        </p:txBody>
      </p:sp>
      <p:sp>
        <p:nvSpPr>
          <p:cNvPr id="1086" name="Google Shape;1086;p90"/>
          <p:cNvSpPr txBox="1"/>
          <p:nvPr/>
        </p:nvSpPr>
        <p:spPr>
          <a:xfrm>
            <a:off x="6629400" y="5372100"/>
            <a:ext cx="1902316" cy="62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 Failed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91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Transaction Management</a:t>
            </a:r>
            <a:endParaRPr/>
          </a:p>
        </p:txBody>
      </p:sp>
      <p:sp>
        <p:nvSpPr>
          <p:cNvPr id="1092" name="Google Shape;1092;p91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In JDBC, </a:t>
            </a:r>
            <a:r>
              <a:rPr lang="en-US" b="1"/>
              <a:t>Connection interface</a:t>
            </a:r>
            <a:r>
              <a:rPr lang="en-US"/>
              <a:t> provides methods to manage transaction.</a:t>
            </a:r>
            <a:endParaRPr/>
          </a:p>
        </p:txBody>
      </p:sp>
      <p:sp>
        <p:nvSpPr>
          <p:cNvPr id="1093" name="Google Shape;1093;p91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91</a:t>
            </a:fld>
            <a:endParaRPr/>
          </a:p>
        </p:txBody>
      </p:sp>
      <p:graphicFrame>
        <p:nvGraphicFramePr>
          <p:cNvPr id="1094" name="Google Shape;1094;p91"/>
          <p:cNvGraphicFramePr/>
          <p:nvPr/>
        </p:nvGraphicFramePr>
        <p:xfrm>
          <a:off x="457200" y="236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{328977ED-2D55-4509-BA9B-E804ACDBDD8D}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void </a:t>
                      </a:r>
                      <a:r>
                        <a:rPr lang="en-US" sz="2000" b="1" u="none" strike="noStrike" cap="none"/>
                        <a:t>setAutoCommit</a:t>
                      </a:r>
                      <a:r>
                        <a:rPr lang="en-US" sz="2000" u="none" strike="noStrike" cap="none"/>
                        <a:t>(boolean status)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It is true </a:t>
                      </a:r>
                      <a:r>
                        <a:rPr lang="en-US" sz="2000" b="1" u="none" strike="noStrike" cap="none">
                          <a:solidFill>
                            <a:srgbClr val="0000FF"/>
                          </a:solidFill>
                        </a:rPr>
                        <a:t>by default,</a:t>
                      </a:r>
                      <a:r>
                        <a:rPr lang="en-US" sz="2000" u="none" strike="noStrike" cap="none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000" u="none" strike="noStrike" cap="none"/>
                        <a:t>means each transaction is committed bydefault.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95" name="Google Shape;1095;p91"/>
          <p:cNvGraphicFramePr/>
          <p:nvPr/>
        </p:nvGraphicFramePr>
        <p:xfrm>
          <a:off x="457200" y="306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{328977ED-2D55-4509-BA9B-E804ACDBDD8D}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void </a:t>
                      </a:r>
                      <a:r>
                        <a:rPr lang="en-US" sz="2000" b="1" u="none" strike="noStrike" cap="none"/>
                        <a:t>commit</a:t>
                      </a:r>
                      <a:r>
                        <a:rPr lang="en-US" sz="2000" u="none" strike="noStrike" cap="none"/>
                        <a:t>()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commits the transaction.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96" name="Google Shape;1096;p91"/>
          <p:cNvGraphicFramePr/>
          <p:nvPr/>
        </p:nvGraphicFramePr>
        <p:xfrm>
          <a:off x="457200" y="346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{328977ED-2D55-4509-BA9B-E804ACDBDD8D}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1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void </a:t>
                      </a:r>
                      <a:r>
                        <a:rPr lang="en-US" sz="2000" b="1" u="none" strike="noStrike" cap="none"/>
                        <a:t>rollback</a:t>
                      </a:r>
                      <a:r>
                        <a:rPr lang="en-US" sz="2000" u="none" strike="noStrike" cap="none"/>
                        <a:t>()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cancels the transaction.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92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Transaction Management:commit</a:t>
            </a:r>
            <a:endParaRPr/>
          </a:p>
        </p:txBody>
      </p:sp>
      <p:sp>
        <p:nvSpPr>
          <p:cNvPr id="1102" name="Google Shape;1102;p92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Calibri"/>
              <a:buAutoNum type="arabicPeriod"/>
            </a:pPr>
            <a:r>
              <a:rPr lang="en-US" sz="17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700" b="1">
                <a:latin typeface="Courier New"/>
                <a:ea typeface="Courier New"/>
                <a:cs typeface="Courier New"/>
                <a:sym typeface="Courier New"/>
              </a:rPr>
              <a:t> java.sql.*;  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4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Calibri"/>
              <a:buAutoNum type="arabicPeriod"/>
            </a:pPr>
            <a:r>
              <a:rPr lang="en-US" sz="17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700" b="1">
                <a:latin typeface="Courier New"/>
                <a:ea typeface="Courier New"/>
                <a:cs typeface="Courier New"/>
                <a:sym typeface="Courier New"/>
              </a:rPr>
              <a:t> CommitDemo{  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4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Calibri"/>
              <a:buAutoNum type="arabicPeriod"/>
            </a:pPr>
            <a:r>
              <a:rPr lang="en-US" sz="17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700" b="1">
                <a:latin typeface="Courier New"/>
                <a:ea typeface="Courier New"/>
                <a:cs typeface="Courier New"/>
                <a:sym typeface="Courier New"/>
              </a:rPr>
              <a:t>main(String args[]){  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4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Calibri"/>
              <a:buAutoNum type="arabicPeriod"/>
            </a:pPr>
            <a:r>
              <a:rPr lang="en-US" sz="17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1700" b="1">
                <a:latin typeface="Courier New"/>
                <a:ea typeface="Courier New"/>
                <a:cs typeface="Courier New"/>
                <a:sym typeface="Courier New"/>
              </a:rPr>
              <a:t>{  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-US" sz="1700" b="1">
                <a:latin typeface="Courier New"/>
                <a:ea typeface="Courier New"/>
                <a:cs typeface="Courier New"/>
                <a:sym typeface="Courier New"/>
              </a:rPr>
              <a:t> Class.forName(</a:t>
            </a:r>
            <a:r>
              <a:rPr lang="en-US" sz="1700" b="1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"com.mysql.jdbc.Driver"</a:t>
            </a:r>
            <a:r>
              <a:rPr lang="en-US" sz="1700" b="1"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-US" sz="1700" b="1">
                <a:latin typeface="Courier New"/>
                <a:ea typeface="Courier New"/>
                <a:cs typeface="Courier New"/>
                <a:sym typeface="Courier New"/>
              </a:rPr>
              <a:t> Connection con=DriverManager.getConnection(  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-US" sz="1700" b="1">
                <a:latin typeface="Courier New"/>
                <a:ea typeface="Courier New"/>
                <a:cs typeface="Courier New"/>
                <a:sym typeface="Courier New"/>
              </a:rPr>
              <a:t>		  </a:t>
            </a:r>
            <a:r>
              <a:rPr lang="en-US" sz="1700" b="1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"jdbc:mysql://localhost:3306/GTU","root","root"</a:t>
            </a:r>
            <a:r>
              <a:rPr lang="en-US" sz="1700" b="1"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-US" sz="1700" b="1">
                <a:latin typeface="Courier New"/>
                <a:ea typeface="Courier New"/>
                <a:cs typeface="Courier New"/>
                <a:sym typeface="Courier New"/>
              </a:rPr>
              <a:t> con.setAutoCommit(</a:t>
            </a:r>
            <a:r>
              <a:rPr lang="en-US" sz="17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sz="1700" b="1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-US" sz="1700" b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//bydefault it is true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-US" sz="1700" b="1">
                <a:latin typeface="Courier New"/>
                <a:ea typeface="Courier New"/>
                <a:cs typeface="Courier New"/>
                <a:sym typeface="Courier New"/>
              </a:rPr>
              <a:t> Statement stmt=con.createStatement(); 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-US" sz="17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700" b="1">
                <a:latin typeface="Courier New"/>
                <a:ea typeface="Courier New"/>
                <a:cs typeface="Courier New"/>
                <a:sym typeface="Courier New"/>
              </a:rPr>
              <a:t> i=stmt.executeUpdate(</a:t>
            </a:r>
            <a:r>
              <a:rPr lang="en-US" sz="1700" b="1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"insert into diet 								     values(605,'def','ci')"</a:t>
            </a:r>
            <a:r>
              <a:rPr lang="en-US" sz="1700" b="1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-US" sz="1700" b="1">
                <a:latin typeface="Courier New"/>
                <a:ea typeface="Courier New"/>
                <a:cs typeface="Courier New"/>
                <a:sym typeface="Courier New"/>
              </a:rPr>
              <a:t> System.</a:t>
            </a:r>
            <a:r>
              <a:rPr lang="en-US" sz="17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700" b="1"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700" b="1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"no. of rows inserted="</a:t>
            </a:r>
            <a:r>
              <a:rPr lang="en-US" sz="1700" b="1">
                <a:latin typeface="Courier New"/>
                <a:ea typeface="Courier New"/>
                <a:cs typeface="Courier New"/>
                <a:sym typeface="Courier New"/>
              </a:rPr>
              <a:t>+i);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-US" sz="1700" b="1">
                <a:latin typeface="Courier New"/>
                <a:ea typeface="Courier New"/>
                <a:cs typeface="Courier New"/>
                <a:sym typeface="Courier New"/>
              </a:rPr>
              <a:t> con.commit();</a:t>
            </a:r>
            <a:r>
              <a:rPr lang="en-US" sz="1700" b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//commit transaction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-US" sz="1700" b="1">
                <a:latin typeface="Courier New"/>
                <a:ea typeface="Courier New"/>
                <a:cs typeface="Courier New"/>
                <a:sym typeface="Courier New"/>
              </a:rPr>
              <a:t> con.close();  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-US" sz="1700" b="1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lang="en-US" sz="17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700" b="1">
                <a:latin typeface="Courier New"/>
                <a:ea typeface="Courier New"/>
                <a:cs typeface="Courier New"/>
                <a:sym typeface="Courier New"/>
              </a:rPr>
              <a:t>(Exception e){ System.</a:t>
            </a:r>
            <a:r>
              <a:rPr lang="en-US" sz="17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700" b="1">
                <a:latin typeface="Courier New"/>
                <a:ea typeface="Courier New"/>
                <a:cs typeface="Courier New"/>
                <a:sym typeface="Courier New"/>
              </a:rPr>
              <a:t>.println(e);}  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-US" sz="1700" b="1">
                <a:latin typeface="Courier New"/>
                <a:ea typeface="Courier New"/>
                <a:cs typeface="Courier New"/>
                <a:sym typeface="Courier New"/>
              </a:rPr>
              <a:t>}} </a:t>
            </a:r>
            <a:endParaRPr/>
          </a:p>
        </p:txBody>
      </p:sp>
      <p:sp>
        <p:nvSpPr>
          <p:cNvPr id="1103" name="Google Shape;1103;p92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92</a:t>
            </a:fld>
            <a:endParaRPr/>
          </a:p>
        </p:txBody>
      </p:sp>
      <p:pic>
        <p:nvPicPr>
          <p:cNvPr id="1104" name="Google Shape;1104;p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3400" y="5410200"/>
            <a:ext cx="460057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5" name="Google Shape;1105;p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91213" y="864296"/>
            <a:ext cx="3252787" cy="3313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6" name="Google Shape;1106;p92"/>
          <p:cNvCxnSpPr/>
          <p:nvPr/>
        </p:nvCxnSpPr>
        <p:spPr>
          <a:xfrm>
            <a:off x="5486400" y="4724400"/>
            <a:ext cx="3276600" cy="0"/>
          </a:xfrm>
          <a:prstGeom prst="straightConnector1">
            <a:avLst/>
          </a:prstGeom>
          <a:noFill/>
          <a:ln w="412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7" name="Google Shape;1107;p92"/>
          <p:cNvCxnSpPr/>
          <p:nvPr/>
        </p:nvCxnSpPr>
        <p:spPr>
          <a:xfrm>
            <a:off x="5891213" y="3581400"/>
            <a:ext cx="3276600" cy="0"/>
          </a:xfrm>
          <a:prstGeom prst="straightConnector1">
            <a:avLst/>
          </a:prstGeom>
          <a:noFill/>
          <a:ln w="412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08" name="Google Shape;1108;p92"/>
          <p:cNvSpPr/>
          <p:nvPr/>
        </p:nvSpPr>
        <p:spPr>
          <a:xfrm>
            <a:off x="685800" y="3429000"/>
            <a:ext cx="3352800" cy="381000"/>
          </a:xfrm>
          <a:prstGeom prst="roundRect">
            <a:avLst>
              <a:gd name="adj" fmla="val 16667"/>
            </a:avLst>
          </a:prstGeom>
          <a:solidFill>
            <a:srgbClr val="FF0000">
              <a:alpha val="1254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9" name="Google Shape;1109;p92"/>
          <p:cNvSpPr/>
          <p:nvPr/>
        </p:nvSpPr>
        <p:spPr>
          <a:xfrm>
            <a:off x="685800" y="5105400"/>
            <a:ext cx="1828800" cy="304800"/>
          </a:xfrm>
          <a:prstGeom prst="roundRect">
            <a:avLst>
              <a:gd name="adj" fmla="val 16667"/>
            </a:avLst>
          </a:prstGeom>
          <a:solidFill>
            <a:srgbClr val="FF0000">
              <a:alpha val="1254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1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1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1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1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93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Transaction Management:rollback</a:t>
            </a:r>
            <a:endParaRPr/>
          </a:p>
        </p:txBody>
      </p:sp>
      <p:sp>
        <p:nvSpPr>
          <p:cNvPr id="1115" name="Google Shape;1115;p93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alibri"/>
              <a:buAutoNum type="arabicPeriod"/>
            </a:pPr>
            <a:r>
              <a:rPr lang="en-US" sz="16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java.sql.*;  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alibri"/>
              <a:buAutoNum type="arabicPeriod"/>
            </a:pPr>
            <a:r>
              <a:rPr lang="en-US" sz="16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RollbackDemo{  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alibri"/>
              <a:buAutoNum type="arabicPeriod"/>
            </a:pPr>
            <a:r>
              <a:rPr lang="en-US" sz="16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main(String args[]){  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alibri"/>
              <a:buAutoNum type="arabicPeriod"/>
            </a:pPr>
            <a:r>
              <a:rPr lang="en-US" sz="16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{ Class.forName(</a:t>
            </a:r>
            <a:r>
              <a:rPr lang="en-US" sz="1600" b="1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"com.mysql.jdbc.Driver"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Connection con=DriverManager.getConnection(  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		     </a:t>
            </a:r>
            <a:r>
              <a:rPr lang="en-US" sz="1600" b="1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"jdbc:mysql://localhost:3306/GTU","root","root"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con.setAutoCommit(</a:t>
            </a:r>
            <a:r>
              <a:rPr lang="en-US" sz="16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-US" sz="1600" b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//bydeafault it is true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Statement stmt=con.createStatement(); 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i=stmt.executeUpdate(</a:t>
            </a:r>
            <a:r>
              <a:rPr lang="en-US" sz="1600" b="1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"insert into diet 									values(606,'ghi','ee')"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con.commit(); </a:t>
            </a:r>
            <a:r>
              <a:rPr lang="en-US" sz="1600" b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//Commit Transaction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i+=stmt.executeUpdate(</a:t>
            </a:r>
            <a:r>
              <a:rPr lang="en-US" sz="1600" b="1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"insert into diet values(607,'mno','ch')"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System.</a:t>
            </a:r>
            <a:r>
              <a:rPr lang="en-US" sz="16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600" b="1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"no. of rows inserted="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+i);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con.rollback(); </a:t>
            </a:r>
            <a:r>
              <a:rPr lang="en-US" sz="1600" b="1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//Rollback Transaction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con.close(); 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lang="en-US" sz="16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(Exception e){ System.</a:t>
            </a:r>
            <a:r>
              <a:rPr lang="en-US" sz="16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.println(e);}  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}} </a:t>
            </a:r>
            <a:endParaRPr/>
          </a:p>
        </p:txBody>
      </p:sp>
      <p:sp>
        <p:nvSpPr>
          <p:cNvPr id="1116" name="Google Shape;1116;p93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93</a:t>
            </a:fld>
            <a:endParaRPr/>
          </a:p>
        </p:txBody>
      </p:sp>
      <p:pic>
        <p:nvPicPr>
          <p:cNvPr id="1117" name="Google Shape;1117;p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57700" y="5410200"/>
            <a:ext cx="46863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8" name="Google Shape;1118;p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38800" y="911329"/>
            <a:ext cx="3505200" cy="2828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9" name="Google Shape;1119;p93"/>
          <p:cNvCxnSpPr/>
          <p:nvPr/>
        </p:nvCxnSpPr>
        <p:spPr>
          <a:xfrm>
            <a:off x="5638800" y="4191000"/>
            <a:ext cx="3276600" cy="0"/>
          </a:xfrm>
          <a:prstGeom prst="straightConnector1">
            <a:avLst/>
          </a:prstGeom>
          <a:noFill/>
          <a:ln w="412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0" name="Google Shape;1120;p93"/>
          <p:cNvSpPr/>
          <p:nvPr/>
        </p:nvSpPr>
        <p:spPr>
          <a:xfrm>
            <a:off x="838200" y="4267200"/>
            <a:ext cx="1752600" cy="304800"/>
          </a:xfrm>
          <a:prstGeom prst="rect">
            <a:avLst/>
          </a:prstGeom>
          <a:solidFill>
            <a:srgbClr val="FF0000">
              <a:alpha val="26274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1" name="Google Shape;1121;p93"/>
          <p:cNvCxnSpPr/>
          <p:nvPr/>
        </p:nvCxnSpPr>
        <p:spPr>
          <a:xfrm>
            <a:off x="5753100" y="3276600"/>
            <a:ext cx="3276600" cy="0"/>
          </a:xfrm>
          <a:prstGeom prst="straightConnector1">
            <a:avLst/>
          </a:prstGeom>
          <a:noFill/>
          <a:ln w="412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2" name="Google Shape;1122;p93"/>
          <p:cNvCxnSpPr/>
          <p:nvPr/>
        </p:nvCxnSpPr>
        <p:spPr>
          <a:xfrm>
            <a:off x="5638800" y="4876800"/>
            <a:ext cx="3276600" cy="0"/>
          </a:xfrm>
          <a:prstGeom prst="straightConnector1">
            <a:avLst/>
          </a:prstGeom>
          <a:noFill/>
          <a:ln w="412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3" name="Google Shape;1123;p93"/>
          <p:cNvSpPr/>
          <p:nvPr/>
        </p:nvSpPr>
        <p:spPr>
          <a:xfrm>
            <a:off x="762000" y="5257800"/>
            <a:ext cx="1981200" cy="304800"/>
          </a:xfrm>
          <a:prstGeom prst="rect">
            <a:avLst/>
          </a:prstGeom>
          <a:solidFill>
            <a:srgbClr val="FF0000">
              <a:alpha val="26274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1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1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1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94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 b="1">
                <a:latin typeface="Calibri"/>
                <a:ea typeface="Calibri"/>
                <a:cs typeface="Calibri"/>
                <a:sym typeface="Calibri"/>
              </a:rPr>
            </a:b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Unit-2: JDBC Programming	</a:t>
            </a:r>
            <a:br>
              <a:rPr lang="en-US"/>
            </a:b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1" name="Google Shape;1131;p94"/>
          <p:cNvSpPr txBox="1">
            <a:spLocks noGrp="1"/>
          </p:cNvSpPr>
          <p:nvPr>
            <p:ph type="body" idx="1"/>
          </p:nvPr>
        </p:nvSpPr>
        <p:spPr>
          <a:xfrm>
            <a:off x="190500" y="914400"/>
            <a:ext cx="8763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API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 JDBC Connectivity Model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Architecture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Driver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Components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Package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Process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JDBC Program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Types of Statement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ResultSet Interface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ResultSetMetaData Interface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Executing SQL updates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Transaction Management</a:t>
            </a:r>
            <a:endParaRPr/>
          </a:p>
          <a:p>
            <a:pPr marL="514350" lvl="0" indent="-514350" algn="l" rtl="0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Batch Processing in JDBC</a:t>
            </a:r>
            <a:r>
              <a:rPr lang="en-US" sz="900" b="1"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857250" lvl="1" indent="-457200" algn="l" rtl="0">
              <a:lnSpc>
                <a:spcPct val="114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n-US" sz="9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457200" lvl="0" indent="-387350" algn="l" rtl="0">
              <a:lnSpc>
                <a:spcPct val="114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lnSpc>
                <a:spcPct val="114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2" name="Google Shape;1132;p94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94</a:t>
            </a:fld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95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Batch Processing in JDBC</a:t>
            </a:r>
            <a:endParaRPr/>
          </a:p>
        </p:txBody>
      </p:sp>
      <p:sp>
        <p:nvSpPr>
          <p:cNvPr id="1138" name="Google Shape;1138;p95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Instead of executing a single query, we can execute a batch (group) of queries. 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It makes the performance fast.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The java.sql.Statement and java.sql.PreparedStatement interfaces provide methods for batch processing.</a:t>
            </a:r>
            <a:endParaRPr/>
          </a:p>
          <a:p>
            <a:pPr marL="0" lvl="0" indent="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i="1">
                <a:latin typeface="Calibri"/>
                <a:ea typeface="Calibri"/>
                <a:cs typeface="Calibri"/>
                <a:sym typeface="Calibri"/>
              </a:rPr>
              <a:t>Methods of Statement interface</a:t>
            </a:r>
            <a:endParaRPr/>
          </a:p>
          <a:p>
            <a:pPr marL="0" lvl="0" indent="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9" name="Google Shape;1139;p95"/>
          <p:cNvSpPr txBox="1">
            <a:spLocks noGrp="1"/>
          </p:cNvSpPr>
          <p:nvPr>
            <p:ph type="sldNum" idx="12"/>
          </p:nvPr>
        </p:nvSpPr>
        <p:spPr>
          <a:xfrm>
            <a:off x="41148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95</a:t>
            </a:fld>
            <a:endParaRPr/>
          </a:p>
        </p:txBody>
      </p:sp>
      <p:graphicFrame>
        <p:nvGraphicFramePr>
          <p:cNvPr id="1140" name="Google Shape;1140;p95"/>
          <p:cNvGraphicFramePr/>
          <p:nvPr/>
        </p:nvGraphicFramePr>
        <p:xfrm>
          <a:off x="571500" y="39090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{F7D016C9-F892-47B3-BC4E-4DEE586F0127}</a:tableStyleId>
              </a:tblPr>
              <a:tblGrid>
                <a:gridCol w="278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3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void </a:t>
                      </a:r>
                      <a:r>
                        <a:rPr lang="en-US" sz="1800" b="1" u="none" strike="noStrike" cap="none"/>
                        <a:t>addBatch</a:t>
                      </a:r>
                      <a:r>
                        <a:rPr lang="en-US" sz="1800" u="none" strike="noStrike" cap="none"/>
                        <a:t>(String query)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It adds query into batch.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1" name="Google Shape;1141;p95"/>
          <p:cNvSpPr/>
          <p:nvPr/>
        </p:nvSpPr>
        <p:spPr>
          <a:xfrm>
            <a:off x="571500" y="3346788"/>
            <a:ext cx="9144000" cy="294600"/>
          </a:xfrm>
          <a:prstGeom prst="rect">
            <a:avLst/>
          </a:prstGeom>
          <a:solidFill>
            <a:srgbClr val="D4D4D4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p95"/>
          <p:cNvSpPr/>
          <p:nvPr/>
        </p:nvSpPr>
        <p:spPr>
          <a:xfrm>
            <a:off x="571500" y="3197563"/>
            <a:ext cx="9144000" cy="6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43" name="Google Shape;1143;p95"/>
          <p:cNvGraphicFramePr/>
          <p:nvPr/>
        </p:nvGraphicFramePr>
        <p:xfrm>
          <a:off x="571500" y="42793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{F7D016C9-F892-47B3-BC4E-4DEE586F0127}</a:tableStyleId>
              </a:tblPr>
              <a:tblGrid>
                <a:gridCol w="278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int[] </a:t>
                      </a:r>
                      <a:r>
                        <a:rPr lang="en-US" sz="1800" b="1" u="none" strike="noStrike" cap="none"/>
                        <a:t>executeBatch</a:t>
                      </a:r>
                      <a:r>
                        <a:rPr lang="en-US" sz="1800" u="none" strike="noStrike" cap="none"/>
                        <a:t>()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It executes the batch of queries.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96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Batch Processing in JDBC</a:t>
            </a:r>
            <a:endParaRPr/>
          </a:p>
        </p:txBody>
      </p:sp>
      <p:sp>
        <p:nvSpPr>
          <p:cNvPr id="1149" name="Google Shape;1149;p96"/>
          <p:cNvSpPr txBox="1">
            <a:spLocks noGrp="1"/>
          </p:cNvSpPr>
          <p:nvPr>
            <p:ph type="body" idx="1"/>
          </p:nvPr>
        </p:nvSpPr>
        <p:spPr>
          <a:xfrm>
            <a:off x="2286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Class.forName(</a:t>
            </a:r>
            <a:r>
              <a:rPr lang="en-US" sz="1400" b="1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"com.mysql.jdbc.Driver"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endParaRPr/>
          </a:p>
          <a:p>
            <a:pPr marL="457200" lvl="0" indent="-4572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Connection con=DriverManager.getConnection(  </a:t>
            </a:r>
            <a:endParaRPr/>
          </a:p>
          <a:p>
            <a:pPr marL="457200" lvl="0" indent="-4572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rgbClr val="974806"/>
              </a:buClr>
              <a:buSzPts val="1400"/>
              <a:buFont typeface="Calibri"/>
              <a:buAutoNum type="arabicPeriod"/>
            </a:pPr>
            <a:r>
              <a:rPr lang="en-US" sz="1400" b="1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			 "jdbc:mysql://localhost:3306/GTU","root","root"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/>
          </a:p>
          <a:p>
            <a:pPr marL="457200" lvl="0" indent="-4572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con.setAutoCommit(</a:t>
            </a:r>
            <a:r>
              <a:rPr lang="en-US" sz="14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457200" lvl="0" indent="-4572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Statement stmt=con.createStatement(); </a:t>
            </a:r>
            <a:endParaRPr/>
          </a:p>
          <a:p>
            <a:pPr marL="457200" lvl="0" indent="-4572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String query1,query2,query3,query4,query5;</a:t>
            </a:r>
            <a:endParaRPr/>
          </a:p>
          <a:p>
            <a:pPr marL="457200" lvl="0" indent="-4572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query1=</a:t>
            </a:r>
            <a:r>
              <a:rPr lang="en-US" sz="1400" b="1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"create table DietStudent(enr INT PRIMARY KEY, name VARCHAR(20),sem 						INT,branch VARCHAR(10))"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457200" lvl="0" indent="-4572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query2=</a:t>
            </a:r>
            <a:r>
              <a:rPr lang="en-US" sz="1400" b="1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"insert into DietStudent values(6001,'java',6,'ce')"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457200" lvl="0" indent="-4572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query3=</a:t>
            </a:r>
            <a:r>
              <a:rPr lang="en-US" sz="1400" b="1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"insert into DietStudent values(6002,'php',6,'ce')"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457200" lvl="0" indent="-4572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query4=</a:t>
            </a:r>
            <a:r>
              <a:rPr lang="en-US" sz="1400" b="1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"update DietStudent set name='cg' where enr=6002"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457200" lvl="0" indent="-4572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query5=</a:t>
            </a:r>
            <a:r>
              <a:rPr lang="en-US" sz="1400" b="1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"delete from DietStudent where name='java'"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457200" lvl="0" indent="-4572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stmt.addBatch(query1);</a:t>
            </a:r>
            <a:endParaRPr/>
          </a:p>
          <a:p>
            <a:pPr marL="457200" lvl="0" indent="-4572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stmt.addBatch(query2);</a:t>
            </a:r>
            <a:endParaRPr/>
          </a:p>
          <a:p>
            <a:pPr marL="457200" lvl="0" indent="-4572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stmt.addBatch(query3);</a:t>
            </a:r>
            <a:endParaRPr/>
          </a:p>
          <a:p>
            <a:pPr marL="457200" lvl="0" indent="-4572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stmt.addBatch(query4);</a:t>
            </a:r>
            <a:endParaRPr/>
          </a:p>
          <a:p>
            <a:pPr marL="457200" lvl="0" indent="-4572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stmt.addBatch(query5);</a:t>
            </a:r>
            <a:endParaRPr/>
          </a:p>
          <a:p>
            <a:pPr marL="457200" lvl="0" indent="-4572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Calibri"/>
              <a:buAutoNum type="arabicPeriod"/>
            </a:pPr>
            <a:r>
              <a:rPr lang="en-US" sz="14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[] i=stmt.executeBatch();</a:t>
            </a:r>
            <a:endParaRPr/>
          </a:p>
          <a:p>
            <a:pPr marL="457200" lvl="0" indent="-457200" algn="l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sz="1400" b="1">
                <a:latin typeface="Courier New"/>
                <a:ea typeface="Courier New"/>
                <a:cs typeface="Courier New"/>
                <a:sym typeface="Courier New"/>
              </a:rPr>
              <a:t>con.commit(); </a:t>
            </a:r>
            <a:endParaRPr/>
          </a:p>
        </p:txBody>
      </p:sp>
      <p:sp>
        <p:nvSpPr>
          <p:cNvPr id="1150" name="Google Shape;1150;p96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96</a:t>
            </a:fld>
            <a:endParaRPr/>
          </a:p>
        </p:txBody>
      </p:sp>
      <p:sp>
        <p:nvSpPr>
          <p:cNvPr id="1151" name="Google Shape;1151;p96"/>
          <p:cNvSpPr/>
          <p:nvPr/>
        </p:nvSpPr>
        <p:spPr>
          <a:xfrm>
            <a:off x="6400800" y="2286000"/>
            <a:ext cx="1143000" cy="381000"/>
          </a:xfrm>
          <a:prstGeom prst="wedgeRoundRectCallout">
            <a:avLst>
              <a:gd name="adj1" fmla="val -78616"/>
              <a:gd name="adj2" fmla="val 67197"/>
              <a:gd name="adj3" fmla="val 16667"/>
            </a:avLst>
          </a:prstGeom>
          <a:noFill/>
          <a:ln w="25400" cap="flat" cmpd="sng">
            <a:solidFill>
              <a:srgbClr val="395E8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</a:t>
            </a:r>
            <a:endParaRPr/>
          </a:p>
        </p:txBody>
      </p:sp>
      <p:sp>
        <p:nvSpPr>
          <p:cNvPr id="1152" name="Google Shape;1152;p96"/>
          <p:cNvSpPr/>
          <p:nvPr/>
        </p:nvSpPr>
        <p:spPr>
          <a:xfrm>
            <a:off x="7772400" y="3200400"/>
            <a:ext cx="1295400" cy="381000"/>
          </a:xfrm>
          <a:prstGeom prst="wedgeRoundRectCallout">
            <a:avLst>
              <a:gd name="adj1" fmla="val -77649"/>
              <a:gd name="adj2" fmla="val 14594"/>
              <a:gd name="adj3" fmla="val 16667"/>
            </a:avLst>
          </a:prstGeom>
          <a:noFill/>
          <a:ln w="25400" cap="flat" cmpd="sng">
            <a:solidFill>
              <a:srgbClr val="395E8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record</a:t>
            </a:r>
            <a:endParaRPr/>
          </a:p>
        </p:txBody>
      </p:sp>
      <p:sp>
        <p:nvSpPr>
          <p:cNvPr id="1153" name="Google Shape;1153;p96"/>
          <p:cNvSpPr/>
          <p:nvPr/>
        </p:nvSpPr>
        <p:spPr>
          <a:xfrm>
            <a:off x="7153144" y="3276600"/>
            <a:ext cx="180845" cy="457200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4" name="Google Shape;1154;p96"/>
          <p:cNvSpPr/>
          <p:nvPr/>
        </p:nvSpPr>
        <p:spPr>
          <a:xfrm>
            <a:off x="7772400" y="3810000"/>
            <a:ext cx="1295400" cy="381000"/>
          </a:xfrm>
          <a:prstGeom prst="wedgeRoundRectCallout">
            <a:avLst>
              <a:gd name="adj1" fmla="val -118261"/>
              <a:gd name="adj2" fmla="val -18282"/>
              <a:gd name="adj3" fmla="val 16667"/>
            </a:avLst>
          </a:prstGeom>
          <a:noFill/>
          <a:ln w="25400" cap="flat" cmpd="sng">
            <a:solidFill>
              <a:srgbClr val="395E8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record</a:t>
            </a:r>
            <a:endParaRPr/>
          </a:p>
        </p:txBody>
      </p:sp>
      <p:sp>
        <p:nvSpPr>
          <p:cNvPr id="1155" name="Google Shape;1155;p96"/>
          <p:cNvSpPr/>
          <p:nvPr/>
        </p:nvSpPr>
        <p:spPr>
          <a:xfrm>
            <a:off x="7747000" y="4572000"/>
            <a:ext cx="1295400" cy="381000"/>
          </a:xfrm>
          <a:prstGeom prst="wedgeRoundRectCallout">
            <a:avLst>
              <a:gd name="adj1" fmla="val -123901"/>
              <a:gd name="adj2" fmla="val -133168"/>
              <a:gd name="adj3" fmla="val 16667"/>
            </a:avLst>
          </a:prstGeom>
          <a:noFill/>
          <a:ln w="25400" cap="flat" cmpd="sng">
            <a:solidFill>
              <a:srgbClr val="395E8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record</a:t>
            </a:r>
            <a:endParaRPr/>
          </a:p>
        </p:txBody>
      </p:sp>
      <p:sp>
        <p:nvSpPr>
          <p:cNvPr id="1156" name="Google Shape;1156;p96"/>
          <p:cNvSpPr/>
          <p:nvPr/>
        </p:nvSpPr>
        <p:spPr>
          <a:xfrm>
            <a:off x="431800" y="4474401"/>
            <a:ext cx="2667000" cy="762000"/>
          </a:xfrm>
          <a:prstGeom prst="rect">
            <a:avLst/>
          </a:prstGeom>
          <a:noFill/>
          <a:ln w="3492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7" name="Google Shape;1157;p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6200" y="4114800"/>
            <a:ext cx="2743200" cy="1961388"/>
          </a:xfrm>
          <a:prstGeom prst="rect">
            <a:avLst/>
          </a:prstGeom>
          <a:noFill/>
          <a:ln>
            <a:noFill/>
          </a:ln>
        </p:spPr>
      </p:pic>
      <p:sp>
        <p:nvSpPr>
          <p:cNvPr id="1158" name="Google Shape;1158;p96"/>
          <p:cNvSpPr/>
          <p:nvPr/>
        </p:nvSpPr>
        <p:spPr>
          <a:xfrm>
            <a:off x="3124200" y="4495800"/>
            <a:ext cx="5334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9" name="Google Shape;1159;p96"/>
          <p:cNvSpPr/>
          <p:nvPr/>
        </p:nvSpPr>
        <p:spPr>
          <a:xfrm>
            <a:off x="393700" y="4449349"/>
            <a:ext cx="2667000" cy="1083501"/>
          </a:xfrm>
          <a:prstGeom prst="rect">
            <a:avLst/>
          </a:prstGeom>
          <a:noFill/>
          <a:ln w="3492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0" name="Google Shape;1160;p96"/>
          <p:cNvSpPr/>
          <p:nvPr/>
        </p:nvSpPr>
        <p:spPr>
          <a:xfrm>
            <a:off x="3124200" y="4876800"/>
            <a:ext cx="5334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1" name="Google Shape;1161;p9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4800" y="4094184"/>
            <a:ext cx="2987163" cy="19820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2" name="Google Shape;1162;p96"/>
          <p:cNvCxnSpPr/>
          <p:nvPr/>
        </p:nvCxnSpPr>
        <p:spPr>
          <a:xfrm>
            <a:off x="5410200" y="5867400"/>
            <a:ext cx="457200" cy="0"/>
          </a:xfrm>
          <a:prstGeom prst="straightConnector1">
            <a:avLst/>
          </a:prstGeom>
          <a:noFill/>
          <a:ln w="476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63" name="Google Shape;1163;p96"/>
          <p:cNvSpPr/>
          <p:nvPr/>
        </p:nvSpPr>
        <p:spPr>
          <a:xfrm>
            <a:off x="393700" y="4458308"/>
            <a:ext cx="2667000" cy="1311841"/>
          </a:xfrm>
          <a:prstGeom prst="rect">
            <a:avLst/>
          </a:prstGeom>
          <a:noFill/>
          <a:ln w="3492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4" name="Google Shape;1164;p96"/>
          <p:cNvSpPr/>
          <p:nvPr/>
        </p:nvSpPr>
        <p:spPr>
          <a:xfrm>
            <a:off x="3124200" y="5181599"/>
            <a:ext cx="5334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5" name="Google Shape;1165;p9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80903" y="4754279"/>
            <a:ext cx="2924697" cy="1639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1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1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1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1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1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14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14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14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14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1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1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1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97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Transaction Isolation Level</a:t>
            </a:r>
            <a:endParaRPr/>
          </a:p>
        </p:txBody>
      </p:sp>
      <p:sp>
        <p:nvSpPr>
          <p:cNvPr id="1171" name="Google Shape;1171;p97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JDBC isolation level represents that, how a database maintains its interiority against the problem such as </a:t>
            </a:r>
            <a:endParaRPr/>
          </a:p>
          <a:p>
            <a:pPr marL="857250" lvl="1" indent="-4572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/>
              <a:t>dirty reads</a:t>
            </a:r>
            <a:endParaRPr/>
          </a:p>
          <a:p>
            <a:pPr marL="857250" lvl="1" indent="-4572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/>
              <a:t>non-repeatable reads </a:t>
            </a:r>
            <a:endParaRPr/>
          </a:p>
          <a:p>
            <a:pPr marL="857250" lvl="1" indent="-4572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/>
              <a:t>phantom reads </a:t>
            </a:r>
            <a:endParaRPr/>
          </a:p>
          <a:p>
            <a:pPr marL="0" lvl="0" indent="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that occurs during concurrent transactions. </a:t>
            </a:r>
            <a:endParaRPr/>
          </a:p>
        </p:txBody>
      </p:sp>
      <p:sp>
        <p:nvSpPr>
          <p:cNvPr id="1172" name="Google Shape;1172;p97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97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98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Transaction Isolation Level</a:t>
            </a:r>
            <a:endParaRPr/>
          </a:p>
        </p:txBody>
      </p:sp>
      <p:sp>
        <p:nvSpPr>
          <p:cNvPr id="1178" name="Google Shape;1178;p98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5833"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348"/>
              <a:buNone/>
            </a:pPr>
            <a:r>
              <a:rPr lang="en-US" b="1"/>
              <a:t>What is Phantom read?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4348"/>
              <a:buFont typeface="Noto Sans Symbols"/>
              <a:buChar char="▪"/>
            </a:pPr>
            <a:r>
              <a:rPr lang="en-US"/>
              <a:t>At the time of execution of a transaction, if two queries that are </a:t>
            </a:r>
            <a:r>
              <a:rPr lang="en-US">
                <a:solidFill>
                  <a:srgbClr val="0000FF"/>
                </a:solidFill>
              </a:rPr>
              <a:t>identical</a:t>
            </a:r>
            <a:r>
              <a:rPr lang="en-US"/>
              <a:t> and executed, and the no. of rows returned are different from other.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4348"/>
              <a:buFont typeface="Noto Sans Symbols"/>
              <a:buChar char="▪"/>
            </a:pPr>
            <a:r>
              <a:rPr lang="en-US"/>
              <a:t>If you execute a query at time </a:t>
            </a:r>
            <a:r>
              <a:rPr lang="en-US">
                <a:solidFill>
                  <a:srgbClr val="0000FF"/>
                </a:solidFill>
              </a:rPr>
              <a:t>T1</a:t>
            </a:r>
            <a:r>
              <a:rPr lang="en-US"/>
              <a:t> and re-execute it at time </a:t>
            </a:r>
            <a:r>
              <a:rPr lang="en-US">
                <a:solidFill>
                  <a:srgbClr val="0000FF"/>
                </a:solidFill>
              </a:rPr>
              <a:t>T2</a:t>
            </a:r>
            <a:r>
              <a:rPr lang="en-US"/>
              <a:t>, additional rows may have been added/deleted  to/from the database, which may affect your results.  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4348"/>
              <a:buFont typeface="Noto Sans Symbols"/>
              <a:buChar char="▪"/>
            </a:pPr>
            <a:r>
              <a:rPr lang="en-US"/>
              <a:t>It is stated that </a:t>
            </a:r>
            <a:r>
              <a:rPr lang="en-US">
                <a:solidFill>
                  <a:srgbClr val="0000FF"/>
                </a:solidFill>
              </a:rPr>
              <a:t>a </a:t>
            </a:r>
            <a:r>
              <a:rPr lang="en-US" b="1">
                <a:solidFill>
                  <a:srgbClr val="0000FF"/>
                </a:solidFill>
              </a:rPr>
              <a:t>phantom read </a:t>
            </a:r>
            <a:r>
              <a:rPr lang="en-US"/>
              <a:t>occurred. </a:t>
            </a:r>
            <a:endParaRPr/>
          </a:p>
        </p:txBody>
      </p:sp>
      <p:sp>
        <p:nvSpPr>
          <p:cNvPr id="1179" name="Google Shape;1179;p98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98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99"/>
          <p:cNvSpPr txBox="1"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Transaction Isolation Level</a:t>
            </a:r>
            <a:endParaRPr/>
          </a:p>
        </p:txBody>
      </p:sp>
      <p:sp>
        <p:nvSpPr>
          <p:cNvPr id="1187" name="Google Shape;1187;p99"/>
          <p:cNvSpPr txBox="1">
            <a:spLocks noGrp="1"/>
          </p:cNvSpPr>
          <p:nvPr>
            <p:ph type="body" idx="1"/>
          </p:nvPr>
        </p:nvSpPr>
        <p:spPr>
          <a:xfrm>
            <a:off x="190500" y="9906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What is Dirty read?</a:t>
            </a:r>
            <a:endParaRPr/>
          </a:p>
          <a:p>
            <a:pPr marL="342900" lvl="0" indent="-3429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Dirty read occurs when one transaction is changing the record, and the other transaction can read this record before the first transaction has been </a:t>
            </a:r>
            <a:r>
              <a:rPr lang="en-US">
                <a:solidFill>
                  <a:srgbClr val="0000FF"/>
                </a:solidFill>
              </a:rPr>
              <a:t>committed</a:t>
            </a:r>
            <a:r>
              <a:rPr lang="en-US"/>
              <a:t> or </a:t>
            </a:r>
            <a:r>
              <a:rPr lang="en-US">
                <a:solidFill>
                  <a:srgbClr val="0000FF"/>
                </a:solidFill>
              </a:rPr>
              <a:t>rolled back</a:t>
            </a:r>
            <a:r>
              <a:rPr lang="en-US"/>
              <a:t>. </a:t>
            </a:r>
            <a:endParaRPr/>
          </a:p>
          <a:p>
            <a:pPr marL="342900" lvl="0" indent="-342900" algn="just" rtl="0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This is known as a </a:t>
            </a:r>
            <a:r>
              <a:rPr lang="en-US">
                <a:solidFill>
                  <a:srgbClr val="0000FF"/>
                </a:solidFill>
              </a:rPr>
              <a:t>dirty read </a:t>
            </a:r>
            <a:r>
              <a:rPr lang="en-US"/>
              <a:t>scenario because there is always a possibility that the first transaction may rollback the change, resulting in the second transaction having read an </a:t>
            </a:r>
            <a:r>
              <a:rPr lang="en-US">
                <a:solidFill>
                  <a:srgbClr val="0000FF"/>
                </a:solidFill>
              </a:rPr>
              <a:t>invalid data</a:t>
            </a:r>
            <a:r>
              <a:rPr lang="en-US"/>
              <a:t>. </a:t>
            </a:r>
            <a:endParaRPr/>
          </a:p>
        </p:txBody>
      </p:sp>
      <p:sp>
        <p:nvSpPr>
          <p:cNvPr id="1188" name="Google Shape;1188;p99"/>
          <p:cNvSpPr txBox="1">
            <a:spLocks noGrp="1"/>
          </p:cNvSpPr>
          <p:nvPr>
            <p:ph type="sldNum" idx="12"/>
          </p:nvPr>
        </p:nvSpPr>
        <p:spPr>
          <a:xfrm>
            <a:off x="3810000" y="64928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99</a:t>
            </a:fld>
            <a:endParaRPr/>
          </a:p>
        </p:txBody>
      </p:sp>
      <p:graphicFrame>
        <p:nvGraphicFramePr>
          <p:cNvPr id="1189" name="Google Shape;1189;p99"/>
          <p:cNvGraphicFramePr/>
          <p:nvPr/>
        </p:nvGraphicFramePr>
        <p:xfrm>
          <a:off x="609600" y="426720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7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Transaction A begins</a:t>
                      </a:r>
                      <a:br>
                        <a:rPr lang="en-US" sz="2000" b="1" u="none" strike="noStrike" cap="non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2000" b="1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 EMPLOYEE SET SALARY = 10000 WHERE EMP_ID= ‘123’;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0" name="Google Shape;1190;p99"/>
          <p:cNvGraphicFramePr/>
          <p:nvPr/>
        </p:nvGraphicFramePr>
        <p:xfrm>
          <a:off x="4572000" y="426720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{F7D016C9-F892-47B3-BC4E-4DEE586F0127}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7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Transaction B begins</a:t>
                      </a:r>
                      <a:br>
                        <a:rPr lang="en-US" sz="1800" u="none" strike="noStrike" cap="none">
                          <a:solidFill>
                            <a:srgbClr val="0000FF"/>
                          </a:solidFill>
                        </a:rPr>
                      </a:br>
                      <a:r>
                        <a:rPr lang="en-US" sz="2000" b="1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* FROM EMPLOYEE;</a:t>
                      </a:r>
                      <a:br>
                        <a:rPr lang="en-US" sz="2000" b="1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lang="en-US" sz="2000" u="none" strike="noStrike" cap="non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Transaction B </a:t>
                      </a: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reflects data which is updated by </a:t>
                      </a:r>
                      <a:r>
                        <a:rPr lang="en-US" sz="2000" u="none" strike="noStrike" cap="non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transaction A</a:t>
                      </a: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But, those updates have not yet been committed).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8945</Words>
  <Application>Microsoft Office PowerPoint</Application>
  <PresentationFormat>On-screen Show (4:3)</PresentationFormat>
  <Paragraphs>1583</Paragraphs>
  <Slides>107</Slides>
  <Notes>107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14" baseType="lpstr">
      <vt:lpstr>Arial</vt:lpstr>
      <vt:lpstr>Calibri</vt:lpstr>
      <vt:lpstr>Courier New</vt:lpstr>
      <vt:lpstr>Noto Sans Symbols</vt:lpstr>
      <vt:lpstr>Times New Roman</vt:lpstr>
      <vt:lpstr>verdana</vt:lpstr>
      <vt:lpstr>Office Theme</vt:lpstr>
      <vt:lpstr>PowerPoint Presentation</vt:lpstr>
      <vt:lpstr>PowerPoint Presentation</vt:lpstr>
      <vt:lpstr> Unit-2: JDBC Programming  </vt:lpstr>
      <vt:lpstr> Unit-2: JDBC Programming  </vt:lpstr>
      <vt:lpstr>Introduction</vt:lpstr>
      <vt:lpstr>Introduction: JDBC</vt:lpstr>
      <vt:lpstr>Introduction: JDBC</vt:lpstr>
      <vt:lpstr> Unit-2: JDBC Programming  </vt:lpstr>
      <vt:lpstr>What is an API?</vt:lpstr>
      <vt:lpstr>Introduction: JDBC API</vt:lpstr>
      <vt:lpstr> Unit-2: JDBC Programming  </vt:lpstr>
      <vt:lpstr>The JDBC Connectivity Model</vt:lpstr>
      <vt:lpstr> Unit-2: JDBC Programming  </vt:lpstr>
      <vt:lpstr>JDBC Architecture</vt:lpstr>
      <vt:lpstr> Unit-2: JDBC Programming  </vt:lpstr>
      <vt:lpstr>JDBC Driver</vt:lpstr>
      <vt:lpstr>JDBC Driver: Type1 (JDBC-ODBC Driver)</vt:lpstr>
      <vt:lpstr>JDBC Driver: Type 1 (JDBC-ODBC Driver)</vt:lpstr>
      <vt:lpstr>JDBC Driver: Type 1 (JDBC-ODBC Driver)</vt:lpstr>
      <vt:lpstr>JDBC Driver: Type 2 (Native Code Driver)</vt:lpstr>
      <vt:lpstr>JDBC Driver: Type 2 (Native Code Driver)</vt:lpstr>
      <vt:lpstr>JDBC Driver: Type 2 (Native Code Driver)</vt:lpstr>
      <vt:lpstr>JDBC Driver: Type 3 (Java Protocol)</vt:lpstr>
      <vt:lpstr>JDBC Driver: Type 3 (Java Protocol)</vt:lpstr>
      <vt:lpstr>JDBC Driver: Type 3 (Java Protocol)</vt:lpstr>
      <vt:lpstr>JDBC Driver: Type 3 (Java Protocol)</vt:lpstr>
      <vt:lpstr>JDBC Driver: Type 4 (Database Protocol)</vt:lpstr>
      <vt:lpstr>JDBC Driver: Type 4 (Database Protocol)</vt:lpstr>
      <vt:lpstr>JDBC Driver: Type 4 (Database Protocol)</vt:lpstr>
      <vt:lpstr>JDBC Driver</vt:lpstr>
      <vt:lpstr>Comparison between JDBC Drivers</vt:lpstr>
      <vt:lpstr>Comparison between JDBC Drivers</vt:lpstr>
      <vt:lpstr>Which Driver should be Used?</vt:lpstr>
      <vt:lpstr>JDBC with different RDBMS</vt:lpstr>
      <vt:lpstr>JDBC Driver: Reference Link</vt:lpstr>
      <vt:lpstr>GTU Question : JDBC</vt:lpstr>
      <vt:lpstr> Unit-2: JDBC Programming  </vt:lpstr>
      <vt:lpstr>JDBC Components</vt:lpstr>
      <vt:lpstr> Unit-2: JDBC Programming  </vt:lpstr>
      <vt:lpstr>JDBC Package</vt:lpstr>
      <vt:lpstr> Unit-2: JDBC Programming  </vt:lpstr>
      <vt:lpstr>JDBC Process</vt:lpstr>
      <vt:lpstr>Step 1: Loading JDBC Driver</vt:lpstr>
      <vt:lpstr>Step 2: Connection to DBMS</vt:lpstr>
      <vt:lpstr>Step 2: Connection to DBMS</vt:lpstr>
      <vt:lpstr>Step 3: Creating statement</vt:lpstr>
      <vt:lpstr>Step 3:Executing Statement</vt:lpstr>
      <vt:lpstr>Step 3: Executing Statement</vt:lpstr>
      <vt:lpstr>Step 3: Executing Statement</vt:lpstr>
      <vt:lpstr>Step 3: Executing Statement</vt:lpstr>
      <vt:lpstr>Step 4:Processing data returned by the DBMS</vt:lpstr>
      <vt:lpstr>Processing data returned by the DBMS</vt:lpstr>
      <vt:lpstr>Step 5:Terminating Connection with DBMS</vt:lpstr>
      <vt:lpstr>JDBC with different RDBMS</vt:lpstr>
      <vt:lpstr> Unit-2: JDBC Programming  </vt:lpstr>
      <vt:lpstr>JDBC Program</vt:lpstr>
      <vt:lpstr>First JDBC Program</vt:lpstr>
      <vt:lpstr> Unit-2: JDBC Programming  </vt:lpstr>
      <vt:lpstr>Types of Statement</vt:lpstr>
      <vt:lpstr>Prepared Statement</vt:lpstr>
      <vt:lpstr>Methods of PreparedStatement interface</vt:lpstr>
      <vt:lpstr>Prepared Statement</vt:lpstr>
      <vt:lpstr>Example of PreparedStatement that inserts the record</vt:lpstr>
      <vt:lpstr>Why to use PreparedStatement?</vt:lpstr>
      <vt:lpstr>GTU Exam Question</vt:lpstr>
      <vt:lpstr>Callable Statement</vt:lpstr>
      <vt:lpstr>Callable Statement</vt:lpstr>
      <vt:lpstr>Callable Statement</vt:lpstr>
      <vt:lpstr>Example CallableStatement</vt:lpstr>
      <vt:lpstr>GTU Exam Question</vt:lpstr>
      <vt:lpstr> Unit-2: JDBC Programming  </vt:lpstr>
      <vt:lpstr>Method: ResultSet</vt:lpstr>
      <vt:lpstr>ResultSet: Navigational methods </vt:lpstr>
      <vt:lpstr>ResultSet: Get methods </vt:lpstr>
      <vt:lpstr>ResultSet: Update methods</vt:lpstr>
      <vt:lpstr>Types of ResultSet</vt:lpstr>
      <vt:lpstr>Concurrency of ResultSet</vt:lpstr>
      <vt:lpstr>ResultSet</vt:lpstr>
      <vt:lpstr>GTU Exam Question</vt:lpstr>
      <vt:lpstr> Unit-2: JDBC Programming  </vt:lpstr>
      <vt:lpstr>ResultSetMetaData Interface</vt:lpstr>
      <vt:lpstr>Method: ResultSetMetaData</vt:lpstr>
      <vt:lpstr>ResultSetMetaData</vt:lpstr>
      <vt:lpstr>DatabaseMetadata</vt:lpstr>
      <vt:lpstr>DatabaseMetadata</vt:lpstr>
      <vt:lpstr>GTU Exam Question</vt:lpstr>
      <vt:lpstr> Unit-2: JDBC Programming  </vt:lpstr>
      <vt:lpstr>Executing SQL updates</vt:lpstr>
      <vt:lpstr> Unit-2: JDBC Programming  </vt:lpstr>
      <vt:lpstr>Transaction Management</vt:lpstr>
      <vt:lpstr>Transaction Management</vt:lpstr>
      <vt:lpstr>Transaction Management:commit</vt:lpstr>
      <vt:lpstr>Transaction Management:rollback</vt:lpstr>
      <vt:lpstr> Unit-2: JDBC Programming  </vt:lpstr>
      <vt:lpstr>Batch Processing in JDBC</vt:lpstr>
      <vt:lpstr>Batch Processing in JDBC</vt:lpstr>
      <vt:lpstr>Transaction Isolation Level</vt:lpstr>
      <vt:lpstr>Transaction Isolation Level</vt:lpstr>
      <vt:lpstr>Transaction Isolation Level</vt:lpstr>
      <vt:lpstr>Transaction Isolation Level</vt:lpstr>
      <vt:lpstr>Transaction Isolation Level:program</vt:lpstr>
      <vt:lpstr>Phantom reads vs Non-repeatable reads</vt:lpstr>
      <vt:lpstr>Transaction Isolation Level</vt:lpstr>
      <vt:lpstr>SQL Exception </vt:lpstr>
      <vt:lpstr>GTU Questions:</vt:lpstr>
      <vt:lpstr>GTU Questions:</vt:lpstr>
      <vt:lpstr>JDBC Interview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Darshan Institute of Engg. &amp; Tech.</dc:creator>
  <cp:lastModifiedBy>Jigneshsingh Kushvaha</cp:lastModifiedBy>
  <cp:revision>2</cp:revision>
  <dcterms:created xsi:type="dcterms:W3CDTF">2013-05-16T16:00:03Z</dcterms:created>
  <dcterms:modified xsi:type="dcterms:W3CDTF">2024-08-13T19:06:43Z</dcterms:modified>
</cp:coreProperties>
</file>