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2" r:id="rId5"/>
    <p:sldId id="260" r:id="rId6"/>
    <p:sldId id="261" r:id="rId7"/>
    <p:sldId id="263" r:id="rId8"/>
    <p:sldId id="262" r:id="rId9"/>
    <p:sldId id="294" r:id="rId10"/>
    <p:sldId id="265" r:id="rId11"/>
    <p:sldId id="293"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BUS reservation backend system</a:t>
            </a:r>
            <a:endParaRPr lang="en-IN" dirty="0"/>
          </a:p>
        </p:txBody>
      </p:sp>
      <p:sp>
        <p:nvSpPr>
          <p:cNvPr id="3" name="Subtitle 2"/>
          <p:cNvSpPr>
            <a:spLocks noGrp="1"/>
          </p:cNvSpPr>
          <p:nvPr>
            <p:ph type="subTitle" idx="1"/>
          </p:nvPr>
        </p:nvSpPr>
        <p:spPr/>
        <p:txBody>
          <a:bodyPr/>
          <a:lstStyle/>
          <a:p>
            <a:pPr algn="ctr"/>
            <a:r>
              <a:rPr lang="en-IN" dirty="0" err="1" smtClean="0"/>
              <a:t>Dbms</a:t>
            </a:r>
            <a:r>
              <a:rPr lang="en-IN" dirty="0" smtClean="0"/>
              <a:t> mini </a:t>
            </a:r>
            <a:r>
              <a:rPr lang="en-IN" dirty="0" err="1" smtClean="0"/>
              <a:t>preoject</a:t>
            </a:r>
            <a:endParaRPr lang="en-IN" dirty="0"/>
          </a:p>
        </p:txBody>
      </p:sp>
    </p:spTree>
    <p:extLst>
      <p:ext uri="{BB962C8B-B14F-4D97-AF65-F5344CB8AC3E}">
        <p14:creationId xmlns:p14="http://schemas.microsoft.com/office/powerpoint/2010/main" val="3225287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9412232"/>
              </p:ext>
            </p:extLst>
          </p:nvPr>
        </p:nvGraphicFramePr>
        <p:xfrm>
          <a:off x="175623" y="785955"/>
          <a:ext cx="2187303" cy="3004456"/>
        </p:xfrm>
        <a:graphic>
          <a:graphicData uri="http://schemas.openxmlformats.org/drawingml/2006/table">
            <a:tbl>
              <a:tblPr firstRow="1" bandRow="1">
                <a:tableStyleId>{68D230F3-CF80-4859-8CE7-A43EE81993B5}</a:tableStyleId>
              </a:tblPr>
              <a:tblGrid>
                <a:gridCol w="2187303">
                  <a:extLst>
                    <a:ext uri="{9D8B030D-6E8A-4147-A177-3AD203B41FA5}">
                      <a16:colId xmlns:a16="http://schemas.microsoft.com/office/drawing/2014/main" val="2540568430"/>
                    </a:ext>
                  </a:extLst>
                </a:gridCol>
              </a:tblGrid>
              <a:tr h="512636">
                <a:tc>
                  <a:txBody>
                    <a:bodyPr/>
                    <a:lstStyle/>
                    <a:p>
                      <a:pPr algn="ctr"/>
                      <a:r>
                        <a:rPr lang="en-US" dirty="0" smtClean="0">
                          <a:solidFill>
                            <a:srgbClr val="00B0F0"/>
                          </a:solidFill>
                        </a:rPr>
                        <a:t>Passenger</a:t>
                      </a:r>
                      <a:endParaRPr lang="en-IN"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86867903"/>
                  </a:ext>
                </a:extLst>
              </a:tr>
              <a:tr h="498364">
                <a:tc>
                  <a:txBody>
                    <a:bodyPr/>
                    <a:lstStyle/>
                    <a:p>
                      <a:pPr algn="ctr"/>
                      <a:r>
                        <a:rPr lang="en-US" u="sng" dirty="0" err="1" smtClean="0"/>
                        <a:t>PassengerID</a:t>
                      </a:r>
                      <a:r>
                        <a:rPr lang="en-US" u="sng" dirty="0" smtClean="0"/>
                        <a:t>(PK)</a:t>
                      </a:r>
                      <a:endParaRPr lang="en-IN"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67011047"/>
                  </a:ext>
                </a:extLst>
              </a:tr>
              <a:tr h="498364">
                <a:tc>
                  <a:txBody>
                    <a:bodyPr/>
                    <a:lstStyle/>
                    <a:p>
                      <a:pPr algn="ctr"/>
                      <a:r>
                        <a:rPr lang="en-US" dirty="0" err="1" smtClean="0"/>
                        <a:t>FirstName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36063335"/>
                  </a:ext>
                </a:extLst>
              </a:tr>
              <a:tr h="498364">
                <a:tc>
                  <a:txBody>
                    <a:bodyPr/>
                    <a:lstStyle/>
                    <a:p>
                      <a:pPr algn="ctr"/>
                      <a:r>
                        <a:rPr lang="en-US" dirty="0" err="1" smtClean="0"/>
                        <a:t>LastName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4600775"/>
                  </a:ext>
                </a:extLst>
              </a:tr>
              <a:tr h="498364">
                <a:tc>
                  <a:txBody>
                    <a:bodyPr/>
                    <a:lstStyle/>
                    <a:p>
                      <a:pPr algn="ctr"/>
                      <a:r>
                        <a:rPr lang="en-US" dirty="0" smtClean="0"/>
                        <a:t>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0002088"/>
                  </a:ext>
                </a:extLst>
              </a:tr>
              <a:tr h="498364">
                <a:tc>
                  <a:txBody>
                    <a:bodyPr/>
                    <a:lstStyle/>
                    <a:p>
                      <a:pPr algn="ctr"/>
                      <a:r>
                        <a:rPr lang="en-US" dirty="0" smtClean="0"/>
                        <a:t>Gender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00045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43719287"/>
              </p:ext>
            </p:extLst>
          </p:nvPr>
        </p:nvGraphicFramePr>
        <p:xfrm>
          <a:off x="3226525" y="799015"/>
          <a:ext cx="2521132" cy="3337560"/>
        </p:xfrm>
        <a:graphic>
          <a:graphicData uri="http://schemas.openxmlformats.org/drawingml/2006/table">
            <a:tbl>
              <a:tblPr firstRow="1" bandRow="1">
                <a:tableStyleId>{68D230F3-CF80-4859-8CE7-A43EE81993B5}</a:tableStyleId>
              </a:tblPr>
              <a:tblGrid>
                <a:gridCol w="2521132">
                  <a:extLst>
                    <a:ext uri="{9D8B030D-6E8A-4147-A177-3AD203B41FA5}">
                      <a16:colId xmlns:a16="http://schemas.microsoft.com/office/drawing/2014/main" val="1101196298"/>
                    </a:ext>
                  </a:extLst>
                </a:gridCol>
              </a:tblGrid>
              <a:tr h="370840">
                <a:tc>
                  <a:txBody>
                    <a:bodyPr/>
                    <a:lstStyle/>
                    <a:p>
                      <a:pPr algn="ctr"/>
                      <a:r>
                        <a:rPr lang="en-US" dirty="0" smtClean="0">
                          <a:solidFill>
                            <a:srgbClr val="00B0F0"/>
                          </a:solidFill>
                        </a:rPr>
                        <a:t>Bus</a:t>
                      </a:r>
                      <a:endParaRPr lang="en-IN"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1896772"/>
                  </a:ext>
                </a:extLst>
              </a:tr>
              <a:tr h="370840">
                <a:tc>
                  <a:txBody>
                    <a:bodyPr/>
                    <a:lstStyle/>
                    <a:p>
                      <a:pPr algn="ctr"/>
                      <a:r>
                        <a:rPr lang="en-US" u="sng" dirty="0" err="1" smtClean="0"/>
                        <a:t>BusNo</a:t>
                      </a:r>
                      <a:r>
                        <a:rPr lang="en-US" u="sng" dirty="0" smtClean="0"/>
                        <a:t>(PK)</a:t>
                      </a:r>
                      <a:endParaRPr lang="en-IN"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5374211"/>
                  </a:ext>
                </a:extLst>
              </a:tr>
              <a:tr h="370840">
                <a:tc>
                  <a:txBody>
                    <a:bodyPr/>
                    <a:lstStyle/>
                    <a:p>
                      <a:pPr algn="ctr"/>
                      <a:r>
                        <a:rPr lang="en-US" dirty="0" err="1" smtClean="0"/>
                        <a:t>StartTime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4057014"/>
                  </a:ext>
                </a:extLst>
              </a:tr>
              <a:tr h="370840">
                <a:tc>
                  <a:txBody>
                    <a:bodyPr/>
                    <a:lstStyle/>
                    <a:p>
                      <a:pPr algn="ctr"/>
                      <a:r>
                        <a:rPr lang="en-US" dirty="0" err="1" smtClean="0"/>
                        <a:t>AvailableSeats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53486863"/>
                  </a:ext>
                </a:extLst>
              </a:tr>
              <a:tr h="370840">
                <a:tc>
                  <a:txBody>
                    <a:bodyPr/>
                    <a:lstStyle/>
                    <a:p>
                      <a:pPr algn="ctr"/>
                      <a:r>
                        <a:rPr lang="en-US" dirty="0" err="1" smtClean="0"/>
                        <a:t>TypeOfBus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3690216"/>
                  </a:ext>
                </a:extLst>
              </a:tr>
              <a:tr h="370840">
                <a:tc>
                  <a:txBody>
                    <a:bodyPr/>
                    <a:lstStyle/>
                    <a:p>
                      <a:pPr algn="ctr"/>
                      <a:r>
                        <a:rPr lang="en-US" dirty="0" err="1" smtClean="0"/>
                        <a:t>RouteNo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4757501"/>
                  </a:ext>
                </a:extLst>
              </a:tr>
              <a:tr h="370840">
                <a:tc>
                  <a:txBody>
                    <a:bodyPr/>
                    <a:lstStyle/>
                    <a:p>
                      <a:pPr algn="ctr"/>
                      <a:r>
                        <a:rPr lang="en-US" dirty="0" err="1" smtClean="0"/>
                        <a:t>StartCity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1243192"/>
                  </a:ext>
                </a:extLst>
              </a:tr>
              <a:tr h="370840">
                <a:tc>
                  <a:txBody>
                    <a:bodyPr/>
                    <a:lstStyle/>
                    <a:p>
                      <a:pPr algn="ctr"/>
                      <a:r>
                        <a:rPr lang="en-US" dirty="0" err="1" smtClean="0"/>
                        <a:t>DestinationCity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5179228"/>
                  </a:ext>
                </a:extLst>
              </a:tr>
              <a:tr h="370840">
                <a:tc>
                  <a:txBody>
                    <a:bodyPr/>
                    <a:lstStyle/>
                    <a:p>
                      <a:pPr algn="ctr"/>
                      <a:r>
                        <a:rPr lang="en-US" dirty="0" err="1" smtClean="0"/>
                        <a:t>TotalSeats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3471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816428"/>
              </p:ext>
            </p:extLst>
          </p:nvPr>
        </p:nvGraphicFramePr>
        <p:xfrm>
          <a:off x="6400800" y="799015"/>
          <a:ext cx="2416630" cy="2225040"/>
        </p:xfrm>
        <a:graphic>
          <a:graphicData uri="http://schemas.openxmlformats.org/drawingml/2006/table">
            <a:tbl>
              <a:tblPr firstRow="1" bandRow="1">
                <a:tableStyleId>{68D230F3-CF80-4859-8CE7-A43EE81993B5}</a:tableStyleId>
              </a:tblPr>
              <a:tblGrid>
                <a:gridCol w="2416630">
                  <a:extLst>
                    <a:ext uri="{9D8B030D-6E8A-4147-A177-3AD203B41FA5}">
                      <a16:colId xmlns:a16="http://schemas.microsoft.com/office/drawing/2014/main" val="1886233206"/>
                    </a:ext>
                  </a:extLst>
                </a:gridCol>
              </a:tblGrid>
              <a:tr h="370840">
                <a:tc>
                  <a:txBody>
                    <a:bodyPr/>
                    <a:lstStyle/>
                    <a:p>
                      <a:pPr algn="ctr"/>
                      <a:r>
                        <a:rPr lang="en-US" dirty="0" smtClean="0">
                          <a:solidFill>
                            <a:srgbClr val="00B0F0"/>
                          </a:solidFill>
                        </a:rPr>
                        <a:t>Route</a:t>
                      </a:r>
                      <a:endParaRPr lang="en-IN"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1711509"/>
                  </a:ext>
                </a:extLst>
              </a:tr>
              <a:tr h="370840">
                <a:tc>
                  <a:txBody>
                    <a:bodyPr/>
                    <a:lstStyle/>
                    <a:p>
                      <a:pPr algn="ctr"/>
                      <a:r>
                        <a:rPr lang="en-US" u="sng" dirty="0" err="1" smtClean="0"/>
                        <a:t>RouteNo</a:t>
                      </a:r>
                      <a:r>
                        <a:rPr lang="en-US" u="sng" dirty="0" smtClean="0"/>
                        <a:t>(PK)</a:t>
                      </a:r>
                      <a:endParaRPr lang="en-IN"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8028258"/>
                  </a:ext>
                </a:extLst>
              </a:tr>
              <a:tr h="370840">
                <a:tc>
                  <a:txBody>
                    <a:bodyPr/>
                    <a:lstStyle/>
                    <a:p>
                      <a:pPr algn="ctr"/>
                      <a:r>
                        <a:rPr lang="en-US" dirty="0" smtClean="0"/>
                        <a:t>Cost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0956603"/>
                  </a:ext>
                </a:extLst>
              </a:tr>
              <a:tr h="370840">
                <a:tc>
                  <a:txBody>
                    <a:bodyPr/>
                    <a:lstStyle/>
                    <a:p>
                      <a:pPr algn="ctr"/>
                      <a:r>
                        <a:rPr lang="en-US" dirty="0" err="1" smtClean="0"/>
                        <a:t>TimeDuration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3863469"/>
                  </a:ext>
                </a:extLst>
              </a:tr>
              <a:tr h="370840">
                <a:tc>
                  <a:txBody>
                    <a:bodyPr/>
                    <a:lstStyle/>
                    <a:p>
                      <a:pPr algn="ctr"/>
                      <a:r>
                        <a:rPr lang="en-US" dirty="0" smtClean="0"/>
                        <a:t>Distance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8931161"/>
                  </a:ext>
                </a:extLst>
              </a:tr>
              <a:tr h="370840">
                <a:tc>
                  <a:txBody>
                    <a:bodyPr/>
                    <a:lstStyle/>
                    <a:p>
                      <a:pPr algn="ctr"/>
                      <a:r>
                        <a:rPr lang="en-US" dirty="0" smtClean="0"/>
                        <a:t>Cities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7148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94102715"/>
              </p:ext>
            </p:extLst>
          </p:nvPr>
        </p:nvGraphicFramePr>
        <p:xfrm>
          <a:off x="9470573" y="799015"/>
          <a:ext cx="2299064" cy="3703320"/>
        </p:xfrm>
        <a:graphic>
          <a:graphicData uri="http://schemas.openxmlformats.org/drawingml/2006/table">
            <a:tbl>
              <a:tblPr firstRow="1" bandRow="1">
                <a:tableStyleId>{68D230F3-CF80-4859-8CE7-A43EE81993B5}</a:tableStyleId>
              </a:tblPr>
              <a:tblGrid>
                <a:gridCol w="2299064">
                  <a:extLst>
                    <a:ext uri="{9D8B030D-6E8A-4147-A177-3AD203B41FA5}">
                      <a16:colId xmlns:a16="http://schemas.microsoft.com/office/drawing/2014/main" val="1777964887"/>
                    </a:ext>
                  </a:extLst>
                </a:gridCol>
              </a:tblGrid>
              <a:tr h="359958">
                <a:tc>
                  <a:txBody>
                    <a:bodyPr/>
                    <a:lstStyle/>
                    <a:p>
                      <a:pPr algn="ctr"/>
                      <a:r>
                        <a:rPr lang="en-US" dirty="0" smtClean="0">
                          <a:solidFill>
                            <a:srgbClr val="00B0F0"/>
                          </a:solidFill>
                        </a:rPr>
                        <a:t>Ticket</a:t>
                      </a:r>
                      <a:endParaRPr lang="en-IN"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1394678"/>
                  </a:ext>
                </a:extLst>
              </a:tr>
              <a:tr h="370840">
                <a:tc>
                  <a:txBody>
                    <a:bodyPr/>
                    <a:lstStyle/>
                    <a:p>
                      <a:pPr algn="ctr"/>
                      <a:r>
                        <a:rPr lang="en-US" u="sng" dirty="0" err="1" smtClean="0"/>
                        <a:t>TicketNo</a:t>
                      </a:r>
                      <a:r>
                        <a:rPr lang="en-US" u="sng" dirty="0" smtClean="0"/>
                        <a:t>(PK)</a:t>
                      </a:r>
                      <a:endParaRPr lang="en-IN"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3648454"/>
                  </a:ext>
                </a:extLst>
              </a:tr>
              <a:tr h="370840">
                <a:tc>
                  <a:txBody>
                    <a:bodyPr/>
                    <a:lstStyle/>
                    <a:p>
                      <a:pPr algn="ctr"/>
                      <a:r>
                        <a:rPr lang="en-US" dirty="0" err="1" smtClean="0"/>
                        <a:t>StartCity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94552778"/>
                  </a:ext>
                </a:extLst>
              </a:tr>
              <a:tr h="370840">
                <a:tc>
                  <a:txBody>
                    <a:bodyPr/>
                    <a:lstStyle/>
                    <a:p>
                      <a:pPr algn="ctr"/>
                      <a:r>
                        <a:rPr lang="en-US" dirty="0" err="1" smtClean="0"/>
                        <a:t>FinishCity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12282216"/>
                  </a:ext>
                </a:extLst>
              </a:tr>
              <a:tr h="370840">
                <a:tc>
                  <a:txBody>
                    <a:bodyPr/>
                    <a:lstStyle/>
                    <a:p>
                      <a:pPr algn="ctr"/>
                      <a:r>
                        <a:rPr lang="en-US" dirty="0" err="1" smtClean="0"/>
                        <a:t>BusNo</a:t>
                      </a:r>
                      <a:r>
                        <a:rPr lang="en-US" dirty="0" smtClean="0"/>
                        <a:t>(FK)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2496392"/>
                  </a:ext>
                </a:extLst>
              </a:tr>
              <a:tr h="370840">
                <a:tc>
                  <a:txBody>
                    <a:bodyPr/>
                    <a:lstStyle/>
                    <a:p>
                      <a:pPr algn="ctr"/>
                      <a:r>
                        <a:rPr lang="en-US" dirty="0" smtClean="0"/>
                        <a:t>Date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9177541"/>
                  </a:ext>
                </a:extLst>
              </a:tr>
              <a:tr h="370840">
                <a:tc>
                  <a:txBody>
                    <a:bodyPr/>
                    <a:lstStyle/>
                    <a:p>
                      <a:pPr algn="ctr"/>
                      <a:r>
                        <a:rPr lang="en-US" dirty="0" smtClean="0"/>
                        <a:t>Fare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1561742"/>
                  </a:ext>
                </a:extLst>
              </a:tr>
              <a:tr h="370840">
                <a:tc>
                  <a:txBody>
                    <a:bodyPr/>
                    <a:lstStyle/>
                    <a:p>
                      <a:pPr algn="ctr"/>
                      <a:r>
                        <a:rPr lang="en-US" dirty="0" err="1" smtClean="0"/>
                        <a:t>PassengerID</a:t>
                      </a:r>
                      <a:r>
                        <a:rPr lang="en-US" dirty="0" smtClean="0"/>
                        <a:t>(FK)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80543"/>
                  </a:ext>
                </a:extLst>
              </a:tr>
              <a:tr h="370840">
                <a:tc>
                  <a:txBody>
                    <a:bodyPr/>
                    <a:lstStyle/>
                    <a:p>
                      <a:pPr algn="ctr"/>
                      <a:r>
                        <a:rPr lang="en-US" dirty="0" err="1" smtClean="0"/>
                        <a:t>DepartureTime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04865225"/>
                  </a:ext>
                </a:extLst>
              </a:tr>
              <a:tr h="370840">
                <a:tc>
                  <a:txBody>
                    <a:bodyPr/>
                    <a:lstStyle/>
                    <a:p>
                      <a:pPr algn="ctr"/>
                      <a:r>
                        <a:rPr lang="en-US" dirty="0" err="1" smtClean="0"/>
                        <a:t>ArrivalTime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38245"/>
                  </a:ext>
                </a:extLst>
              </a:tr>
            </a:tbl>
          </a:graphicData>
        </a:graphic>
      </p:graphicFrame>
      <p:cxnSp>
        <p:nvCxnSpPr>
          <p:cNvPr id="9" name="Straight Arrow Connector 8"/>
          <p:cNvCxnSpPr/>
          <p:nvPr/>
        </p:nvCxnSpPr>
        <p:spPr>
          <a:xfrm>
            <a:off x="2362926" y="1162594"/>
            <a:ext cx="8635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47657" y="1018903"/>
            <a:ext cx="653143" cy="261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4" idx="0"/>
          </p:cNvCxnSpPr>
          <p:nvPr/>
        </p:nvCxnSpPr>
        <p:spPr>
          <a:xfrm>
            <a:off x="1269274" y="235131"/>
            <a:ext cx="0" cy="550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7" idx="0"/>
          </p:cNvCxnSpPr>
          <p:nvPr/>
        </p:nvCxnSpPr>
        <p:spPr>
          <a:xfrm>
            <a:off x="10528663" y="235131"/>
            <a:ext cx="91442" cy="56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69274" y="235131"/>
            <a:ext cx="9259389"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687110" y="5036016"/>
            <a:ext cx="2121093" cy="646331"/>
          </a:xfrm>
          <a:prstGeom prst="rect">
            <a:avLst/>
          </a:prstGeom>
          <a:noFill/>
        </p:spPr>
        <p:txBody>
          <a:bodyPr wrap="none" rtlCol="0">
            <a:spAutoFit/>
          </a:bodyPr>
          <a:lstStyle/>
          <a:p>
            <a:r>
              <a:rPr lang="en-US" dirty="0" smtClean="0"/>
              <a:t>PK – PRIMARY KEY</a:t>
            </a:r>
          </a:p>
          <a:p>
            <a:r>
              <a:rPr lang="en-US" dirty="0" smtClean="0"/>
              <a:t>FK – FOREIGN KEY</a:t>
            </a:r>
            <a:endParaRPr lang="en-IN" dirty="0"/>
          </a:p>
        </p:txBody>
      </p:sp>
    </p:spTree>
    <p:extLst>
      <p:ext uri="{BB962C8B-B14F-4D97-AF65-F5344CB8AC3E}">
        <p14:creationId xmlns:p14="http://schemas.microsoft.com/office/powerpoint/2010/main" val="3136711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normalization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84457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normalization</a:t>
            </a:r>
            <a:br>
              <a:rPr lang="en-US" dirty="0" smtClean="0"/>
            </a:br>
            <a:endParaRPr lang="en-IN" dirty="0"/>
          </a:p>
        </p:txBody>
      </p:sp>
      <p:sp>
        <p:nvSpPr>
          <p:cNvPr id="3" name="Content Placeholder 2"/>
          <p:cNvSpPr>
            <a:spLocks noGrp="1"/>
          </p:cNvSpPr>
          <p:nvPr>
            <p:ph idx="1"/>
          </p:nvPr>
        </p:nvSpPr>
        <p:spPr/>
        <p:txBody>
          <a:bodyPr/>
          <a:lstStyle/>
          <a:p>
            <a:r>
              <a:rPr lang="en-US" dirty="0" smtClean="0"/>
              <a:t>1NF</a:t>
            </a:r>
          </a:p>
          <a:p>
            <a:pPr lvl="1"/>
            <a:r>
              <a:rPr lang="en-US" dirty="0" smtClean="0"/>
              <a:t>No multivalued attributes</a:t>
            </a:r>
          </a:p>
          <a:p>
            <a:r>
              <a:rPr lang="en-US" dirty="0" smtClean="0"/>
              <a:t>2NF</a:t>
            </a:r>
          </a:p>
          <a:p>
            <a:pPr lvl="1"/>
            <a:r>
              <a:rPr lang="en-US" dirty="0" smtClean="0"/>
              <a:t>No partial dependencies</a:t>
            </a:r>
          </a:p>
          <a:p>
            <a:r>
              <a:rPr lang="en-US" dirty="0" smtClean="0"/>
              <a:t>3NF</a:t>
            </a:r>
          </a:p>
          <a:p>
            <a:pPr lvl="1"/>
            <a:r>
              <a:rPr lang="en-US" dirty="0" smtClean="0"/>
              <a:t>Either satisfy first or </a:t>
            </a:r>
            <a:r>
              <a:rPr lang="en-US" dirty="0" err="1" smtClean="0"/>
              <a:t>secong</a:t>
            </a:r>
            <a:r>
              <a:rPr lang="en-US" dirty="0" smtClean="0"/>
              <a:t> or both for FD (X        Y) [No transitive dependencies]</a:t>
            </a:r>
          </a:p>
          <a:p>
            <a:pPr lvl="2"/>
            <a:r>
              <a:rPr lang="en-US" dirty="0" smtClean="0"/>
              <a:t>1) X is a super key</a:t>
            </a:r>
          </a:p>
          <a:p>
            <a:pPr lvl="2"/>
            <a:r>
              <a:rPr lang="en-US" dirty="0" smtClean="0"/>
              <a:t>2) Y is a prime attribute</a:t>
            </a:r>
            <a:endParaRPr lang="en-IN" dirty="0"/>
          </a:p>
        </p:txBody>
      </p:sp>
      <p:cxnSp>
        <p:nvCxnSpPr>
          <p:cNvPr id="5" name="Straight Arrow Connector 4"/>
          <p:cNvCxnSpPr/>
          <p:nvPr/>
        </p:nvCxnSpPr>
        <p:spPr>
          <a:xfrm>
            <a:off x="6622870" y="4428309"/>
            <a:ext cx="339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770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a:t>
            </a:r>
            <a:r>
              <a:rPr lang="en-US" dirty="0" smtClean="0"/>
              <a:t>normalization</a:t>
            </a:r>
            <a:endParaRPr lang="en-IN" dirty="0"/>
          </a:p>
        </p:txBody>
      </p:sp>
      <p:sp>
        <p:nvSpPr>
          <p:cNvPr id="3" name="Content Placeholder 2"/>
          <p:cNvSpPr>
            <a:spLocks noGrp="1"/>
          </p:cNvSpPr>
          <p:nvPr>
            <p:ph idx="1"/>
          </p:nvPr>
        </p:nvSpPr>
        <p:spPr/>
        <p:txBody>
          <a:bodyPr/>
          <a:lstStyle/>
          <a:p>
            <a:r>
              <a:rPr lang="en-US" dirty="0" smtClean="0"/>
              <a:t>BCNF</a:t>
            </a:r>
          </a:p>
          <a:p>
            <a:pPr lvl="1"/>
            <a:r>
              <a:rPr lang="en-US" dirty="0" smtClean="0"/>
              <a:t>FOR (X         Y) , X must be a super key</a:t>
            </a:r>
          </a:p>
          <a:p>
            <a:r>
              <a:rPr lang="en-US" dirty="0" smtClean="0"/>
              <a:t>4NF</a:t>
            </a:r>
          </a:p>
          <a:p>
            <a:pPr lvl="1"/>
            <a:r>
              <a:rPr lang="en-US" dirty="0" smtClean="0"/>
              <a:t>Has no </a:t>
            </a:r>
            <a:r>
              <a:rPr lang="en-US" dirty="0" err="1" smtClean="0"/>
              <a:t>mutivalued</a:t>
            </a:r>
            <a:r>
              <a:rPr lang="en-US" dirty="0" smtClean="0"/>
              <a:t> dependency</a:t>
            </a:r>
          </a:p>
          <a:p>
            <a:r>
              <a:rPr lang="en-US" dirty="0" smtClean="0"/>
              <a:t>5NF</a:t>
            </a:r>
          </a:p>
          <a:p>
            <a:pPr lvl="1"/>
            <a:r>
              <a:rPr lang="en-US" dirty="0" smtClean="0"/>
              <a:t>Not contains any join dependency &amp; joining should be </a:t>
            </a:r>
            <a:r>
              <a:rPr lang="en-US" dirty="0" err="1" smtClean="0"/>
              <a:t>loseless</a:t>
            </a:r>
            <a:endParaRPr lang="en-US" dirty="0" smtClean="0"/>
          </a:p>
          <a:p>
            <a:r>
              <a:rPr lang="en-US" dirty="0" smtClean="0"/>
              <a:t>For the succeeding ones , they must first satisfy preceding ones. </a:t>
            </a:r>
            <a:endParaRPr lang="en-IN" dirty="0"/>
          </a:p>
        </p:txBody>
      </p:sp>
      <p:cxnSp>
        <p:nvCxnSpPr>
          <p:cNvPr id="5" name="Straight Arrow Connector 4"/>
          <p:cNvCxnSpPr/>
          <p:nvPr/>
        </p:nvCxnSpPr>
        <p:spPr>
          <a:xfrm>
            <a:off x="2978331" y="2677886"/>
            <a:ext cx="36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37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26571"/>
            <a:ext cx="9603275" cy="1527183"/>
          </a:xfrm>
        </p:spPr>
        <p:txBody>
          <a:bodyPr>
            <a:normAutofit fontScale="90000"/>
          </a:bodyPr>
          <a:lstStyle/>
          <a:p>
            <a:pPr algn="ctr"/>
            <a:r>
              <a:rPr lang="en-IN" dirty="0" smtClean="0"/>
              <a:t>Normalization concepts for </a:t>
            </a:r>
            <a:br>
              <a:rPr lang="en-IN" dirty="0" smtClean="0"/>
            </a:br>
            <a:r>
              <a:rPr lang="en-IN" dirty="0" smtClean="0"/>
              <a:t>Route(</a:t>
            </a:r>
            <a:r>
              <a:rPr lang="en-US" u="sng" dirty="0" err="1" smtClean="0"/>
              <a:t>RouteNo</a:t>
            </a:r>
            <a:r>
              <a:rPr lang="en-US" u="sng" dirty="0" smtClean="0"/>
              <a:t> , </a:t>
            </a:r>
            <a:r>
              <a:rPr lang="en-US" dirty="0" smtClean="0"/>
              <a:t>Cost , Distance , </a:t>
            </a:r>
            <a:r>
              <a:rPr lang="en-US" dirty="0" err="1" smtClean="0"/>
              <a:t>timdeduration</a:t>
            </a:r>
            <a:r>
              <a:rPr lang="en-US" dirty="0" smtClean="0"/>
              <a:t> , class)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Let take this relation as R(A , B , C , D , E) respectively for all attributes of Route.</a:t>
            </a:r>
          </a:p>
          <a:p>
            <a:r>
              <a:rPr lang="en-IN" dirty="0" smtClean="0"/>
              <a:t>Here the functional dependency is from (A        BCDE). </a:t>
            </a:r>
          </a:p>
          <a:p>
            <a:r>
              <a:rPr lang="en-IN" dirty="0" smtClean="0"/>
              <a:t>The table is in 1NF as there is no multivalued attribute.</a:t>
            </a:r>
          </a:p>
          <a:p>
            <a:r>
              <a:rPr lang="en-IN" dirty="0" smtClean="0"/>
              <a:t>The table is in 2NF as there is no partial dependencies.</a:t>
            </a:r>
          </a:p>
          <a:p>
            <a:r>
              <a:rPr lang="en-IN" dirty="0" smtClean="0"/>
              <a:t>The table is in 3NF as there is no transitive </a:t>
            </a:r>
            <a:r>
              <a:rPr lang="en-IN" dirty="0" err="1" smtClean="0"/>
              <a:t>depencies</a:t>
            </a:r>
            <a:r>
              <a:rPr lang="en-IN" dirty="0" smtClean="0"/>
              <a:t>.</a:t>
            </a:r>
          </a:p>
          <a:p>
            <a:r>
              <a:rPr lang="en-IN" dirty="0" smtClean="0"/>
              <a:t>The table is in BCNF because A is a super key.</a:t>
            </a:r>
          </a:p>
        </p:txBody>
      </p:sp>
      <p:cxnSp>
        <p:nvCxnSpPr>
          <p:cNvPr id="5" name="Straight Arrow Connector 4"/>
          <p:cNvCxnSpPr/>
          <p:nvPr/>
        </p:nvCxnSpPr>
        <p:spPr>
          <a:xfrm>
            <a:off x="6283234" y="2756263"/>
            <a:ext cx="352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13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5696"/>
            <a:ext cx="9603275" cy="1049235"/>
          </a:xfrm>
        </p:spPr>
        <p:txBody>
          <a:bodyPr>
            <a:normAutofit fontScale="90000"/>
          </a:bodyPr>
          <a:lstStyle/>
          <a:p>
            <a:pPr algn="ctr"/>
            <a:r>
              <a:rPr lang="en-IN" dirty="0"/>
              <a:t>Normalization concepts for </a:t>
            </a:r>
            <a:br>
              <a:rPr lang="en-IN" dirty="0"/>
            </a:br>
            <a:r>
              <a:rPr lang="en-IN" dirty="0" smtClean="0"/>
              <a:t>BUS(</a:t>
            </a:r>
            <a:r>
              <a:rPr lang="en-IN" dirty="0" err="1" smtClean="0"/>
              <a:t>Busno</a:t>
            </a:r>
            <a:r>
              <a:rPr lang="en-IN" dirty="0" smtClean="0"/>
              <a:t>.,</a:t>
            </a:r>
            <a:r>
              <a:rPr lang="en-IN" dirty="0" err="1" smtClean="0"/>
              <a:t>starttime</a:t>
            </a:r>
            <a:r>
              <a:rPr lang="en-IN" dirty="0" smtClean="0"/>
              <a:t> , </a:t>
            </a:r>
            <a:r>
              <a:rPr lang="en-IN" dirty="0" err="1" smtClean="0"/>
              <a:t>availableseats</a:t>
            </a:r>
            <a:r>
              <a:rPr lang="en-IN" dirty="0" smtClean="0"/>
              <a:t> , </a:t>
            </a:r>
            <a:r>
              <a:rPr lang="en-IN" dirty="0" err="1" smtClean="0"/>
              <a:t>typeofbus</a:t>
            </a:r>
            <a:r>
              <a:rPr lang="en-IN" dirty="0" smtClean="0"/>
              <a:t> , </a:t>
            </a:r>
            <a:r>
              <a:rPr lang="en-IN" dirty="0" err="1" smtClean="0"/>
              <a:t>routeno</a:t>
            </a:r>
            <a:r>
              <a:rPr lang="en-IN" dirty="0" smtClean="0"/>
              <a:t>.,</a:t>
            </a:r>
            <a:r>
              <a:rPr lang="en-IN" dirty="0" err="1" smtClean="0"/>
              <a:t>startcity</a:t>
            </a:r>
            <a:r>
              <a:rPr lang="en-IN" dirty="0" smtClean="0"/>
              <a:t> , </a:t>
            </a:r>
            <a:r>
              <a:rPr lang="en-IN" dirty="0" err="1" smtClean="0"/>
              <a:t>destinationcity,totalseats</a:t>
            </a:r>
            <a:r>
              <a:rPr lang="en-IN" dirty="0" smtClean="0"/>
              <a:t>) 	</a:t>
            </a:r>
            <a:endParaRPr lang="en-IN" dirty="0"/>
          </a:p>
        </p:txBody>
      </p:sp>
      <p:sp>
        <p:nvSpPr>
          <p:cNvPr id="3" name="Content Placeholder 2"/>
          <p:cNvSpPr>
            <a:spLocks noGrp="1"/>
          </p:cNvSpPr>
          <p:nvPr>
            <p:ph idx="1"/>
          </p:nvPr>
        </p:nvSpPr>
        <p:spPr/>
        <p:txBody>
          <a:bodyPr/>
          <a:lstStyle/>
          <a:p>
            <a:r>
              <a:rPr lang="en-IN" dirty="0"/>
              <a:t>Let take this relation as R(A , B , C , D , </a:t>
            </a:r>
            <a:r>
              <a:rPr lang="en-IN" dirty="0" smtClean="0"/>
              <a:t>E , F , G , H) </a:t>
            </a:r>
            <a:r>
              <a:rPr lang="en-IN" dirty="0"/>
              <a:t>respectively for all attributes of </a:t>
            </a:r>
            <a:r>
              <a:rPr lang="en-IN" dirty="0" smtClean="0"/>
              <a:t>Bus.</a:t>
            </a:r>
          </a:p>
          <a:p>
            <a:r>
              <a:rPr lang="en-IN" dirty="0"/>
              <a:t>Here the functional dependency is from (A        </a:t>
            </a:r>
            <a:r>
              <a:rPr lang="en-IN" dirty="0" smtClean="0"/>
              <a:t>BCDEFGH). </a:t>
            </a:r>
            <a:endParaRPr lang="en-IN" dirty="0"/>
          </a:p>
          <a:p>
            <a:r>
              <a:rPr lang="en-IN" dirty="0"/>
              <a:t>The table is in 1NF as there is no multivalued attribute.</a:t>
            </a:r>
          </a:p>
          <a:p>
            <a:r>
              <a:rPr lang="en-IN" dirty="0"/>
              <a:t>The table is in 2NF as there is no partial dependencies.</a:t>
            </a:r>
          </a:p>
          <a:p>
            <a:r>
              <a:rPr lang="en-IN" dirty="0"/>
              <a:t>The table is in 3NF as there is no transitive </a:t>
            </a:r>
            <a:r>
              <a:rPr lang="en-IN" dirty="0" err="1"/>
              <a:t>depencies</a:t>
            </a:r>
            <a:r>
              <a:rPr lang="en-IN" dirty="0"/>
              <a:t>.</a:t>
            </a:r>
          </a:p>
          <a:p>
            <a:r>
              <a:rPr lang="en-IN" dirty="0"/>
              <a:t>The table is in BCNF because A is a super key.</a:t>
            </a:r>
          </a:p>
          <a:p>
            <a:endParaRPr lang="en-IN" dirty="0"/>
          </a:p>
        </p:txBody>
      </p:sp>
      <p:cxnSp>
        <p:nvCxnSpPr>
          <p:cNvPr id="5" name="Straight Arrow Connector 4"/>
          <p:cNvCxnSpPr/>
          <p:nvPr/>
        </p:nvCxnSpPr>
        <p:spPr>
          <a:xfrm>
            <a:off x="6270171" y="2756263"/>
            <a:ext cx="391886"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204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04073"/>
            <a:ext cx="9603275" cy="1049235"/>
          </a:xfrm>
        </p:spPr>
        <p:txBody>
          <a:bodyPr>
            <a:normAutofit fontScale="90000"/>
          </a:bodyPr>
          <a:lstStyle/>
          <a:p>
            <a:pPr algn="ctr"/>
            <a:r>
              <a:rPr lang="en-IN" dirty="0"/>
              <a:t>Normalization concepts for </a:t>
            </a:r>
            <a:br>
              <a:rPr lang="en-IN" dirty="0"/>
            </a:br>
            <a:r>
              <a:rPr lang="en-IN" dirty="0" smtClean="0"/>
              <a:t>passenger(</a:t>
            </a:r>
            <a:r>
              <a:rPr lang="en-IN" dirty="0" err="1" smtClean="0"/>
              <a:t>passengerid</a:t>
            </a:r>
            <a:r>
              <a:rPr lang="en-IN" dirty="0" smtClean="0"/>
              <a:t> , </a:t>
            </a:r>
            <a:r>
              <a:rPr lang="en-IN" dirty="0" err="1" smtClean="0"/>
              <a:t>firstname</a:t>
            </a:r>
            <a:r>
              <a:rPr lang="en-IN" dirty="0" smtClean="0"/>
              <a:t> , </a:t>
            </a:r>
            <a:r>
              <a:rPr lang="en-IN" dirty="0" err="1" smtClean="0"/>
              <a:t>lastname</a:t>
            </a:r>
            <a:r>
              <a:rPr lang="en-IN" dirty="0" smtClean="0"/>
              <a:t> , age , gender)</a:t>
            </a:r>
            <a:endParaRPr lang="en-IN" dirty="0"/>
          </a:p>
        </p:txBody>
      </p:sp>
      <p:sp>
        <p:nvSpPr>
          <p:cNvPr id="3" name="Content Placeholder 2"/>
          <p:cNvSpPr>
            <a:spLocks noGrp="1"/>
          </p:cNvSpPr>
          <p:nvPr>
            <p:ph idx="1"/>
          </p:nvPr>
        </p:nvSpPr>
        <p:spPr/>
        <p:txBody>
          <a:bodyPr/>
          <a:lstStyle/>
          <a:p>
            <a:r>
              <a:rPr lang="en-IN" dirty="0"/>
              <a:t>Let take this relation as R(A , B , C , D , </a:t>
            </a:r>
            <a:r>
              <a:rPr lang="en-IN" dirty="0" smtClean="0"/>
              <a:t>E) </a:t>
            </a:r>
            <a:r>
              <a:rPr lang="en-IN" dirty="0"/>
              <a:t>respectively for all attributes of Bus.</a:t>
            </a:r>
          </a:p>
          <a:p>
            <a:r>
              <a:rPr lang="en-IN" dirty="0"/>
              <a:t>Here the functional dependency is from (A        </a:t>
            </a:r>
            <a:r>
              <a:rPr lang="en-IN" dirty="0" smtClean="0"/>
              <a:t>BCDE). </a:t>
            </a:r>
            <a:endParaRPr lang="en-IN" dirty="0"/>
          </a:p>
          <a:p>
            <a:r>
              <a:rPr lang="en-IN" dirty="0"/>
              <a:t>The table is in 1NF as there is no multivalued attribute.</a:t>
            </a:r>
          </a:p>
          <a:p>
            <a:r>
              <a:rPr lang="en-IN" dirty="0"/>
              <a:t>The table is in 2NF as there is no partial dependencies.</a:t>
            </a:r>
          </a:p>
          <a:p>
            <a:r>
              <a:rPr lang="en-IN" dirty="0"/>
              <a:t>The table is in 3NF as there is no transitive </a:t>
            </a:r>
            <a:r>
              <a:rPr lang="en-IN" dirty="0" err="1"/>
              <a:t>depencies</a:t>
            </a:r>
            <a:r>
              <a:rPr lang="en-IN" dirty="0"/>
              <a:t>.</a:t>
            </a:r>
          </a:p>
          <a:p>
            <a:r>
              <a:rPr lang="en-IN" dirty="0"/>
              <a:t>The table is in BCNF because A is a super key.</a:t>
            </a:r>
          </a:p>
          <a:p>
            <a:endParaRPr lang="en-IN" dirty="0"/>
          </a:p>
        </p:txBody>
      </p:sp>
      <p:cxnSp>
        <p:nvCxnSpPr>
          <p:cNvPr id="5" name="Straight Arrow Connector 4"/>
          <p:cNvCxnSpPr/>
          <p:nvPr/>
        </p:nvCxnSpPr>
        <p:spPr>
          <a:xfrm>
            <a:off x="6270171" y="2769326"/>
            <a:ext cx="391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2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51376"/>
            <a:ext cx="9603275" cy="1049235"/>
          </a:xfrm>
        </p:spPr>
        <p:txBody>
          <a:bodyPr>
            <a:normAutofit fontScale="90000"/>
          </a:bodyPr>
          <a:lstStyle/>
          <a:p>
            <a:pPr algn="ctr"/>
            <a:r>
              <a:rPr lang="en-IN" dirty="0"/>
              <a:t>Normalization concepts for </a:t>
            </a:r>
            <a:br>
              <a:rPr lang="en-IN" dirty="0"/>
            </a:br>
            <a:r>
              <a:rPr lang="en-IN" dirty="0" smtClean="0"/>
              <a:t>ticket(</a:t>
            </a:r>
            <a:r>
              <a:rPr lang="en-IN" dirty="0" err="1" smtClean="0"/>
              <a:t>ticketno</a:t>
            </a:r>
            <a:r>
              <a:rPr lang="en-IN" dirty="0"/>
              <a:t>.</a:t>
            </a:r>
            <a:r>
              <a:rPr lang="en-IN" dirty="0" smtClean="0"/>
              <a:t> , </a:t>
            </a:r>
            <a:r>
              <a:rPr lang="en-IN" dirty="0" err="1" smtClean="0"/>
              <a:t>passengerid</a:t>
            </a:r>
            <a:r>
              <a:rPr lang="en-IN" dirty="0" smtClean="0"/>
              <a:t> , </a:t>
            </a:r>
            <a:r>
              <a:rPr lang="en-IN" dirty="0" err="1" smtClean="0"/>
              <a:t>startcity</a:t>
            </a:r>
            <a:r>
              <a:rPr lang="en-IN" dirty="0" smtClean="0"/>
              <a:t> , </a:t>
            </a:r>
            <a:r>
              <a:rPr lang="en-IN" dirty="0" err="1" smtClean="0"/>
              <a:t>finishcity</a:t>
            </a:r>
            <a:r>
              <a:rPr lang="en-IN" dirty="0" smtClean="0"/>
              <a:t> , </a:t>
            </a:r>
            <a:r>
              <a:rPr lang="en-IN" dirty="0" err="1" smtClean="0"/>
              <a:t>busno</a:t>
            </a:r>
            <a:r>
              <a:rPr lang="en-IN" dirty="0" smtClean="0"/>
              <a:t>. , date , fare , </a:t>
            </a:r>
            <a:r>
              <a:rPr lang="en-IN" dirty="0" err="1" smtClean="0"/>
              <a:t>departuretime</a:t>
            </a:r>
            <a:r>
              <a:rPr lang="en-IN" dirty="0" smtClean="0"/>
              <a:t> , </a:t>
            </a:r>
            <a:r>
              <a:rPr lang="en-IN" dirty="0" err="1" smtClean="0"/>
              <a:t>arrivaltime</a:t>
            </a:r>
            <a:r>
              <a:rPr lang="en-IN" dirty="0" smtClean="0"/>
              <a:t>)</a:t>
            </a:r>
            <a:endParaRPr lang="en-IN" dirty="0"/>
          </a:p>
        </p:txBody>
      </p:sp>
      <p:sp>
        <p:nvSpPr>
          <p:cNvPr id="3" name="Content Placeholder 2"/>
          <p:cNvSpPr>
            <a:spLocks noGrp="1"/>
          </p:cNvSpPr>
          <p:nvPr>
            <p:ph idx="1"/>
          </p:nvPr>
        </p:nvSpPr>
        <p:spPr/>
        <p:txBody>
          <a:bodyPr/>
          <a:lstStyle/>
          <a:p>
            <a:r>
              <a:rPr lang="en-IN" dirty="0"/>
              <a:t>Let take this relation as R(A , B , C , D , E , F , G , </a:t>
            </a:r>
            <a:r>
              <a:rPr lang="en-IN" dirty="0" smtClean="0"/>
              <a:t>H , I) </a:t>
            </a:r>
            <a:r>
              <a:rPr lang="en-IN" dirty="0"/>
              <a:t>respectively for all attributes of Bus.</a:t>
            </a:r>
          </a:p>
          <a:p>
            <a:r>
              <a:rPr lang="en-IN" dirty="0"/>
              <a:t>Here the functional dependency is from (A        </a:t>
            </a:r>
            <a:r>
              <a:rPr lang="en-IN" dirty="0" smtClean="0"/>
              <a:t>BCDEFGHI). </a:t>
            </a:r>
            <a:endParaRPr lang="en-IN" dirty="0"/>
          </a:p>
          <a:p>
            <a:r>
              <a:rPr lang="en-IN" dirty="0"/>
              <a:t>The table is in 1NF as there is no multivalued attribute.</a:t>
            </a:r>
          </a:p>
          <a:p>
            <a:r>
              <a:rPr lang="en-IN" dirty="0"/>
              <a:t>The table is in 2NF as there is no partial dependencies.</a:t>
            </a:r>
          </a:p>
          <a:p>
            <a:r>
              <a:rPr lang="en-IN" dirty="0"/>
              <a:t>The table is in 3NF as there is no transitive </a:t>
            </a:r>
            <a:r>
              <a:rPr lang="en-IN" dirty="0" err="1"/>
              <a:t>depencies</a:t>
            </a:r>
            <a:r>
              <a:rPr lang="en-IN" dirty="0"/>
              <a:t>.</a:t>
            </a:r>
          </a:p>
          <a:p>
            <a:r>
              <a:rPr lang="en-IN" dirty="0"/>
              <a:t>The table is in BCNF because A is a super key.</a:t>
            </a:r>
          </a:p>
          <a:p>
            <a:endParaRPr lang="en-IN" dirty="0"/>
          </a:p>
        </p:txBody>
      </p:sp>
      <p:cxnSp>
        <p:nvCxnSpPr>
          <p:cNvPr id="5" name="Straight Arrow Connector 4"/>
          <p:cNvCxnSpPr/>
          <p:nvPr/>
        </p:nvCxnSpPr>
        <p:spPr>
          <a:xfrm>
            <a:off x="6253215" y="3108960"/>
            <a:ext cx="434968"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843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OF TABLES</a:t>
            </a:r>
            <a:br>
              <a:rPr lang="en-IN" dirty="0" smtClean="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9893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7191" y="636250"/>
            <a:ext cx="4645152" cy="731520"/>
          </a:xfrm>
        </p:spPr>
        <p:txBody>
          <a:bodyPr/>
          <a:lstStyle/>
          <a:p>
            <a:r>
              <a:rPr lang="en-IN" dirty="0" smtClean="0"/>
              <a:t>CODE	</a:t>
            </a:r>
            <a:endParaRPr lang="en-IN" dirty="0"/>
          </a:p>
        </p:txBody>
      </p:sp>
      <p:sp>
        <p:nvSpPr>
          <p:cNvPr id="4" name="Content Placeholder 3"/>
          <p:cNvSpPr>
            <a:spLocks noGrp="1"/>
          </p:cNvSpPr>
          <p:nvPr>
            <p:ph sz="half" idx="2"/>
          </p:nvPr>
        </p:nvSpPr>
        <p:spPr>
          <a:xfrm>
            <a:off x="1447191" y="1828801"/>
            <a:ext cx="4645152" cy="3639925"/>
          </a:xfrm>
        </p:spPr>
        <p:txBody>
          <a:bodyPr/>
          <a:lstStyle/>
          <a:p>
            <a:r>
              <a:rPr lang="en-US" dirty="0"/>
              <a:t>CREATE TABLE PASSENGER</a:t>
            </a:r>
          </a:p>
          <a:p>
            <a:r>
              <a:rPr lang="en-US" dirty="0"/>
              <a:t>(PASSENGER_ID NUMBER PRIMARY KEY,</a:t>
            </a:r>
          </a:p>
          <a:p>
            <a:r>
              <a:rPr lang="en-US" dirty="0"/>
              <a:t>FIRST_NAME VARCHAR(20) NOT NULL,</a:t>
            </a:r>
          </a:p>
          <a:p>
            <a:r>
              <a:rPr lang="en-US" dirty="0"/>
              <a:t>LAST_NAME VARCHAR(20),</a:t>
            </a:r>
          </a:p>
          <a:p>
            <a:r>
              <a:rPr lang="en-US" dirty="0"/>
              <a:t>AGE NUMBER,</a:t>
            </a:r>
          </a:p>
          <a:p>
            <a:r>
              <a:rPr lang="en-US" dirty="0"/>
              <a:t>GENDER VARCHAR(1));</a:t>
            </a:r>
            <a:endParaRPr lang="en-IN" dirty="0"/>
          </a:p>
        </p:txBody>
      </p:sp>
      <p:sp>
        <p:nvSpPr>
          <p:cNvPr id="5" name="Text Placeholder 4"/>
          <p:cNvSpPr>
            <a:spLocks noGrp="1"/>
          </p:cNvSpPr>
          <p:nvPr>
            <p:ph type="body" sz="quarter" idx="3"/>
          </p:nvPr>
        </p:nvSpPr>
        <p:spPr>
          <a:xfrm>
            <a:off x="6412362" y="636250"/>
            <a:ext cx="4645152" cy="802237"/>
          </a:xfrm>
        </p:spPr>
        <p:txBody>
          <a:bodyPr/>
          <a:lstStyle/>
          <a:p>
            <a:endParaRPr lang="en-IN" dirty="0"/>
          </a:p>
        </p:txBody>
      </p:sp>
      <p:sp>
        <p:nvSpPr>
          <p:cNvPr id="6" name="Content Placeholder 5"/>
          <p:cNvSpPr>
            <a:spLocks noGrp="1"/>
          </p:cNvSpPr>
          <p:nvPr>
            <p:ph sz="quarter" idx="4"/>
          </p:nvPr>
        </p:nvSpPr>
        <p:spPr>
          <a:xfrm>
            <a:off x="6412362" y="1828801"/>
            <a:ext cx="4645152" cy="3630062"/>
          </a:xfrm>
        </p:spPr>
        <p:txBody>
          <a:bodyPr>
            <a:normAutofit/>
          </a:bodyPr>
          <a:lstStyle/>
          <a:p>
            <a:r>
              <a:rPr lang="en-US" dirty="0"/>
              <a:t>CREATE TABLE TICKET(</a:t>
            </a:r>
          </a:p>
          <a:p>
            <a:r>
              <a:rPr lang="en-US" dirty="0"/>
              <a:t>TICKET_NO NUMBER PRIMARY KEY,</a:t>
            </a:r>
          </a:p>
          <a:p>
            <a:r>
              <a:rPr lang="en-US" dirty="0"/>
              <a:t>FARE NUMBER NOT NULL);</a:t>
            </a:r>
            <a:endParaRPr lang="en-IN" dirty="0"/>
          </a:p>
        </p:txBody>
      </p:sp>
    </p:spTree>
    <p:extLst>
      <p:ext uri="{BB962C8B-B14F-4D97-AF65-F5344CB8AC3E}">
        <p14:creationId xmlns:p14="http://schemas.microsoft.com/office/powerpoint/2010/main" val="3152785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PrOJECT</a:t>
            </a:r>
            <a:r>
              <a:rPr lang="en-IN" dirty="0" smtClean="0"/>
              <a:t> </a:t>
            </a:r>
            <a:r>
              <a:rPr lang="en-IN" dirty="0" smtClean="0"/>
              <a:t>partners</a:t>
            </a:r>
            <a:endParaRPr lang="en-IN" dirty="0"/>
          </a:p>
        </p:txBody>
      </p:sp>
      <p:sp>
        <p:nvSpPr>
          <p:cNvPr id="3" name="Content Placeholder 2"/>
          <p:cNvSpPr>
            <a:spLocks noGrp="1"/>
          </p:cNvSpPr>
          <p:nvPr>
            <p:ph idx="1"/>
          </p:nvPr>
        </p:nvSpPr>
        <p:spPr/>
        <p:txBody>
          <a:bodyPr/>
          <a:lstStyle/>
          <a:p>
            <a:r>
              <a:rPr lang="en-IN" dirty="0" smtClean="0"/>
              <a:t>1) JIGNESH JINJALA	(U18CO073)</a:t>
            </a:r>
            <a:endParaRPr lang="en-IN" dirty="0"/>
          </a:p>
        </p:txBody>
      </p:sp>
    </p:spTree>
    <p:extLst>
      <p:ext uri="{BB962C8B-B14F-4D97-AF65-F5344CB8AC3E}">
        <p14:creationId xmlns:p14="http://schemas.microsoft.com/office/powerpoint/2010/main" val="4057680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a:xfrm>
            <a:off x="1447191" y="1860483"/>
            <a:ext cx="4645152" cy="3608244"/>
          </a:xfrm>
        </p:spPr>
        <p:txBody>
          <a:bodyPr/>
          <a:lstStyle/>
          <a:p>
            <a:r>
              <a:rPr lang="en-US" dirty="0"/>
              <a:t>CREATE TABLE TICKET_P(</a:t>
            </a:r>
          </a:p>
          <a:p>
            <a:r>
              <a:rPr lang="en-US" dirty="0"/>
              <a:t>TICKET_NO NUMBER,</a:t>
            </a:r>
          </a:p>
          <a:p>
            <a:r>
              <a:rPr lang="en-US" dirty="0"/>
              <a:t>PASSENGER_ID NUMBER,</a:t>
            </a:r>
          </a:p>
          <a:p>
            <a:r>
              <a:rPr lang="en-US" dirty="0"/>
              <a:t>CONSTRAINT TICKET_P_PK PRIMARY KEY(TICKET_NO , PASSENGER_ID));</a:t>
            </a:r>
          </a:p>
          <a:p>
            <a:endParaRPr lang="en-IN" dirty="0"/>
          </a:p>
        </p:txBody>
      </p:sp>
      <p:sp>
        <p:nvSpPr>
          <p:cNvPr id="5" name="Text Placeholder 4"/>
          <p:cNvSpPr>
            <a:spLocks noGrp="1"/>
          </p:cNvSpPr>
          <p:nvPr>
            <p:ph type="body" sz="quarter" idx="3"/>
          </p:nvPr>
        </p:nvSpPr>
        <p:spPr/>
        <p:txBody>
          <a:bodyPr/>
          <a:lstStyle/>
          <a:p>
            <a:endParaRPr lang="en-IN"/>
          </a:p>
        </p:txBody>
      </p:sp>
      <p:sp>
        <p:nvSpPr>
          <p:cNvPr id="6" name="Content Placeholder 5"/>
          <p:cNvSpPr>
            <a:spLocks noGrp="1"/>
          </p:cNvSpPr>
          <p:nvPr>
            <p:ph sz="quarter" idx="4"/>
          </p:nvPr>
        </p:nvSpPr>
        <p:spPr>
          <a:xfrm>
            <a:off x="6412362" y="1860483"/>
            <a:ext cx="4645152" cy="3598380"/>
          </a:xfrm>
        </p:spPr>
        <p:txBody>
          <a:bodyPr>
            <a:normAutofit fontScale="77500" lnSpcReduction="20000"/>
          </a:bodyPr>
          <a:lstStyle/>
          <a:p>
            <a:r>
              <a:rPr lang="en-US" dirty="0"/>
              <a:t>CREATE TABLE TICKET_B(</a:t>
            </a:r>
          </a:p>
          <a:p>
            <a:r>
              <a:rPr lang="en-US" dirty="0"/>
              <a:t>BUS_NO NUMBER,</a:t>
            </a:r>
          </a:p>
          <a:p>
            <a:r>
              <a:rPr lang="en-US" dirty="0"/>
              <a:t>TICKET_NO NUMBER,</a:t>
            </a:r>
          </a:p>
          <a:p>
            <a:r>
              <a:rPr lang="en-US" dirty="0"/>
              <a:t>DATE_B DATE,</a:t>
            </a:r>
          </a:p>
          <a:p>
            <a:r>
              <a:rPr lang="en-US" dirty="0"/>
              <a:t>BOARDING_CITY VARCHAR(20),</a:t>
            </a:r>
          </a:p>
          <a:p>
            <a:r>
              <a:rPr lang="en-US" dirty="0"/>
              <a:t>DROP_CITY VARCHAR(20),</a:t>
            </a:r>
          </a:p>
          <a:p>
            <a:r>
              <a:rPr lang="en-US" dirty="0"/>
              <a:t>START_J_TIME TIMESTAMP,</a:t>
            </a:r>
          </a:p>
          <a:p>
            <a:r>
              <a:rPr lang="en-US" dirty="0"/>
              <a:t>FINISH_J_TIME TIMESTAMP,</a:t>
            </a:r>
          </a:p>
          <a:p>
            <a:r>
              <a:rPr lang="en-US" dirty="0"/>
              <a:t>CONSTRAINT TICKET_B_PK PRIMARY KEY(BUS_NO , TICKET_NO));</a:t>
            </a:r>
          </a:p>
          <a:p>
            <a:endParaRPr lang="en-IN" dirty="0"/>
          </a:p>
        </p:txBody>
      </p:sp>
    </p:spTree>
    <p:extLst>
      <p:ext uri="{BB962C8B-B14F-4D97-AF65-F5344CB8AC3E}">
        <p14:creationId xmlns:p14="http://schemas.microsoft.com/office/powerpoint/2010/main" val="327438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92500" lnSpcReduction="10000"/>
          </a:bodyPr>
          <a:lstStyle/>
          <a:p>
            <a:r>
              <a:rPr lang="en-US" dirty="0"/>
              <a:t>CREATE TABLE BUS(</a:t>
            </a:r>
          </a:p>
          <a:p>
            <a:r>
              <a:rPr lang="en-US" dirty="0"/>
              <a:t>BUS_NO NUMBER PRIMARY KEY,</a:t>
            </a:r>
          </a:p>
          <a:p>
            <a:r>
              <a:rPr lang="en-US" dirty="0"/>
              <a:t>TYPE VARCHAR(10),</a:t>
            </a:r>
          </a:p>
          <a:p>
            <a:r>
              <a:rPr lang="en-US" dirty="0"/>
              <a:t>START_TIME DATE,</a:t>
            </a:r>
          </a:p>
          <a:p>
            <a:r>
              <a:rPr lang="en-US" dirty="0"/>
              <a:t>TOTAL_SEAT NUMBER,</a:t>
            </a:r>
          </a:p>
          <a:p>
            <a:r>
              <a:rPr lang="en-US" dirty="0"/>
              <a:t>RATE_PKM NUMBER);</a:t>
            </a:r>
          </a:p>
          <a:p>
            <a:endParaRPr lang="en-IN" dirty="0"/>
          </a:p>
        </p:txBody>
      </p:sp>
      <p:sp>
        <p:nvSpPr>
          <p:cNvPr id="4" name="Content Placeholder 3"/>
          <p:cNvSpPr>
            <a:spLocks noGrp="1"/>
          </p:cNvSpPr>
          <p:nvPr>
            <p:ph sz="half" idx="2"/>
          </p:nvPr>
        </p:nvSpPr>
        <p:spPr/>
        <p:txBody>
          <a:bodyPr>
            <a:normAutofit fontScale="92500" lnSpcReduction="10000"/>
          </a:bodyPr>
          <a:lstStyle/>
          <a:p>
            <a:r>
              <a:rPr lang="en-US" dirty="0"/>
              <a:t>CREATE TABLE BUS_C(</a:t>
            </a:r>
          </a:p>
          <a:p>
            <a:r>
              <a:rPr lang="en-US" dirty="0"/>
              <a:t>BUS_NO NUMBER,</a:t>
            </a:r>
          </a:p>
          <a:p>
            <a:r>
              <a:rPr lang="en-US" dirty="0"/>
              <a:t>CITY VARCHAR(20),</a:t>
            </a:r>
          </a:p>
          <a:p>
            <a:r>
              <a:rPr lang="en-US" dirty="0"/>
              <a:t>TIMEC DATE,</a:t>
            </a:r>
          </a:p>
          <a:p>
            <a:r>
              <a:rPr lang="en-US" dirty="0"/>
              <a:t>SEAT_AV NUMBER,</a:t>
            </a:r>
          </a:p>
          <a:p>
            <a:r>
              <a:rPr lang="en-US" dirty="0"/>
              <a:t>DISTANCE NUMBER,</a:t>
            </a:r>
          </a:p>
          <a:p>
            <a:r>
              <a:rPr lang="en-US" dirty="0"/>
              <a:t>CONSTRAINT BUS_C_PK PRIMARY KEY(BUS_NO , CITY));</a:t>
            </a:r>
            <a:endParaRPr lang="en-IN" dirty="0"/>
          </a:p>
        </p:txBody>
      </p:sp>
    </p:spTree>
    <p:extLst>
      <p:ext uri="{BB962C8B-B14F-4D97-AF65-F5344CB8AC3E}">
        <p14:creationId xmlns:p14="http://schemas.microsoft.com/office/powerpoint/2010/main" val="2572686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operations </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51272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into passenger</a:t>
            </a:r>
            <a:endParaRPr lang="en-IN" dirty="0"/>
          </a:p>
        </p:txBody>
      </p:sp>
      <p:sp>
        <p:nvSpPr>
          <p:cNvPr id="3" name="Content Placeholder 2"/>
          <p:cNvSpPr>
            <a:spLocks noGrp="1"/>
          </p:cNvSpPr>
          <p:nvPr>
            <p:ph sz="half" idx="1"/>
          </p:nvPr>
        </p:nvSpPr>
        <p:spPr/>
        <p:txBody>
          <a:bodyPr>
            <a:normAutofit fontScale="77500" lnSpcReduction="20000"/>
          </a:bodyPr>
          <a:lstStyle/>
          <a:p>
            <a:r>
              <a:rPr lang="en-IN" dirty="0"/>
              <a:t>INSERT INTO </a:t>
            </a:r>
            <a:r>
              <a:rPr lang="en-IN" dirty="0" smtClean="0"/>
              <a:t>PASSENGER VALUES(1 </a:t>
            </a:r>
            <a:r>
              <a:rPr lang="en-IN" dirty="0"/>
              <a:t>, 'JIGNESH' , 'JINJALA' , 19 , 'M</a:t>
            </a:r>
            <a:r>
              <a:rPr lang="en-IN" dirty="0" smtClean="0"/>
              <a:t>');</a:t>
            </a:r>
            <a:endParaRPr lang="en-IN" dirty="0"/>
          </a:p>
          <a:p>
            <a:r>
              <a:rPr lang="en-IN" dirty="0"/>
              <a:t>INSERT INTO </a:t>
            </a:r>
            <a:r>
              <a:rPr lang="en-IN" dirty="0" smtClean="0"/>
              <a:t>PASSENGER VALUES(2 </a:t>
            </a:r>
            <a:r>
              <a:rPr lang="en-IN" dirty="0"/>
              <a:t>, 'JITENDRA' , 'JAT' , 20 , 'M</a:t>
            </a:r>
            <a:r>
              <a:rPr lang="en-IN" dirty="0" smtClean="0"/>
              <a:t>');</a:t>
            </a:r>
            <a:endParaRPr lang="en-IN" dirty="0"/>
          </a:p>
          <a:p>
            <a:r>
              <a:rPr lang="en-IN" dirty="0"/>
              <a:t>INSERT INTO </a:t>
            </a:r>
            <a:r>
              <a:rPr lang="en-IN" dirty="0" smtClean="0"/>
              <a:t>PASSENGER VALUES(3 </a:t>
            </a:r>
            <a:r>
              <a:rPr lang="en-IN" dirty="0"/>
              <a:t>, 'DHARMIK' , 'JINJALA' , 16 , 'M</a:t>
            </a:r>
            <a:r>
              <a:rPr lang="en-IN" dirty="0" smtClean="0"/>
              <a:t>');</a:t>
            </a:r>
            <a:endParaRPr lang="en-IN" dirty="0"/>
          </a:p>
          <a:p>
            <a:r>
              <a:rPr lang="en-IN" dirty="0"/>
              <a:t>INSERT INTO </a:t>
            </a:r>
            <a:r>
              <a:rPr lang="en-IN" dirty="0" smtClean="0"/>
              <a:t>PASSENGER VALUES(4 </a:t>
            </a:r>
            <a:r>
              <a:rPr lang="en-IN" dirty="0"/>
              <a:t>, 'ROHIT' , 'BAKOLIYA' , 19 , 'M</a:t>
            </a:r>
            <a:r>
              <a:rPr lang="en-IN" dirty="0" smtClean="0"/>
              <a:t>');</a:t>
            </a:r>
            <a:endParaRPr lang="en-IN" dirty="0"/>
          </a:p>
          <a:p>
            <a:r>
              <a:rPr lang="en-IN" dirty="0"/>
              <a:t>INSERT INTO </a:t>
            </a:r>
            <a:r>
              <a:rPr lang="en-IN" dirty="0" smtClean="0"/>
              <a:t>PASSENGER VALUES(5 </a:t>
            </a:r>
            <a:r>
              <a:rPr lang="en-IN" dirty="0"/>
              <a:t>, 'ABHI' , 'LUNAGARIYA' , 18 , 'M</a:t>
            </a:r>
            <a:r>
              <a:rPr lang="en-IN" dirty="0" smtClean="0"/>
              <a:t>');</a:t>
            </a:r>
            <a:endParaRPr lang="en-IN" dirty="0"/>
          </a:p>
          <a:p>
            <a:r>
              <a:rPr lang="en-IN" dirty="0"/>
              <a:t>SELECT * </a:t>
            </a:r>
            <a:r>
              <a:rPr lang="en-IN" dirty="0" smtClean="0"/>
              <a:t> FROM </a:t>
            </a:r>
            <a:r>
              <a:rPr lang="en-IN" dirty="0"/>
              <a:t>PASSENGER</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2483" y="2168434"/>
            <a:ext cx="5585711" cy="3004457"/>
          </a:xfrm>
        </p:spPr>
      </p:pic>
    </p:spTree>
    <p:extLst>
      <p:ext uri="{BB962C8B-B14F-4D97-AF65-F5344CB8AC3E}">
        <p14:creationId xmlns:p14="http://schemas.microsoft.com/office/powerpoint/2010/main" val="2318537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into ticket</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9074" y="2129246"/>
            <a:ext cx="3082835" cy="3135085"/>
          </a:xfrm>
        </p:spPr>
      </p:pic>
      <p:sp>
        <p:nvSpPr>
          <p:cNvPr id="6" name="Content Placeholder 5"/>
          <p:cNvSpPr>
            <a:spLocks noGrp="1"/>
          </p:cNvSpPr>
          <p:nvPr>
            <p:ph sz="half" idx="1"/>
          </p:nvPr>
        </p:nvSpPr>
        <p:spPr/>
        <p:txBody>
          <a:bodyPr>
            <a:normAutofit fontScale="92500"/>
          </a:bodyPr>
          <a:lstStyle/>
          <a:p>
            <a:r>
              <a:rPr lang="en-US" dirty="0"/>
              <a:t>INSERT INTO </a:t>
            </a:r>
            <a:r>
              <a:rPr lang="en-US" dirty="0" smtClean="0"/>
              <a:t>TICKET VALUES(101 </a:t>
            </a:r>
            <a:r>
              <a:rPr lang="en-US" dirty="0"/>
              <a:t>, 450</a:t>
            </a:r>
            <a:r>
              <a:rPr lang="en-US" dirty="0" smtClean="0"/>
              <a:t>);</a:t>
            </a:r>
            <a:endParaRPr lang="en-US" dirty="0"/>
          </a:p>
          <a:p>
            <a:r>
              <a:rPr lang="en-US" dirty="0"/>
              <a:t>INSERT INTO </a:t>
            </a:r>
            <a:r>
              <a:rPr lang="en-US" dirty="0" smtClean="0"/>
              <a:t>TICKET VALUES(102 </a:t>
            </a:r>
            <a:r>
              <a:rPr lang="en-US" dirty="0"/>
              <a:t>, 500</a:t>
            </a:r>
            <a:r>
              <a:rPr lang="en-US" dirty="0" smtClean="0"/>
              <a:t>);</a:t>
            </a:r>
            <a:endParaRPr lang="en-US" dirty="0"/>
          </a:p>
          <a:p>
            <a:r>
              <a:rPr lang="en-US" dirty="0"/>
              <a:t>INSERT INTO </a:t>
            </a:r>
            <a:r>
              <a:rPr lang="en-US" dirty="0" smtClean="0"/>
              <a:t>TICKET VALUES(103 </a:t>
            </a:r>
            <a:r>
              <a:rPr lang="en-US" dirty="0"/>
              <a:t>, 150</a:t>
            </a:r>
            <a:r>
              <a:rPr lang="en-US" dirty="0" smtClean="0"/>
              <a:t>);</a:t>
            </a:r>
            <a:endParaRPr lang="en-US" dirty="0"/>
          </a:p>
          <a:p>
            <a:r>
              <a:rPr lang="en-US" dirty="0"/>
              <a:t>INSERT INTO </a:t>
            </a:r>
            <a:r>
              <a:rPr lang="en-US" dirty="0" smtClean="0"/>
              <a:t>TICKET VALUES(104 </a:t>
            </a:r>
            <a:r>
              <a:rPr lang="en-US" dirty="0"/>
              <a:t>, 520</a:t>
            </a:r>
            <a:r>
              <a:rPr lang="en-US" dirty="0" smtClean="0"/>
              <a:t>);</a:t>
            </a:r>
            <a:endParaRPr lang="en-US" dirty="0"/>
          </a:p>
          <a:p>
            <a:r>
              <a:rPr lang="en-US" dirty="0"/>
              <a:t>INSERT INTO </a:t>
            </a:r>
            <a:r>
              <a:rPr lang="en-US" dirty="0" smtClean="0"/>
              <a:t>TICKET VALUES(105 </a:t>
            </a:r>
            <a:r>
              <a:rPr lang="en-US" dirty="0"/>
              <a:t>, 250</a:t>
            </a:r>
            <a:r>
              <a:rPr lang="en-US" dirty="0" smtClean="0"/>
              <a:t>);</a:t>
            </a:r>
            <a:endParaRPr lang="en-US" dirty="0"/>
          </a:p>
          <a:p>
            <a:r>
              <a:rPr lang="en-US" dirty="0"/>
              <a:t>SELECT </a:t>
            </a:r>
            <a:r>
              <a:rPr lang="en-US" dirty="0" smtClean="0"/>
              <a:t>* FROM </a:t>
            </a:r>
            <a:r>
              <a:rPr lang="en-US" dirty="0"/>
              <a:t>TICKET;</a:t>
            </a:r>
            <a:endParaRPr lang="en-IN" dirty="0"/>
          </a:p>
        </p:txBody>
      </p:sp>
    </p:spTree>
    <p:extLst>
      <p:ext uri="{BB962C8B-B14F-4D97-AF65-F5344CB8AC3E}">
        <p14:creationId xmlns:p14="http://schemas.microsoft.com/office/powerpoint/2010/main" val="3501127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into </a:t>
            </a:r>
            <a:r>
              <a:rPr lang="en-IN" dirty="0" err="1" smtClean="0"/>
              <a:t>ticket_b</a:t>
            </a:r>
            <a:endParaRPr lang="en-IN" dirty="0"/>
          </a:p>
        </p:txBody>
      </p:sp>
      <p:sp>
        <p:nvSpPr>
          <p:cNvPr id="3" name="Content Placeholder 2"/>
          <p:cNvSpPr>
            <a:spLocks noGrp="1"/>
          </p:cNvSpPr>
          <p:nvPr>
            <p:ph sz="half" idx="1"/>
          </p:nvPr>
        </p:nvSpPr>
        <p:spPr/>
        <p:txBody>
          <a:bodyPr>
            <a:normAutofit fontScale="55000" lnSpcReduction="20000"/>
          </a:bodyPr>
          <a:lstStyle/>
          <a:p>
            <a:r>
              <a:rPr lang="en-IN" dirty="0"/>
              <a:t>INSERT INTO </a:t>
            </a:r>
            <a:r>
              <a:rPr lang="en-IN" dirty="0" smtClean="0"/>
              <a:t>TICKET_B VALUES(1001 </a:t>
            </a:r>
            <a:r>
              <a:rPr lang="en-IN" dirty="0"/>
              <a:t>, 101 , DATE '2020-06-01' , 'SURAT' , 'BHAVNAGAR' , (CURRENT_TIMESTAMP) , (CURRENT_TIMESTAMP</a:t>
            </a:r>
            <a:r>
              <a:rPr lang="en-IN" dirty="0" smtClean="0"/>
              <a:t>));</a:t>
            </a:r>
            <a:endParaRPr lang="en-IN" dirty="0"/>
          </a:p>
          <a:p>
            <a:r>
              <a:rPr lang="en-IN" dirty="0"/>
              <a:t>INSERT INTO </a:t>
            </a:r>
            <a:r>
              <a:rPr lang="en-IN" dirty="0" smtClean="0"/>
              <a:t>TICKET_B VALUES(1002 </a:t>
            </a:r>
            <a:r>
              <a:rPr lang="en-IN" dirty="0"/>
              <a:t>, 102 , DATE '2020-06-02' , 'JAMNAGAR' , 'MAHESANA' , (CURRENT_TIMESTAMP) , (CURRENT_TIMESTAMP</a:t>
            </a:r>
            <a:r>
              <a:rPr lang="en-IN" dirty="0" smtClean="0"/>
              <a:t>));</a:t>
            </a:r>
            <a:endParaRPr lang="en-IN" dirty="0"/>
          </a:p>
          <a:p>
            <a:r>
              <a:rPr lang="en-IN" dirty="0"/>
              <a:t>INSERT INTO </a:t>
            </a:r>
            <a:r>
              <a:rPr lang="en-IN" dirty="0" smtClean="0"/>
              <a:t>TICKET_B VALUES(1003 </a:t>
            </a:r>
            <a:r>
              <a:rPr lang="en-IN" dirty="0"/>
              <a:t>, 103 , DATE '2020-06-03' , 'BHARUCH' , 'VALSAD' , (CURRENT_TIMESTAMP) , (CURRENT_TIMESTAMP</a:t>
            </a:r>
            <a:r>
              <a:rPr lang="en-IN" dirty="0" smtClean="0"/>
              <a:t>));</a:t>
            </a:r>
            <a:endParaRPr lang="en-IN" dirty="0"/>
          </a:p>
          <a:p>
            <a:r>
              <a:rPr lang="en-IN" dirty="0"/>
              <a:t>INSERT INTO </a:t>
            </a:r>
            <a:r>
              <a:rPr lang="en-IN" dirty="0" smtClean="0"/>
              <a:t>TICKET_B VALUES(1004 </a:t>
            </a:r>
            <a:r>
              <a:rPr lang="en-IN" dirty="0"/>
              <a:t>, 104 , DATE '2020-06-04' , 'SURAT' , 'RAJKOT' , (CURRENT_TIMESTAMP) , (CURRENT_TIMESTAMP</a:t>
            </a:r>
            <a:r>
              <a:rPr lang="en-IN" dirty="0" smtClean="0"/>
              <a:t>));</a:t>
            </a:r>
            <a:endParaRPr lang="en-IN" dirty="0"/>
          </a:p>
          <a:p>
            <a:r>
              <a:rPr lang="en-IN" dirty="0"/>
              <a:t>INSERT INTO </a:t>
            </a:r>
            <a:r>
              <a:rPr lang="en-IN" dirty="0" smtClean="0"/>
              <a:t>TICKET_B VALUES(1005 </a:t>
            </a:r>
            <a:r>
              <a:rPr lang="en-IN" dirty="0"/>
              <a:t>, 105 , DATE '2020-06-05' , 'BARODA' , 'AHMEDABAD' , (CURRENT_TIMESTAMP) , (CURRENT_TIMESTAMP</a:t>
            </a:r>
            <a:r>
              <a:rPr lang="en-IN" dirty="0" smtClean="0"/>
              <a:t>));</a:t>
            </a:r>
            <a:endParaRPr lang="en-IN" dirty="0"/>
          </a:p>
          <a:p>
            <a:r>
              <a:rPr lang="en-IN" dirty="0"/>
              <a:t>SELECT </a:t>
            </a:r>
            <a:r>
              <a:rPr lang="en-IN" dirty="0" smtClean="0"/>
              <a:t>* FROM </a:t>
            </a:r>
            <a:r>
              <a:rPr lang="en-IN" dirty="0"/>
              <a:t>TICKET_B;</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99910" y="2168434"/>
            <a:ext cx="5747656" cy="2521132"/>
          </a:xfrm>
        </p:spPr>
      </p:pic>
    </p:spTree>
    <p:extLst>
      <p:ext uri="{BB962C8B-B14F-4D97-AF65-F5344CB8AC3E}">
        <p14:creationId xmlns:p14="http://schemas.microsoft.com/office/powerpoint/2010/main" val="1893646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into </a:t>
            </a:r>
            <a:r>
              <a:rPr lang="en-IN" dirty="0" err="1" smtClean="0"/>
              <a:t>ticket_p</a:t>
            </a:r>
            <a:endParaRPr lang="en-IN" dirty="0"/>
          </a:p>
        </p:txBody>
      </p:sp>
      <p:sp>
        <p:nvSpPr>
          <p:cNvPr id="3" name="Content Placeholder 2"/>
          <p:cNvSpPr>
            <a:spLocks noGrp="1"/>
          </p:cNvSpPr>
          <p:nvPr>
            <p:ph sz="half" idx="1"/>
          </p:nvPr>
        </p:nvSpPr>
        <p:spPr/>
        <p:txBody>
          <a:bodyPr>
            <a:normAutofit fontScale="92500"/>
          </a:bodyPr>
          <a:lstStyle/>
          <a:p>
            <a:r>
              <a:rPr lang="en-US" dirty="0"/>
              <a:t>INSERT INTO </a:t>
            </a:r>
            <a:r>
              <a:rPr lang="en-US" dirty="0" smtClean="0"/>
              <a:t>TICKET_P VALUES(101 </a:t>
            </a:r>
            <a:r>
              <a:rPr lang="en-US" dirty="0"/>
              <a:t>, 1</a:t>
            </a:r>
            <a:r>
              <a:rPr lang="en-US" dirty="0" smtClean="0"/>
              <a:t>);</a:t>
            </a:r>
            <a:endParaRPr lang="en-US" dirty="0"/>
          </a:p>
          <a:p>
            <a:r>
              <a:rPr lang="en-US" dirty="0"/>
              <a:t>INSERT INTO </a:t>
            </a:r>
            <a:r>
              <a:rPr lang="en-US" dirty="0" smtClean="0"/>
              <a:t>TICKET_P VALUES(102 </a:t>
            </a:r>
            <a:r>
              <a:rPr lang="en-US" dirty="0"/>
              <a:t>, 2</a:t>
            </a:r>
            <a:r>
              <a:rPr lang="en-US" dirty="0" smtClean="0"/>
              <a:t>);</a:t>
            </a:r>
            <a:endParaRPr lang="en-US" dirty="0"/>
          </a:p>
          <a:p>
            <a:r>
              <a:rPr lang="en-US" dirty="0"/>
              <a:t>INSERT INTO </a:t>
            </a:r>
            <a:r>
              <a:rPr lang="en-US" dirty="0" smtClean="0"/>
              <a:t>TICKET_P VALUES(103 </a:t>
            </a:r>
            <a:r>
              <a:rPr lang="en-US" dirty="0"/>
              <a:t>, 3</a:t>
            </a:r>
            <a:r>
              <a:rPr lang="en-US" dirty="0" smtClean="0"/>
              <a:t>);</a:t>
            </a:r>
            <a:endParaRPr lang="en-US" dirty="0"/>
          </a:p>
          <a:p>
            <a:r>
              <a:rPr lang="en-US" dirty="0"/>
              <a:t>INSERT INTO </a:t>
            </a:r>
            <a:r>
              <a:rPr lang="en-US" dirty="0" smtClean="0"/>
              <a:t>TICKET_P VALUES(104 </a:t>
            </a:r>
            <a:r>
              <a:rPr lang="en-US" dirty="0"/>
              <a:t>, 4</a:t>
            </a:r>
            <a:r>
              <a:rPr lang="en-US" dirty="0" smtClean="0"/>
              <a:t>);</a:t>
            </a:r>
            <a:endParaRPr lang="en-US" dirty="0"/>
          </a:p>
          <a:p>
            <a:r>
              <a:rPr lang="en-US" dirty="0"/>
              <a:t>INSERT INTO </a:t>
            </a:r>
            <a:r>
              <a:rPr lang="en-US" dirty="0" smtClean="0"/>
              <a:t>TICKET_P VALUES(105 </a:t>
            </a:r>
            <a:r>
              <a:rPr lang="en-US" dirty="0"/>
              <a:t>, 5</a:t>
            </a:r>
            <a:r>
              <a:rPr lang="en-US" dirty="0" smtClean="0"/>
              <a:t>);</a:t>
            </a:r>
            <a:endParaRPr lang="en-US" dirty="0"/>
          </a:p>
          <a:p>
            <a:r>
              <a:rPr lang="en-US" dirty="0"/>
              <a:t>SELECT </a:t>
            </a:r>
            <a:r>
              <a:rPr lang="en-US" dirty="0" smtClean="0"/>
              <a:t>* FROM </a:t>
            </a:r>
            <a:r>
              <a:rPr lang="en-US" dirty="0"/>
              <a:t>TICKET_P;</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5200" y="2142309"/>
            <a:ext cx="2521131" cy="3108960"/>
          </a:xfrm>
        </p:spPr>
      </p:pic>
    </p:spTree>
    <p:extLst>
      <p:ext uri="{BB962C8B-B14F-4D97-AF65-F5344CB8AC3E}">
        <p14:creationId xmlns:p14="http://schemas.microsoft.com/office/powerpoint/2010/main" val="4140699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into bus</a:t>
            </a:r>
            <a:endParaRPr lang="en-IN" dirty="0"/>
          </a:p>
        </p:txBody>
      </p:sp>
      <p:sp>
        <p:nvSpPr>
          <p:cNvPr id="3" name="Content Placeholder 2"/>
          <p:cNvSpPr>
            <a:spLocks noGrp="1"/>
          </p:cNvSpPr>
          <p:nvPr>
            <p:ph sz="half" idx="1"/>
          </p:nvPr>
        </p:nvSpPr>
        <p:spPr/>
        <p:txBody>
          <a:bodyPr>
            <a:normAutofit fontScale="77500" lnSpcReduction="20000"/>
          </a:bodyPr>
          <a:lstStyle/>
          <a:p>
            <a:r>
              <a:rPr lang="en-US" dirty="0"/>
              <a:t>INSERT INTO </a:t>
            </a:r>
            <a:r>
              <a:rPr lang="en-US" dirty="0" smtClean="0"/>
              <a:t>BUS VALUES(5001 </a:t>
            </a:r>
            <a:r>
              <a:rPr lang="en-US" dirty="0"/>
              <a:t>, 'AC' , CURRENT_TIMESTAMP , 45 , 6</a:t>
            </a:r>
            <a:r>
              <a:rPr lang="en-US" dirty="0" smtClean="0"/>
              <a:t>);</a:t>
            </a:r>
            <a:endParaRPr lang="en-US" dirty="0"/>
          </a:p>
          <a:p>
            <a:r>
              <a:rPr lang="en-US" dirty="0"/>
              <a:t>INSERT INTO </a:t>
            </a:r>
            <a:r>
              <a:rPr lang="en-US" dirty="0" smtClean="0"/>
              <a:t>BUS VALUES(5002 </a:t>
            </a:r>
            <a:r>
              <a:rPr lang="en-US" dirty="0"/>
              <a:t>, 'NON-AC' , CURRENT_TIMESTAMP , 40 , 8</a:t>
            </a:r>
            <a:r>
              <a:rPr lang="en-US" dirty="0" smtClean="0"/>
              <a:t>);</a:t>
            </a:r>
            <a:endParaRPr lang="en-US" dirty="0"/>
          </a:p>
          <a:p>
            <a:r>
              <a:rPr lang="en-US" dirty="0"/>
              <a:t>INSERT INTO </a:t>
            </a:r>
            <a:r>
              <a:rPr lang="en-US" dirty="0" smtClean="0"/>
              <a:t>BUS VALUES(5003 </a:t>
            </a:r>
            <a:r>
              <a:rPr lang="en-US" dirty="0"/>
              <a:t>, 'NON-AC' , CURRENT_TIMESTAMP , 50 , 5</a:t>
            </a:r>
            <a:r>
              <a:rPr lang="en-US" dirty="0" smtClean="0"/>
              <a:t>);</a:t>
            </a:r>
            <a:endParaRPr lang="en-US" dirty="0"/>
          </a:p>
          <a:p>
            <a:r>
              <a:rPr lang="en-US" dirty="0"/>
              <a:t>INSERT INTO </a:t>
            </a:r>
            <a:r>
              <a:rPr lang="en-US" dirty="0" smtClean="0"/>
              <a:t>BUS VALUES(5004 </a:t>
            </a:r>
            <a:r>
              <a:rPr lang="en-US" dirty="0"/>
              <a:t>, 'AC' , CURRENT_TIMESTAMP , 48 , 6</a:t>
            </a:r>
            <a:r>
              <a:rPr lang="en-US" dirty="0" smtClean="0"/>
              <a:t>);</a:t>
            </a:r>
            <a:endParaRPr lang="en-US" dirty="0"/>
          </a:p>
          <a:p>
            <a:r>
              <a:rPr lang="en-US" dirty="0"/>
              <a:t>INSERT INTO </a:t>
            </a:r>
            <a:r>
              <a:rPr lang="en-US" dirty="0" smtClean="0"/>
              <a:t>BUS VALUES(5005 </a:t>
            </a:r>
            <a:r>
              <a:rPr lang="en-US" dirty="0"/>
              <a:t>, 'AC' , CURRENT_TIMESTAMP , 45 , 7</a:t>
            </a:r>
            <a:r>
              <a:rPr lang="en-US" dirty="0" smtClean="0"/>
              <a:t>);</a:t>
            </a:r>
            <a:endParaRPr lang="en-US" dirty="0"/>
          </a:p>
          <a:p>
            <a:r>
              <a:rPr lang="en-US" dirty="0"/>
              <a:t>SELECT </a:t>
            </a:r>
            <a:r>
              <a:rPr lang="en-US" dirty="0" smtClean="0"/>
              <a:t>* FROM </a:t>
            </a:r>
            <a:r>
              <a:rPr lang="en-US" dirty="0"/>
              <a:t>BUS;</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7737" y="2181497"/>
            <a:ext cx="4833257" cy="2521132"/>
          </a:xfrm>
        </p:spPr>
      </p:pic>
    </p:spTree>
    <p:extLst>
      <p:ext uri="{BB962C8B-B14F-4D97-AF65-F5344CB8AC3E}">
        <p14:creationId xmlns:p14="http://schemas.microsoft.com/office/powerpoint/2010/main" val="3031436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into </a:t>
            </a:r>
            <a:r>
              <a:rPr lang="en-IN" dirty="0" err="1" smtClean="0"/>
              <a:t>bus_c</a:t>
            </a:r>
            <a:endParaRPr lang="en-IN" dirty="0"/>
          </a:p>
        </p:txBody>
      </p:sp>
      <p:sp>
        <p:nvSpPr>
          <p:cNvPr id="3" name="Content Placeholder 2"/>
          <p:cNvSpPr>
            <a:spLocks noGrp="1"/>
          </p:cNvSpPr>
          <p:nvPr>
            <p:ph sz="half" idx="1"/>
          </p:nvPr>
        </p:nvSpPr>
        <p:spPr/>
        <p:txBody>
          <a:bodyPr>
            <a:normAutofit fontScale="70000" lnSpcReduction="20000"/>
          </a:bodyPr>
          <a:lstStyle/>
          <a:p>
            <a:r>
              <a:rPr lang="en-IN" dirty="0"/>
              <a:t>INSERT INTO </a:t>
            </a:r>
            <a:r>
              <a:rPr lang="en-IN" dirty="0" smtClean="0"/>
              <a:t>BUS_C VALUES(5001 </a:t>
            </a:r>
            <a:r>
              <a:rPr lang="en-IN" dirty="0"/>
              <a:t>, 'SURAT' , CURRENT_TIMESTAMP , 20 , 450</a:t>
            </a:r>
            <a:r>
              <a:rPr lang="en-IN" dirty="0" smtClean="0"/>
              <a:t>);</a:t>
            </a:r>
            <a:endParaRPr lang="en-IN" dirty="0"/>
          </a:p>
          <a:p>
            <a:r>
              <a:rPr lang="en-IN" dirty="0"/>
              <a:t>INSERT INTO </a:t>
            </a:r>
            <a:r>
              <a:rPr lang="en-IN" dirty="0" smtClean="0"/>
              <a:t>BUS_C VALUES(5002 </a:t>
            </a:r>
            <a:r>
              <a:rPr lang="en-IN" dirty="0"/>
              <a:t>, 'BHARUCH' , CURRENT_TIMESTAMP , 22 , 410</a:t>
            </a:r>
            <a:r>
              <a:rPr lang="en-IN" dirty="0" smtClean="0"/>
              <a:t>);</a:t>
            </a:r>
            <a:endParaRPr lang="en-IN" dirty="0"/>
          </a:p>
          <a:p>
            <a:r>
              <a:rPr lang="en-IN" dirty="0"/>
              <a:t>INSERT INTO </a:t>
            </a:r>
            <a:r>
              <a:rPr lang="en-IN" dirty="0" smtClean="0"/>
              <a:t>BUS_C VALUES(5003 </a:t>
            </a:r>
            <a:r>
              <a:rPr lang="en-IN" dirty="0"/>
              <a:t>, 'AHMEDABAD' , CURRENT_TIMESTAMP , 4 , 250</a:t>
            </a:r>
            <a:r>
              <a:rPr lang="en-IN" dirty="0" smtClean="0"/>
              <a:t>);</a:t>
            </a:r>
            <a:endParaRPr lang="en-IN" dirty="0"/>
          </a:p>
          <a:p>
            <a:r>
              <a:rPr lang="en-IN" dirty="0"/>
              <a:t>INSERT INTO </a:t>
            </a:r>
            <a:r>
              <a:rPr lang="en-IN" dirty="0" smtClean="0"/>
              <a:t>BUS_C VALUES(5004 </a:t>
            </a:r>
            <a:r>
              <a:rPr lang="en-IN" dirty="0"/>
              <a:t>, 'RAJKOT' , CURRENT_TIMESTAMP , 10 , 65</a:t>
            </a:r>
            <a:r>
              <a:rPr lang="en-IN" dirty="0" smtClean="0"/>
              <a:t>);</a:t>
            </a:r>
            <a:endParaRPr lang="en-IN" dirty="0"/>
          </a:p>
          <a:p>
            <a:r>
              <a:rPr lang="en-IN" dirty="0"/>
              <a:t>INSERT INTO </a:t>
            </a:r>
            <a:r>
              <a:rPr lang="en-IN" dirty="0" smtClean="0"/>
              <a:t>BUS_C VALUES(5005 </a:t>
            </a:r>
            <a:r>
              <a:rPr lang="en-IN" dirty="0"/>
              <a:t>, 'BHAVNAGAR' , CURRENT_TIMESTAMP , 0 , 210</a:t>
            </a:r>
            <a:r>
              <a:rPr lang="en-IN" dirty="0" smtClean="0"/>
              <a:t>);</a:t>
            </a:r>
            <a:endParaRPr lang="en-IN" dirty="0"/>
          </a:p>
          <a:p>
            <a:r>
              <a:rPr lang="en-IN" dirty="0"/>
              <a:t>SELECT </a:t>
            </a:r>
            <a:r>
              <a:rPr lang="en-IN" dirty="0" smtClean="0"/>
              <a:t>* FROM </a:t>
            </a:r>
            <a:r>
              <a:rPr lang="en-IN" dirty="0"/>
              <a:t>BUS_C;</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6743" y="2377440"/>
            <a:ext cx="4140926" cy="2256598"/>
          </a:xfrm>
        </p:spPr>
      </p:pic>
    </p:spTree>
    <p:extLst>
      <p:ext uri="{BB962C8B-B14F-4D97-AF65-F5344CB8AC3E}">
        <p14:creationId xmlns:p14="http://schemas.microsoft.com/office/powerpoint/2010/main" val="3676727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Delelte</a:t>
            </a:r>
            <a:r>
              <a:rPr lang="en-IN" dirty="0" smtClean="0"/>
              <a:t> from bus					</a:t>
            </a:r>
            <a:endParaRPr lang="en-IN" dirty="0"/>
          </a:p>
        </p:txBody>
      </p:sp>
      <p:sp>
        <p:nvSpPr>
          <p:cNvPr id="3" name="Content Placeholder 2"/>
          <p:cNvSpPr>
            <a:spLocks noGrp="1"/>
          </p:cNvSpPr>
          <p:nvPr>
            <p:ph sz="half" idx="1"/>
          </p:nvPr>
        </p:nvSpPr>
        <p:spPr/>
        <p:txBody>
          <a:bodyPr/>
          <a:lstStyle/>
          <a:p>
            <a:pPr marL="0" indent="0">
              <a:buNone/>
            </a:pPr>
            <a:r>
              <a:rPr lang="en-US" dirty="0"/>
              <a:t>DELETE FROM BUS</a:t>
            </a:r>
          </a:p>
          <a:p>
            <a:pPr marL="0" indent="0">
              <a:buNone/>
            </a:pPr>
            <a:r>
              <a:rPr lang="en-US" dirty="0"/>
              <a:t>WHERE TYPE = 'AC';</a:t>
            </a:r>
          </a:p>
          <a:p>
            <a:pPr marL="0" indent="0">
              <a:buNone/>
            </a:pPr>
            <a:endParaRPr lang="en-US" dirty="0"/>
          </a:p>
          <a:p>
            <a:pPr marL="0" indent="0">
              <a:buNone/>
            </a:pPr>
            <a:r>
              <a:rPr lang="en-US" dirty="0"/>
              <a:t>SELECT *</a:t>
            </a:r>
          </a:p>
          <a:p>
            <a:pPr marL="0" indent="0">
              <a:buNone/>
            </a:pPr>
            <a:r>
              <a:rPr lang="en-US" dirty="0"/>
              <a:t>FROM BUS;</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0903" y="3082834"/>
            <a:ext cx="4769348" cy="1436915"/>
          </a:xfrm>
        </p:spPr>
      </p:pic>
    </p:spTree>
    <p:extLst>
      <p:ext uri="{BB962C8B-B14F-4D97-AF65-F5344CB8AC3E}">
        <p14:creationId xmlns:p14="http://schemas.microsoft.com/office/powerpoint/2010/main" val="4052108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a:t>
            </a:r>
            <a:endParaRPr lang="en-IN" dirty="0"/>
          </a:p>
        </p:txBody>
      </p:sp>
      <p:sp>
        <p:nvSpPr>
          <p:cNvPr id="3" name="Content Placeholder 2"/>
          <p:cNvSpPr>
            <a:spLocks noGrp="1"/>
          </p:cNvSpPr>
          <p:nvPr>
            <p:ph idx="1"/>
          </p:nvPr>
        </p:nvSpPr>
        <p:spPr/>
        <p:txBody>
          <a:bodyPr/>
          <a:lstStyle/>
          <a:p>
            <a:r>
              <a:rPr lang="en-IN" dirty="0" smtClean="0"/>
              <a:t>We make a bus reservation backend system used by many government transportation commissions.</a:t>
            </a:r>
          </a:p>
          <a:p>
            <a:r>
              <a:rPr lang="en-IN" dirty="0" smtClean="0"/>
              <a:t>In this project, first of all we make ER-Diagram such that it gives basic structure of database. </a:t>
            </a:r>
          </a:p>
          <a:p>
            <a:r>
              <a:rPr lang="en-IN" dirty="0" smtClean="0"/>
              <a:t>Then we convert ER-Diagram into relational database.</a:t>
            </a:r>
          </a:p>
          <a:p>
            <a:r>
              <a:rPr lang="en-IN" dirty="0" smtClean="0"/>
              <a:t>And final part is Normalization such that we can take away the disadvantages such as redundancy and inconsistency in database so that we can make our process fast and save space for database such that we can store much data.</a:t>
            </a:r>
            <a:endParaRPr lang="en-IN" dirty="0"/>
          </a:p>
        </p:txBody>
      </p:sp>
    </p:spTree>
    <p:extLst>
      <p:ext uri="{BB962C8B-B14F-4D97-AF65-F5344CB8AC3E}">
        <p14:creationId xmlns:p14="http://schemas.microsoft.com/office/powerpoint/2010/main" val="3370585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Modify </a:t>
            </a:r>
            <a:r>
              <a:rPr lang="en-IN" dirty="0" err="1" smtClean="0"/>
              <a:t>rate_pkm</a:t>
            </a:r>
            <a:r>
              <a:rPr lang="en-IN" dirty="0" smtClean="0"/>
              <a:t> in bus</a:t>
            </a:r>
            <a:endParaRPr lang="en-IN" dirty="0"/>
          </a:p>
        </p:txBody>
      </p:sp>
      <p:sp>
        <p:nvSpPr>
          <p:cNvPr id="3" name="Content Placeholder 2"/>
          <p:cNvSpPr>
            <a:spLocks noGrp="1"/>
          </p:cNvSpPr>
          <p:nvPr>
            <p:ph sz="half" idx="1"/>
          </p:nvPr>
        </p:nvSpPr>
        <p:spPr/>
        <p:txBody>
          <a:bodyPr/>
          <a:lstStyle/>
          <a:p>
            <a:r>
              <a:rPr lang="en-US" dirty="0"/>
              <a:t>UPDATE BUS</a:t>
            </a:r>
          </a:p>
          <a:p>
            <a:r>
              <a:rPr lang="en-US" dirty="0"/>
              <a:t>SET RATE_PKM = RATE_PKM + 10*RATE_PKM/100;</a:t>
            </a:r>
          </a:p>
          <a:p>
            <a:endParaRPr lang="en-US" dirty="0"/>
          </a:p>
          <a:p>
            <a:r>
              <a:rPr lang="en-US" dirty="0"/>
              <a:t>SELECT *</a:t>
            </a:r>
          </a:p>
          <a:p>
            <a:r>
              <a:rPr lang="en-US" dirty="0"/>
              <a:t>FROM BUS;</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2484" y="2965269"/>
            <a:ext cx="4215374" cy="1711234"/>
          </a:xfrm>
        </p:spPr>
      </p:pic>
    </p:spTree>
    <p:extLst>
      <p:ext uri="{BB962C8B-B14F-4D97-AF65-F5344CB8AC3E}">
        <p14:creationId xmlns:p14="http://schemas.microsoft.com/office/powerpoint/2010/main" val="1392907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a:t>
            </a:r>
            <a:r>
              <a:rPr lang="en-IN" dirty="0" err="1" smtClean="0"/>
              <a:t>last_name</a:t>
            </a:r>
            <a:r>
              <a:rPr lang="en-IN" dirty="0" smtClean="0"/>
              <a:t> in passenger</a:t>
            </a:r>
            <a:endParaRPr lang="en-IN" dirty="0"/>
          </a:p>
        </p:txBody>
      </p:sp>
      <p:sp>
        <p:nvSpPr>
          <p:cNvPr id="3" name="Content Placeholder 2"/>
          <p:cNvSpPr>
            <a:spLocks noGrp="1"/>
          </p:cNvSpPr>
          <p:nvPr>
            <p:ph sz="half" idx="1"/>
          </p:nvPr>
        </p:nvSpPr>
        <p:spPr/>
        <p:txBody>
          <a:bodyPr/>
          <a:lstStyle/>
          <a:p>
            <a:r>
              <a:rPr lang="en-IN" dirty="0"/>
              <a:t>UPDATE PASSENGER</a:t>
            </a:r>
          </a:p>
          <a:p>
            <a:r>
              <a:rPr lang="en-IN" dirty="0"/>
              <a:t>SET LAST_NAME = 'PATEL'</a:t>
            </a:r>
          </a:p>
          <a:p>
            <a:r>
              <a:rPr lang="en-IN" dirty="0"/>
              <a:t>WHERE PASSENGER_ID = 4;</a:t>
            </a:r>
          </a:p>
          <a:p>
            <a:endParaRPr lang="en-IN" dirty="0"/>
          </a:p>
          <a:p>
            <a:r>
              <a:rPr lang="en-IN" dirty="0"/>
              <a:t>SELECT * </a:t>
            </a:r>
          </a:p>
          <a:p>
            <a:r>
              <a:rPr lang="en-IN" dirty="0"/>
              <a:t>FROM PASSENGER;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5851" y="2933587"/>
            <a:ext cx="5199018" cy="2291555"/>
          </a:xfrm>
        </p:spPr>
      </p:pic>
    </p:spTree>
    <p:extLst>
      <p:ext uri="{BB962C8B-B14F-4D97-AF65-F5344CB8AC3E}">
        <p14:creationId xmlns:p14="http://schemas.microsoft.com/office/powerpoint/2010/main" val="3773954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join</a:t>
            </a:r>
            <a:endParaRPr lang="en-IN" dirty="0"/>
          </a:p>
        </p:txBody>
      </p:sp>
      <p:sp>
        <p:nvSpPr>
          <p:cNvPr id="3" name="Content Placeholder 2"/>
          <p:cNvSpPr>
            <a:spLocks noGrp="1"/>
          </p:cNvSpPr>
          <p:nvPr>
            <p:ph sz="half" idx="1"/>
          </p:nvPr>
        </p:nvSpPr>
        <p:spPr/>
        <p:txBody>
          <a:bodyPr/>
          <a:lstStyle/>
          <a:p>
            <a:r>
              <a:rPr lang="en-US" dirty="0"/>
              <a:t>SELECT *</a:t>
            </a:r>
          </a:p>
          <a:p>
            <a:r>
              <a:rPr lang="en-US" dirty="0"/>
              <a:t>FROM PASSENGER NATURAL JOIN TICKET_P NATURAL JOIN TICKET;</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82789" y="2377440"/>
            <a:ext cx="5238205" cy="2286000"/>
          </a:xfrm>
        </p:spPr>
      </p:pic>
    </p:spTree>
    <p:extLst>
      <p:ext uri="{BB962C8B-B14F-4D97-AF65-F5344CB8AC3E}">
        <p14:creationId xmlns:p14="http://schemas.microsoft.com/office/powerpoint/2010/main" val="2300822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474" y="321563"/>
            <a:ext cx="9605635" cy="1059305"/>
          </a:xfrm>
        </p:spPr>
        <p:txBody>
          <a:bodyPr/>
          <a:lstStyle/>
          <a:p>
            <a:r>
              <a:rPr lang="en-IN" dirty="0" smtClean="0"/>
              <a:t>cursor</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8640" y="1136469"/>
            <a:ext cx="5544185" cy="454587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41770" y="2521131"/>
            <a:ext cx="2142309" cy="1946366"/>
          </a:xfrm>
        </p:spPr>
      </p:pic>
    </p:spTree>
    <p:extLst>
      <p:ext uri="{BB962C8B-B14F-4D97-AF65-F5344CB8AC3E}">
        <p14:creationId xmlns:p14="http://schemas.microsoft.com/office/powerpoint/2010/main" val="2358479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trigger</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4138" y="2129245"/>
            <a:ext cx="5648688" cy="295220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10251" y="2129246"/>
            <a:ext cx="3502395" cy="2919188"/>
          </a:xfrm>
        </p:spPr>
      </p:pic>
    </p:spTree>
    <p:extLst>
      <p:ext uri="{BB962C8B-B14F-4D97-AF65-F5344CB8AC3E}">
        <p14:creationId xmlns:p14="http://schemas.microsoft.com/office/powerpoint/2010/main" val="3662676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6390" y="2207623"/>
            <a:ext cx="5596436" cy="27562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27372" y="2599510"/>
            <a:ext cx="4327480" cy="1648712"/>
          </a:xfrm>
        </p:spPr>
      </p:pic>
    </p:spTree>
    <p:extLst>
      <p:ext uri="{BB962C8B-B14F-4D97-AF65-F5344CB8AC3E}">
        <p14:creationId xmlns:p14="http://schemas.microsoft.com/office/powerpoint/2010/main" val="4027587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end</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415868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Er</a:t>
            </a:r>
            <a:r>
              <a:rPr lang="en-IN" dirty="0" smtClean="0"/>
              <a:t> - diagram</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9616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80993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Explaination</a:t>
            </a:r>
            <a:r>
              <a:rPr lang="en-IN" dirty="0" smtClean="0"/>
              <a:t> of </a:t>
            </a:r>
            <a:r>
              <a:rPr lang="en-IN" dirty="0" err="1" smtClean="0"/>
              <a:t>er</a:t>
            </a:r>
            <a:r>
              <a:rPr lang="en-IN" dirty="0" smtClean="0"/>
              <a:t>-diagram</a:t>
            </a:r>
            <a:endParaRPr lang="en-IN" dirty="0"/>
          </a:p>
        </p:txBody>
      </p:sp>
      <p:sp>
        <p:nvSpPr>
          <p:cNvPr id="3" name="Content Placeholder 2"/>
          <p:cNvSpPr>
            <a:spLocks noGrp="1"/>
          </p:cNvSpPr>
          <p:nvPr>
            <p:ph idx="1"/>
          </p:nvPr>
        </p:nvSpPr>
        <p:spPr/>
        <p:txBody>
          <a:bodyPr>
            <a:normAutofit/>
          </a:bodyPr>
          <a:lstStyle/>
          <a:p>
            <a:r>
              <a:rPr lang="en-IN" dirty="0" smtClean="0"/>
              <a:t>ER-Diagram basically consists of 4 main Entities-sets and 3 binary relationships among them.</a:t>
            </a:r>
          </a:p>
          <a:p>
            <a:r>
              <a:rPr lang="en-US" dirty="0" smtClean="0"/>
              <a:t>Each entity-sets consists of many attributes.</a:t>
            </a:r>
          </a:p>
          <a:p>
            <a:r>
              <a:rPr lang="en-US" dirty="0" smtClean="0"/>
              <a:t>Primary and Foreign keys are presented by notation.</a:t>
            </a:r>
          </a:p>
          <a:p>
            <a:r>
              <a:rPr lang="en-US" dirty="0" smtClean="0"/>
              <a:t>Some attributes are multivalued , derived etc.</a:t>
            </a:r>
          </a:p>
          <a:p>
            <a:r>
              <a:rPr lang="en-US" dirty="0" smtClean="0"/>
              <a:t>Also Travels-In relationship consists attributes.</a:t>
            </a:r>
          </a:p>
          <a:p>
            <a:endParaRPr lang="en-IN" dirty="0" smtClean="0"/>
          </a:p>
        </p:txBody>
      </p:sp>
    </p:spTree>
    <p:extLst>
      <p:ext uri="{BB962C8B-B14F-4D97-AF65-F5344CB8AC3E}">
        <p14:creationId xmlns:p14="http://schemas.microsoft.com/office/powerpoint/2010/main" val="3345768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Explaination</a:t>
            </a:r>
            <a:r>
              <a:rPr lang="en-IN" dirty="0" smtClean="0"/>
              <a:t> </a:t>
            </a:r>
            <a:r>
              <a:rPr lang="en-IN" dirty="0"/>
              <a:t>of </a:t>
            </a:r>
            <a:r>
              <a:rPr lang="en-IN" dirty="0" err="1"/>
              <a:t>er</a:t>
            </a:r>
            <a:r>
              <a:rPr lang="en-IN" dirty="0"/>
              <a:t>-diagram</a:t>
            </a:r>
          </a:p>
        </p:txBody>
      </p:sp>
      <p:sp>
        <p:nvSpPr>
          <p:cNvPr id="3" name="Content Placeholder 2"/>
          <p:cNvSpPr>
            <a:spLocks noGrp="1"/>
          </p:cNvSpPr>
          <p:nvPr>
            <p:ph idx="1"/>
          </p:nvPr>
        </p:nvSpPr>
        <p:spPr/>
        <p:txBody>
          <a:bodyPr/>
          <a:lstStyle/>
          <a:p>
            <a:r>
              <a:rPr lang="en-IN" dirty="0"/>
              <a:t>Entity-sets:</a:t>
            </a:r>
          </a:p>
          <a:p>
            <a:pPr lvl="1"/>
            <a:r>
              <a:rPr lang="en-IN" dirty="0"/>
              <a:t>1) BUS</a:t>
            </a:r>
          </a:p>
          <a:p>
            <a:pPr lvl="1"/>
            <a:r>
              <a:rPr lang="en-IN" dirty="0"/>
              <a:t>2)TICKET</a:t>
            </a:r>
          </a:p>
          <a:p>
            <a:pPr lvl="1"/>
            <a:r>
              <a:rPr lang="en-IN" dirty="0"/>
              <a:t>3)PASSENGER</a:t>
            </a:r>
          </a:p>
          <a:p>
            <a:pPr lvl="1"/>
            <a:r>
              <a:rPr lang="en-IN" dirty="0"/>
              <a:t>4)ROUTE</a:t>
            </a:r>
          </a:p>
          <a:p>
            <a:endParaRPr lang="en-IN" dirty="0"/>
          </a:p>
        </p:txBody>
      </p:sp>
    </p:spTree>
    <p:extLst>
      <p:ext uri="{BB962C8B-B14F-4D97-AF65-F5344CB8AC3E}">
        <p14:creationId xmlns:p14="http://schemas.microsoft.com/office/powerpoint/2010/main" val="2427289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Explaination</a:t>
            </a:r>
            <a:r>
              <a:rPr lang="en-IN" dirty="0"/>
              <a:t> of </a:t>
            </a:r>
            <a:r>
              <a:rPr lang="en-IN" dirty="0" err="1"/>
              <a:t>er</a:t>
            </a:r>
            <a:r>
              <a:rPr lang="en-IN" dirty="0"/>
              <a:t>-diagram</a:t>
            </a:r>
          </a:p>
        </p:txBody>
      </p:sp>
      <p:sp>
        <p:nvSpPr>
          <p:cNvPr id="3" name="Content Placeholder 2"/>
          <p:cNvSpPr>
            <a:spLocks noGrp="1"/>
          </p:cNvSpPr>
          <p:nvPr>
            <p:ph idx="1"/>
          </p:nvPr>
        </p:nvSpPr>
        <p:spPr/>
        <p:txBody>
          <a:bodyPr/>
          <a:lstStyle/>
          <a:p>
            <a:r>
              <a:rPr lang="en-IN" dirty="0" smtClean="0"/>
              <a:t>Relationships:</a:t>
            </a:r>
          </a:p>
          <a:p>
            <a:pPr lvl="1"/>
            <a:r>
              <a:rPr lang="en-IN" dirty="0" smtClean="0"/>
              <a:t>1)TRAVELS-IN(MANY-MANY RELATIONSHIPS BETWEEN PASSENGER AND </a:t>
            </a:r>
            <a:r>
              <a:rPr lang="en-US" dirty="0" smtClean="0"/>
              <a:t>BUS ENTITY-SETS</a:t>
            </a:r>
          </a:p>
          <a:p>
            <a:pPr lvl="1"/>
            <a:r>
              <a:rPr lang="en-US" dirty="0" smtClean="0"/>
              <a:t>2)BUY(MANY-ONE RELATIONSHIP BETWEEN PASSENGER AND TICKET ENTITY-SETS)</a:t>
            </a:r>
          </a:p>
          <a:p>
            <a:pPr lvl="1"/>
            <a:r>
              <a:rPr lang="en-US" dirty="0" smtClean="0"/>
              <a:t>3)HAS(MANY-ONE RELATIONSHIP BETWEEN BUS AND ROUTE ENTITY SETS)</a:t>
            </a:r>
            <a:endParaRPr lang="en-IN" dirty="0"/>
          </a:p>
        </p:txBody>
      </p:sp>
    </p:spTree>
    <p:extLst>
      <p:ext uri="{BB962C8B-B14F-4D97-AF65-F5344CB8AC3E}">
        <p14:creationId xmlns:p14="http://schemas.microsoft.com/office/powerpoint/2010/main" val="3786383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a:t>
            </a:r>
            <a:r>
              <a:rPr lang="en-US" dirty="0" err="1"/>
              <a:t>er</a:t>
            </a:r>
            <a:r>
              <a:rPr lang="en-US" dirty="0"/>
              <a:t>-diagram into relational model</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03770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538</TotalTime>
  <Words>1337</Words>
  <Application>Microsoft Office PowerPoint</Application>
  <PresentationFormat>Widescreen</PresentationFormat>
  <Paragraphs>213</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Gill Sans MT</vt:lpstr>
      <vt:lpstr>Gallery</vt:lpstr>
      <vt:lpstr>BUS reservation backend system</vt:lpstr>
      <vt:lpstr>PrOJECT partners</vt:lpstr>
      <vt:lpstr>Definition</vt:lpstr>
      <vt:lpstr>Er - diagram</vt:lpstr>
      <vt:lpstr>PowerPoint Presentation</vt:lpstr>
      <vt:lpstr>Explaination of er-diagram</vt:lpstr>
      <vt:lpstr>Explaination of er-diagram</vt:lpstr>
      <vt:lpstr>Explaination of er-diagram</vt:lpstr>
      <vt:lpstr>Conversion of er-diagram into relational model</vt:lpstr>
      <vt:lpstr>PowerPoint Presentation</vt:lpstr>
      <vt:lpstr>normalization</vt:lpstr>
      <vt:lpstr>Rules for normalization </vt:lpstr>
      <vt:lpstr>Rules for normalization</vt:lpstr>
      <vt:lpstr>Normalization concepts for  Route(RouteNo , Cost , Distance , timdeduration , class) </vt:lpstr>
      <vt:lpstr>Normalization concepts for  BUS(Busno.,starttime , availableseats , typeofbus , routeno.,startcity , destinationcity,totalseats)  </vt:lpstr>
      <vt:lpstr>Normalization concepts for  passenger(passengerid , firstname , lastname , age , gender)</vt:lpstr>
      <vt:lpstr>Normalization concepts for  ticket(ticketno. , passengerid , startcity , finishcity , busno. , date , fare , departuretime , arrivaltime)</vt:lpstr>
      <vt:lpstr>CREATION OF TABLES </vt:lpstr>
      <vt:lpstr>PowerPoint Presentation</vt:lpstr>
      <vt:lpstr>PowerPoint Presentation</vt:lpstr>
      <vt:lpstr>PowerPoint Presentation</vt:lpstr>
      <vt:lpstr>Basic operations </vt:lpstr>
      <vt:lpstr>Insert into passenger</vt:lpstr>
      <vt:lpstr>Insert into ticket</vt:lpstr>
      <vt:lpstr>Insert into ticket_b</vt:lpstr>
      <vt:lpstr>Insert into ticket_p</vt:lpstr>
      <vt:lpstr>Insert into bus</vt:lpstr>
      <vt:lpstr>Insert into bus_c</vt:lpstr>
      <vt:lpstr>Delelte from bus     </vt:lpstr>
      <vt:lpstr>Modify rate_pkm in bus</vt:lpstr>
      <vt:lpstr>Update last_name in passenger</vt:lpstr>
      <vt:lpstr>Natural join</vt:lpstr>
      <vt:lpstr>cursor</vt:lpstr>
      <vt:lpstr>trigger</vt:lpstr>
      <vt:lpstr>procedure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dc:title>
  <dc:creator>Jignesh Jinjala</dc:creator>
  <cp:lastModifiedBy>Jignesh Jinjala</cp:lastModifiedBy>
  <cp:revision>21</cp:revision>
  <dcterms:created xsi:type="dcterms:W3CDTF">2020-05-23T18:26:38Z</dcterms:created>
  <dcterms:modified xsi:type="dcterms:W3CDTF">2020-06-01T14:39:30Z</dcterms:modified>
</cp:coreProperties>
</file>