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275" r:id="rId3"/>
    <p:sldId id="277" r:id="rId4"/>
    <p:sldId id="376" r:id="rId5"/>
    <p:sldId id="377" r:id="rId6"/>
    <p:sldId id="589" r:id="rId7"/>
    <p:sldId id="378" r:id="rId8"/>
    <p:sldId id="590" r:id="rId9"/>
    <p:sldId id="591" r:id="rId10"/>
    <p:sldId id="592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8" r:id="rId19"/>
    <p:sldId id="593" r:id="rId20"/>
    <p:sldId id="390" r:id="rId21"/>
    <p:sldId id="392" r:id="rId22"/>
    <p:sldId id="594" r:id="rId23"/>
    <p:sldId id="595" r:id="rId24"/>
    <p:sldId id="399" r:id="rId25"/>
    <p:sldId id="402" r:id="rId26"/>
    <p:sldId id="403" r:id="rId27"/>
    <p:sldId id="404" r:id="rId28"/>
    <p:sldId id="406" r:id="rId29"/>
    <p:sldId id="407" r:id="rId30"/>
    <p:sldId id="408" r:id="rId31"/>
    <p:sldId id="409" r:id="rId32"/>
    <p:sldId id="413" r:id="rId33"/>
    <p:sldId id="597" r:id="rId34"/>
    <p:sldId id="416" r:id="rId35"/>
    <p:sldId id="417" r:id="rId36"/>
    <p:sldId id="418" r:id="rId37"/>
    <p:sldId id="419" r:id="rId38"/>
    <p:sldId id="420" r:id="rId39"/>
    <p:sldId id="598" r:id="rId40"/>
    <p:sldId id="600" r:id="rId41"/>
    <p:sldId id="426" r:id="rId42"/>
    <p:sldId id="428" r:id="rId43"/>
    <p:sldId id="601" r:id="rId44"/>
    <p:sldId id="429" r:id="rId45"/>
    <p:sldId id="430" r:id="rId46"/>
    <p:sldId id="432" r:id="rId47"/>
    <p:sldId id="654" r:id="rId48"/>
    <p:sldId id="435" r:id="rId49"/>
    <p:sldId id="436" r:id="rId50"/>
    <p:sldId id="438" r:id="rId51"/>
    <p:sldId id="439" r:id="rId52"/>
    <p:sldId id="440" r:id="rId53"/>
    <p:sldId id="442" r:id="rId54"/>
    <p:sldId id="444" r:id="rId55"/>
    <p:sldId id="603" r:id="rId56"/>
    <p:sldId id="604" r:id="rId57"/>
    <p:sldId id="449" r:id="rId58"/>
    <p:sldId id="450" r:id="rId59"/>
    <p:sldId id="451" r:id="rId60"/>
    <p:sldId id="452" r:id="rId61"/>
    <p:sldId id="454" r:id="rId62"/>
    <p:sldId id="607" r:id="rId63"/>
    <p:sldId id="655" r:id="rId64"/>
    <p:sldId id="608" r:id="rId65"/>
    <p:sldId id="609" r:id="rId66"/>
    <p:sldId id="611" r:id="rId67"/>
    <p:sldId id="610" r:id="rId68"/>
    <p:sldId id="456" r:id="rId69"/>
    <p:sldId id="457" r:id="rId70"/>
    <p:sldId id="458" r:id="rId71"/>
    <p:sldId id="459" r:id="rId72"/>
    <p:sldId id="460" r:id="rId73"/>
    <p:sldId id="656" r:id="rId74"/>
    <p:sldId id="461" r:id="rId75"/>
    <p:sldId id="614" r:id="rId76"/>
    <p:sldId id="615" r:id="rId77"/>
    <p:sldId id="464" r:id="rId78"/>
    <p:sldId id="465" r:id="rId79"/>
    <p:sldId id="620" r:id="rId80"/>
    <p:sldId id="621" r:id="rId81"/>
    <p:sldId id="622" r:id="rId82"/>
    <p:sldId id="623" r:id="rId83"/>
    <p:sldId id="625" r:id="rId84"/>
    <p:sldId id="626" r:id="rId85"/>
    <p:sldId id="627" r:id="rId86"/>
    <p:sldId id="628" r:id="rId87"/>
    <p:sldId id="629" r:id="rId88"/>
    <p:sldId id="630" r:id="rId89"/>
    <p:sldId id="631" r:id="rId90"/>
    <p:sldId id="492" r:id="rId91"/>
    <p:sldId id="493" r:id="rId92"/>
    <p:sldId id="495" r:id="rId93"/>
    <p:sldId id="657" r:id="rId94"/>
    <p:sldId id="496" r:id="rId95"/>
    <p:sldId id="498" r:id="rId96"/>
    <p:sldId id="499" r:id="rId97"/>
    <p:sldId id="500" r:id="rId98"/>
    <p:sldId id="501" r:id="rId99"/>
    <p:sldId id="502" r:id="rId100"/>
    <p:sldId id="503" r:id="rId101"/>
    <p:sldId id="274" r:id="rId102"/>
  </p:sldIdLst>
  <p:sldSz cx="12188825" cy="6858000"/>
  <p:notesSz cx="6797675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90" d="100"/>
          <a:sy n="90" d="100"/>
        </p:scale>
        <p:origin x="-304" y="-192"/>
      </p:cViewPr>
      <p:guideLst>
        <p:guide orient="horz" pos="2160"/>
        <p:guide orient="horz" pos="3884"/>
        <p:guide orient="horz" pos="1162"/>
        <p:guide pos="3839"/>
        <p:guide pos="347"/>
        <p:guide pos="73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-39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E260A-B6D0-49E6-806B-E0CC43CEE356}" type="datetimeFigureOut">
              <a:rPr lang="en-GB" sz="800" smtClean="0">
                <a:solidFill>
                  <a:schemeClr val="accent2"/>
                </a:solidFill>
              </a:rPr>
              <a:t>22/02/17</a:t>
            </a:fld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80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71EF-D8DF-401C-A1A4-6311CE19AD51}" type="slidenum">
              <a:rPr lang="en-GB" sz="800" smtClean="0">
                <a:solidFill>
                  <a:schemeClr val="accent2"/>
                </a:solidFill>
              </a:rPr>
              <a:t>‹#›</a:t>
            </a:fld>
            <a:endParaRPr lang="en-GB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87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8F2B8A8A-A21E-41B1-B6A8-00B8C329DF1C}" type="datetimeFigureOut">
              <a:rPr lang="en-GB" smtClean="0"/>
              <a:pPr/>
              <a:t>22/02/17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3575" y="1066800"/>
            <a:ext cx="5470525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110CFD31-5913-44C3-926E-B25B244597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723D-0F1B-49C3-866F-45497D03C34A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550721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9804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2EE5-AD73-406C-B39E-F78EC318BA42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11188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1188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574568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38168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901771" y="2348682"/>
            <a:ext cx="2375869" cy="1584374"/>
          </a:xfrm>
          <a:prstGeom prst="snip2DiagRect">
            <a:avLst>
              <a:gd name="adj1" fmla="val 12501"/>
              <a:gd name="adj2" fmla="val 799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No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574791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238391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8901994" y="4221088"/>
            <a:ext cx="2375869" cy="17287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83432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1" y="1844681"/>
            <a:ext cx="5255736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7474-3DE0-4D65-A73B-C3E06A8900ED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382372" y="1844681"/>
            <a:ext cx="5255736" cy="4321175"/>
          </a:xfrm>
          <a:prstGeom prst="snip2DiagRect">
            <a:avLst>
              <a:gd name="adj1" fmla="val 2308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4477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/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3" y="1844681"/>
            <a:ext cx="8279285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F2DB-360B-4D02-94CC-7F7A7DEAAAF4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17961" y="1844681"/>
            <a:ext cx="2520144" cy="4321175"/>
          </a:xfrm>
          <a:prstGeom prst="snip2DiagRect">
            <a:avLst>
              <a:gd name="adj1" fmla="val 3911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0475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6FA-2003-4666-AD90-A1D203D3DDDD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0720" y="1844681"/>
            <a:ext cx="11087386" cy="4321175"/>
          </a:xfrm>
          <a:prstGeom prst="snip2DiagRect">
            <a:avLst>
              <a:gd name="adj1" fmla="val 2308"/>
              <a:gd name="adj2" fmla="val 0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5237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C2269C7-85D6-485C-B663-A42BC9FF3765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GB" dirty="0" smtClean="0"/>
              <a:t>Insert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6720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094413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79425" y="0"/>
                </a:moveTo>
                <a:lnTo>
                  <a:pt x="6096000" y="0"/>
                </a:lnTo>
                <a:lnTo>
                  <a:pt x="6096000" y="6378574"/>
                </a:lnTo>
                <a:lnTo>
                  <a:pt x="5616575" y="6857999"/>
                </a:lnTo>
                <a:lnTo>
                  <a:pt x="6096000" y="6857999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GB" dirty="0" smtClean="0"/>
              <a:t>Insert Picture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CF91BA4-0B3D-426B-861C-E3065E63156F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382370" y="1844681"/>
            <a:ext cx="5255737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81676" y="692149"/>
            <a:ext cx="5256430" cy="9366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1538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B592-AE5B-414D-B525-C9BAB99C9758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84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 baseline="0"/>
            </a:lvl1pPr>
          </a:lstStyle>
          <a:p>
            <a:r>
              <a:rPr lang="en-US" dirty="0" smtClean="0"/>
              <a:t>Add Thank you text.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3AD9-97B8-4E1F-8F17-8F0FAC375A34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550721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Insert your contact details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74610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027204F-92EA-45FA-925F-32F9768333F0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21" y="2492896"/>
            <a:ext cx="11087386" cy="93610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0721" y="5805264"/>
            <a:ext cx="11087386" cy="360586"/>
          </a:xfrm>
        </p:spPr>
        <p:txBody>
          <a:bodyPr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GB" dirty="0"/>
          </a:p>
        </p:txBody>
      </p:sp>
      <p:sp>
        <p:nvSpPr>
          <p:cNvPr id="16" name="Text Placeholder 14"/>
          <p:cNvSpPr>
            <a:spLocks noGrp="1" noChangeAspect="1"/>
          </p:cNvSpPr>
          <p:nvPr>
            <p:ph type="body" sz="quarter" idx="15"/>
          </p:nvPr>
        </p:nvSpPr>
        <p:spPr>
          <a:xfrm>
            <a:off x="550721" y="549275"/>
            <a:ext cx="719813" cy="529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6009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32102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4711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60D5ED7-32A6-4948-8E3A-E47339987862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550721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ight Triangle 14"/>
          <p:cNvSpPr/>
          <p:nvPr userDrawn="1"/>
        </p:nvSpPr>
        <p:spPr>
          <a:xfrm flipV="1">
            <a:off x="-10963" y="6"/>
            <a:ext cx="490265" cy="49039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Triangle 15"/>
          <p:cNvSpPr/>
          <p:nvPr userDrawn="1"/>
        </p:nvSpPr>
        <p:spPr>
          <a:xfrm flipH="1">
            <a:off x="11709525" y="6378580"/>
            <a:ext cx="479300" cy="4794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1216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9792DBCC-742A-4EE0-A972-F863FAE5A55A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79425" y="0"/>
                </a:moveTo>
                <a:lnTo>
                  <a:pt x="12192000" y="0"/>
                </a:lnTo>
                <a:lnTo>
                  <a:pt x="12192000" y="6378572"/>
                </a:lnTo>
                <a:lnTo>
                  <a:pt x="11712572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" name="Text Placeholder 14"/>
          <p:cNvSpPr>
            <a:spLocks noGrp="1" noChangeAspect="1"/>
          </p:cNvSpPr>
          <p:nvPr>
            <p:ph type="body" sz="quarter" idx="15"/>
          </p:nvPr>
        </p:nvSpPr>
        <p:spPr>
          <a:xfrm>
            <a:off x="550721" y="549275"/>
            <a:ext cx="719813" cy="529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>
                <a:noFill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1pPr>
            <a:lvl2pPr>
              <a:defRPr sz="28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2pPr>
            <a:lvl3pPr>
              <a:defRPr sz="24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3pPr>
            <a:lvl4pPr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4pPr>
            <a:lvl5pPr>
              <a:defRPr sz="2000">
                <a:solidFill>
                  <a:schemeClr val="bg1"/>
                </a:solidFill>
                <a:effectLst>
                  <a:outerShdw blurRad="190500" algn="ctr" rotWithShape="0">
                    <a:prstClr val="black">
                      <a:alpha val="30000"/>
                    </a:prstClr>
                  </a:outerShdw>
                </a:effectLst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5464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50720" y="1628780"/>
            <a:ext cx="11087386" cy="792113"/>
          </a:xfrm>
        </p:spPr>
        <p:txBody>
          <a:bodyPr anchor="t" anchorCtr="0"/>
          <a:lstStyle>
            <a:lvl1pPr algn="l">
              <a:defRPr sz="60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50721" y="2852936"/>
            <a:ext cx="11087386" cy="3312914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effectLst/>
              </a:defRPr>
            </a:lvl1pPr>
            <a:lvl2pPr>
              <a:defRPr sz="2800">
                <a:solidFill>
                  <a:schemeClr val="tx1"/>
                </a:solidFill>
                <a:effectLst/>
              </a:defRPr>
            </a:lvl2pPr>
            <a:lvl3pPr>
              <a:defRPr sz="2400">
                <a:solidFill>
                  <a:schemeClr val="tx1"/>
                </a:solidFill>
                <a:effectLst/>
              </a:defRPr>
            </a:lvl3pPr>
            <a:lvl4pPr>
              <a:defRPr sz="2000">
                <a:solidFill>
                  <a:schemeClr val="tx1"/>
                </a:solidFill>
                <a:effectLst/>
              </a:defRPr>
            </a:lvl4pPr>
            <a:lvl5pPr>
              <a:defRPr sz="2000">
                <a:solidFill>
                  <a:schemeClr val="tx1"/>
                </a:solidFill>
                <a:effectLst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Freeform 6"/>
          <p:cNvSpPr>
            <a:spLocks noChangeAspect="1" noEditPoints="1"/>
          </p:cNvSpPr>
          <p:nvPr userDrawn="1"/>
        </p:nvSpPr>
        <p:spPr bwMode="auto">
          <a:xfrm>
            <a:off x="550721" y="549275"/>
            <a:ext cx="719813" cy="529006"/>
          </a:xfrm>
          <a:custGeom>
            <a:avLst/>
            <a:gdLst>
              <a:gd name="T0" fmla="*/ 2431 w 3438"/>
              <a:gd name="T1" fmla="*/ 1652 h 2526"/>
              <a:gd name="T2" fmla="*/ 2460 w 3438"/>
              <a:gd name="T3" fmla="*/ 1720 h 2526"/>
              <a:gd name="T4" fmla="*/ 2533 w 3438"/>
              <a:gd name="T5" fmla="*/ 1741 h 2526"/>
              <a:gd name="T6" fmla="*/ 2577 w 3438"/>
              <a:gd name="T7" fmla="*/ 1947 h 2526"/>
              <a:gd name="T8" fmla="*/ 2406 w 3438"/>
              <a:gd name="T9" fmla="*/ 1943 h 2526"/>
              <a:gd name="T10" fmla="*/ 2298 w 3438"/>
              <a:gd name="T11" fmla="*/ 1903 h 2526"/>
              <a:gd name="T12" fmla="*/ 2226 w 3438"/>
              <a:gd name="T13" fmla="*/ 1815 h 2526"/>
              <a:gd name="T14" fmla="*/ 2192 w 3438"/>
              <a:gd name="T15" fmla="*/ 1655 h 2526"/>
              <a:gd name="T16" fmla="*/ 2188 w 3438"/>
              <a:gd name="T17" fmla="*/ 842 h 2526"/>
              <a:gd name="T18" fmla="*/ 1012 w 3438"/>
              <a:gd name="T19" fmla="*/ 1663 h 2526"/>
              <a:gd name="T20" fmla="*/ 1105 w 3438"/>
              <a:gd name="T21" fmla="*/ 1736 h 2526"/>
              <a:gd name="T22" fmla="*/ 1218 w 3438"/>
              <a:gd name="T23" fmla="*/ 1764 h 2526"/>
              <a:gd name="T24" fmla="*/ 1376 w 3438"/>
              <a:gd name="T25" fmla="*/ 1760 h 2526"/>
              <a:gd name="T26" fmla="*/ 1481 w 3438"/>
              <a:gd name="T27" fmla="*/ 1724 h 2526"/>
              <a:gd name="T28" fmla="*/ 1553 w 3438"/>
              <a:gd name="T29" fmla="*/ 1657 h 2526"/>
              <a:gd name="T30" fmla="*/ 1603 w 3438"/>
              <a:gd name="T31" fmla="*/ 1536 h 2526"/>
              <a:gd name="T32" fmla="*/ 1633 w 3438"/>
              <a:gd name="T33" fmla="*/ 1326 h 2526"/>
              <a:gd name="T34" fmla="*/ 1628 w 3438"/>
              <a:gd name="T35" fmla="*/ 1050 h 2526"/>
              <a:gd name="T36" fmla="*/ 1585 w 3438"/>
              <a:gd name="T37" fmla="*/ 844 h 2526"/>
              <a:gd name="T38" fmla="*/ 1514 w 3438"/>
              <a:gd name="T39" fmla="*/ 729 h 2526"/>
              <a:gd name="T40" fmla="*/ 1425 w 3438"/>
              <a:gd name="T41" fmla="*/ 675 h 2526"/>
              <a:gd name="T42" fmla="*/ 1280 w 3438"/>
              <a:gd name="T43" fmla="*/ 653 h 2526"/>
              <a:gd name="T44" fmla="*/ 1154 w 3438"/>
              <a:gd name="T45" fmla="*/ 669 h 2526"/>
              <a:gd name="T46" fmla="*/ 1046 w 3438"/>
              <a:gd name="T47" fmla="*/ 729 h 2526"/>
              <a:gd name="T48" fmla="*/ 985 w 3438"/>
              <a:gd name="T49" fmla="*/ 815 h 2526"/>
              <a:gd name="T50" fmla="*/ 938 w 3438"/>
              <a:gd name="T51" fmla="*/ 990 h 2526"/>
              <a:gd name="T52" fmla="*/ 923 w 3438"/>
              <a:gd name="T53" fmla="*/ 1254 h 2526"/>
              <a:gd name="T54" fmla="*/ 947 w 3438"/>
              <a:gd name="T55" fmla="*/ 1497 h 2526"/>
              <a:gd name="T56" fmla="*/ 998 w 3438"/>
              <a:gd name="T57" fmla="*/ 1641 h 2526"/>
              <a:gd name="T58" fmla="*/ 1142 w 3438"/>
              <a:gd name="T59" fmla="*/ 1970 h 2526"/>
              <a:gd name="T60" fmla="*/ 992 w 3438"/>
              <a:gd name="T61" fmla="*/ 1933 h 2526"/>
              <a:gd name="T62" fmla="*/ 864 w 3438"/>
              <a:gd name="T63" fmla="*/ 1857 h 2526"/>
              <a:gd name="T64" fmla="*/ 798 w 3438"/>
              <a:gd name="T65" fmla="*/ 1784 h 2526"/>
              <a:gd name="T66" fmla="*/ 731 w 3438"/>
              <a:gd name="T67" fmla="*/ 1645 h 2526"/>
              <a:gd name="T68" fmla="*/ 681 w 3438"/>
              <a:gd name="T69" fmla="*/ 1402 h 2526"/>
              <a:gd name="T70" fmla="*/ 674 w 3438"/>
              <a:gd name="T71" fmla="*/ 1124 h 2526"/>
              <a:gd name="T72" fmla="*/ 716 w 3438"/>
              <a:gd name="T73" fmla="*/ 839 h 2526"/>
              <a:gd name="T74" fmla="*/ 777 w 3438"/>
              <a:gd name="T75" fmla="*/ 684 h 2526"/>
              <a:gd name="T76" fmla="*/ 856 w 3438"/>
              <a:gd name="T77" fmla="*/ 579 h 2526"/>
              <a:gd name="T78" fmla="*/ 966 w 3438"/>
              <a:gd name="T79" fmla="*/ 502 h 2526"/>
              <a:gd name="T80" fmla="*/ 1125 w 3438"/>
              <a:gd name="T81" fmla="*/ 454 h 2526"/>
              <a:gd name="T82" fmla="*/ 1301 w 3438"/>
              <a:gd name="T83" fmla="*/ 443 h 2526"/>
              <a:gd name="T84" fmla="*/ 1471 w 3438"/>
              <a:gd name="T85" fmla="*/ 461 h 2526"/>
              <a:gd name="T86" fmla="*/ 1634 w 3438"/>
              <a:gd name="T87" fmla="*/ 524 h 2526"/>
              <a:gd name="T88" fmla="*/ 1723 w 3438"/>
              <a:gd name="T89" fmla="*/ 599 h 2526"/>
              <a:gd name="T90" fmla="*/ 1809 w 3438"/>
              <a:gd name="T91" fmla="*/ 740 h 2526"/>
              <a:gd name="T92" fmla="*/ 1867 w 3438"/>
              <a:gd name="T93" fmla="*/ 951 h 2526"/>
              <a:gd name="T94" fmla="*/ 1885 w 3438"/>
              <a:gd name="T95" fmla="*/ 1250 h 2526"/>
              <a:gd name="T96" fmla="*/ 1871 w 3438"/>
              <a:gd name="T97" fmla="*/ 1454 h 2526"/>
              <a:gd name="T98" fmla="*/ 1830 w 3438"/>
              <a:gd name="T99" fmla="*/ 1639 h 2526"/>
              <a:gd name="T100" fmla="*/ 1768 w 3438"/>
              <a:gd name="T101" fmla="*/ 1765 h 2526"/>
              <a:gd name="T102" fmla="*/ 1663 w 3438"/>
              <a:gd name="T103" fmla="*/ 1874 h 2526"/>
              <a:gd name="T104" fmla="*/ 1375 w 3438"/>
              <a:gd name="T105" fmla="*/ 1973 h 2526"/>
              <a:gd name="T106" fmla="*/ 2359 w 3438"/>
              <a:gd name="T107" fmla="*/ 0 h 2526"/>
              <a:gd name="T108" fmla="*/ 0 w 3438"/>
              <a:gd name="T109" fmla="*/ 2526 h 2526"/>
              <a:gd name="T110" fmla="*/ 3438 w 3438"/>
              <a:gd name="T111" fmla="*/ 1255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8" h="2526">
                <a:moveTo>
                  <a:pt x="2724" y="1043"/>
                </a:moveTo>
                <a:lnTo>
                  <a:pt x="2423" y="1043"/>
                </a:lnTo>
                <a:lnTo>
                  <a:pt x="2423" y="1521"/>
                </a:lnTo>
                <a:lnTo>
                  <a:pt x="2423" y="1553"/>
                </a:lnTo>
                <a:lnTo>
                  <a:pt x="2424" y="1582"/>
                </a:lnTo>
                <a:lnTo>
                  <a:pt x="2425" y="1608"/>
                </a:lnTo>
                <a:lnTo>
                  <a:pt x="2428" y="1632"/>
                </a:lnTo>
                <a:lnTo>
                  <a:pt x="2431" y="1652"/>
                </a:lnTo>
                <a:lnTo>
                  <a:pt x="2434" y="1670"/>
                </a:lnTo>
                <a:lnTo>
                  <a:pt x="2438" y="1684"/>
                </a:lnTo>
                <a:lnTo>
                  <a:pt x="2442" y="1697"/>
                </a:lnTo>
                <a:lnTo>
                  <a:pt x="2446" y="1702"/>
                </a:lnTo>
                <a:lnTo>
                  <a:pt x="2449" y="1707"/>
                </a:lnTo>
                <a:lnTo>
                  <a:pt x="2452" y="1711"/>
                </a:lnTo>
                <a:lnTo>
                  <a:pt x="2456" y="1716"/>
                </a:lnTo>
                <a:lnTo>
                  <a:pt x="2460" y="1720"/>
                </a:lnTo>
                <a:lnTo>
                  <a:pt x="2466" y="1724"/>
                </a:lnTo>
                <a:lnTo>
                  <a:pt x="2477" y="1729"/>
                </a:lnTo>
                <a:lnTo>
                  <a:pt x="2491" y="1735"/>
                </a:lnTo>
                <a:lnTo>
                  <a:pt x="2499" y="1736"/>
                </a:lnTo>
                <a:lnTo>
                  <a:pt x="2506" y="1738"/>
                </a:lnTo>
                <a:lnTo>
                  <a:pt x="2514" y="1739"/>
                </a:lnTo>
                <a:lnTo>
                  <a:pt x="2523" y="1739"/>
                </a:lnTo>
                <a:lnTo>
                  <a:pt x="2533" y="1741"/>
                </a:lnTo>
                <a:lnTo>
                  <a:pt x="2542" y="1741"/>
                </a:lnTo>
                <a:lnTo>
                  <a:pt x="2722" y="1734"/>
                </a:lnTo>
                <a:lnTo>
                  <a:pt x="2732" y="1923"/>
                </a:lnTo>
                <a:lnTo>
                  <a:pt x="2697" y="1929"/>
                </a:lnTo>
                <a:lnTo>
                  <a:pt x="2664" y="1935"/>
                </a:lnTo>
                <a:lnTo>
                  <a:pt x="2633" y="1941"/>
                </a:lnTo>
                <a:lnTo>
                  <a:pt x="2603" y="1944"/>
                </a:lnTo>
                <a:lnTo>
                  <a:pt x="2577" y="1947"/>
                </a:lnTo>
                <a:lnTo>
                  <a:pt x="2553" y="1950"/>
                </a:lnTo>
                <a:lnTo>
                  <a:pt x="2530" y="1951"/>
                </a:lnTo>
                <a:lnTo>
                  <a:pt x="2510" y="1952"/>
                </a:lnTo>
                <a:lnTo>
                  <a:pt x="2487" y="1951"/>
                </a:lnTo>
                <a:lnTo>
                  <a:pt x="2466" y="1950"/>
                </a:lnTo>
                <a:lnTo>
                  <a:pt x="2445" y="1948"/>
                </a:lnTo>
                <a:lnTo>
                  <a:pt x="2425" y="1946"/>
                </a:lnTo>
                <a:lnTo>
                  <a:pt x="2406" y="1943"/>
                </a:lnTo>
                <a:lnTo>
                  <a:pt x="2388" y="1939"/>
                </a:lnTo>
                <a:lnTo>
                  <a:pt x="2370" y="1935"/>
                </a:lnTo>
                <a:lnTo>
                  <a:pt x="2362" y="1933"/>
                </a:lnTo>
                <a:lnTo>
                  <a:pt x="2354" y="1930"/>
                </a:lnTo>
                <a:lnTo>
                  <a:pt x="2339" y="1925"/>
                </a:lnTo>
                <a:lnTo>
                  <a:pt x="2324" y="1918"/>
                </a:lnTo>
                <a:lnTo>
                  <a:pt x="2311" y="1911"/>
                </a:lnTo>
                <a:lnTo>
                  <a:pt x="2298" y="1903"/>
                </a:lnTo>
                <a:lnTo>
                  <a:pt x="2286" y="1896"/>
                </a:lnTo>
                <a:lnTo>
                  <a:pt x="2276" y="1887"/>
                </a:lnTo>
                <a:lnTo>
                  <a:pt x="2265" y="1877"/>
                </a:lnTo>
                <a:lnTo>
                  <a:pt x="2256" y="1866"/>
                </a:lnTo>
                <a:lnTo>
                  <a:pt x="2249" y="1855"/>
                </a:lnTo>
                <a:lnTo>
                  <a:pt x="2241" y="1843"/>
                </a:lnTo>
                <a:lnTo>
                  <a:pt x="2233" y="1829"/>
                </a:lnTo>
                <a:lnTo>
                  <a:pt x="2226" y="1815"/>
                </a:lnTo>
                <a:lnTo>
                  <a:pt x="2220" y="1799"/>
                </a:lnTo>
                <a:lnTo>
                  <a:pt x="2215" y="1782"/>
                </a:lnTo>
                <a:lnTo>
                  <a:pt x="2209" y="1764"/>
                </a:lnTo>
                <a:lnTo>
                  <a:pt x="2205" y="1744"/>
                </a:lnTo>
                <a:lnTo>
                  <a:pt x="2201" y="1724"/>
                </a:lnTo>
                <a:lnTo>
                  <a:pt x="2198" y="1702"/>
                </a:lnTo>
                <a:lnTo>
                  <a:pt x="2195" y="1679"/>
                </a:lnTo>
                <a:lnTo>
                  <a:pt x="2192" y="1655"/>
                </a:lnTo>
                <a:lnTo>
                  <a:pt x="2190" y="1630"/>
                </a:lnTo>
                <a:lnTo>
                  <a:pt x="2189" y="1603"/>
                </a:lnTo>
                <a:lnTo>
                  <a:pt x="2188" y="1575"/>
                </a:lnTo>
                <a:lnTo>
                  <a:pt x="2188" y="1547"/>
                </a:lnTo>
                <a:lnTo>
                  <a:pt x="2188" y="1043"/>
                </a:lnTo>
                <a:lnTo>
                  <a:pt x="2021" y="1043"/>
                </a:lnTo>
                <a:lnTo>
                  <a:pt x="2021" y="842"/>
                </a:lnTo>
                <a:lnTo>
                  <a:pt x="2188" y="842"/>
                </a:lnTo>
                <a:lnTo>
                  <a:pt x="2188" y="526"/>
                </a:lnTo>
                <a:lnTo>
                  <a:pt x="2423" y="526"/>
                </a:lnTo>
                <a:lnTo>
                  <a:pt x="2423" y="842"/>
                </a:lnTo>
                <a:lnTo>
                  <a:pt x="2724" y="842"/>
                </a:lnTo>
                <a:lnTo>
                  <a:pt x="2724" y="1043"/>
                </a:lnTo>
                <a:close/>
                <a:moveTo>
                  <a:pt x="998" y="1641"/>
                </a:moveTo>
                <a:lnTo>
                  <a:pt x="1007" y="1656"/>
                </a:lnTo>
                <a:lnTo>
                  <a:pt x="1012" y="1663"/>
                </a:lnTo>
                <a:lnTo>
                  <a:pt x="1018" y="1670"/>
                </a:lnTo>
                <a:lnTo>
                  <a:pt x="1029" y="1683"/>
                </a:lnTo>
                <a:lnTo>
                  <a:pt x="1043" y="1696"/>
                </a:lnTo>
                <a:lnTo>
                  <a:pt x="1056" y="1707"/>
                </a:lnTo>
                <a:lnTo>
                  <a:pt x="1072" y="1718"/>
                </a:lnTo>
                <a:lnTo>
                  <a:pt x="1088" y="1727"/>
                </a:lnTo>
                <a:lnTo>
                  <a:pt x="1097" y="1732"/>
                </a:lnTo>
                <a:lnTo>
                  <a:pt x="1105" y="1736"/>
                </a:lnTo>
                <a:lnTo>
                  <a:pt x="1123" y="1743"/>
                </a:lnTo>
                <a:lnTo>
                  <a:pt x="1143" y="1750"/>
                </a:lnTo>
                <a:lnTo>
                  <a:pt x="1153" y="1753"/>
                </a:lnTo>
                <a:lnTo>
                  <a:pt x="1163" y="1755"/>
                </a:lnTo>
                <a:lnTo>
                  <a:pt x="1185" y="1760"/>
                </a:lnTo>
                <a:lnTo>
                  <a:pt x="1195" y="1762"/>
                </a:lnTo>
                <a:lnTo>
                  <a:pt x="1207" y="1763"/>
                </a:lnTo>
                <a:lnTo>
                  <a:pt x="1218" y="1764"/>
                </a:lnTo>
                <a:lnTo>
                  <a:pt x="1230" y="1765"/>
                </a:lnTo>
                <a:lnTo>
                  <a:pt x="1254" y="1768"/>
                </a:lnTo>
                <a:lnTo>
                  <a:pt x="1280" y="1768"/>
                </a:lnTo>
                <a:lnTo>
                  <a:pt x="1306" y="1768"/>
                </a:lnTo>
                <a:lnTo>
                  <a:pt x="1330" y="1765"/>
                </a:lnTo>
                <a:lnTo>
                  <a:pt x="1342" y="1764"/>
                </a:lnTo>
                <a:lnTo>
                  <a:pt x="1353" y="1763"/>
                </a:lnTo>
                <a:lnTo>
                  <a:pt x="1376" y="1760"/>
                </a:lnTo>
                <a:lnTo>
                  <a:pt x="1397" y="1755"/>
                </a:lnTo>
                <a:lnTo>
                  <a:pt x="1418" y="1750"/>
                </a:lnTo>
                <a:lnTo>
                  <a:pt x="1428" y="1747"/>
                </a:lnTo>
                <a:lnTo>
                  <a:pt x="1437" y="1744"/>
                </a:lnTo>
                <a:lnTo>
                  <a:pt x="1455" y="1736"/>
                </a:lnTo>
                <a:lnTo>
                  <a:pt x="1464" y="1733"/>
                </a:lnTo>
                <a:lnTo>
                  <a:pt x="1473" y="1728"/>
                </a:lnTo>
                <a:lnTo>
                  <a:pt x="1481" y="1724"/>
                </a:lnTo>
                <a:lnTo>
                  <a:pt x="1489" y="1719"/>
                </a:lnTo>
                <a:lnTo>
                  <a:pt x="1503" y="1708"/>
                </a:lnTo>
                <a:lnTo>
                  <a:pt x="1510" y="1703"/>
                </a:lnTo>
                <a:lnTo>
                  <a:pt x="1517" y="1697"/>
                </a:lnTo>
                <a:lnTo>
                  <a:pt x="1530" y="1685"/>
                </a:lnTo>
                <a:lnTo>
                  <a:pt x="1536" y="1679"/>
                </a:lnTo>
                <a:lnTo>
                  <a:pt x="1541" y="1672"/>
                </a:lnTo>
                <a:lnTo>
                  <a:pt x="1553" y="1657"/>
                </a:lnTo>
                <a:lnTo>
                  <a:pt x="1562" y="1643"/>
                </a:lnTo>
                <a:lnTo>
                  <a:pt x="1571" y="1626"/>
                </a:lnTo>
                <a:lnTo>
                  <a:pt x="1579" y="1609"/>
                </a:lnTo>
                <a:lnTo>
                  <a:pt x="1583" y="1599"/>
                </a:lnTo>
                <a:lnTo>
                  <a:pt x="1587" y="1590"/>
                </a:lnTo>
                <a:lnTo>
                  <a:pt x="1594" y="1570"/>
                </a:lnTo>
                <a:lnTo>
                  <a:pt x="1600" y="1547"/>
                </a:lnTo>
                <a:lnTo>
                  <a:pt x="1603" y="1536"/>
                </a:lnTo>
                <a:lnTo>
                  <a:pt x="1607" y="1525"/>
                </a:lnTo>
                <a:lnTo>
                  <a:pt x="1612" y="1500"/>
                </a:lnTo>
                <a:lnTo>
                  <a:pt x="1617" y="1474"/>
                </a:lnTo>
                <a:lnTo>
                  <a:pt x="1621" y="1447"/>
                </a:lnTo>
                <a:lnTo>
                  <a:pt x="1625" y="1419"/>
                </a:lnTo>
                <a:lnTo>
                  <a:pt x="1628" y="1389"/>
                </a:lnTo>
                <a:lnTo>
                  <a:pt x="1630" y="1359"/>
                </a:lnTo>
                <a:lnTo>
                  <a:pt x="1633" y="1326"/>
                </a:lnTo>
                <a:lnTo>
                  <a:pt x="1634" y="1292"/>
                </a:lnTo>
                <a:lnTo>
                  <a:pt x="1635" y="1256"/>
                </a:lnTo>
                <a:lnTo>
                  <a:pt x="1635" y="1220"/>
                </a:lnTo>
                <a:lnTo>
                  <a:pt x="1635" y="1183"/>
                </a:lnTo>
                <a:lnTo>
                  <a:pt x="1634" y="1148"/>
                </a:lnTo>
                <a:lnTo>
                  <a:pt x="1633" y="1115"/>
                </a:lnTo>
                <a:lnTo>
                  <a:pt x="1630" y="1081"/>
                </a:lnTo>
                <a:lnTo>
                  <a:pt x="1628" y="1050"/>
                </a:lnTo>
                <a:lnTo>
                  <a:pt x="1625" y="1020"/>
                </a:lnTo>
                <a:lnTo>
                  <a:pt x="1620" y="991"/>
                </a:lnTo>
                <a:lnTo>
                  <a:pt x="1616" y="963"/>
                </a:lnTo>
                <a:lnTo>
                  <a:pt x="1611" y="937"/>
                </a:lnTo>
                <a:lnTo>
                  <a:pt x="1606" y="911"/>
                </a:lnTo>
                <a:lnTo>
                  <a:pt x="1600" y="888"/>
                </a:lnTo>
                <a:lnTo>
                  <a:pt x="1593" y="865"/>
                </a:lnTo>
                <a:lnTo>
                  <a:pt x="1585" y="844"/>
                </a:lnTo>
                <a:lnTo>
                  <a:pt x="1578" y="824"/>
                </a:lnTo>
                <a:lnTo>
                  <a:pt x="1568" y="806"/>
                </a:lnTo>
                <a:lnTo>
                  <a:pt x="1559" y="788"/>
                </a:lnTo>
                <a:lnTo>
                  <a:pt x="1550" y="772"/>
                </a:lnTo>
                <a:lnTo>
                  <a:pt x="1545" y="764"/>
                </a:lnTo>
                <a:lnTo>
                  <a:pt x="1539" y="756"/>
                </a:lnTo>
                <a:lnTo>
                  <a:pt x="1527" y="742"/>
                </a:lnTo>
                <a:lnTo>
                  <a:pt x="1514" y="729"/>
                </a:lnTo>
                <a:lnTo>
                  <a:pt x="1508" y="723"/>
                </a:lnTo>
                <a:lnTo>
                  <a:pt x="1500" y="717"/>
                </a:lnTo>
                <a:lnTo>
                  <a:pt x="1493" y="711"/>
                </a:lnTo>
                <a:lnTo>
                  <a:pt x="1485" y="706"/>
                </a:lnTo>
                <a:lnTo>
                  <a:pt x="1469" y="696"/>
                </a:lnTo>
                <a:lnTo>
                  <a:pt x="1453" y="687"/>
                </a:lnTo>
                <a:lnTo>
                  <a:pt x="1435" y="679"/>
                </a:lnTo>
                <a:lnTo>
                  <a:pt x="1425" y="675"/>
                </a:lnTo>
                <a:lnTo>
                  <a:pt x="1415" y="672"/>
                </a:lnTo>
                <a:lnTo>
                  <a:pt x="1395" y="666"/>
                </a:lnTo>
                <a:lnTo>
                  <a:pt x="1375" y="662"/>
                </a:lnTo>
                <a:lnTo>
                  <a:pt x="1352" y="657"/>
                </a:lnTo>
                <a:lnTo>
                  <a:pt x="1341" y="656"/>
                </a:lnTo>
                <a:lnTo>
                  <a:pt x="1330" y="655"/>
                </a:lnTo>
                <a:lnTo>
                  <a:pt x="1305" y="654"/>
                </a:lnTo>
                <a:lnTo>
                  <a:pt x="1280" y="653"/>
                </a:lnTo>
                <a:lnTo>
                  <a:pt x="1255" y="654"/>
                </a:lnTo>
                <a:lnTo>
                  <a:pt x="1243" y="654"/>
                </a:lnTo>
                <a:lnTo>
                  <a:pt x="1231" y="655"/>
                </a:lnTo>
                <a:lnTo>
                  <a:pt x="1219" y="656"/>
                </a:lnTo>
                <a:lnTo>
                  <a:pt x="1208" y="657"/>
                </a:lnTo>
                <a:lnTo>
                  <a:pt x="1186" y="662"/>
                </a:lnTo>
                <a:lnTo>
                  <a:pt x="1165" y="666"/>
                </a:lnTo>
                <a:lnTo>
                  <a:pt x="1154" y="669"/>
                </a:lnTo>
                <a:lnTo>
                  <a:pt x="1145" y="672"/>
                </a:lnTo>
                <a:lnTo>
                  <a:pt x="1126" y="679"/>
                </a:lnTo>
                <a:lnTo>
                  <a:pt x="1108" y="687"/>
                </a:lnTo>
                <a:lnTo>
                  <a:pt x="1091" y="696"/>
                </a:lnTo>
                <a:lnTo>
                  <a:pt x="1082" y="700"/>
                </a:lnTo>
                <a:lnTo>
                  <a:pt x="1074" y="706"/>
                </a:lnTo>
                <a:lnTo>
                  <a:pt x="1060" y="717"/>
                </a:lnTo>
                <a:lnTo>
                  <a:pt x="1046" y="729"/>
                </a:lnTo>
                <a:lnTo>
                  <a:pt x="1033" y="742"/>
                </a:lnTo>
                <a:lnTo>
                  <a:pt x="1026" y="748"/>
                </a:lnTo>
                <a:lnTo>
                  <a:pt x="1020" y="756"/>
                </a:lnTo>
                <a:lnTo>
                  <a:pt x="1015" y="764"/>
                </a:lnTo>
                <a:lnTo>
                  <a:pt x="1009" y="772"/>
                </a:lnTo>
                <a:lnTo>
                  <a:pt x="1000" y="788"/>
                </a:lnTo>
                <a:lnTo>
                  <a:pt x="990" y="806"/>
                </a:lnTo>
                <a:lnTo>
                  <a:pt x="985" y="815"/>
                </a:lnTo>
                <a:lnTo>
                  <a:pt x="982" y="824"/>
                </a:lnTo>
                <a:lnTo>
                  <a:pt x="974" y="844"/>
                </a:lnTo>
                <a:lnTo>
                  <a:pt x="966" y="865"/>
                </a:lnTo>
                <a:lnTo>
                  <a:pt x="959" y="888"/>
                </a:lnTo>
                <a:lnTo>
                  <a:pt x="953" y="911"/>
                </a:lnTo>
                <a:lnTo>
                  <a:pt x="947" y="936"/>
                </a:lnTo>
                <a:lnTo>
                  <a:pt x="942" y="963"/>
                </a:lnTo>
                <a:lnTo>
                  <a:pt x="938" y="990"/>
                </a:lnTo>
                <a:lnTo>
                  <a:pt x="933" y="1019"/>
                </a:lnTo>
                <a:lnTo>
                  <a:pt x="930" y="1048"/>
                </a:lnTo>
                <a:lnTo>
                  <a:pt x="928" y="1080"/>
                </a:lnTo>
                <a:lnTo>
                  <a:pt x="926" y="1112"/>
                </a:lnTo>
                <a:lnTo>
                  <a:pt x="924" y="1146"/>
                </a:lnTo>
                <a:lnTo>
                  <a:pt x="923" y="1182"/>
                </a:lnTo>
                <a:lnTo>
                  <a:pt x="923" y="1218"/>
                </a:lnTo>
                <a:lnTo>
                  <a:pt x="923" y="1254"/>
                </a:lnTo>
                <a:lnTo>
                  <a:pt x="924" y="1289"/>
                </a:lnTo>
                <a:lnTo>
                  <a:pt x="926" y="1323"/>
                </a:lnTo>
                <a:lnTo>
                  <a:pt x="928" y="1355"/>
                </a:lnTo>
                <a:lnTo>
                  <a:pt x="930" y="1387"/>
                </a:lnTo>
                <a:lnTo>
                  <a:pt x="933" y="1416"/>
                </a:lnTo>
                <a:lnTo>
                  <a:pt x="937" y="1444"/>
                </a:lnTo>
                <a:lnTo>
                  <a:pt x="941" y="1471"/>
                </a:lnTo>
                <a:lnTo>
                  <a:pt x="947" y="1497"/>
                </a:lnTo>
                <a:lnTo>
                  <a:pt x="953" y="1521"/>
                </a:lnTo>
                <a:lnTo>
                  <a:pt x="958" y="1545"/>
                </a:lnTo>
                <a:lnTo>
                  <a:pt x="962" y="1555"/>
                </a:lnTo>
                <a:lnTo>
                  <a:pt x="965" y="1566"/>
                </a:lnTo>
                <a:lnTo>
                  <a:pt x="972" y="1587"/>
                </a:lnTo>
                <a:lnTo>
                  <a:pt x="980" y="1606"/>
                </a:lnTo>
                <a:lnTo>
                  <a:pt x="989" y="1624"/>
                </a:lnTo>
                <a:lnTo>
                  <a:pt x="998" y="1641"/>
                </a:lnTo>
                <a:close/>
                <a:moveTo>
                  <a:pt x="1280" y="1978"/>
                </a:moveTo>
                <a:lnTo>
                  <a:pt x="1259" y="1978"/>
                </a:lnTo>
                <a:lnTo>
                  <a:pt x="1239" y="1978"/>
                </a:lnTo>
                <a:lnTo>
                  <a:pt x="1218" y="1977"/>
                </a:lnTo>
                <a:lnTo>
                  <a:pt x="1198" y="1975"/>
                </a:lnTo>
                <a:lnTo>
                  <a:pt x="1179" y="1974"/>
                </a:lnTo>
                <a:lnTo>
                  <a:pt x="1160" y="1972"/>
                </a:lnTo>
                <a:lnTo>
                  <a:pt x="1142" y="1970"/>
                </a:lnTo>
                <a:lnTo>
                  <a:pt x="1124" y="1966"/>
                </a:lnTo>
                <a:lnTo>
                  <a:pt x="1106" y="1964"/>
                </a:lnTo>
                <a:lnTo>
                  <a:pt x="1088" y="1961"/>
                </a:lnTo>
                <a:lnTo>
                  <a:pt x="1071" y="1956"/>
                </a:lnTo>
                <a:lnTo>
                  <a:pt x="1054" y="1953"/>
                </a:lnTo>
                <a:lnTo>
                  <a:pt x="1038" y="1948"/>
                </a:lnTo>
                <a:lnTo>
                  <a:pt x="1022" y="1943"/>
                </a:lnTo>
                <a:lnTo>
                  <a:pt x="992" y="1933"/>
                </a:lnTo>
                <a:lnTo>
                  <a:pt x="963" y="1920"/>
                </a:lnTo>
                <a:lnTo>
                  <a:pt x="949" y="1914"/>
                </a:lnTo>
                <a:lnTo>
                  <a:pt x="936" y="1907"/>
                </a:lnTo>
                <a:lnTo>
                  <a:pt x="911" y="1892"/>
                </a:lnTo>
                <a:lnTo>
                  <a:pt x="899" y="1884"/>
                </a:lnTo>
                <a:lnTo>
                  <a:pt x="886" y="1875"/>
                </a:lnTo>
                <a:lnTo>
                  <a:pt x="875" y="1866"/>
                </a:lnTo>
                <a:lnTo>
                  <a:pt x="864" y="1857"/>
                </a:lnTo>
                <a:lnTo>
                  <a:pt x="853" y="1848"/>
                </a:lnTo>
                <a:lnTo>
                  <a:pt x="843" y="1838"/>
                </a:lnTo>
                <a:lnTo>
                  <a:pt x="833" y="1828"/>
                </a:lnTo>
                <a:lnTo>
                  <a:pt x="824" y="1818"/>
                </a:lnTo>
                <a:lnTo>
                  <a:pt x="815" y="1807"/>
                </a:lnTo>
                <a:lnTo>
                  <a:pt x="811" y="1801"/>
                </a:lnTo>
                <a:lnTo>
                  <a:pt x="806" y="1796"/>
                </a:lnTo>
                <a:lnTo>
                  <a:pt x="798" y="1784"/>
                </a:lnTo>
                <a:lnTo>
                  <a:pt x="790" y="1772"/>
                </a:lnTo>
                <a:lnTo>
                  <a:pt x="783" y="1760"/>
                </a:lnTo>
                <a:lnTo>
                  <a:pt x="776" y="1747"/>
                </a:lnTo>
                <a:lnTo>
                  <a:pt x="761" y="1720"/>
                </a:lnTo>
                <a:lnTo>
                  <a:pt x="754" y="1706"/>
                </a:lnTo>
                <a:lnTo>
                  <a:pt x="748" y="1691"/>
                </a:lnTo>
                <a:lnTo>
                  <a:pt x="736" y="1661"/>
                </a:lnTo>
                <a:lnTo>
                  <a:pt x="731" y="1645"/>
                </a:lnTo>
                <a:lnTo>
                  <a:pt x="725" y="1629"/>
                </a:lnTo>
                <a:lnTo>
                  <a:pt x="715" y="1596"/>
                </a:lnTo>
                <a:lnTo>
                  <a:pt x="706" y="1561"/>
                </a:lnTo>
                <a:lnTo>
                  <a:pt x="698" y="1524"/>
                </a:lnTo>
                <a:lnTo>
                  <a:pt x="695" y="1505"/>
                </a:lnTo>
                <a:lnTo>
                  <a:pt x="691" y="1484"/>
                </a:lnTo>
                <a:lnTo>
                  <a:pt x="686" y="1445"/>
                </a:lnTo>
                <a:lnTo>
                  <a:pt x="681" y="1402"/>
                </a:lnTo>
                <a:lnTo>
                  <a:pt x="678" y="1360"/>
                </a:lnTo>
                <a:lnTo>
                  <a:pt x="676" y="1337"/>
                </a:lnTo>
                <a:lnTo>
                  <a:pt x="674" y="1315"/>
                </a:lnTo>
                <a:lnTo>
                  <a:pt x="673" y="1267"/>
                </a:lnTo>
                <a:lnTo>
                  <a:pt x="673" y="1219"/>
                </a:lnTo>
                <a:lnTo>
                  <a:pt x="673" y="1171"/>
                </a:lnTo>
                <a:lnTo>
                  <a:pt x="674" y="1147"/>
                </a:lnTo>
                <a:lnTo>
                  <a:pt x="674" y="1124"/>
                </a:lnTo>
                <a:lnTo>
                  <a:pt x="678" y="1079"/>
                </a:lnTo>
                <a:lnTo>
                  <a:pt x="681" y="1035"/>
                </a:lnTo>
                <a:lnTo>
                  <a:pt x="686" y="992"/>
                </a:lnTo>
                <a:lnTo>
                  <a:pt x="689" y="972"/>
                </a:lnTo>
                <a:lnTo>
                  <a:pt x="692" y="952"/>
                </a:lnTo>
                <a:lnTo>
                  <a:pt x="699" y="912"/>
                </a:lnTo>
                <a:lnTo>
                  <a:pt x="707" y="875"/>
                </a:lnTo>
                <a:lnTo>
                  <a:pt x="716" y="839"/>
                </a:lnTo>
                <a:lnTo>
                  <a:pt x="721" y="823"/>
                </a:lnTo>
                <a:lnTo>
                  <a:pt x="726" y="806"/>
                </a:lnTo>
                <a:lnTo>
                  <a:pt x="738" y="773"/>
                </a:lnTo>
                <a:lnTo>
                  <a:pt x="743" y="757"/>
                </a:lnTo>
                <a:lnTo>
                  <a:pt x="750" y="742"/>
                </a:lnTo>
                <a:lnTo>
                  <a:pt x="762" y="712"/>
                </a:lnTo>
                <a:lnTo>
                  <a:pt x="770" y="698"/>
                </a:lnTo>
                <a:lnTo>
                  <a:pt x="777" y="684"/>
                </a:lnTo>
                <a:lnTo>
                  <a:pt x="793" y="658"/>
                </a:lnTo>
                <a:lnTo>
                  <a:pt x="801" y="646"/>
                </a:lnTo>
                <a:lnTo>
                  <a:pt x="808" y="634"/>
                </a:lnTo>
                <a:lnTo>
                  <a:pt x="817" y="621"/>
                </a:lnTo>
                <a:lnTo>
                  <a:pt x="826" y="610"/>
                </a:lnTo>
                <a:lnTo>
                  <a:pt x="837" y="599"/>
                </a:lnTo>
                <a:lnTo>
                  <a:pt x="846" y="589"/>
                </a:lnTo>
                <a:lnTo>
                  <a:pt x="856" y="579"/>
                </a:lnTo>
                <a:lnTo>
                  <a:pt x="867" y="569"/>
                </a:lnTo>
                <a:lnTo>
                  <a:pt x="878" y="558"/>
                </a:lnTo>
                <a:lnTo>
                  <a:pt x="890" y="549"/>
                </a:lnTo>
                <a:lnTo>
                  <a:pt x="901" y="542"/>
                </a:lnTo>
                <a:lnTo>
                  <a:pt x="913" y="533"/>
                </a:lnTo>
                <a:lnTo>
                  <a:pt x="939" y="517"/>
                </a:lnTo>
                <a:lnTo>
                  <a:pt x="953" y="510"/>
                </a:lnTo>
                <a:lnTo>
                  <a:pt x="966" y="502"/>
                </a:lnTo>
                <a:lnTo>
                  <a:pt x="981" y="497"/>
                </a:lnTo>
                <a:lnTo>
                  <a:pt x="994" y="490"/>
                </a:lnTo>
                <a:lnTo>
                  <a:pt x="1025" y="479"/>
                </a:lnTo>
                <a:lnTo>
                  <a:pt x="1057" y="470"/>
                </a:lnTo>
                <a:lnTo>
                  <a:pt x="1073" y="465"/>
                </a:lnTo>
                <a:lnTo>
                  <a:pt x="1090" y="461"/>
                </a:lnTo>
                <a:lnTo>
                  <a:pt x="1107" y="457"/>
                </a:lnTo>
                <a:lnTo>
                  <a:pt x="1125" y="454"/>
                </a:lnTo>
                <a:lnTo>
                  <a:pt x="1162" y="449"/>
                </a:lnTo>
                <a:lnTo>
                  <a:pt x="1180" y="447"/>
                </a:lnTo>
                <a:lnTo>
                  <a:pt x="1199" y="445"/>
                </a:lnTo>
                <a:lnTo>
                  <a:pt x="1219" y="444"/>
                </a:lnTo>
                <a:lnTo>
                  <a:pt x="1239" y="443"/>
                </a:lnTo>
                <a:lnTo>
                  <a:pt x="1260" y="443"/>
                </a:lnTo>
                <a:lnTo>
                  <a:pt x="1280" y="443"/>
                </a:lnTo>
                <a:lnTo>
                  <a:pt x="1301" y="443"/>
                </a:lnTo>
                <a:lnTo>
                  <a:pt x="1321" y="443"/>
                </a:lnTo>
                <a:lnTo>
                  <a:pt x="1341" y="444"/>
                </a:lnTo>
                <a:lnTo>
                  <a:pt x="1361" y="445"/>
                </a:lnTo>
                <a:lnTo>
                  <a:pt x="1398" y="449"/>
                </a:lnTo>
                <a:lnTo>
                  <a:pt x="1418" y="452"/>
                </a:lnTo>
                <a:lnTo>
                  <a:pt x="1436" y="454"/>
                </a:lnTo>
                <a:lnTo>
                  <a:pt x="1453" y="457"/>
                </a:lnTo>
                <a:lnTo>
                  <a:pt x="1471" y="461"/>
                </a:lnTo>
                <a:lnTo>
                  <a:pt x="1503" y="469"/>
                </a:lnTo>
                <a:lnTo>
                  <a:pt x="1535" y="479"/>
                </a:lnTo>
                <a:lnTo>
                  <a:pt x="1550" y="484"/>
                </a:lnTo>
                <a:lnTo>
                  <a:pt x="1565" y="490"/>
                </a:lnTo>
                <a:lnTo>
                  <a:pt x="1580" y="496"/>
                </a:lnTo>
                <a:lnTo>
                  <a:pt x="1594" y="502"/>
                </a:lnTo>
                <a:lnTo>
                  <a:pt x="1621" y="517"/>
                </a:lnTo>
                <a:lnTo>
                  <a:pt x="1634" y="524"/>
                </a:lnTo>
                <a:lnTo>
                  <a:pt x="1646" y="533"/>
                </a:lnTo>
                <a:lnTo>
                  <a:pt x="1659" y="540"/>
                </a:lnTo>
                <a:lnTo>
                  <a:pt x="1670" y="549"/>
                </a:lnTo>
                <a:lnTo>
                  <a:pt x="1682" y="558"/>
                </a:lnTo>
                <a:lnTo>
                  <a:pt x="1692" y="567"/>
                </a:lnTo>
                <a:lnTo>
                  <a:pt x="1704" y="578"/>
                </a:lnTo>
                <a:lnTo>
                  <a:pt x="1714" y="588"/>
                </a:lnTo>
                <a:lnTo>
                  <a:pt x="1723" y="599"/>
                </a:lnTo>
                <a:lnTo>
                  <a:pt x="1733" y="609"/>
                </a:lnTo>
                <a:lnTo>
                  <a:pt x="1742" y="620"/>
                </a:lnTo>
                <a:lnTo>
                  <a:pt x="1751" y="633"/>
                </a:lnTo>
                <a:lnTo>
                  <a:pt x="1767" y="657"/>
                </a:lnTo>
                <a:lnTo>
                  <a:pt x="1775" y="670"/>
                </a:lnTo>
                <a:lnTo>
                  <a:pt x="1782" y="683"/>
                </a:lnTo>
                <a:lnTo>
                  <a:pt x="1796" y="711"/>
                </a:lnTo>
                <a:lnTo>
                  <a:pt x="1809" y="740"/>
                </a:lnTo>
                <a:lnTo>
                  <a:pt x="1822" y="771"/>
                </a:lnTo>
                <a:lnTo>
                  <a:pt x="1827" y="788"/>
                </a:lnTo>
                <a:lnTo>
                  <a:pt x="1833" y="803"/>
                </a:lnTo>
                <a:lnTo>
                  <a:pt x="1842" y="838"/>
                </a:lnTo>
                <a:lnTo>
                  <a:pt x="1851" y="874"/>
                </a:lnTo>
                <a:lnTo>
                  <a:pt x="1859" y="911"/>
                </a:lnTo>
                <a:lnTo>
                  <a:pt x="1864" y="930"/>
                </a:lnTo>
                <a:lnTo>
                  <a:pt x="1867" y="951"/>
                </a:lnTo>
                <a:lnTo>
                  <a:pt x="1873" y="991"/>
                </a:lnTo>
                <a:lnTo>
                  <a:pt x="1877" y="1033"/>
                </a:lnTo>
                <a:lnTo>
                  <a:pt x="1880" y="1076"/>
                </a:lnTo>
                <a:lnTo>
                  <a:pt x="1882" y="1099"/>
                </a:lnTo>
                <a:lnTo>
                  <a:pt x="1884" y="1123"/>
                </a:lnTo>
                <a:lnTo>
                  <a:pt x="1885" y="1170"/>
                </a:lnTo>
                <a:lnTo>
                  <a:pt x="1885" y="1218"/>
                </a:lnTo>
                <a:lnTo>
                  <a:pt x="1885" y="1250"/>
                </a:lnTo>
                <a:lnTo>
                  <a:pt x="1885" y="1281"/>
                </a:lnTo>
                <a:lnTo>
                  <a:pt x="1884" y="1312"/>
                </a:lnTo>
                <a:lnTo>
                  <a:pt x="1882" y="1342"/>
                </a:lnTo>
                <a:lnTo>
                  <a:pt x="1880" y="1371"/>
                </a:lnTo>
                <a:lnTo>
                  <a:pt x="1877" y="1399"/>
                </a:lnTo>
                <a:lnTo>
                  <a:pt x="1875" y="1427"/>
                </a:lnTo>
                <a:lnTo>
                  <a:pt x="1874" y="1441"/>
                </a:lnTo>
                <a:lnTo>
                  <a:pt x="1871" y="1454"/>
                </a:lnTo>
                <a:lnTo>
                  <a:pt x="1868" y="1480"/>
                </a:lnTo>
                <a:lnTo>
                  <a:pt x="1864" y="1505"/>
                </a:lnTo>
                <a:lnTo>
                  <a:pt x="1859" y="1529"/>
                </a:lnTo>
                <a:lnTo>
                  <a:pt x="1854" y="1553"/>
                </a:lnTo>
                <a:lnTo>
                  <a:pt x="1849" y="1575"/>
                </a:lnTo>
                <a:lnTo>
                  <a:pt x="1843" y="1598"/>
                </a:lnTo>
                <a:lnTo>
                  <a:pt x="1836" y="1619"/>
                </a:lnTo>
                <a:lnTo>
                  <a:pt x="1830" y="1639"/>
                </a:lnTo>
                <a:lnTo>
                  <a:pt x="1823" y="1659"/>
                </a:lnTo>
                <a:lnTo>
                  <a:pt x="1815" y="1679"/>
                </a:lnTo>
                <a:lnTo>
                  <a:pt x="1811" y="1688"/>
                </a:lnTo>
                <a:lnTo>
                  <a:pt x="1806" y="1697"/>
                </a:lnTo>
                <a:lnTo>
                  <a:pt x="1798" y="1715"/>
                </a:lnTo>
                <a:lnTo>
                  <a:pt x="1788" y="1733"/>
                </a:lnTo>
                <a:lnTo>
                  <a:pt x="1778" y="1750"/>
                </a:lnTo>
                <a:lnTo>
                  <a:pt x="1768" y="1765"/>
                </a:lnTo>
                <a:lnTo>
                  <a:pt x="1757" y="1781"/>
                </a:lnTo>
                <a:lnTo>
                  <a:pt x="1745" y="1796"/>
                </a:lnTo>
                <a:lnTo>
                  <a:pt x="1733" y="1810"/>
                </a:lnTo>
                <a:lnTo>
                  <a:pt x="1721" y="1825"/>
                </a:lnTo>
                <a:lnTo>
                  <a:pt x="1707" y="1837"/>
                </a:lnTo>
                <a:lnTo>
                  <a:pt x="1693" y="1851"/>
                </a:lnTo>
                <a:lnTo>
                  <a:pt x="1679" y="1862"/>
                </a:lnTo>
                <a:lnTo>
                  <a:pt x="1663" y="1874"/>
                </a:lnTo>
                <a:lnTo>
                  <a:pt x="1648" y="1884"/>
                </a:lnTo>
                <a:lnTo>
                  <a:pt x="1831" y="2178"/>
                </a:lnTo>
                <a:lnTo>
                  <a:pt x="1607" y="2282"/>
                </a:lnTo>
                <a:lnTo>
                  <a:pt x="1413" y="1965"/>
                </a:lnTo>
                <a:lnTo>
                  <a:pt x="1402" y="1969"/>
                </a:lnTo>
                <a:lnTo>
                  <a:pt x="1396" y="1970"/>
                </a:lnTo>
                <a:lnTo>
                  <a:pt x="1389" y="1971"/>
                </a:lnTo>
                <a:lnTo>
                  <a:pt x="1375" y="1973"/>
                </a:lnTo>
                <a:lnTo>
                  <a:pt x="1359" y="1975"/>
                </a:lnTo>
                <a:lnTo>
                  <a:pt x="1342" y="1977"/>
                </a:lnTo>
                <a:lnTo>
                  <a:pt x="1323" y="1978"/>
                </a:lnTo>
                <a:lnTo>
                  <a:pt x="1303" y="1978"/>
                </a:lnTo>
                <a:lnTo>
                  <a:pt x="1280" y="1978"/>
                </a:lnTo>
                <a:close/>
                <a:moveTo>
                  <a:pt x="3107" y="0"/>
                </a:moveTo>
                <a:lnTo>
                  <a:pt x="2987" y="0"/>
                </a:lnTo>
                <a:lnTo>
                  <a:pt x="2359" y="0"/>
                </a:lnTo>
                <a:lnTo>
                  <a:pt x="1732" y="0"/>
                </a:lnTo>
                <a:lnTo>
                  <a:pt x="1103" y="0"/>
                </a:lnTo>
                <a:lnTo>
                  <a:pt x="476" y="0"/>
                </a:lnTo>
                <a:lnTo>
                  <a:pt x="0" y="475"/>
                </a:lnTo>
                <a:lnTo>
                  <a:pt x="0" y="1271"/>
                </a:lnTo>
                <a:lnTo>
                  <a:pt x="0" y="2066"/>
                </a:lnTo>
                <a:lnTo>
                  <a:pt x="0" y="2197"/>
                </a:lnTo>
                <a:lnTo>
                  <a:pt x="0" y="2526"/>
                </a:lnTo>
                <a:lnTo>
                  <a:pt x="330" y="2526"/>
                </a:lnTo>
                <a:lnTo>
                  <a:pt x="450" y="2526"/>
                </a:lnTo>
                <a:lnTo>
                  <a:pt x="1078" y="2526"/>
                </a:lnTo>
                <a:lnTo>
                  <a:pt x="1706" y="2526"/>
                </a:lnTo>
                <a:lnTo>
                  <a:pt x="2333" y="2526"/>
                </a:lnTo>
                <a:lnTo>
                  <a:pt x="2961" y="2526"/>
                </a:lnTo>
                <a:lnTo>
                  <a:pt x="3438" y="2051"/>
                </a:lnTo>
                <a:lnTo>
                  <a:pt x="3438" y="1255"/>
                </a:lnTo>
                <a:lnTo>
                  <a:pt x="3438" y="460"/>
                </a:lnTo>
                <a:lnTo>
                  <a:pt x="3438" y="329"/>
                </a:lnTo>
                <a:lnTo>
                  <a:pt x="3438" y="0"/>
                </a:lnTo>
                <a:lnTo>
                  <a:pt x="3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03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" y="0"/>
            <a:ext cx="6094413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479425" y="0"/>
                </a:moveTo>
                <a:lnTo>
                  <a:pt x="6096000" y="0"/>
                </a:lnTo>
                <a:lnTo>
                  <a:pt x="6096000" y="6378574"/>
                </a:lnTo>
                <a:lnTo>
                  <a:pt x="5616575" y="6857999"/>
                </a:lnTo>
                <a:lnTo>
                  <a:pt x="6096000" y="6857999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4794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22" y="692149"/>
            <a:ext cx="5255737" cy="9366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721" y="1844681"/>
            <a:ext cx="5255736" cy="4321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370" y="1844681"/>
            <a:ext cx="5255737" cy="4321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485C-34D3-4ECC-994B-A61645FE01F4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name / Author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42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721" y="1844678"/>
            <a:ext cx="5255736" cy="360189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723" y="2276877"/>
            <a:ext cx="5255735" cy="38889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2370" y="1844678"/>
            <a:ext cx="5255737" cy="360189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2370" y="2276877"/>
            <a:ext cx="5255737" cy="38889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B3E-1AEA-4DB7-A6F1-0AD5A4C8D006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1795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4BEF-A551-40B9-AE0A-4ABAF7494243}" type="datetime3">
              <a:rPr lang="en-US" smtClean="0"/>
              <a:t>22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719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720" y="692149"/>
            <a:ext cx="11087386" cy="9366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720" y="1844681"/>
            <a:ext cx="11087386" cy="4321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5417" y="6381756"/>
            <a:ext cx="1799756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fld id="{48123599-DF37-4D20-AFF6-464899867C64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5171" y="6381756"/>
            <a:ext cx="8782937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 b="0" i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721" y="6381756"/>
            <a:ext cx="504693" cy="14287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fld id="{A683D178-98AA-4574-9EAA-8EB007C551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flipV="1">
            <a:off x="-10963" y="6"/>
            <a:ext cx="490265" cy="49039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 flipH="1">
            <a:off x="11709525" y="6378580"/>
            <a:ext cx="479300" cy="47942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68" r:id="rId6"/>
    <p:sldLayoutId id="2147483652" r:id="rId7"/>
    <p:sldLayoutId id="2147483653" r:id="rId8"/>
    <p:sldLayoutId id="2147483654" r:id="rId9"/>
    <p:sldLayoutId id="2147483667" r:id="rId10"/>
    <p:sldLayoutId id="2147483665" r:id="rId11"/>
    <p:sldLayoutId id="2147483666" r:id="rId12"/>
    <p:sldLayoutId id="2147483664" r:id="rId13"/>
    <p:sldLayoutId id="2147483662" r:id="rId14"/>
    <p:sldLayoutId id="2147483669" r:id="rId15"/>
    <p:sldLayoutId id="2147483655" r:id="rId16"/>
    <p:sldLayoutId id="2147483663" r:id="rId17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600"/>
        </a:spcBef>
        <a:buFont typeface="Titillium Web" panose="00000500000000000000" pitchFamily="2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2563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4150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4150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defTabSz="914400" rtl="0" eaLnBrk="1" latinLnBrk="0" hangingPunct="1">
        <a:lnSpc>
          <a:spcPct val="100000"/>
        </a:lnSpc>
        <a:spcBef>
          <a:spcPts val="600"/>
        </a:spcBef>
        <a:buClrTx/>
        <a:buFont typeface="Titillium Web" panose="00000500000000000000" pitchFamily="2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0088" indent="-174625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82563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988" indent="-184150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051175" indent="-182563" algn="l" defTabSz="914400" rtl="0" eaLnBrk="1" latinLnBrk="0" hangingPunct="1">
        <a:lnSpc>
          <a:spcPct val="90000"/>
        </a:lnSpc>
        <a:spcBef>
          <a:spcPts val="500"/>
        </a:spcBef>
        <a:buClrTx/>
        <a:buFont typeface="Titillium Web" panose="0000050000000000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linaro.org/about/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rosstool-ng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avannah.nongnu.org/projects/ltib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openembedded.or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angstrom-distribution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ctoproject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upx.sourceforge.ne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dependencywalker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Embedded </a:t>
            </a:r>
            <a:r>
              <a:rPr lang="en-US" dirty="0" smtClean="0"/>
              <a:t>Edition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N.N.</a:t>
            </a:r>
          </a:p>
          <a:p>
            <a:r>
              <a:rPr lang="en-US" dirty="0" err="1">
                <a:ea typeface="MS PGothic" charset="0"/>
              </a:rPr>
              <a:t>NN@qt.qio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February 2017 – Based on </a:t>
            </a:r>
            <a:r>
              <a:rPr lang="en-US" smtClean="0"/>
              <a:t>Qt </a:t>
            </a:r>
            <a:r>
              <a:rPr lang="en-US" smtClean="0"/>
              <a:t>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631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032447"/>
          </a:xfrm>
        </p:spPr>
        <p:txBody>
          <a:bodyPr/>
          <a:lstStyle/>
          <a:p>
            <a:r>
              <a:rPr lang="en-US" dirty="0"/>
              <a:t>Open organization focused on improving Linux on ARM</a:t>
            </a:r>
          </a:p>
          <a:p>
            <a:pPr lvl="1"/>
            <a:r>
              <a:rPr lang="en-US" dirty="0">
                <a:hlinkClick r:id="rId2"/>
              </a:rPr>
              <a:t>http://www.linaro.org/about/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Linaro</a:t>
            </a:r>
            <a:r>
              <a:rPr lang="en-US" dirty="0"/>
              <a:t> Linux Kernel</a:t>
            </a:r>
          </a:p>
          <a:p>
            <a:pPr lvl="1"/>
            <a:r>
              <a:rPr lang="en-US" dirty="0"/>
              <a:t>Modern, optimized</a:t>
            </a:r>
          </a:p>
          <a:p>
            <a:pPr lvl="1"/>
            <a:r>
              <a:rPr lang="en-US" dirty="0"/>
              <a:t>Supports thumb instructions </a:t>
            </a:r>
          </a:p>
          <a:p>
            <a:endParaRPr lang="en-US" dirty="0"/>
          </a:p>
          <a:p>
            <a:r>
              <a:rPr lang="en-US" dirty="0" err="1"/>
              <a:t>Linaro</a:t>
            </a:r>
            <a:r>
              <a:rPr lang="en-US" dirty="0"/>
              <a:t> Toolchain</a:t>
            </a:r>
          </a:p>
          <a:p>
            <a:pPr lvl="1"/>
            <a:r>
              <a:rPr lang="en-US" dirty="0"/>
              <a:t>GCC-based compiler, various versions of GCC supported</a:t>
            </a:r>
          </a:p>
          <a:p>
            <a:pPr lvl="1"/>
            <a:r>
              <a:rPr lang="en-US" dirty="0"/>
              <a:t>GDB</a:t>
            </a:r>
          </a:p>
          <a:p>
            <a:pPr lvl="1"/>
            <a:r>
              <a:rPr lang="en-US" dirty="0"/>
              <a:t>QEMU to run (emulate) ARM binaries 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Linaro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1444593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Boot to Qt provides pre-built binaries for many embedded targets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Possible to concentrate on app development starting from day 1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Possible </a:t>
            </a:r>
            <a:r>
              <a:rPr lang="en-US" dirty="0"/>
              <a:t>to configure and build the root file system and Qt libraries for custom platforms as well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Emulator </a:t>
            </a:r>
            <a:r>
              <a:rPr lang="en-US" dirty="0"/>
              <a:t>allows SW testing without the actual HW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Can be configured to have similar features to target HW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Deployment </a:t>
            </a:r>
            <a:r>
              <a:rPr lang="en-US" dirty="0"/>
              <a:t>and on-device debugging are supported by QtCreator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8070019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NN</a:t>
            </a:r>
            <a:r>
              <a:rPr lang="en-US" err="1" smtClean="0"/>
              <a:t>@</a:t>
            </a:r>
            <a:r>
              <a:rPr lang="en-US" smtClean="0"/>
              <a:t>qt.io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732714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Crosstool</a:t>
            </a:r>
            <a:r>
              <a:rPr lang="en-US" dirty="0"/>
              <a:t> New Generation (NG) </a:t>
            </a:r>
          </a:p>
          <a:p>
            <a:pPr lvl="1"/>
            <a:r>
              <a:rPr lang="en-US" dirty="0">
                <a:hlinkClick r:id="rId2"/>
              </a:rPr>
              <a:t>http://crosstool-ng.org/</a:t>
            </a:r>
            <a:r>
              <a:rPr lang="en-US" dirty="0"/>
              <a:t> </a:t>
            </a:r>
          </a:p>
          <a:p>
            <a:r>
              <a:rPr lang="en-US" dirty="0"/>
              <a:t>Tool to build toolchains from the scratch </a:t>
            </a:r>
          </a:p>
          <a:p>
            <a:pPr lvl="1"/>
            <a:r>
              <a:rPr lang="en-US" dirty="0"/>
              <a:t>Latest features and optimizations </a:t>
            </a:r>
          </a:p>
          <a:p>
            <a:pPr lvl="1"/>
            <a:r>
              <a:rPr lang="en-US" dirty="0"/>
              <a:t>The toolchain may be used to build the root file system (</a:t>
            </a:r>
            <a:r>
              <a:rPr lang="en-US" b="1" dirty="0" err="1"/>
              <a:t>buildroot</a:t>
            </a:r>
            <a:r>
              <a:rPr lang="en-US" dirty="0"/>
              <a:t> tool)</a:t>
            </a:r>
          </a:p>
          <a:p>
            <a:r>
              <a:rPr lang="en-US" dirty="0"/>
              <a:t>Support for, e.g. </a:t>
            </a:r>
            <a:r>
              <a:rPr lang="en-US" dirty="0" err="1"/>
              <a:t>Linaro</a:t>
            </a:r>
            <a:r>
              <a:rPr lang="en-US" dirty="0"/>
              <a:t> toolchain </a:t>
            </a:r>
          </a:p>
          <a:p>
            <a:r>
              <a:rPr lang="en-US" dirty="0"/>
              <a:t>Well-known kernel like </a:t>
            </a:r>
            <a:r>
              <a:rPr lang="en-US" b="1" dirty="0" err="1"/>
              <a:t>menuconfig</a:t>
            </a:r>
            <a:r>
              <a:rPr lang="en-US" dirty="0"/>
              <a:t> interface to select the configuration (target settings, compiler configuration, glib, Qt libraries etc.)</a:t>
            </a:r>
          </a:p>
          <a:p>
            <a:endParaRPr lang="en-US" dirty="0"/>
          </a:p>
          <a:p>
            <a:r>
              <a:rPr lang="en-US" dirty="0"/>
              <a:t>Though easy to configure, embedded developer must know what to do</a:t>
            </a:r>
          </a:p>
          <a:p>
            <a:pPr lvl="1"/>
            <a:r>
              <a:rPr lang="en-US" dirty="0"/>
              <a:t>What are the latest SW packages (may be needed to setup and configure manually)</a:t>
            </a:r>
          </a:p>
          <a:p>
            <a:pPr lvl="1"/>
            <a:r>
              <a:rPr lang="en-US" dirty="0"/>
              <a:t>What is the right toolchain configuration to use? All toolchains do not support hard floating points, for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Crosstool</a:t>
            </a:r>
            <a:r>
              <a:rPr lang="en-US" dirty="0"/>
              <a:t>-NG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11135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project for creating Linux BSPs and images maintained at Savannah </a:t>
            </a:r>
          </a:p>
          <a:p>
            <a:pPr lvl="1"/>
            <a:r>
              <a:rPr lang="en-US" dirty="0">
                <a:hlinkClick r:id="rId2"/>
              </a:rPr>
              <a:t>http://savannah.nongnu.org/projects/ltib</a:t>
            </a:r>
            <a:r>
              <a:rPr lang="en-US" dirty="0"/>
              <a:t> </a:t>
            </a:r>
          </a:p>
          <a:p>
            <a:r>
              <a:rPr lang="en-US" dirty="0"/>
              <a:t>BSP (Board Support Packages)</a:t>
            </a:r>
          </a:p>
          <a:p>
            <a:pPr lvl="1"/>
            <a:r>
              <a:rPr lang="en-US" dirty="0"/>
              <a:t>HW-specific boot and driver code</a:t>
            </a:r>
          </a:p>
          <a:p>
            <a:r>
              <a:rPr lang="en-US" dirty="0"/>
              <a:t>Concept similar to </a:t>
            </a:r>
            <a:r>
              <a:rPr lang="en-US" dirty="0" err="1"/>
              <a:t>Buildroot</a:t>
            </a:r>
            <a:endParaRPr lang="en-US" dirty="0"/>
          </a:p>
          <a:p>
            <a:pPr lvl="1"/>
            <a:r>
              <a:rPr lang="en-US" dirty="0"/>
              <a:t>To build the root file system</a:t>
            </a:r>
          </a:p>
          <a:p>
            <a:r>
              <a:rPr lang="en-US" dirty="0"/>
              <a:t>Over 200 packages and BSPs for </a:t>
            </a:r>
            <a:r>
              <a:rPr lang="en-US" dirty="0" err="1"/>
              <a:t>Freescale</a:t>
            </a:r>
            <a:r>
              <a:rPr lang="en-US" dirty="0"/>
              <a:t> CPUs</a:t>
            </a:r>
          </a:p>
          <a:p>
            <a:r>
              <a:rPr lang="en-US" dirty="0"/>
              <a:t>For iMX6 (ARM), uses </a:t>
            </a:r>
            <a:r>
              <a:rPr lang="en-US" dirty="0" err="1"/>
              <a:t>Linaro</a:t>
            </a:r>
            <a:r>
              <a:rPr lang="en-US" dirty="0"/>
              <a:t> toolchain</a:t>
            </a:r>
          </a:p>
          <a:p>
            <a:r>
              <a:rPr lang="en-US" dirty="0"/>
              <a:t>First, may be time consuming to setup but then rather easy to use </a:t>
            </a:r>
          </a:p>
          <a:p>
            <a:pPr lvl="1"/>
            <a:r>
              <a:rPr lang="en-US" dirty="0"/>
              <a:t>Hard coded paths in Perl scripts (need to be fixed)</a:t>
            </a:r>
          </a:p>
          <a:p>
            <a:pPr lvl="1"/>
            <a:r>
              <a:rPr lang="en-US" dirty="0"/>
              <a:t>Out of the date packages – need to update by manually editing repo references, e.g. Qt 5.x libraries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LTIB – Linux Target Image Builder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2492896"/>
            <a:ext cx="3672408" cy="205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0836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104455"/>
          </a:xfrm>
        </p:spPr>
        <p:txBody>
          <a:bodyPr/>
          <a:lstStyle/>
          <a:p>
            <a:r>
              <a:rPr lang="en-US" dirty="0"/>
              <a:t>Open source project, providing tools to build a complete Linux distribution for embedded systems</a:t>
            </a:r>
          </a:p>
          <a:p>
            <a:pPr lvl="1"/>
            <a:r>
              <a:rPr lang="en-US" dirty="0">
                <a:hlinkClick r:id="rId2"/>
              </a:rPr>
              <a:t>http://www.openembedded.org</a:t>
            </a:r>
            <a:endParaRPr lang="en-US" dirty="0"/>
          </a:p>
          <a:p>
            <a:r>
              <a:rPr lang="en-US" dirty="0"/>
              <a:t>Over 1,000 packages </a:t>
            </a:r>
          </a:p>
          <a:p>
            <a:r>
              <a:rPr lang="en-US" dirty="0"/>
              <a:t>Based on the layers on the top of OE-Core</a:t>
            </a:r>
          </a:p>
          <a:p>
            <a:pPr lvl="1"/>
            <a:r>
              <a:rPr lang="en-US" dirty="0"/>
              <a:t>Base layer for recipes (details of pieces of SW), classes (build info) and other files (configurations)</a:t>
            </a:r>
          </a:p>
          <a:p>
            <a:pPr lvl="1"/>
            <a:r>
              <a:rPr lang="en-US" dirty="0"/>
              <a:t>More than 7,500 recipes exist covering 300 machines and 200 </a:t>
            </a:r>
            <a:r>
              <a:rPr lang="en-US" dirty="0" err="1"/>
              <a:t>distros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for ARM, x86, x86-64, PowerPC, and MIPS</a:t>
            </a:r>
          </a:p>
          <a:p>
            <a:pPr lvl="1"/>
            <a:r>
              <a:rPr lang="en-US" dirty="0" err="1"/>
              <a:t>Distro</a:t>
            </a:r>
            <a:r>
              <a:rPr lang="en-US" dirty="0"/>
              <a:t>-less, though standalone image may be built </a:t>
            </a:r>
          </a:p>
          <a:p>
            <a:pPr lvl="1"/>
            <a:r>
              <a:rPr lang="en-US" dirty="0"/>
              <a:t>Split out from Poky </a:t>
            </a:r>
            <a:r>
              <a:rPr lang="en-US" dirty="0" err="1"/>
              <a:t>distro</a:t>
            </a:r>
            <a:r>
              <a:rPr lang="en-US" dirty="0"/>
              <a:t> (</a:t>
            </a:r>
            <a:r>
              <a:rPr lang="en-US" dirty="0" err="1"/>
              <a:t>Yocto</a:t>
            </a:r>
            <a:r>
              <a:rPr lang="en-US" dirty="0"/>
              <a:t> project)</a:t>
            </a:r>
          </a:p>
          <a:p>
            <a:r>
              <a:rPr lang="en-US" dirty="0"/>
              <a:t>Another layer meta-</a:t>
            </a:r>
            <a:r>
              <a:rPr lang="en-US" dirty="0" err="1"/>
              <a:t>openembedded</a:t>
            </a:r>
            <a:endParaRPr lang="en-US" dirty="0"/>
          </a:p>
          <a:p>
            <a:pPr lvl="1"/>
            <a:r>
              <a:rPr lang="en-US" dirty="0"/>
              <a:t>Contains items shared by multiple layers, but do not fit into the OE-Core 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Embedded Project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81539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3024335"/>
          </a:xfrm>
        </p:spPr>
        <p:txBody>
          <a:bodyPr/>
          <a:lstStyle/>
          <a:p>
            <a:pPr marL="0" lvl="1" indent="-288000">
              <a:spcAft>
                <a:spcPts val="600"/>
              </a:spcAft>
            </a:pPr>
            <a:r>
              <a:rPr lang="en-US" sz="1800" dirty="0" err="1"/>
              <a:t>Distro</a:t>
            </a:r>
            <a:r>
              <a:rPr lang="en-US" sz="1800" dirty="0"/>
              <a:t> on top of </a:t>
            </a:r>
            <a:r>
              <a:rPr lang="en-US" sz="1800" dirty="0" err="1"/>
              <a:t>oe</a:t>
            </a:r>
            <a:r>
              <a:rPr lang="en-US" sz="1800" dirty="0"/>
              <a:t>-core and meta-</a:t>
            </a:r>
            <a:r>
              <a:rPr lang="en-US" sz="1800" dirty="0" err="1"/>
              <a:t>openembedded</a:t>
            </a:r>
            <a:endParaRPr lang="en-US" sz="1800" dirty="0"/>
          </a:p>
          <a:p>
            <a:pPr lvl="1"/>
            <a:r>
              <a:rPr lang="en-US" dirty="0">
                <a:hlinkClick r:id="rId2"/>
              </a:rPr>
              <a:t>http://www.angstrom-distribution.org</a:t>
            </a:r>
            <a:r>
              <a:rPr lang="en-US" dirty="0"/>
              <a:t> </a:t>
            </a:r>
          </a:p>
          <a:p>
            <a:r>
              <a:rPr lang="en-US" dirty="0"/>
              <a:t>Very small minimum memory footprint 4MB</a:t>
            </a:r>
          </a:p>
          <a:p>
            <a:pPr lvl="1"/>
            <a:r>
              <a:rPr lang="en-US" dirty="0"/>
              <a:t>Compare to Qt core and GUI libs, which alone have approximately the same size</a:t>
            </a:r>
          </a:p>
          <a:p>
            <a:r>
              <a:rPr lang="en-US" dirty="0"/>
              <a:t>The </a:t>
            </a:r>
            <a:r>
              <a:rPr lang="en-US" dirty="0" err="1"/>
              <a:t>buildsystem</a:t>
            </a:r>
            <a:r>
              <a:rPr lang="en-US" dirty="0"/>
              <a:t> uses various components from </a:t>
            </a:r>
            <a:r>
              <a:rPr lang="en-US" dirty="0" err="1"/>
              <a:t>Yocto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Bitbake</a:t>
            </a:r>
            <a:r>
              <a:rPr lang="en-US" dirty="0"/>
              <a:t> cross-compiler</a:t>
            </a:r>
          </a:p>
          <a:p>
            <a:pPr lvl="1"/>
            <a:r>
              <a:rPr lang="en-US" dirty="0"/>
              <a:t>Application and BSP layers </a:t>
            </a:r>
          </a:p>
          <a:p>
            <a:r>
              <a:rPr lang="en-US" dirty="0"/>
              <a:t>Widely used on TI-based embedded boards, like </a:t>
            </a:r>
            <a:r>
              <a:rPr lang="en-US" dirty="0" err="1"/>
              <a:t>BeagleBoard</a:t>
            </a:r>
            <a:r>
              <a:rPr lang="en-US" dirty="0"/>
              <a:t> and </a:t>
            </a:r>
            <a:r>
              <a:rPr lang="en-US" dirty="0" err="1"/>
              <a:t>PandaBoard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Ångström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06855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176463"/>
          </a:xfrm>
        </p:spPr>
        <p:txBody>
          <a:bodyPr/>
          <a:lstStyle/>
          <a:p>
            <a:r>
              <a:rPr lang="en-US" dirty="0"/>
              <a:t>Open source project and Linux Foundation workgroup, providing templates, tools, packages and so on to create embedded Linux </a:t>
            </a:r>
            <a:r>
              <a:rPr lang="en-US" dirty="0" err="1"/>
              <a:t>distros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https://www.yoctoproject.org</a:t>
            </a:r>
            <a:r>
              <a:rPr lang="en-US" dirty="0"/>
              <a:t> </a:t>
            </a:r>
          </a:p>
          <a:p>
            <a:r>
              <a:rPr lang="en-US" dirty="0"/>
              <a:t>Open source build system and toolchain called Poky</a:t>
            </a:r>
          </a:p>
          <a:p>
            <a:pPr lvl="1"/>
            <a:r>
              <a:rPr lang="en-US" dirty="0"/>
              <a:t>OE-Core is one Poky branch </a:t>
            </a:r>
          </a:p>
          <a:p>
            <a:r>
              <a:rPr lang="en-US" dirty="0"/>
              <a:t>Automates the fetch of source packages </a:t>
            </a:r>
          </a:p>
          <a:p>
            <a:pPr lvl="1"/>
            <a:r>
              <a:rPr lang="en-US" dirty="0"/>
              <a:t>No script updating</a:t>
            </a:r>
          </a:p>
          <a:p>
            <a:pPr lvl="1"/>
            <a:r>
              <a:rPr lang="en-US" dirty="0"/>
              <a:t>Package details defined in recipes </a:t>
            </a:r>
          </a:p>
          <a:p>
            <a:pPr lvl="1"/>
            <a:r>
              <a:rPr lang="en-US" dirty="0"/>
              <a:t>Recipes easy to add and replace</a:t>
            </a:r>
          </a:p>
          <a:p>
            <a:r>
              <a:rPr lang="en-US" dirty="0"/>
              <a:t>Package format and architecture agnostic </a:t>
            </a:r>
          </a:p>
          <a:p>
            <a:r>
              <a:rPr lang="en-US" dirty="0"/>
              <a:t>Core build tool (</a:t>
            </a:r>
            <a:r>
              <a:rPr lang="en-US" dirty="0" err="1"/>
              <a:t>Bitbake</a:t>
            </a:r>
            <a:r>
              <a:rPr lang="en-US" dirty="0"/>
              <a:t>) and metadata syntax shared with Open Embedded project</a:t>
            </a:r>
          </a:p>
          <a:p>
            <a:r>
              <a:rPr lang="en-US" dirty="0"/>
              <a:t>Used by Qt Enterprise Embedded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Project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5801990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Development Environment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09836" y="1628800"/>
            <a:ext cx="2664296" cy="2160240"/>
            <a:chOff x="352766" y="1305278"/>
            <a:chExt cx="1599208" cy="1222963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352766" y="1305278"/>
              <a:ext cx="1599208" cy="122296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319" y="1317039"/>
              <a:ext cx="1434584" cy="24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Yocto</a:t>
              </a:r>
              <a:r>
                <a:rPr lang="en-US" dirty="0" smtClean="0">
                  <a:latin typeface="+mn-lt"/>
                </a:rPr>
                <a:t> metadata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25860" y="2060848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Metadata (.bb and patches)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BSPs (machine </a:t>
            </a:r>
            <a:r>
              <a:rPr lang="en-US" sz="1600" dirty="0" err="1" smtClean="0">
                <a:latin typeface="+mn-lt"/>
              </a:rPr>
              <a:t>configs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User </a:t>
            </a:r>
            <a:r>
              <a:rPr lang="en-US" sz="1600" dirty="0" err="1" smtClean="0">
                <a:latin typeface="+mn-lt"/>
              </a:rPr>
              <a:t>configs</a:t>
            </a:r>
            <a:endParaRPr lang="en-US" sz="1600" dirty="0" smtClean="0">
              <a:latin typeface="+mn-lt"/>
            </a:endParaRPr>
          </a:p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Policy </a:t>
            </a:r>
            <a:r>
              <a:rPr lang="en-US" sz="1600" dirty="0" err="1" smtClean="0">
                <a:latin typeface="+mn-lt"/>
              </a:rPr>
              <a:t>configs</a:t>
            </a:r>
            <a:endParaRPr lang="en-US" sz="1600" dirty="0" smtClean="0">
              <a:latin typeface="+mn-lt"/>
            </a:endParaRPr>
          </a:p>
          <a:p>
            <a:pPr marL="285750" indent="-285750" algn="l">
              <a:buFont typeface="Wingdings" charset="2"/>
              <a:buChar char="ü"/>
            </a:pPr>
            <a:endParaRPr lang="en-US" sz="1200" dirty="0"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9836" y="4077072"/>
            <a:ext cx="2664296" cy="2016224"/>
            <a:chOff x="340541" y="2668882"/>
            <a:chExt cx="1599208" cy="1222963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340541" y="2668882"/>
              <a:ext cx="1599208" cy="122296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094" y="2680643"/>
              <a:ext cx="1434584" cy="25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Sources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25860" y="45091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Upstream project releases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Local projects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798268" y="3429000"/>
            <a:ext cx="1835797" cy="957910"/>
            <a:chOff x="2774165" y="1339614"/>
            <a:chExt cx="2035217" cy="1518625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2774165" y="1339614"/>
              <a:ext cx="2035217" cy="135325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7473" y="1480836"/>
              <a:ext cx="1825710" cy="13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Source Fetching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58508" y="3429000"/>
            <a:ext cx="1800200" cy="936104"/>
            <a:chOff x="2774165" y="1339614"/>
            <a:chExt cx="2035217" cy="1518625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2774165" y="1339614"/>
              <a:ext cx="2035217" cy="135325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87473" y="1480836"/>
              <a:ext cx="1825710" cy="13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Patch Application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18748" y="3429000"/>
            <a:ext cx="1872208" cy="936104"/>
            <a:chOff x="2774165" y="1339614"/>
            <a:chExt cx="2035217" cy="1518625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2774165" y="1339614"/>
              <a:ext cx="2035217" cy="135325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7473" y="1480836"/>
              <a:ext cx="1825710" cy="13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Configuration, compile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98268" y="4725144"/>
            <a:ext cx="1800200" cy="1512168"/>
            <a:chOff x="2774165" y="1339284"/>
            <a:chExt cx="2035217" cy="1353585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2774165" y="1339614"/>
              <a:ext cx="2035217" cy="135325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87473" y="1339284"/>
              <a:ext cx="1825710" cy="86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Package Generation 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58308" y="5301208"/>
            <a:ext cx="1388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.rpm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.deb</a:t>
            </a:r>
          </a:p>
          <a:p>
            <a:pPr marL="285750" indent="-285750" algn="l">
              <a:buFont typeface="Wingdings" charset="2"/>
              <a:buChar char="ü"/>
            </a:pPr>
            <a:r>
              <a:rPr lang="en-US" sz="1600" dirty="0" smtClean="0">
                <a:latin typeface="+mn-lt"/>
              </a:rPr>
              <a:t>.</a:t>
            </a:r>
            <a:r>
              <a:rPr lang="en-US" sz="1600" dirty="0" err="1" smtClean="0">
                <a:latin typeface="+mn-lt"/>
              </a:rPr>
              <a:t>ipk</a:t>
            </a:r>
            <a:endParaRPr lang="en-US" sz="1600" dirty="0" smtClean="0"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958508" y="5085184"/>
            <a:ext cx="1800200" cy="792088"/>
            <a:chOff x="2774165" y="1339614"/>
            <a:chExt cx="2035217" cy="1353255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2774165" y="1339614"/>
              <a:ext cx="2035217" cy="135325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87473" y="1480836"/>
              <a:ext cx="1825710" cy="78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QA Tests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118748" y="5085184"/>
            <a:ext cx="1872208" cy="864096"/>
            <a:chOff x="2774165" y="1339614"/>
            <a:chExt cx="2035217" cy="1518625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2774165" y="1339614"/>
              <a:ext cx="2035217" cy="135325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87473" y="1480836"/>
              <a:ext cx="1825710" cy="13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Image Generation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38" name="Right Brace 37"/>
          <p:cNvSpPr/>
          <p:nvPr/>
        </p:nvSpPr>
        <p:spPr bwMode="auto">
          <a:xfrm>
            <a:off x="3862164" y="1628800"/>
            <a:ext cx="834880" cy="4464496"/>
          </a:xfrm>
          <a:prstGeom prst="rightBrace">
            <a:avLst>
              <a:gd name="adj1" fmla="val 8333"/>
              <a:gd name="adj2" fmla="val 50428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6598468" y="3861048"/>
            <a:ext cx="360040" cy="470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8758708" y="3861048"/>
            <a:ext cx="360040" cy="470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6598468" y="5517232"/>
            <a:ext cx="360040" cy="470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8758708" y="5516762"/>
            <a:ext cx="360040" cy="470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4765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Yocto</a:t>
            </a:r>
            <a:r>
              <a:rPr lang="en-US" dirty="0"/>
              <a:t> Toolchain Practical Steps High-Level Description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1: Get </a:t>
            </a:r>
            <a:r>
              <a:rPr lang="en-US" dirty="0" err="1"/>
              <a:t>Yocto</a:t>
            </a:r>
            <a:endParaRPr lang="en-US" dirty="0"/>
          </a:p>
          <a:p>
            <a:pPr marL="28800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$ </a:t>
            </a:r>
            <a:r>
              <a:rPr lang="en-US" sz="1400" dirty="0" err="1">
                <a:latin typeface="Courier New"/>
                <a:cs typeface="Courier New"/>
              </a:rPr>
              <a:t>git</a:t>
            </a:r>
            <a:r>
              <a:rPr lang="en-US" sz="1400" dirty="0">
                <a:latin typeface="Courier New"/>
                <a:cs typeface="Courier New"/>
              </a:rPr>
              <a:t> clone </a:t>
            </a:r>
            <a:r>
              <a:rPr lang="en-US" sz="1400" dirty="0" err="1">
                <a:latin typeface="Courier New"/>
                <a:cs typeface="Courier New"/>
              </a:rPr>
              <a:t>git</a:t>
            </a:r>
            <a:r>
              <a:rPr lang="en-US" sz="1400" dirty="0">
                <a:latin typeface="Courier New"/>
                <a:cs typeface="Courier New"/>
              </a:rPr>
              <a:t>://</a:t>
            </a:r>
            <a:r>
              <a:rPr lang="en-US" sz="1400" dirty="0" err="1">
                <a:latin typeface="Courier New"/>
                <a:cs typeface="Courier New"/>
              </a:rPr>
              <a:t>git.yoctoproject.org</a:t>
            </a:r>
            <a:r>
              <a:rPr lang="en-US" sz="1400" dirty="0">
                <a:latin typeface="Courier New"/>
                <a:cs typeface="Courier New"/>
              </a:rPr>
              <a:t>/poky</a:t>
            </a:r>
          </a:p>
          <a:p>
            <a:pPr marL="288000" lvl="1" indent="0">
              <a:buNone/>
            </a:pPr>
            <a:r>
              <a:rPr lang="cs-CZ" sz="1400" dirty="0">
                <a:latin typeface="Courier New"/>
                <a:cs typeface="Courier New"/>
              </a:rPr>
              <a:t>$ cd </a:t>
            </a:r>
            <a:r>
              <a:rPr lang="cs-CZ" sz="1400" dirty="0" err="1">
                <a:latin typeface="Courier New"/>
                <a:cs typeface="Courier New"/>
              </a:rPr>
              <a:t>poky</a:t>
            </a:r>
            <a:endParaRPr lang="cs-CZ" sz="1400" dirty="0">
              <a:latin typeface="Courier New"/>
              <a:cs typeface="Courier New"/>
            </a:endParaRPr>
          </a:p>
          <a:p>
            <a:pPr marL="288000" lvl="1" indent="0">
              <a:buNone/>
            </a:pPr>
            <a:r>
              <a:rPr lang="cs-CZ" sz="1400" dirty="0">
                <a:latin typeface="Courier New"/>
                <a:cs typeface="Courier New"/>
              </a:rPr>
              <a:t>$ </a:t>
            </a:r>
            <a:r>
              <a:rPr lang="cs-CZ" sz="1400" dirty="0" err="1">
                <a:latin typeface="Courier New"/>
                <a:cs typeface="Courier New"/>
              </a:rPr>
              <a:t>git</a:t>
            </a:r>
            <a:r>
              <a:rPr lang="cs-CZ" sz="1400" dirty="0">
                <a:latin typeface="Courier New"/>
                <a:cs typeface="Courier New"/>
              </a:rPr>
              <a:t> </a:t>
            </a:r>
            <a:r>
              <a:rPr lang="cs-CZ" sz="1400" dirty="0" err="1">
                <a:latin typeface="Courier New"/>
                <a:cs typeface="Courier New"/>
              </a:rPr>
              <a:t>checkout</a:t>
            </a:r>
            <a:r>
              <a:rPr lang="cs-CZ" sz="1400" dirty="0">
                <a:latin typeface="Courier New"/>
                <a:cs typeface="Courier New"/>
              </a:rPr>
              <a:t> -b </a:t>
            </a:r>
            <a:r>
              <a:rPr lang="cs-CZ" sz="1400" dirty="0" err="1">
                <a:latin typeface="Courier New"/>
                <a:cs typeface="Courier New"/>
              </a:rPr>
              <a:t>dizzy</a:t>
            </a:r>
            <a:r>
              <a:rPr lang="cs-CZ" sz="1400" dirty="0">
                <a:latin typeface="Courier New"/>
                <a:cs typeface="Courier New"/>
              </a:rPr>
              <a:t> </a:t>
            </a:r>
            <a:r>
              <a:rPr lang="cs-CZ" sz="1400" dirty="0" err="1">
                <a:latin typeface="Courier New"/>
                <a:cs typeface="Courier New"/>
              </a:rPr>
              <a:t>origin</a:t>
            </a:r>
            <a:r>
              <a:rPr lang="cs-CZ" sz="1400" dirty="0">
                <a:latin typeface="Courier New"/>
                <a:cs typeface="Courier New"/>
              </a:rPr>
              <a:t>/</a:t>
            </a:r>
            <a:r>
              <a:rPr lang="cs-CZ" sz="1400" dirty="0" err="1">
                <a:latin typeface="Courier New"/>
                <a:cs typeface="Courier New"/>
              </a:rPr>
              <a:t>dizzy</a:t>
            </a:r>
            <a:endParaRPr lang="cs-CZ" sz="1400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Step 2: Initialize the build environment</a:t>
            </a:r>
          </a:p>
          <a:p>
            <a:pPr marL="288000" lvl="1" indent="0">
              <a:buNone/>
            </a:pPr>
            <a:r>
              <a:rPr lang="en-US" sz="1400" dirty="0">
                <a:latin typeface="Courier New"/>
                <a:cs typeface="Courier New"/>
              </a:rPr>
              <a:t>$ source </a:t>
            </a:r>
            <a:r>
              <a:rPr lang="en-US" sz="1400" dirty="0" err="1">
                <a:latin typeface="Courier New"/>
                <a:cs typeface="Courier New"/>
              </a:rPr>
              <a:t>oe</a:t>
            </a:r>
            <a:r>
              <a:rPr lang="en-US" sz="1400" dirty="0">
                <a:latin typeface="Courier New"/>
                <a:cs typeface="Courier New"/>
              </a:rPr>
              <a:t>-</a:t>
            </a:r>
            <a:r>
              <a:rPr lang="en-US" sz="1400" dirty="0" err="1">
                <a:latin typeface="Courier New"/>
                <a:cs typeface="Courier New"/>
              </a:rPr>
              <a:t>init</a:t>
            </a:r>
            <a:r>
              <a:rPr lang="en-US" sz="1400" dirty="0">
                <a:latin typeface="Courier New"/>
                <a:cs typeface="Courier New"/>
              </a:rPr>
              <a:t>-build-</a:t>
            </a:r>
            <a:r>
              <a:rPr lang="en-US" sz="1400" dirty="0" err="1">
                <a:latin typeface="Courier New"/>
                <a:cs typeface="Courier New"/>
              </a:rPr>
              <a:t>env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buildDir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Creates, e.g. </a:t>
            </a:r>
            <a:r>
              <a:rPr lang="en-US" b="1" dirty="0" err="1">
                <a:latin typeface="Courier New"/>
                <a:cs typeface="Courier New"/>
              </a:rPr>
              <a:t>conf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bblayers.conf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/>
                <a:cs typeface="Courier New"/>
              </a:rPr>
              <a:t>conf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local.conf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/>
              <a:t>The first file defines the layers used</a:t>
            </a:r>
          </a:p>
          <a:p>
            <a:pPr lvl="1"/>
            <a:r>
              <a:rPr lang="en-US" dirty="0"/>
              <a:t>The latter one defines user configuration 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Step 3: Configure the </a:t>
            </a:r>
            <a:r>
              <a:rPr lang="en-US" b="1" dirty="0" err="1">
                <a:latin typeface="Courier New"/>
                <a:cs typeface="Courier New"/>
              </a:rPr>
              <a:t>local.conf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Located in the </a:t>
            </a:r>
            <a:r>
              <a:rPr lang="en-US" b="1" dirty="0"/>
              <a:t>build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Look at the reference documentation for syntax and variables</a:t>
            </a:r>
          </a:p>
          <a:p>
            <a:pPr lvl="1"/>
            <a:r>
              <a:rPr lang="en-US" dirty="0"/>
              <a:t>For example, define your target platform </a:t>
            </a:r>
            <a:r>
              <a:rPr lang="en-US" sz="1200" dirty="0">
                <a:latin typeface="Courier New"/>
                <a:cs typeface="Courier New"/>
              </a:rPr>
              <a:t>MACHINE ?= “</a:t>
            </a:r>
            <a:r>
              <a:rPr lang="en-US" sz="1200" dirty="0" err="1">
                <a:latin typeface="Courier New"/>
                <a:cs typeface="Courier New"/>
              </a:rPr>
              <a:t>beaglebone</a:t>
            </a:r>
            <a:r>
              <a:rPr lang="en-US" sz="1200" dirty="0">
                <a:latin typeface="Courier New"/>
                <a:cs typeface="Courier New"/>
              </a:rPr>
              <a:t>”</a:t>
            </a:r>
          </a:p>
          <a:p>
            <a:endParaRPr lang="en-US" dirty="0"/>
          </a:p>
          <a:p>
            <a:r>
              <a:rPr lang="en-US" dirty="0"/>
              <a:t>Step 4: Create the image</a:t>
            </a:r>
          </a:p>
          <a:p>
            <a:pPr marL="2880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$ </a:t>
            </a:r>
            <a:r>
              <a:rPr lang="en-US" sz="1200" dirty="0" err="1">
                <a:latin typeface="Courier New"/>
                <a:cs typeface="Courier New"/>
              </a:rPr>
              <a:t>bitbake</a:t>
            </a:r>
            <a:r>
              <a:rPr lang="en-US" sz="1200" dirty="0">
                <a:latin typeface="Courier New"/>
                <a:cs typeface="Courier New"/>
              </a:rPr>
              <a:t> core-image-minimal</a:t>
            </a:r>
          </a:p>
          <a:p>
            <a:pPr lvl="1"/>
            <a:r>
              <a:rPr lang="en-US" dirty="0"/>
              <a:t>May take several hours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597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(OE-Core)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Layers define the SW packages you want to include into your image</a:t>
            </a:r>
          </a:p>
          <a:p>
            <a:r>
              <a:rPr lang="en-US" dirty="0"/>
              <a:t>Define the layers you wish to use in your build folder </a:t>
            </a:r>
            <a:r>
              <a:rPr lang="en-US" b="1" dirty="0" err="1">
                <a:latin typeface="Courier New"/>
                <a:cs typeface="Courier New"/>
              </a:rPr>
              <a:t>conf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bblayers.conf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file</a:t>
            </a:r>
          </a:p>
          <a:p>
            <a:r>
              <a:rPr lang="en-US" dirty="0"/>
              <a:t>Download or create new layers</a:t>
            </a:r>
          </a:p>
          <a:p>
            <a:pPr lvl="1"/>
            <a:r>
              <a:rPr lang="en-US" dirty="0"/>
              <a:t>E.g. for </a:t>
            </a:r>
            <a:r>
              <a:rPr lang="en-US" dirty="0" err="1"/>
              <a:t>toradex</a:t>
            </a:r>
            <a:r>
              <a:rPr lang="en-US" dirty="0"/>
              <a:t> from </a:t>
            </a:r>
            <a:r>
              <a:rPr lang="en-US" b="1" dirty="0" err="1"/>
              <a:t>git</a:t>
            </a:r>
            <a:r>
              <a:rPr lang="en-US" b="1" dirty="0"/>
              <a:t>://</a:t>
            </a:r>
            <a:r>
              <a:rPr lang="en-US" b="1" dirty="0" err="1"/>
              <a:t>git.toradex.com</a:t>
            </a:r>
            <a:r>
              <a:rPr lang="en-US" b="1" dirty="0"/>
              <a:t>/meta-</a:t>
            </a:r>
            <a:r>
              <a:rPr lang="en-US" b="1" dirty="0" err="1"/>
              <a:t>toradex.git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Look at examples at Qt Enterprise Embedded folder </a:t>
            </a:r>
            <a:r>
              <a:rPr lang="en-US" b="1" dirty="0">
                <a:latin typeface="Courier New"/>
                <a:cs typeface="Courier New"/>
              </a:rPr>
              <a:t>&lt;installation folder&gt;/</a:t>
            </a:r>
            <a:r>
              <a:rPr lang="en-US" b="1" dirty="0" smtClean="0">
                <a:latin typeface="Courier New"/>
                <a:cs typeface="Courier New"/>
              </a:rPr>
              <a:t>Boot2Q/</a:t>
            </a:r>
            <a:r>
              <a:rPr lang="en-US" b="1" dirty="0">
                <a:latin typeface="Courier New"/>
                <a:cs typeface="Courier New"/>
              </a:rPr>
              <a:t>sources/b2qt-yocto-</a:t>
            </a:r>
            <a:r>
              <a:rPr lang="en-US" b="1" dirty="0" smtClean="0">
                <a:latin typeface="Courier New"/>
                <a:cs typeface="Courier New"/>
              </a:rPr>
              <a:t>meta</a:t>
            </a:r>
            <a:endParaRPr lang="en-US" dirty="0"/>
          </a:p>
          <a:p>
            <a:r>
              <a:rPr lang="en-US" dirty="0"/>
              <a:t>Layers contain</a:t>
            </a:r>
          </a:p>
          <a:p>
            <a:pPr lvl="1"/>
            <a:r>
              <a:rPr lang="en-US" dirty="0"/>
              <a:t>Recipes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example layers </a:t>
            </a:r>
          </a:p>
          <a:p>
            <a:r>
              <a:rPr lang="en-US" dirty="0" err="1"/>
              <a:t>openembedded</a:t>
            </a:r>
            <a:r>
              <a:rPr lang="en-US" dirty="0"/>
              <a:t>-core</a:t>
            </a:r>
          </a:p>
          <a:p>
            <a:r>
              <a:rPr lang="en-US" dirty="0"/>
              <a:t>BSPs 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fsl</a:t>
            </a:r>
            <a:r>
              <a:rPr lang="en-US" dirty="0"/>
              <a:t>-arm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raspberrypi</a:t>
            </a:r>
            <a:endParaRPr lang="en-US" dirty="0"/>
          </a:p>
          <a:p>
            <a:r>
              <a:rPr lang="en-US" dirty="0" err="1"/>
              <a:t>Distros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meta-angstrom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yocto</a:t>
            </a:r>
            <a:r>
              <a:rPr lang="en-US" dirty="0"/>
              <a:t> (Poky)</a:t>
            </a:r>
          </a:p>
          <a:p>
            <a:r>
              <a:rPr lang="en-US" dirty="0"/>
              <a:t>SW </a:t>
            </a:r>
          </a:p>
          <a:p>
            <a:pPr lvl="1"/>
            <a:r>
              <a:rPr lang="en-US" dirty="0"/>
              <a:t>meta-gstreamer10</a:t>
            </a:r>
          </a:p>
          <a:p>
            <a:pPr lvl="1"/>
            <a:r>
              <a:rPr lang="en-US" dirty="0"/>
              <a:t>meta-</a:t>
            </a:r>
            <a:r>
              <a:rPr lang="en-US" dirty="0" smtClean="0"/>
              <a:t>go, meta</a:t>
            </a:r>
            <a:r>
              <a:rPr lang="en-US" dirty="0"/>
              <a:t>-java</a:t>
            </a:r>
          </a:p>
          <a:p>
            <a:r>
              <a:rPr lang="en-US" dirty="0" err="1"/>
              <a:t>Misc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meta-</a:t>
            </a:r>
            <a:r>
              <a:rPr lang="en-US" dirty="0" err="1"/>
              <a:t>linaro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82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3888431"/>
          </a:xfrm>
        </p:spPr>
        <p:txBody>
          <a:bodyPr/>
          <a:lstStyle/>
          <a:p>
            <a:r>
              <a:rPr lang="en-US" dirty="0"/>
              <a:t>Configuration files (</a:t>
            </a:r>
            <a:r>
              <a:rPr lang="en-US" b="1" dirty="0">
                <a:latin typeface="Courier New"/>
                <a:cs typeface="Courier New"/>
              </a:rPr>
              <a:t>*.</a:t>
            </a:r>
            <a:r>
              <a:rPr lang="en-US" b="1" dirty="0" err="1">
                <a:latin typeface="Courier New"/>
                <a:cs typeface="Courier New"/>
              </a:rPr>
              <a:t>conf</a:t>
            </a:r>
            <a:r>
              <a:rPr lang="en-US" dirty="0"/>
              <a:t>)</a:t>
            </a:r>
          </a:p>
          <a:p>
            <a:r>
              <a:rPr lang="en-US" dirty="0"/>
              <a:t>Define variables used by build scripts (recipes)</a:t>
            </a:r>
          </a:p>
          <a:p>
            <a:r>
              <a:rPr lang="en-US" dirty="0"/>
              <a:t>Compare to </a:t>
            </a:r>
            <a:r>
              <a:rPr lang="en-US" b="1" dirty="0" err="1"/>
              <a:t>qmake</a:t>
            </a:r>
            <a:r>
              <a:rPr lang="en-US" dirty="0"/>
              <a:t> variables, some similarities in the syntax (shell-like)</a:t>
            </a:r>
          </a:p>
          <a:p>
            <a:r>
              <a:rPr lang="en-US" dirty="0">
                <a:latin typeface="Courier New"/>
                <a:cs typeface="Courier New"/>
              </a:rPr>
              <a:t>DISTRO ?= “poky”</a:t>
            </a:r>
          </a:p>
          <a:p>
            <a:r>
              <a:rPr lang="en-US" dirty="0"/>
              <a:t>Look at the syntax details in </a:t>
            </a:r>
            <a:r>
              <a:rPr lang="en-US" dirty="0" err="1"/>
              <a:t>Yocto</a:t>
            </a:r>
            <a:r>
              <a:rPr lang="en-US" dirty="0"/>
              <a:t> reference manual and usage details in the sample files </a:t>
            </a:r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User configuration – </a:t>
            </a:r>
            <a:r>
              <a:rPr lang="en-US" b="1" dirty="0" err="1">
                <a:latin typeface="Courier New"/>
                <a:cs typeface="Courier New"/>
              </a:rPr>
              <a:t>local.conf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Build configuration – </a:t>
            </a:r>
            <a:r>
              <a:rPr lang="en-US" b="1" dirty="0" err="1">
                <a:latin typeface="Courier New"/>
                <a:cs typeface="Courier New"/>
              </a:rPr>
              <a:t>bitbake.conf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/>
              <a:t>Machine configuration – </a:t>
            </a:r>
            <a:r>
              <a:rPr lang="en-US" b="1" dirty="0" err="1">
                <a:latin typeface="Courier New"/>
                <a:cs typeface="Courier New"/>
              </a:rPr>
              <a:t>emulator.conf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 err="1"/>
              <a:t>Distro</a:t>
            </a:r>
            <a:r>
              <a:rPr lang="en-US" dirty="0"/>
              <a:t> configuration – </a:t>
            </a:r>
            <a:r>
              <a:rPr lang="en-US" b="1" dirty="0">
                <a:latin typeface="Courier New"/>
                <a:cs typeface="Courier New"/>
              </a:rPr>
              <a:t>b2qt.conf 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154224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4846"/>
              </p:ext>
            </p:extLst>
          </p:nvPr>
        </p:nvGraphicFramePr>
        <p:xfrm>
          <a:off x="695219" y="1916833"/>
          <a:ext cx="10798388" cy="23567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83495"/>
                <a:gridCol w="7414893"/>
              </a:tblGrid>
              <a:tr h="40118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Qt Embedded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Embedded Configurations,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Feature Management,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Memory Footprint,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Embedded Tool Chains,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err="1" smtClean="0">
                          <a:latin typeface="+mn-lt"/>
                          <a:cs typeface="Open Sans Light"/>
                        </a:rPr>
                        <a:t>Yocto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 Project,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Cross-Compilation,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Deployment</a:t>
                      </a:r>
                    </a:p>
                  </a:txBody>
                  <a:tcPr marL="91428" marR="91428" marT="45703" marB="45703" anchor="ctr"/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Qt GUI Integration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QPA Plugin,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Screen, Window, Backing Store, and GL Context,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GUI Event System Integration,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Integration Classes,</a:t>
                      </a:r>
                      <a:r>
                        <a:rPr lang="en-US" sz="14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Themes</a:t>
                      </a:r>
                      <a:endParaRPr lang="en-US" sz="1400" b="0" i="0" dirty="0" smtClean="0">
                        <a:latin typeface="+mn-l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Qt Enterprise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 Virtual Keyboard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Usage,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Customization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Open Sans Light"/>
                        </a:rPr>
                        <a:t>Qt Serial Bus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Serial Bus Usage,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err="1" smtClean="0">
                          <a:latin typeface="+mn-lt"/>
                          <a:cs typeface="Open Sans Light"/>
                        </a:rPr>
                        <a:t>Backends</a:t>
                      </a:r>
                      <a:endParaRPr lang="en-US" sz="1400" b="0" i="0" dirty="0" smtClean="0">
                        <a:latin typeface="+mn-l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401187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latin typeface="+mn-lt"/>
                          <a:cs typeface="Open Sans Light"/>
                        </a:rPr>
                        <a:t>Boot2Qt</a:t>
                      </a:r>
                      <a:endParaRPr lang="en-US" sz="1800" b="0" i="0" dirty="0" smtClean="0">
                        <a:latin typeface="+mn-l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Boot2Qt,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Embedded App Creation, Building, Debugging, and Deployment,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</a:t>
                      </a:r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Build System Customization 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91808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(</a:t>
            </a:r>
            <a:r>
              <a:rPr lang="en-US" b="1" dirty="0">
                <a:latin typeface="Courier New"/>
                <a:cs typeface="Courier New"/>
              </a:rPr>
              <a:t>*.</a:t>
            </a:r>
            <a:r>
              <a:rPr lang="en-US" b="1" dirty="0" err="1">
                <a:latin typeface="Courier New"/>
                <a:cs typeface="Courier New"/>
              </a:rPr>
              <a:t>bbclass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information, which is useful to share between recipes </a:t>
            </a:r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the configuration scripts</a:t>
            </a:r>
          </a:p>
          <a:p>
            <a:endParaRPr lang="en-US" dirty="0" smtClean="0"/>
          </a:p>
          <a:p>
            <a:r>
              <a:rPr lang="en-US" dirty="0" smtClean="0"/>
              <a:t>Refer </a:t>
            </a:r>
            <a:r>
              <a:rPr lang="en-US" dirty="0"/>
              <a:t>to variables in configuration files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how to configure generic recipe agnostic tests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Bitbake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440091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details about particular pieces of SW (</a:t>
            </a:r>
            <a:r>
              <a:rPr lang="en-US" b="1" dirty="0">
                <a:latin typeface="Courier New"/>
                <a:cs typeface="Courier New"/>
              </a:rPr>
              <a:t>*.bb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Local and remote repositories</a:t>
            </a:r>
          </a:p>
          <a:p>
            <a:pPr lvl="1"/>
            <a:r>
              <a:rPr lang="en-US" dirty="0"/>
              <a:t>Patches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Build scripts </a:t>
            </a:r>
          </a:p>
          <a:p>
            <a:pPr lvl="1"/>
            <a:r>
              <a:rPr lang="en-US" dirty="0"/>
              <a:t>Package options (</a:t>
            </a:r>
            <a:r>
              <a:rPr lang="en-US" b="1" dirty="0"/>
              <a:t>.</a:t>
            </a:r>
            <a:r>
              <a:rPr lang="en-US" b="1" dirty="0">
                <a:latin typeface="Courier New"/>
                <a:cs typeface="Courier New"/>
              </a:rPr>
              <a:t>deb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.rpm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idk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Provides additional SW-specific variables and script functions</a:t>
            </a:r>
          </a:p>
          <a:p>
            <a:pPr lvl="1"/>
            <a:endParaRPr lang="en-US" dirty="0"/>
          </a:p>
          <a:p>
            <a:r>
              <a:rPr lang="en-US" dirty="0"/>
              <a:t>Used by </a:t>
            </a:r>
            <a:r>
              <a:rPr lang="en-US" dirty="0" err="1"/>
              <a:t>Bitbake</a:t>
            </a:r>
            <a:r>
              <a:rPr lang="en-US" dirty="0"/>
              <a:t>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Recipes 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109320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Targets are defined in recipes </a:t>
            </a:r>
          </a:p>
          <a:p>
            <a:r>
              <a:rPr lang="en-US" dirty="0"/>
              <a:t>Building itself straightforward</a:t>
            </a:r>
          </a:p>
          <a:p>
            <a:pPr marL="288000" lvl="1" indent="0">
              <a:buNone/>
            </a:pPr>
            <a:r>
              <a:rPr lang="en-US" dirty="0">
                <a:latin typeface="Courier New"/>
                <a:cs typeface="Courier New"/>
              </a:rPr>
              <a:t> $ </a:t>
            </a:r>
            <a:r>
              <a:rPr lang="en-US" dirty="0" err="1">
                <a:latin typeface="Courier New"/>
                <a:cs typeface="Courier New"/>
              </a:rPr>
              <a:t>bitbake</a:t>
            </a:r>
            <a:r>
              <a:rPr lang="en-US" dirty="0">
                <a:latin typeface="Courier New"/>
                <a:cs typeface="Courier New"/>
              </a:rPr>
              <a:t> core-image-minimal</a:t>
            </a:r>
          </a:p>
          <a:p>
            <a:pPr lvl="1"/>
            <a:r>
              <a:rPr lang="en-US" dirty="0"/>
              <a:t>File </a:t>
            </a:r>
            <a:r>
              <a:rPr lang="en-US" b="1" dirty="0">
                <a:latin typeface="Courier New"/>
                <a:cs typeface="Courier New"/>
              </a:rPr>
              <a:t>core-image-</a:t>
            </a:r>
            <a:r>
              <a:rPr lang="en-US" b="1" dirty="0" err="1">
                <a:latin typeface="Courier New"/>
                <a:cs typeface="Courier New"/>
              </a:rPr>
              <a:t>minmal.bb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found in </a:t>
            </a:r>
            <a:r>
              <a:rPr lang="en-US" b="1" dirty="0">
                <a:latin typeface="Courier New"/>
                <a:cs typeface="Courier New"/>
              </a:rPr>
              <a:t>poky/meta/recipes-core/images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folder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core-image-minimal </a:t>
            </a:r>
            <a:r>
              <a:rPr lang="en-US" dirty="0"/>
              <a:t>version could be defined in distribution configuration options </a:t>
            </a:r>
          </a:p>
          <a:p>
            <a:endParaRPr lang="en-US" dirty="0"/>
          </a:p>
          <a:p>
            <a:r>
              <a:rPr lang="en-US" dirty="0"/>
              <a:t>Target may have additional features defined in the recipe file </a:t>
            </a:r>
          </a:p>
          <a:p>
            <a:endParaRPr lang="en-US" dirty="0"/>
          </a:p>
          <a:p>
            <a:r>
              <a:rPr lang="en-US" dirty="0"/>
              <a:t>A core image may for example include </a:t>
            </a:r>
          </a:p>
          <a:p>
            <a:pPr lvl="1"/>
            <a:r>
              <a:rPr lang="en-US" dirty="0"/>
              <a:t>Boot code</a:t>
            </a:r>
          </a:p>
          <a:p>
            <a:pPr lvl="1"/>
            <a:r>
              <a:rPr lang="en-US" dirty="0"/>
              <a:t>Qt libraries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411881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QtSrc</a:t>
            </a:r>
            <a:r>
              <a:rPr lang="en-US" b="1" dirty="0" smtClean="0">
                <a:latin typeface="Courier New"/>
                <a:cs typeface="Courier New"/>
              </a:rPr>
              <a:t>&gt;/</a:t>
            </a:r>
            <a:r>
              <a:rPr lang="en-US" b="1" dirty="0" err="1">
                <a:latin typeface="Courier New"/>
                <a:cs typeface="Courier New"/>
              </a:rPr>
              <a:t>qtbase</a:t>
            </a:r>
            <a:r>
              <a:rPr lang="en-US" b="1" dirty="0">
                <a:latin typeface="Courier New"/>
                <a:cs typeface="Courier New"/>
              </a:rPr>
              <a:t>/configure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is a tool for configuring/building Qt itself for the target platform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Makefiles</a:t>
            </a:r>
            <a:r>
              <a:rPr lang="en-US" dirty="0"/>
              <a:t> for the modules </a:t>
            </a:r>
          </a:p>
          <a:p>
            <a:pPr lvl="1"/>
            <a:r>
              <a:rPr lang="en-US" dirty="0"/>
              <a:t>Builds e.g. platform-specific tools: </a:t>
            </a:r>
            <a:r>
              <a:rPr lang="en-US" b="1" dirty="0" err="1">
                <a:latin typeface="Courier New"/>
                <a:cs typeface="Courier New"/>
              </a:rPr>
              <a:t>qmake</a:t>
            </a:r>
            <a:r>
              <a:rPr lang="en-US" b="1" dirty="0"/>
              <a:t>, </a:t>
            </a:r>
            <a:r>
              <a:rPr lang="en-US" b="1" dirty="0" err="1">
                <a:latin typeface="Courier New"/>
                <a:cs typeface="Courier New"/>
              </a:rPr>
              <a:t>uic</a:t>
            </a:r>
            <a:r>
              <a:rPr lang="en-US" b="1" dirty="0"/>
              <a:t>, </a:t>
            </a:r>
            <a:r>
              <a:rPr lang="en-US" b="1" dirty="0" err="1">
                <a:latin typeface="Courier New"/>
                <a:cs typeface="Courier New"/>
              </a:rPr>
              <a:t>rcc</a:t>
            </a:r>
            <a:r>
              <a:rPr lang="en-US" b="1" dirty="0"/>
              <a:t>, </a:t>
            </a:r>
            <a:r>
              <a:rPr lang="en-US" b="1" dirty="0" err="1">
                <a:latin typeface="Courier New"/>
                <a:cs typeface="Courier New"/>
              </a:rPr>
              <a:t>moc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used to manage Qt features / memory footprint of Qt libraries </a:t>
            </a:r>
          </a:p>
          <a:p>
            <a:endParaRPr lang="en-US" dirty="0" smtClean="0"/>
          </a:p>
          <a:p>
            <a:r>
              <a:rPr lang="en-US" dirty="0" smtClean="0"/>
              <a:t>Embedded </a:t>
            </a:r>
            <a:r>
              <a:rPr lang="en-US" dirty="0"/>
              <a:t>configuration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configure –device &lt;device name&gt;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make module-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 Configure Qt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34172" y="4869160"/>
            <a:ext cx="1944688" cy="1079500"/>
          </a:xfrm>
          <a:prstGeom prst="rect">
            <a:avLst/>
          </a:prstGeom>
          <a:gradFill rotWithShape="1">
            <a:gsLst>
              <a:gs pos="0">
                <a:srgbClr val="DAFDBF"/>
              </a:gs>
              <a:gs pos="100000">
                <a:srgbClr val="83B921"/>
              </a:gs>
            </a:gsLst>
            <a:lin ang="5400000" scaled="1"/>
          </a:gra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r>
              <a:rPr lang="fi-FI"/>
              <a:t>Qt Source Code</a:t>
            </a:r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102823" y="5108608"/>
            <a:ext cx="1584325" cy="539750"/>
          </a:xfrm>
          <a:prstGeom prst="ellipse">
            <a:avLst/>
          </a:prstGeom>
          <a:gradFill rotWithShape="1">
            <a:gsLst>
              <a:gs pos="0">
                <a:srgbClr val="DAFDBF"/>
              </a:gs>
              <a:gs pos="100000">
                <a:srgbClr val="83B921"/>
              </a:gs>
            </a:gsLst>
            <a:lin ang="5400000" scaled="1"/>
          </a:gradFill>
          <a:ln w="9525" algn="ctr">
            <a:solidFill>
              <a:schemeClr val="hlink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r>
              <a:rPr lang="fi-FI" dirty="0" err="1"/>
              <a:t>configure</a:t>
            </a:r>
            <a:endParaRPr lang="en-US"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9622186" y="4748775"/>
            <a:ext cx="2016125" cy="1439333"/>
            <a:chOff x="3833" y="2115"/>
            <a:chExt cx="1270" cy="1088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33" y="2115"/>
              <a:ext cx="1270" cy="1088"/>
            </a:xfrm>
            <a:prstGeom prst="rect">
              <a:avLst/>
            </a:prstGeom>
            <a:noFill/>
            <a:ln w="952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3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b"/>
            <a:lstStyle/>
            <a:p>
              <a:r>
                <a:rPr lang="en-US" sz="1400" dirty="0" err="1" smtClean="0"/>
                <a:t>Qt</a:t>
              </a:r>
              <a:r>
                <a:rPr lang="en-US" sz="1400" dirty="0" smtClean="0"/>
                <a:t> binaries for</a:t>
              </a:r>
            </a:p>
            <a:p>
              <a:r>
                <a:rPr lang="en-US" sz="1400" dirty="0" smtClean="0"/>
                <a:t>the target platform</a:t>
              </a:r>
              <a:endParaRPr lang="en-US" sz="1400" dirty="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150" y="2251"/>
              <a:ext cx="680" cy="408"/>
            </a:xfrm>
            <a:prstGeom prst="rect">
              <a:avLst/>
            </a:prstGeom>
            <a:gradFill rotWithShape="1">
              <a:gsLst>
                <a:gs pos="0">
                  <a:srgbClr val="DAFDBF"/>
                </a:gs>
                <a:gs pos="100000">
                  <a:srgbClr val="83B921"/>
                </a:gs>
              </a:gsLst>
              <a:lin ang="5400000" scaled="1"/>
            </a:gradFill>
            <a:ln w="952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r>
                <a:rPr lang="fi-FI"/>
                <a:t>qmake</a:t>
              </a:r>
              <a:endParaRPr lang="en-US"/>
            </a:p>
          </p:txBody>
        </p:sp>
      </p:grp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878860" y="5349379"/>
            <a:ext cx="122396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8687147" y="5349379"/>
            <a:ext cx="93503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766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-device &lt;device name&gt;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-device-option CROSS_COMPILE=&lt;CROSS COMPILER PATH&gt;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sysroot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sysroot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path&gt;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qpa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// Default QPA platform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-prefix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 -no-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// Pre-compiled headers 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-feature / -no-feature // -no-feature-accessibility 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opengl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// es1, es2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qconfig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&lt;custom&gt; // 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ustom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configuration in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corelib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/global/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qfeatures.txt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-shared / static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-debug / release // -separate-debug-info –force-debug-info</a:t>
            </a:r>
          </a:p>
          <a:p>
            <a:pPr marL="109537" indent="0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qt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-&lt;library name&gt; / -system-&lt;library name&gt;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Useful Configuration Options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</a:p>
        </p:txBody>
      </p:sp>
    </p:spTree>
    <p:extLst>
      <p:ext uri="{BB962C8B-B14F-4D97-AF65-F5344CB8AC3E}">
        <p14:creationId xmlns:p14="http://schemas.microsoft.com/office/powerpoint/2010/main" val="400894757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032447"/>
          </a:xfrm>
        </p:spPr>
        <p:txBody>
          <a:bodyPr/>
          <a:lstStyle/>
          <a:p>
            <a:pPr marL="288000" lvl="1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./configure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2880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-commercial</a:t>
            </a: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-confirm-license</a:t>
            </a: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-release </a:t>
            </a: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-device linux-imx6-g++</a:t>
            </a: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-device-option CROSS_COMPILE=/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toolcahin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sysrootfs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/armv7ahf-vfp-neon-poky-linux-gnueabi/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/share</a:t>
            </a: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sysroot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toolcahin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sysrootfs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/armv7ahf-vfp-neon-poky-linux-gnueabi</a:t>
            </a: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-no-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xcb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nomake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examples</a:t>
            </a:r>
          </a:p>
          <a:p>
            <a:pPr marL="2880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nomake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tests </a:t>
            </a:r>
          </a:p>
          <a:p>
            <a:pPr marL="2880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Toradex</a:t>
            </a:r>
            <a:r>
              <a:rPr lang="en-US" dirty="0"/>
              <a:t> Configuration – Made by Build Scripts 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3614330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custom configuration</a:t>
            </a:r>
          </a:p>
          <a:p>
            <a:pPr>
              <a:defRPr/>
            </a:pPr>
            <a:r>
              <a:rPr lang="en-US" dirty="0"/>
              <a:t>Simple way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-no-feature-&lt;feature&gt; | -feature-&lt;feature&gt;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corelib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/global/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qfeatures.txt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corelib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/global/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qconfig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-&lt;minimal/small/medium/large&gt;.h</a:t>
            </a:r>
            <a:endParaRPr lang="en-US" dirty="0"/>
          </a:p>
          <a:p>
            <a:pPr>
              <a:defRPr/>
            </a:pPr>
            <a:r>
              <a:rPr lang="en-US" dirty="0"/>
              <a:t>Or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qconfig</a:t>
            </a:r>
            <a:r>
              <a:rPr lang="en-US" dirty="0"/>
              <a:t> tool</a:t>
            </a:r>
          </a:p>
          <a:p>
            <a:pPr lvl="1">
              <a:defRPr/>
            </a:pPr>
            <a:r>
              <a:rPr lang="en-US" dirty="0"/>
              <a:t>Located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qttools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qconfig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Produces custom configuration file to configure Qt</a:t>
            </a:r>
          </a:p>
          <a:p>
            <a:pPr lvl="1">
              <a:defRPr/>
            </a:pPr>
            <a:r>
              <a:rPr lang="en-US" dirty="0"/>
              <a:t>Enable/disable features</a:t>
            </a:r>
          </a:p>
          <a:p>
            <a:pPr lvl="1">
              <a:defRPr/>
            </a:pPr>
            <a:r>
              <a:rPr lang="en-US" dirty="0"/>
              <a:t>Save under new name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corelib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/global/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qconfig-myconfig.h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Run configure script with option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qconfig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myconfig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Managing Memory Footprint 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2" descr="D:\img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620688"/>
            <a:ext cx="4417493" cy="210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7596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Executable compression</a:t>
            </a:r>
          </a:p>
          <a:p>
            <a:pPr lvl="1"/>
            <a:r>
              <a:rPr lang="en-US" dirty="0"/>
              <a:t>Ultimate Packer for </a:t>
            </a:r>
            <a:r>
              <a:rPr lang="en-US" dirty="0" err="1"/>
              <a:t>eXecutables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http://upx.sourceforge.net/</a:t>
            </a:r>
            <a:endParaRPr lang="en-US" dirty="0"/>
          </a:p>
          <a:p>
            <a:pPr lvl="1"/>
            <a:r>
              <a:rPr lang="en-US" dirty="0"/>
              <a:t>Obviously, there is a small performance trade-off for decompression </a:t>
            </a:r>
          </a:p>
          <a:p>
            <a:pPr lvl="1"/>
            <a:endParaRPr lang="en-US" dirty="0"/>
          </a:p>
          <a:p>
            <a:r>
              <a:rPr lang="en-US" dirty="0"/>
              <a:t>Compilation options</a:t>
            </a:r>
          </a:p>
          <a:p>
            <a:pPr lvl="1"/>
            <a:r>
              <a:rPr lang="en-US" dirty="0"/>
              <a:t>Remove speed optimizations: </a:t>
            </a:r>
            <a:r>
              <a:rPr lang="en-US" dirty="0">
                <a:latin typeface="Courier New"/>
                <a:cs typeface="Courier New"/>
              </a:rPr>
              <a:t>QMAKE_CXXFLAGS_RELEASE -= O2</a:t>
            </a:r>
          </a:p>
          <a:p>
            <a:pPr lvl="1"/>
            <a:r>
              <a:rPr lang="en-US" dirty="0"/>
              <a:t>Enable size optimizations: </a:t>
            </a:r>
            <a:r>
              <a:rPr lang="en-US" dirty="0">
                <a:latin typeface="Courier New"/>
                <a:cs typeface="Courier New"/>
              </a:rPr>
              <a:t>QMAKE_CXXFLAGS_RELEASE += </a:t>
            </a:r>
            <a:r>
              <a:rPr lang="en-US" dirty="0" err="1">
                <a:latin typeface="Courier New"/>
                <a:cs typeface="Courier New"/>
              </a:rPr>
              <a:t>Os</a:t>
            </a:r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/>
              <a:t>Do not forget to strip your final binaries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Managing Memory Footprint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508941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needed, create a target-specific make specification in the folder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&lt;Qt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qtbase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mkspecs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Use a specification close to your platform (e.g.,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mkspecs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-arm-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gnueabi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-g++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Sometimes provider by the chip </a:t>
            </a:r>
            <a:r>
              <a:rPr lang="en-US" dirty="0" smtClean="0"/>
              <a:t>vendor</a:t>
            </a:r>
            <a:endParaRPr lang="en-US" dirty="0"/>
          </a:p>
          <a:p>
            <a:pPr>
              <a:defRPr/>
            </a:pPr>
            <a:r>
              <a:rPr lang="en-US" dirty="0"/>
              <a:t>It is essential to define cross-compiler tools and build flags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qmake.conf</a:t>
            </a:r>
            <a:r>
              <a:rPr lang="en-US" dirty="0"/>
              <a:t>)</a:t>
            </a:r>
          </a:p>
          <a:p>
            <a:pPr marL="485775" lvl="1" indent="0">
              <a:buFontTx/>
              <a:buNone/>
              <a:defRPr/>
            </a:pP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QMAKE_CFLAGS  	= -march=armv7-a 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mfpu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=neon 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mfloat-abi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softfp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QMAKE_CXXFLAGS    = -march=armv7-a 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mfpu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=neon 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mfloat-abi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softfp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QMAKE_CC          = arm-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linux-gnueabi-gcc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QMAKE_CXX         = arm-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gnueabi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-g++</a:t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QMAKE_LINK        	= arm-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gnueabi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-g++</a:t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QMAKE_LINK_SHLIB	= arm-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gnueabi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-g++</a:t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# modifications to 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linux.conf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QMAKE_AR          = arm-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linux-gnueabi-ar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cqs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QMAKE_OBJCOPY     = arm-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linux-gnueabi-objcopy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QMAKE_STRIP       = arm-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fsl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linux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gnueabi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-strip</a:t>
            </a:r>
            <a:b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load(</a:t>
            </a:r>
            <a:r>
              <a:rPr lang="en-US" dirty="0" err="1">
                <a:latin typeface="Courier New" pitchFamily="49" charset="0"/>
                <a:ea typeface="SimSun"/>
                <a:cs typeface="Courier New" pitchFamily="49" charset="0"/>
              </a:rPr>
              <a:t>qt_config</a:t>
            </a:r>
            <a:r>
              <a:rPr lang="en-US" dirty="0">
                <a:latin typeface="Courier New" pitchFamily="49" charset="0"/>
                <a:ea typeface="SimSun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  <a:cs typeface="Gill Sans" charset="0"/>
              </a:rPr>
              <a:t>Cross-Compilation Configuration 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473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itchFamily="34" charset="0"/>
                <a:ea typeface="Adobe Caslon Pro" pitchFamily="18" charset="0"/>
                <a:cs typeface="Verdana" pitchFamily="34" charset="0"/>
              </a:rPr>
              <a:t>3. Build Qt Libraries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179066" y="1997869"/>
            <a:ext cx="2095500" cy="1944688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 sz="2400" dirty="0"/>
          </a:p>
        </p:txBody>
      </p:sp>
      <p:sp>
        <p:nvSpPr>
          <p:cNvPr id="11" name="Oval 10"/>
          <p:cNvSpPr/>
          <p:nvPr/>
        </p:nvSpPr>
        <p:spPr bwMode="auto">
          <a:xfrm>
            <a:off x="6022404" y="1124744"/>
            <a:ext cx="4752975" cy="5040313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en-US" sz="2400"/>
          </a:p>
        </p:txBody>
      </p:sp>
      <p:pic>
        <p:nvPicPr>
          <p:cNvPr id="12" name="Picture 5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41" y="4401344"/>
            <a:ext cx="152241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2179066" y="2059782"/>
            <a:ext cx="161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/>
              <a:t>Qt Project</a:t>
            </a: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3358579" y="2534444"/>
            <a:ext cx="755650" cy="1022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fi-FI" sz="1200" dirty="0"/>
              <a:t>.pro</a:t>
            </a:r>
          </a:p>
          <a:p>
            <a:pPr>
              <a:defRPr/>
            </a:pPr>
            <a:r>
              <a:rPr lang="fi-FI" sz="1200" dirty="0" err="1"/>
              <a:t>file</a:t>
            </a:r>
            <a:endParaRPr lang="en-US" sz="1200" dirty="0"/>
          </a:p>
        </p:txBody>
      </p: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2263204" y="2493169"/>
            <a:ext cx="901700" cy="1130300"/>
            <a:chOff x="1426052" y="1419599"/>
            <a:chExt cx="901054" cy="112932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570411" y="1525871"/>
              <a:ext cx="756695" cy="1023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fi-FI" sz="1000" dirty="0" err="1"/>
                <a:t>Qt/C</a:t>
              </a:r>
              <a:r>
                <a:rPr lang="fi-FI" sz="1000" dirty="0"/>
                <a:t>++</a:t>
              </a:r>
            </a:p>
            <a:p>
              <a:pPr>
                <a:defRPr/>
              </a:pPr>
              <a:r>
                <a:rPr lang="fi-FI" sz="1000" dirty="0" err="1"/>
                <a:t>code</a:t>
              </a:r>
              <a:r>
                <a:rPr lang="fi-FI" sz="1000" dirty="0"/>
                <a:t> </a:t>
              </a:r>
              <a:r>
                <a:rPr lang="fi-FI" sz="1000" dirty="0" err="1"/>
                <a:t>files</a:t>
              </a:r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14888" y="1476700"/>
              <a:ext cx="755109" cy="1023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fi-FI" sz="1000" dirty="0" err="1"/>
                <a:t>Qt/C</a:t>
              </a:r>
              <a:r>
                <a:rPr lang="fi-FI" sz="1000" dirty="0"/>
                <a:t>++</a:t>
              </a:r>
            </a:p>
            <a:p>
              <a:pPr>
                <a:defRPr/>
              </a:pPr>
              <a:r>
                <a:rPr lang="fi-FI" sz="1000" dirty="0" err="1"/>
                <a:t>code</a:t>
              </a:r>
              <a:r>
                <a:rPr lang="fi-FI" sz="1000" dirty="0"/>
                <a:t> </a:t>
              </a:r>
              <a:r>
                <a:rPr lang="fi-FI" sz="1000" dirty="0" err="1"/>
                <a:t>files</a:t>
              </a:r>
              <a:endParaRPr lang="en-US" sz="1000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426052" y="1419599"/>
              <a:ext cx="756694" cy="1023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fi-FI" sz="1000" dirty="0" err="1"/>
                <a:t>Qt/C</a:t>
              </a:r>
              <a:r>
                <a:rPr lang="fi-FI" sz="1000" dirty="0"/>
                <a:t>++</a:t>
              </a:r>
            </a:p>
            <a:p>
              <a:pPr>
                <a:defRPr/>
              </a:pPr>
              <a:r>
                <a:rPr lang="fi-FI" sz="1000" dirty="0" err="1"/>
                <a:t>code</a:t>
              </a:r>
              <a:r>
                <a:rPr lang="fi-FI" sz="1000" dirty="0"/>
                <a:t> </a:t>
              </a:r>
              <a:r>
                <a:rPr lang="fi-FI" sz="1000" dirty="0" err="1"/>
                <a:t>files</a:t>
              </a:r>
              <a:endParaRPr lang="en-US" sz="1000" dirty="0"/>
            </a:p>
          </p:txBody>
        </p:sp>
      </p:grp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622104" y="4401344"/>
            <a:ext cx="755650" cy="15113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fi-FI" sz="1200"/>
              <a:t>Other IDE / Code Editor</a:t>
            </a:r>
            <a:endParaRPr lang="en-US" sz="1200"/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2026666" y="5841394"/>
            <a:ext cx="1449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 dirty="0"/>
              <a:t>Qt </a:t>
            </a:r>
            <a:r>
              <a:rPr lang="fi-FI" dirty="0" err="1"/>
              <a:t>Creator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27004" y="2166144"/>
            <a:ext cx="1295400" cy="739775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fi-FI" sz="1200"/>
              <a:t>qmake </a:t>
            </a:r>
          </a:p>
          <a:p>
            <a:endParaRPr lang="fi-FI" sz="1200"/>
          </a:p>
          <a:p>
            <a:r>
              <a:rPr lang="fi-FI" sz="1000"/>
              <a:t>[Linux/X11]</a:t>
            </a:r>
            <a:endParaRPr lang="en-US" sz="1000"/>
          </a:p>
        </p:txBody>
      </p:sp>
      <p:sp>
        <p:nvSpPr>
          <p:cNvPr id="22" name="Rectangle 21"/>
          <p:cNvSpPr/>
          <p:nvPr/>
        </p:nvSpPr>
        <p:spPr bwMode="auto">
          <a:xfrm>
            <a:off x="4726644" y="3184766"/>
            <a:ext cx="1296144" cy="788312"/>
          </a:xfrm>
          <a:prstGeom prst="rect">
            <a:avLst/>
          </a:prstGeom>
          <a:gradFill flip="none" rotWithShape="1">
            <a:gsLst>
              <a:gs pos="0">
                <a:srgbClr val="CDEDFF">
                  <a:alpha val="69804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fi-FI" sz="1200" dirty="0" err="1">
                <a:solidFill>
                  <a:schemeClr val="bg2">
                    <a:lumMod val="50000"/>
                  </a:schemeClr>
                </a:solidFill>
              </a:rPr>
              <a:t>qmake</a:t>
            </a:r>
            <a:r>
              <a:rPr lang="fi-FI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defRPr/>
            </a:pPr>
            <a:endParaRPr lang="fi-FI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i-FI" sz="1000" dirty="0">
                <a:solidFill>
                  <a:schemeClr val="bg2">
                    <a:lumMod val="50000"/>
                  </a:schemeClr>
                </a:solidFill>
              </a:rPr>
              <a:t>[Embedded Linux]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516116" y="2129632"/>
            <a:ext cx="777875" cy="80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fi-FI" sz="1000" dirty="0" err="1"/>
              <a:t>Makefile</a:t>
            </a:r>
            <a:endParaRPr lang="en-US" sz="10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714679" y="2239169"/>
            <a:ext cx="1296987" cy="592138"/>
          </a:xfrm>
          <a:prstGeom prst="rect">
            <a:avLst/>
          </a:prstGeom>
          <a:gradFill rotWithShape="1">
            <a:gsLst>
              <a:gs pos="0">
                <a:srgbClr val="83D3FF"/>
              </a:gs>
              <a:gs pos="50000">
                <a:srgbClr val="B5E2FF"/>
              </a:gs>
              <a:gs pos="100000">
                <a:srgbClr val="DBF0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r>
              <a:rPr lang="fi-FI" sz="1000"/>
              <a:t>GCC</a:t>
            </a:r>
          </a:p>
          <a:p>
            <a:r>
              <a:rPr lang="fi-FI" sz="1000"/>
              <a:t>[Linux compiler]</a:t>
            </a:r>
            <a:endParaRPr lang="en-US" sz="1000"/>
          </a:p>
        </p:txBody>
      </p:sp>
      <p:sp>
        <p:nvSpPr>
          <p:cNvPr id="25" name="Rectangle 24"/>
          <p:cNvSpPr/>
          <p:nvPr/>
        </p:nvSpPr>
        <p:spPr bwMode="auto">
          <a:xfrm>
            <a:off x="6527229" y="3174207"/>
            <a:ext cx="766762" cy="80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fi-FI" sz="1000" dirty="0" err="1"/>
              <a:t>Makefile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14679" y="3282157"/>
            <a:ext cx="1296987" cy="59372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fi-FI" sz="1000" dirty="0" err="1">
                <a:solidFill>
                  <a:schemeClr val="accent2">
                    <a:lumMod val="75000"/>
                  </a:schemeClr>
                </a:solidFill>
              </a:rPr>
              <a:t>Cross</a:t>
            </a:r>
            <a:r>
              <a:rPr lang="fi-FI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i-FI" sz="1000" dirty="0" err="1">
                <a:solidFill>
                  <a:schemeClr val="accent2">
                    <a:lumMod val="75000"/>
                  </a:schemeClr>
                </a:solidFill>
              </a:rPr>
              <a:t>compiler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cxnSpLocks noChangeShapeType="1"/>
            <a:endCxn id="21" idx="1"/>
          </p:cNvCxnSpPr>
          <p:nvPr/>
        </p:nvCxnSpPr>
        <p:spPr bwMode="auto">
          <a:xfrm flipV="1">
            <a:off x="4114229" y="2536032"/>
            <a:ext cx="612775" cy="509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4114229" y="3045619"/>
            <a:ext cx="612775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  <a:stCxn id="21" idx="3"/>
            <a:endCxn id="23" idx="1"/>
          </p:cNvCxnSpPr>
          <p:nvPr/>
        </p:nvCxnSpPr>
        <p:spPr bwMode="auto">
          <a:xfrm flipV="1">
            <a:off x="6022404" y="2534444"/>
            <a:ext cx="4937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7293991" y="2534444"/>
            <a:ext cx="4206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7293991" y="3579019"/>
            <a:ext cx="4206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/>
          <p:cNvCxnSpPr>
            <a:cxnSpLocks noChangeShapeType="1"/>
            <a:endCxn id="25" idx="1"/>
          </p:cNvCxnSpPr>
          <p:nvPr/>
        </p:nvCxnSpPr>
        <p:spPr bwMode="auto">
          <a:xfrm flipV="1">
            <a:off x="6022404" y="3579019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710166" y="2064544"/>
            <a:ext cx="852488" cy="8128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fi-FI" sz="1000"/>
              <a:t>App</a:t>
            </a:r>
          </a:p>
          <a:p>
            <a:r>
              <a:rPr lang="fi-FI" sz="1000"/>
              <a:t>in</a:t>
            </a:r>
          </a:p>
          <a:p>
            <a:r>
              <a:rPr lang="fi-FI" sz="1000"/>
              <a:t>Linux</a:t>
            </a:r>
            <a:endParaRPr lang="en-US" sz="100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730804" y="3185319"/>
            <a:ext cx="850900" cy="811213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fi-FI" sz="1000"/>
              <a:t>App</a:t>
            </a:r>
          </a:p>
          <a:p>
            <a:r>
              <a:rPr lang="fi-FI" sz="1000"/>
              <a:t>in</a:t>
            </a:r>
          </a:p>
          <a:p>
            <a:r>
              <a:rPr lang="en-US" sz="1000"/>
              <a:t>Target HW</a:t>
            </a:r>
          </a:p>
        </p:txBody>
      </p:sp>
      <p:sp>
        <p:nvSpPr>
          <p:cNvPr id="35" name="Right Arrow 34"/>
          <p:cNvSpPr>
            <a:spLocks noChangeArrowheads="1"/>
          </p:cNvSpPr>
          <p:nvPr/>
        </p:nvSpPr>
        <p:spPr bwMode="auto">
          <a:xfrm>
            <a:off x="9094216" y="2399507"/>
            <a:ext cx="528638" cy="273050"/>
          </a:xfrm>
          <a:prstGeom prst="rightArrow">
            <a:avLst>
              <a:gd name="adj1" fmla="val 50000"/>
              <a:gd name="adj2" fmla="val 5005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 sz="2400"/>
          </a:p>
        </p:txBody>
      </p:sp>
      <p:sp>
        <p:nvSpPr>
          <p:cNvPr id="36" name="Right Arrow 35"/>
          <p:cNvSpPr>
            <a:spLocks noChangeArrowheads="1"/>
          </p:cNvSpPr>
          <p:nvPr/>
        </p:nvSpPr>
        <p:spPr bwMode="auto">
          <a:xfrm>
            <a:off x="9094216" y="3442494"/>
            <a:ext cx="528638" cy="273050"/>
          </a:xfrm>
          <a:prstGeom prst="rightArrow">
            <a:avLst>
              <a:gd name="adj1" fmla="val 50000"/>
              <a:gd name="adj2" fmla="val 5005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 sz="2400"/>
          </a:p>
        </p:txBody>
      </p:sp>
      <p:sp>
        <p:nvSpPr>
          <p:cNvPr id="37" name="Up-Down Arrow 44"/>
          <p:cNvSpPr>
            <a:spLocks noChangeArrowheads="1"/>
          </p:cNvSpPr>
          <p:nvPr/>
        </p:nvSpPr>
        <p:spPr bwMode="auto">
          <a:xfrm>
            <a:off x="2988691" y="3671094"/>
            <a:ext cx="747713" cy="1485900"/>
          </a:xfrm>
          <a:prstGeom prst="upDownArrow">
            <a:avLst>
              <a:gd name="adj1" fmla="val 50000"/>
              <a:gd name="adj2" fmla="val 5004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 sz="240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341616" y="5166519"/>
            <a:ext cx="2217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i-FI"/>
              <a:t>Native tool chains</a:t>
            </a:r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4686994" y="4273745"/>
            <a:ext cx="1296144" cy="788312"/>
          </a:xfrm>
          <a:prstGeom prst="rect">
            <a:avLst/>
          </a:prstGeom>
          <a:gradFill flip="none" rotWithShape="1">
            <a:gsLst>
              <a:gs pos="0">
                <a:srgbClr val="CDEDFF">
                  <a:alpha val="69804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fi-FI" sz="1200" dirty="0" err="1">
                <a:solidFill>
                  <a:schemeClr val="bg2">
                    <a:lumMod val="50000"/>
                  </a:schemeClr>
                </a:solidFill>
              </a:rPr>
              <a:t>qmake</a:t>
            </a:r>
            <a:r>
              <a:rPr lang="fi-FI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defRPr/>
            </a:pPr>
            <a:endParaRPr lang="fi-FI" sz="1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i-FI" sz="1000" dirty="0">
                <a:solidFill>
                  <a:schemeClr val="bg2">
                    <a:lumMod val="50000"/>
                  </a:schemeClr>
                </a:solidFill>
              </a:rPr>
              <a:t>[INTEGRITY]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487541" y="4263232"/>
            <a:ext cx="766763" cy="80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fi-FI" sz="1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.</a:t>
            </a:r>
            <a:r>
              <a:rPr lang="fi-FI" sz="1000" dirty="0" err="1">
                <a:solidFill>
                  <a:srgbClr val="09102B"/>
                </a:solidFill>
              </a:rPr>
              <a:t>gpj</a:t>
            </a:r>
            <a:endParaRPr lang="en-US" sz="1000" dirty="0">
              <a:solidFill>
                <a:srgbClr val="09102B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674991" y="4371182"/>
            <a:ext cx="1296988" cy="59372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fi-FI" sz="1000" dirty="0">
                <a:solidFill>
                  <a:schemeClr val="accent2">
                    <a:lumMod val="75000"/>
                  </a:schemeClr>
                </a:solidFill>
              </a:rPr>
              <a:t>MULTI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cxnSpLocks noChangeShapeType="1"/>
            <a:endCxn id="40" idx="1"/>
          </p:cNvCxnSpPr>
          <p:nvPr/>
        </p:nvCxnSpPr>
        <p:spPr bwMode="auto">
          <a:xfrm flipV="1">
            <a:off x="5982716" y="4668044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9691116" y="4252119"/>
            <a:ext cx="850900" cy="8128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fi-FI" sz="1000"/>
              <a:t>App</a:t>
            </a:r>
          </a:p>
          <a:p>
            <a:r>
              <a:rPr lang="fi-FI" sz="1000"/>
              <a:t>in</a:t>
            </a:r>
          </a:p>
          <a:p>
            <a:r>
              <a:rPr lang="en-US" sz="1000"/>
              <a:t>Target HW</a:t>
            </a:r>
          </a:p>
        </p:txBody>
      </p:sp>
      <p:sp>
        <p:nvSpPr>
          <p:cNvPr id="44" name="Right Arrow 43"/>
          <p:cNvSpPr>
            <a:spLocks noChangeArrowheads="1"/>
          </p:cNvSpPr>
          <p:nvPr/>
        </p:nvSpPr>
        <p:spPr bwMode="auto">
          <a:xfrm>
            <a:off x="9054529" y="4531519"/>
            <a:ext cx="528637" cy="273050"/>
          </a:xfrm>
          <a:prstGeom prst="rightArrow">
            <a:avLst>
              <a:gd name="adj1" fmla="val 50000"/>
              <a:gd name="adj2" fmla="val 5005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 sz="2400"/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7262241" y="4668044"/>
            <a:ext cx="4191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  <a:stCxn id="14" idx="3"/>
          </p:cNvCxnSpPr>
          <p:nvPr/>
        </p:nvCxnSpPr>
        <p:spPr bwMode="auto">
          <a:xfrm>
            <a:off x="4114229" y="3045619"/>
            <a:ext cx="573087" cy="1622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529261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8" grpId="0"/>
      <p:bldP spid="40" grpId="0" animBg="1"/>
      <p:bldP spid="41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7343425" cy="4321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learn essential Qt libraries for application engine development</a:t>
            </a:r>
            <a:endParaRPr lang="en-US" dirty="0"/>
          </a:p>
          <a:p>
            <a:pPr lvl="1">
              <a:defRPr/>
            </a:pPr>
            <a:r>
              <a:rPr lang="en-US" dirty="0"/>
              <a:t>Qt programming on embedded targets</a:t>
            </a:r>
          </a:p>
          <a:p>
            <a:pPr lvl="1">
              <a:defRPr/>
            </a:pPr>
            <a:r>
              <a:rPr lang="en-US" dirty="0"/>
              <a:t>Qt Enterprise Embedded AKA Boot2Qt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Any questions at any point – please do not hesitate to ask!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7" name="Picture 2" descr="C:\Users\tipyssys\AppData\Local\Microsoft\Windows\Temporary Internet Files\Content.IE5\ZF25F942\MC9000561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82" y="1628801"/>
            <a:ext cx="2859853" cy="228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2718687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platform has Qt libraries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/>
                <a:cs typeface="Courier New"/>
              </a:rPr>
              <a:t>INSTALLS</a:t>
            </a:r>
            <a:r>
              <a:rPr lang="en-US" dirty="0"/>
              <a:t> variable in the </a:t>
            </a:r>
            <a:r>
              <a:rPr lang="en-US" b="1" dirty="0"/>
              <a:t>.pro </a:t>
            </a:r>
            <a:r>
              <a:rPr lang="en-US" dirty="0"/>
              <a:t>file to install any files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QCoreApplication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addLibraryPath</a:t>
            </a:r>
            <a:r>
              <a:rPr lang="en-US" dirty="0">
                <a:latin typeface="Courier New"/>
                <a:cs typeface="Courier New"/>
              </a:rPr>
              <a:t>()/</a:t>
            </a:r>
            <a:r>
              <a:rPr lang="en-US" dirty="0" err="1">
                <a:latin typeface="Courier New"/>
                <a:cs typeface="Courier New"/>
              </a:rPr>
              <a:t>setLibraryPaths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/>
              <a:t>to add search path for plugins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target.files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someFille</a:t>
            </a:r>
            <a:r>
              <a:rPr lang="en-US" dirty="0">
                <a:latin typeface="Courier New"/>
                <a:cs typeface="Courier New"/>
              </a:rPr>
              <a:t> *.</a:t>
            </a:r>
            <a:r>
              <a:rPr lang="en-US" dirty="0" err="1">
                <a:latin typeface="Courier New"/>
                <a:cs typeface="Courier New"/>
              </a:rPr>
              <a:t>qml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qml.dir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ourier New"/>
                <a:cs typeface="Courier New"/>
              </a:rPr>
              <a:t>installDestination</a:t>
            </a:r>
            <a:r>
              <a:rPr lang="en-US" dirty="0">
                <a:latin typeface="Courier New"/>
                <a:cs typeface="Courier New"/>
              </a:rPr>
              <a:t> = $$[QT_INSTALL_QML]/</a:t>
            </a:r>
            <a:r>
              <a:rPr lang="en-US" dirty="0" err="1">
                <a:latin typeface="Courier New"/>
                <a:cs typeface="Courier New"/>
              </a:rPr>
              <a:t>MyModule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SubName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ourier New"/>
                <a:cs typeface="Courier New"/>
              </a:rPr>
              <a:t>target.path</a:t>
            </a:r>
            <a:r>
              <a:rPr lang="en-US" dirty="0">
                <a:latin typeface="Courier New"/>
                <a:cs typeface="Courier New"/>
              </a:rPr>
              <a:t> = $$</a:t>
            </a:r>
            <a:r>
              <a:rPr lang="en-US" dirty="0" err="1">
                <a:latin typeface="Courier New"/>
                <a:cs typeface="Courier New"/>
              </a:rPr>
              <a:t>installDestination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INSTALLS += </a:t>
            </a:r>
            <a:r>
              <a:rPr lang="en-US" dirty="0" smtClean="0">
                <a:latin typeface="Courier New"/>
                <a:cs typeface="Courier New"/>
              </a:rPr>
              <a:t>target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Deployment – The Target Has Qt Libs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3444678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0720" y="1844825"/>
            <a:ext cx="10872284" cy="4321025"/>
          </a:xfrm>
        </p:spPr>
        <p:txBody>
          <a:bodyPr/>
          <a:lstStyle/>
          <a:p>
            <a:r>
              <a:rPr lang="en-US" b="1" dirty="0" err="1">
                <a:latin typeface="Courier New"/>
                <a:cs typeface="Courier New"/>
              </a:rPr>
              <a:t>qmake</a:t>
            </a:r>
            <a:r>
              <a:rPr lang="en-US" b="1" dirty="0">
                <a:latin typeface="Courier New"/>
                <a:cs typeface="Courier New"/>
              </a:rPr>
              <a:t> –v</a:t>
            </a:r>
          </a:p>
          <a:p>
            <a:endParaRPr lang="en-US" dirty="0" smtClean="0"/>
          </a:p>
          <a:p>
            <a:r>
              <a:rPr lang="en-US" dirty="0" smtClean="0"/>
              <a:t>Qt </a:t>
            </a:r>
            <a:r>
              <a:rPr lang="en-US" dirty="0"/>
              <a:t>include folder</a:t>
            </a:r>
          </a:p>
          <a:p>
            <a:endParaRPr lang="en-US" dirty="0" smtClean="0"/>
          </a:p>
          <a:p>
            <a:r>
              <a:rPr lang="en-US" dirty="0" smtClean="0"/>
              <a:t>Platform </a:t>
            </a:r>
            <a:r>
              <a:rPr lang="en-US" dirty="0"/>
              <a:t>dependent tools</a:t>
            </a:r>
          </a:p>
          <a:p>
            <a:pPr lvl="1"/>
            <a:r>
              <a:rPr lang="en-US" dirty="0"/>
              <a:t>Linux: </a:t>
            </a:r>
            <a:r>
              <a:rPr lang="en-US" b="1" dirty="0" err="1">
                <a:latin typeface="Courier New"/>
                <a:cs typeface="Courier New"/>
              </a:rPr>
              <a:t>ldd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 err="1"/>
              <a:t>macos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otool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Windows: Dependency Walker (</a:t>
            </a:r>
            <a:r>
              <a:rPr lang="en-US" b="1" dirty="0"/>
              <a:t>depends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http://www.dependencywalker.com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Qt version installed on the target?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464130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static build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configure –static –platform 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bundle manually</a:t>
            </a:r>
          </a:p>
          <a:p>
            <a:pPr lvl="1"/>
            <a:r>
              <a:rPr lang="en-US" dirty="0"/>
              <a:t>Copy the relevant Qt libs/plugins to your bundle</a:t>
            </a:r>
          </a:p>
          <a:p>
            <a:pPr lvl="1"/>
            <a:r>
              <a:rPr lang="en-US" dirty="0"/>
              <a:t>Write a script which sets relevant environment variables and launches your application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The Target Does not Have Qt Libs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9836" y="4149080"/>
            <a:ext cx="1074577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80000"/>
              </a:lnSpc>
              <a:buNone/>
            </a:pPr>
            <a:r>
              <a:rPr lang="en-US" b="1" dirty="0">
                <a:latin typeface="Courier New"/>
                <a:cs typeface="Courier New"/>
              </a:rPr>
              <a:t>#!/bin/</a:t>
            </a:r>
            <a:r>
              <a:rPr lang="en-US" b="1" dirty="0" err="1">
                <a:latin typeface="Courier New"/>
                <a:cs typeface="Courier New"/>
              </a:rPr>
              <a:t>sh</a:t>
            </a:r>
            <a:endParaRPr lang="en-US" dirty="0">
              <a:latin typeface="Courier New"/>
              <a:cs typeface="Courier New"/>
            </a:endParaRPr>
          </a:p>
          <a:p>
            <a:pPr indent="0">
              <a:lnSpc>
                <a:spcPct val="8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 export LD_LIBRARY_PATH=`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`/</a:t>
            </a:r>
            <a:r>
              <a:rPr lang="en-US" dirty="0" err="1">
                <a:latin typeface="Courier New"/>
                <a:cs typeface="Courier New"/>
              </a:rPr>
              <a:t>qt_libs</a:t>
            </a:r>
            <a:endParaRPr lang="en-US" dirty="0">
              <a:latin typeface="Courier New"/>
              <a:cs typeface="Courier New"/>
            </a:endParaRPr>
          </a:p>
          <a:p>
            <a:pPr indent="0">
              <a:lnSpc>
                <a:spcPct val="8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 export QML2_IMPORT_PATH=`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`/</a:t>
            </a:r>
            <a:r>
              <a:rPr lang="en-US" dirty="0" err="1">
                <a:latin typeface="Courier New"/>
                <a:cs typeface="Courier New"/>
              </a:rPr>
              <a:t>qt_libs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qml</a:t>
            </a:r>
            <a:endParaRPr lang="en-US" dirty="0">
              <a:latin typeface="Courier New"/>
              <a:cs typeface="Courier New"/>
            </a:endParaRPr>
          </a:p>
          <a:p>
            <a:pPr indent="0">
              <a:lnSpc>
                <a:spcPct val="8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 export QT_QPA_PLATFORM_PLUGIN_PATH=`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`/</a:t>
            </a:r>
            <a:r>
              <a:rPr lang="en-US" dirty="0" err="1">
                <a:latin typeface="Courier New"/>
                <a:cs typeface="Courier New"/>
              </a:rPr>
              <a:t>qt_libs</a:t>
            </a:r>
            <a:r>
              <a:rPr lang="en-US" dirty="0">
                <a:latin typeface="Courier New"/>
                <a:cs typeface="Courier New"/>
              </a:rPr>
              <a:t>/plugins/platforms</a:t>
            </a:r>
          </a:p>
          <a:p>
            <a:pPr indent="0">
              <a:lnSpc>
                <a:spcPct val="8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 ./</a:t>
            </a:r>
            <a:r>
              <a:rPr lang="en-US" dirty="0" err="1">
                <a:latin typeface="Courier New"/>
                <a:cs typeface="Courier New"/>
              </a:rPr>
              <a:t>MyCoolApplication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456076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platform-dependent (OSX, Windows) deployment tools in </a:t>
            </a:r>
            <a:r>
              <a:rPr lang="en-US" b="1" dirty="0">
                <a:latin typeface="Courier New"/>
                <a:cs typeface="Courier New"/>
              </a:rPr>
              <a:t>QTDIR/bin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macdeployqt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windeployqt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Some options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-no-plugins</a:t>
            </a:r>
            <a:r>
              <a:rPr lang="en-US" dirty="0"/>
              <a:t> (by default all release plugins will be added, if the corresponding Qt module used)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 err="1">
                <a:latin typeface="Courier New"/>
                <a:cs typeface="Courier New"/>
              </a:rPr>
              <a:t>dmg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create a disk image in OSX</a:t>
            </a:r>
          </a:p>
          <a:p>
            <a:pPr lvl="1"/>
            <a:r>
              <a:rPr lang="en-US" dirty="0"/>
              <a:t>Third party libraries must still be manually copied to the bundle/added to the installation package</a:t>
            </a:r>
          </a:p>
          <a:p>
            <a:pPr lvl="1"/>
            <a:r>
              <a:rPr lang="en-US" dirty="0"/>
              <a:t>You may need to handle different architectures 32/64 bit, Intel/PowerPC etc.</a:t>
            </a:r>
          </a:p>
          <a:p>
            <a:pPr lvl="1"/>
            <a:endParaRPr lang="en-US" dirty="0"/>
          </a:p>
          <a:p>
            <a:r>
              <a:rPr lang="en-US" dirty="0"/>
              <a:t>Create a custom binary installer </a:t>
            </a:r>
          </a:p>
          <a:p>
            <a:pPr marL="717750" lvl="1" indent="-285750"/>
            <a:r>
              <a:rPr lang="en-US" dirty="0"/>
              <a:t>Used e.g. for the Qt SDK installers, and Qt Creator installer</a:t>
            </a:r>
          </a:p>
          <a:p>
            <a:pPr marL="717750" lvl="1" indent="-285750"/>
            <a:r>
              <a:rPr lang="en-US" dirty="0"/>
              <a:t>Customizable</a:t>
            </a:r>
          </a:p>
          <a:p>
            <a:pPr marL="717750" lvl="1" indent="-285750"/>
            <a:r>
              <a:rPr lang="en-US" dirty="0"/>
              <a:t>Offline or online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The Target Does not Have Qt Libs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79288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i="1" dirty="0"/>
              <a:t>package directory structure</a:t>
            </a:r>
            <a:endParaRPr lang="en-US" dirty="0"/>
          </a:p>
          <a:p>
            <a:pPr marL="54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i="1" dirty="0"/>
              <a:t>configuration file</a:t>
            </a:r>
            <a:endParaRPr lang="en-US" dirty="0"/>
          </a:p>
          <a:p>
            <a:pPr marL="54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i="1" dirty="0"/>
              <a:t>package information file</a:t>
            </a:r>
            <a:endParaRPr lang="en-US" dirty="0"/>
          </a:p>
          <a:p>
            <a:pPr marL="54900" indent="-342900">
              <a:buFont typeface="+mj-lt"/>
              <a:buAutoNum type="arabicPeriod"/>
            </a:pPr>
            <a:r>
              <a:rPr lang="en-US" dirty="0"/>
              <a:t>Create installer content and </a:t>
            </a:r>
            <a:r>
              <a:rPr lang="en-US" i="1" dirty="0"/>
              <a:t>copy</a:t>
            </a:r>
            <a:r>
              <a:rPr lang="en-US" dirty="0"/>
              <a:t> it to the package directory.</a:t>
            </a:r>
          </a:p>
          <a:p>
            <a:pPr marL="54900" indent="-3429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 err="1"/>
              <a:t>binarycreator</a:t>
            </a:r>
            <a:r>
              <a:rPr lang="en-US" dirty="0"/>
              <a:t> tool to create the </a:t>
            </a:r>
            <a:r>
              <a:rPr lang="en-US" i="1" dirty="0"/>
              <a:t>installer</a:t>
            </a:r>
            <a:endParaRPr lang="en-US" dirty="0"/>
          </a:p>
          <a:p>
            <a:pPr indent="0">
              <a:buNone/>
            </a:pPr>
            <a:r>
              <a:rPr lang="en-US" dirty="0"/>
              <a:t>The installer pages are created by using the information you provide in the configuration and package information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Installer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583218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Qt GUI Integration</a:t>
            </a:r>
            <a:br>
              <a:rPr lang="en-US" dirty="0"/>
            </a:br>
            <a:r>
              <a:rPr lang="en-US" dirty="0"/>
              <a:t>Platform 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4273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Abstraction </a:t>
            </a:r>
          </a:p>
          <a:p>
            <a:r>
              <a:rPr lang="en-US" dirty="0"/>
              <a:t>Screen, Window, Backing Store, GL Context</a:t>
            </a:r>
          </a:p>
          <a:p>
            <a:r>
              <a:rPr lang="en-US" dirty="0"/>
              <a:t>GUI Events</a:t>
            </a:r>
          </a:p>
          <a:p>
            <a:r>
              <a:rPr lang="en-US" dirty="0"/>
              <a:t>Essential QPA classes</a:t>
            </a:r>
          </a:p>
          <a:p>
            <a:r>
              <a:rPr lang="en-US" dirty="0"/>
              <a:t>Themes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69287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50720" y="1844825"/>
            <a:ext cx="6695820" cy="4321025"/>
          </a:xfrm>
        </p:spPr>
        <p:txBody>
          <a:bodyPr/>
          <a:lstStyle/>
          <a:p>
            <a:r>
              <a:rPr lang="en-US" dirty="0"/>
              <a:t>Prior Qt5, Qt Embedded was based on the lightweight window system called QWS</a:t>
            </a:r>
          </a:p>
          <a:p>
            <a:pPr lvl="1"/>
            <a:r>
              <a:rPr lang="en-US" dirty="0"/>
              <a:t>Replacing “heavy” X11 originally</a:t>
            </a:r>
          </a:p>
          <a:p>
            <a:r>
              <a:rPr lang="en-US" dirty="0"/>
              <a:t>In Qt 5, QWS has been replaced by QPA – Qt Platform Abstraction, introduced in Qt 4.8</a:t>
            </a:r>
          </a:p>
          <a:p>
            <a:pPr lvl="1"/>
            <a:r>
              <a:rPr lang="en-US" dirty="0"/>
              <a:t>Not a window system, just a platform abstraction</a:t>
            </a:r>
          </a:p>
          <a:p>
            <a:r>
              <a:rPr lang="en-US" dirty="0"/>
              <a:t>Other integrator related issues </a:t>
            </a:r>
          </a:p>
          <a:p>
            <a:pPr lvl="1"/>
            <a:r>
              <a:rPr lang="en-US" dirty="0"/>
              <a:t>CPU architecture </a:t>
            </a:r>
          </a:p>
          <a:p>
            <a:pPr lvl="2"/>
            <a:r>
              <a:rPr lang="en-US" dirty="0"/>
              <a:t>Atomic operations</a:t>
            </a:r>
          </a:p>
          <a:p>
            <a:pPr lvl="1"/>
            <a:r>
              <a:rPr lang="en-US" dirty="0"/>
              <a:t>Operating System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libc</a:t>
            </a:r>
            <a:r>
              <a:rPr lang="en-US" dirty="0"/>
              <a:t>, </a:t>
            </a:r>
            <a:r>
              <a:rPr lang="en-US" dirty="0" err="1"/>
              <a:t>pthread</a:t>
            </a:r>
            <a:r>
              <a:rPr lang="en-US" dirty="0"/>
              <a:t>, some math functions</a:t>
            </a:r>
          </a:p>
          <a:p>
            <a:pPr lvl="2"/>
            <a:r>
              <a:rPr lang="en-US" dirty="0" err="1"/>
              <a:t>QtCore</a:t>
            </a:r>
            <a:r>
              <a:rPr lang="en-US" dirty="0"/>
              <a:t> runs well on a POSIX compliant OS/RTOS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Qt (Embedded) Native Integration 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0194936" y="2972371"/>
            <a:ext cx="0" cy="12303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9245611" y="2942208"/>
            <a:ext cx="6350" cy="14017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8999549" y="2972371"/>
            <a:ext cx="0" cy="13795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8750311" y="2942208"/>
            <a:ext cx="0" cy="14208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8494724" y="2962846"/>
            <a:ext cx="0" cy="13811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7905761" y="3294633"/>
            <a:ext cx="1458913" cy="360363"/>
          </a:xfrm>
          <a:prstGeom prst="roundRect">
            <a:avLst>
              <a:gd name="adj" fmla="val 16667"/>
            </a:avLst>
          </a:prstGeom>
          <a:solidFill>
            <a:srgbClr val="C597B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en-US" sz="800"/>
              <a:t>QWS</a:t>
            </a:r>
          </a:p>
          <a:p>
            <a:pPr algn="l"/>
            <a:r>
              <a:rPr lang="en-US" sz="800"/>
              <a:t>Drivers</a:t>
            </a:r>
            <a:endParaRPr lang="en-US" sz="5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87873" y="2564904"/>
            <a:ext cx="1476164" cy="398534"/>
          </a:xfrm>
          <a:prstGeom prst="rect">
            <a:avLst/>
          </a:prstGeom>
          <a:solidFill>
            <a:srgbClr val="C597B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rgbClr val="EDDFE9"/>
            </a:extrusionClr>
          </a:sp3d>
          <a:extLst/>
        </p:spPr>
        <p:txBody>
          <a:bodyPr lIns="0" tIns="0" rIns="0" bIns="0">
            <a:flatTx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defRPr/>
            </a:pPr>
            <a:r>
              <a:rPr lang="en-US" sz="1200" b="1" dirty="0">
                <a:latin typeface="Times New Roman" pitchFamily="18" charset="0"/>
              </a:rPr>
              <a:t>QWS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495172" y="2564904"/>
            <a:ext cx="1476164" cy="398534"/>
          </a:xfrm>
          <a:prstGeom prst="rect">
            <a:avLst/>
          </a:prstGeom>
          <a:solidFill>
            <a:srgbClr val="C597B8">
              <a:alpha val="66000"/>
            </a:srgb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rgbClr val="EDDFE9"/>
            </a:extrusionClr>
          </a:sp3d>
          <a:extLst/>
        </p:spPr>
        <p:txBody>
          <a:bodyPr lIns="0" tIns="0" rIns="0" bIns="0">
            <a:flatTx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defRPr/>
            </a:pPr>
            <a:r>
              <a:rPr lang="en-US" sz="1200" b="1" dirty="0">
                <a:latin typeface="Times New Roman" pitchFamily="18" charset="0"/>
              </a:rPr>
              <a:t>QPA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87872" y="2168860"/>
            <a:ext cx="3083463" cy="252343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1430" prstMaterial="legacyMatte">
            <a:extrusionClr>
              <a:srgbClr val="99FF66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flatTx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defRPr/>
            </a:pPr>
            <a:r>
              <a:rPr lang="en-US" sz="1200" b="1" dirty="0">
                <a:latin typeface="Times New Roman" pitchFamily="18" charset="0"/>
              </a:rPr>
              <a:t>Qt/Embedded</a:t>
            </a:r>
            <a:endParaRPr lang="en-US" sz="1000" b="1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905124" y="4713588"/>
            <a:ext cx="3083464" cy="252343"/>
          </a:xfrm>
          <a:prstGeom prst="rect">
            <a:avLst/>
          </a:prstGeom>
          <a:solidFill>
            <a:srgbClr val="66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flatTx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defRPr/>
            </a:pPr>
            <a:r>
              <a:rPr lang="en-US" sz="1200" b="1">
                <a:latin typeface="Times New Roman" pitchFamily="18" charset="0"/>
              </a:rPr>
              <a:t>HW</a:t>
            </a:r>
            <a:endParaRPr lang="en-US" sz="12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887873" y="4144508"/>
            <a:ext cx="3083463" cy="398534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rgbClr val="FFFF00"/>
            </a:extrusionClr>
          </a:sp3d>
          <a:extLst/>
        </p:spPr>
        <p:txBody>
          <a:bodyPr lIns="0" tIns="0" rIns="0" bIns="0">
            <a:flatTx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defRPr/>
            </a:pPr>
            <a:r>
              <a:rPr lang="en-US" sz="1200" b="1" dirty="0">
                <a:latin typeface="Times New Roman" pitchFamily="18" charset="0"/>
              </a:rPr>
              <a:t>OS Services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8401061" y="3115246"/>
            <a:ext cx="206375" cy="719137"/>
          </a:xfrm>
          <a:prstGeom prst="roundRect">
            <a:avLst/>
          </a:prstGeom>
          <a:solidFill>
            <a:srgbClr val="EDD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r>
              <a:rPr lang="en-US" sz="3600" dirty="0"/>
              <a:t>Display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8656649" y="3115246"/>
            <a:ext cx="206375" cy="719137"/>
          </a:xfrm>
          <a:prstGeom prst="roundRect">
            <a:avLst/>
          </a:prstGeom>
          <a:solidFill>
            <a:srgbClr val="EDD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r>
              <a:rPr lang="en-US" sz="3600" dirty="0"/>
              <a:t>Keyboard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8912236" y="3115246"/>
            <a:ext cx="206375" cy="719137"/>
          </a:xfrm>
          <a:prstGeom prst="roundRect">
            <a:avLst/>
          </a:prstGeom>
          <a:solidFill>
            <a:srgbClr val="EDD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r>
              <a:rPr lang="en-US" sz="3600" dirty="0"/>
              <a:t>Mouse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9158299" y="3126358"/>
            <a:ext cx="206375" cy="720725"/>
          </a:xfrm>
          <a:prstGeom prst="roundRect">
            <a:avLst/>
          </a:prstGeom>
          <a:solidFill>
            <a:srgbClr val="EDD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r>
              <a:rPr lang="en-US" sz="3600" dirty="0"/>
              <a:t>OpenGL</a:t>
            </a:r>
            <a:endParaRPr lang="en-US" sz="2400" dirty="0"/>
          </a:p>
        </p:txBody>
      </p:sp>
      <p:sp>
        <p:nvSpPr>
          <p:cNvPr id="24" name="Rounded Rectangle 23"/>
          <p:cNvSpPr>
            <a:spLocks noChangeArrowheads="1"/>
          </p:cNvSpPr>
          <p:nvPr/>
        </p:nvSpPr>
        <p:spPr bwMode="auto">
          <a:xfrm>
            <a:off x="9464686" y="3294633"/>
            <a:ext cx="1458913" cy="360363"/>
          </a:xfrm>
          <a:prstGeom prst="roundRect">
            <a:avLst>
              <a:gd name="adj" fmla="val 16667"/>
            </a:avLst>
          </a:prstGeom>
          <a:solidFill>
            <a:srgbClr val="C597B8">
              <a:alpha val="4784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l"/>
            <a:r>
              <a:rPr lang="en-US" sz="800"/>
              <a:t>QPA</a:t>
            </a:r>
          </a:p>
          <a:p>
            <a:pPr algn="l"/>
            <a:r>
              <a:rPr lang="en-US" sz="800"/>
              <a:t>Plugins</a:t>
            </a:r>
            <a:endParaRPr lang="en-US" sz="50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10093336" y="3115246"/>
            <a:ext cx="206375" cy="719137"/>
          </a:xfrm>
          <a:prstGeom prst="roundRect">
            <a:avLst/>
          </a:prstGeom>
          <a:solidFill>
            <a:srgbClr val="EDD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r>
              <a:rPr lang="en-US" sz="3600" dirty="0"/>
              <a:t>Wayland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10409249" y="3115246"/>
            <a:ext cx="206375" cy="719137"/>
          </a:xfrm>
          <a:prstGeom prst="roundRect">
            <a:avLst/>
          </a:prstGeom>
          <a:solidFill>
            <a:srgbClr val="EDD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r>
              <a:rPr lang="en-US" sz="3600" dirty="0"/>
              <a:t>EGL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10717224" y="3126358"/>
            <a:ext cx="206375" cy="720725"/>
          </a:xfrm>
          <a:prstGeom prst="roundRect">
            <a:avLst/>
          </a:prstGeom>
          <a:solidFill>
            <a:srgbClr val="EDD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r>
              <a:rPr lang="en-US" sz="3600" dirty="0"/>
              <a:t>OpenGL</a:t>
            </a:r>
            <a:endParaRPr lang="en-US" sz="240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894612" y="1844824"/>
            <a:ext cx="3083463" cy="25234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1430" prstMaterial="legacyMatte">
            <a:extrusionClr>
              <a:srgbClr val="99FF66"/>
            </a:extrusionClr>
          </a:sp3d>
          <a:extLst/>
        </p:spPr>
        <p:txBody>
          <a:bodyPr lIns="0" tIns="0" rIns="0" bIns="0">
            <a:flatTx/>
          </a:bodyPr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defRPr/>
            </a:pPr>
            <a:r>
              <a:rPr lang="en-US" sz="1200" b="1" dirty="0">
                <a:latin typeface="Times New Roman" pitchFamily="18" charset="0"/>
              </a:rPr>
              <a:t>Qt APIs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556187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QWS vs. QPA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GB" dirty="0"/>
              <a:t>Qt Embedded is a lightweight window system</a:t>
            </a:r>
          </a:p>
          <a:p>
            <a:pPr lvl="1"/>
            <a:r>
              <a:rPr lang="en-GB" dirty="0"/>
              <a:t>Applications write to the shared memory and QWS server composites the buffers</a:t>
            </a:r>
          </a:p>
          <a:p>
            <a:r>
              <a:rPr lang="en-GB" dirty="0"/>
              <a:t>Supports multiple processes and windows</a:t>
            </a:r>
          </a:p>
          <a:p>
            <a:r>
              <a:rPr lang="en-GB" dirty="0"/>
              <a:t>One process provides QWS server</a:t>
            </a:r>
          </a:p>
          <a:p>
            <a:pPr lvl="1"/>
            <a:r>
              <a:rPr lang="en-GB" dirty="0"/>
              <a:t>Uses plug-ins (drivers) to manage input devices and screen output</a:t>
            </a:r>
          </a:p>
          <a:p>
            <a:pPr lvl="1"/>
            <a:r>
              <a:rPr lang="en-GB" dirty="0"/>
              <a:t>Controls screen cursor appearance and screen saver</a:t>
            </a:r>
          </a:p>
          <a:p>
            <a:pPr lvl="1"/>
            <a:r>
              <a:rPr lang="en-GB" dirty="0"/>
              <a:t>Hub for inter-process communication</a:t>
            </a:r>
          </a:p>
          <a:p>
            <a:r>
              <a:rPr lang="en-GB" dirty="0"/>
              <a:t>OpenGL-based acceleration is not always easy </a:t>
            </a:r>
          </a:p>
          <a:p>
            <a:pPr lvl="1"/>
            <a:r>
              <a:rPr lang="en-GB" dirty="0" err="1"/>
              <a:t>PowerVR</a:t>
            </a:r>
            <a:r>
              <a:rPr lang="en-GB" dirty="0"/>
              <a:t> reference plugin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QPA is not a window system</a:t>
            </a:r>
          </a:p>
          <a:p>
            <a:r>
              <a:rPr lang="en-US" dirty="0"/>
              <a:t>A single platform dependent plug-in </a:t>
            </a:r>
          </a:p>
          <a:p>
            <a:pPr lvl="1"/>
            <a:r>
              <a:rPr lang="en-US" dirty="0" err="1"/>
              <a:t>DirectFB</a:t>
            </a:r>
            <a:r>
              <a:rPr lang="en-US" dirty="0"/>
              <a:t>, </a:t>
            </a:r>
            <a:r>
              <a:rPr lang="en-US" dirty="0" err="1"/>
              <a:t>LinuxFB</a:t>
            </a:r>
            <a:r>
              <a:rPr lang="en-US" dirty="0"/>
              <a:t>, EGL, XCB, Windows, </a:t>
            </a:r>
            <a:r>
              <a:rPr lang="en-US" dirty="0" err="1"/>
              <a:t>WinRT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, Android, QNX, </a:t>
            </a:r>
            <a:r>
              <a:rPr lang="en-US" dirty="0" err="1"/>
              <a:t>VxWorks</a:t>
            </a:r>
            <a:endParaRPr lang="en-US" dirty="0"/>
          </a:p>
          <a:p>
            <a:r>
              <a:rPr lang="en-GB" dirty="0"/>
              <a:t>Full OpenGL support</a:t>
            </a:r>
          </a:p>
          <a:p>
            <a:r>
              <a:rPr lang="en-GB" dirty="0"/>
              <a:t>Platform-specific window-system may be used</a:t>
            </a:r>
          </a:p>
          <a:p>
            <a:pPr lvl="1"/>
            <a:r>
              <a:rPr lang="en-GB" dirty="0"/>
              <a:t>Or a plug-in may provide the window system (Wayland compositor)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902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Default QPA plugin may be define in configuration</a:t>
            </a:r>
          </a:p>
          <a:p>
            <a:pPr lvl="1">
              <a:defRPr/>
            </a:pP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err="1">
                <a:latin typeface="Courier New"/>
                <a:cs typeface="Courier New"/>
              </a:rPr>
              <a:t>qpa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eglfs</a:t>
            </a:r>
            <a:endParaRPr lang="en-GB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n-GB" dirty="0"/>
              <a:t>The default platform may be replaced in run-time</a:t>
            </a:r>
          </a:p>
          <a:p>
            <a:pPr lvl="1">
              <a:defRPr/>
            </a:pPr>
            <a:r>
              <a:rPr lang="en-GB" dirty="0"/>
              <a:t>Use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qpa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command line option or </a:t>
            </a:r>
          </a:p>
          <a:p>
            <a:pPr lvl="1">
              <a:defRPr/>
            </a:pPr>
            <a:r>
              <a:rPr lang="en-GB" dirty="0"/>
              <a:t>Define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QT_QPA_PLATFORM</a:t>
            </a:r>
            <a:r>
              <a:rPr lang="en-GB" dirty="0"/>
              <a:t> environment variable</a:t>
            </a:r>
          </a:p>
          <a:p>
            <a:pPr>
              <a:defRPr/>
            </a:pPr>
            <a:r>
              <a:rPr lang="en-GB" dirty="0"/>
              <a:t>Default QPA plugins</a:t>
            </a:r>
          </a:p>
          <a:p>
            <a:pPr lvl="1">
              <a:defRPr/>
            </a:pPr>
            <a:r>
              <a:rPr lang="en-GB" dirty="0"/>
              <a:t>XCB for Linux</a:t>
            </a:r>
          </a:p>
          <a:p>
            <a:pPr lvl="1">
              <a:defRPr/>
            </a:pPr>
            <a:r>
              <a:rPr lang="en-GB" dirty="0"/>
              <a:t>Windows for Windows</a:t>
            </a:r>
          </a:p>
          <a:p>
            <a:pPr lvl="1">
              <a:defRPr/>
            </a:pPr>
            <a:r>
              <a:rPr lang="en-GB" dirty="0"/>
              <a:t>Cocoa for </a:t>
            </a:r>
            <a:r>
              <a:rPr lang="en-GB" dirty="0" smtClean="0"/>
              <a:t>Mac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GB" dirty="0"/>
              <a:t>Platform initialized by the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QGuiApplication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GB" dirty="0"/>
              <a:t>Uses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QPlatformIntegrationFactory</a:t>
            </a:r>
            <a:r>
              <a:rPr lang="en-GB" dirty="0"/>
              <a:t> to load the QPA plugin (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qLoadPlugin1()</a:t>
            </a:r>
            <a:r>
              <a:rPr lang="en-GB" dirty="0"/>
              <a:t>)</a:t>
            </a:r>
          </a:p>
          <a:p>
            <a:pPr lvl="1">
              <a:defRPr/>
            </a:pPr>
            <a:r>
              <a:rPr lang="en-GB" dirty="0"/>
              <a:t>The plugin uses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QPlatformIntegrationPlugin</a:t>
            </a:r>
            <a:r>
              <a:rPr lang="en-GB" dirty="0"/>
              <a:t> to instantiate a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QPlatformIntegration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sub-class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Building and Using QPA Plugin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3553250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Qt Embedded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79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Supports OpenGL ES and SW rendered windows on top of EGL without a windowing system</a:t>
            </a:r>
          </a:p>
          <a:p>
            <a:pPr>
              <a:defRPr/>
            </a:pPr>
            <a:r>
              <a:rPr lang="en-GB" dirty="0"/>
              <a:t>Recommended plugin for embedded Linux with GPU</a:t>
            </a:r>
          </a:p>
          <a:p>
            <a:pPr>
              <a:defRPr/>
            </a:pPr>
            <a:r>
              <a:rPr lang="en-GB" dirty="0"/>
              <a:t>Forces the first top-level window to be full screen</a:t>
            </a:r>
          </a:p>
          <a:p>
            <a:pPr lvl="1">
              <a:defRPr/>
            </a:pPr>
            <a:r>
              <a:rPr lang="en-GB" dirty="0"/>
              <a:t>All other windows (dialogs, popup menus, drop-down windows) are composited to the top-level window </a:t>
            </a:r>
          </a:p>
          <a:p>
            <a:pPr lvl="1">
              <a:defRPr/>
            </a:pPr>
            <a:r>
              <a:rPr lang="en-GB" dirty="0"/>
              <a:t>EGLFS supports exactly one native window and EGL window surface</a:t>
            </a:r>
          </a:p>
          <a:p>
            <a:pPr lvl="1">
              <a:defRPr/>
            </a:pPr>
            <a:r>
              <a:rPr lang="en-GB" dirty="0"/>
              <a:t>Opening two OpenGL windows or mixing OpenGL and raster windows is not supported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If multiple windows are needed, you may use </a:t>
            </a:r>
          </a:p>
          <a:p>
            <a:pPr lvl="1">
              <a:defRPr/>
            </a:pPr>
            <a:r>
              <a:rPr lang="en-GB" dirty="0"/>
              <a:t>Qt Wayland Compositor plugin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EGLFS Plugin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201385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50720" y="1844825"/>
            <a:ext cx="5543692" cy="4321025"/>
          </a:xfrm>
        </p:spPr>
        <p:txBody>
          <a:bodyPr/>
          <a:lstStyle/>
          <a:p>
            <a:r>
              <a:rPr lang="en-US" dirty="0"/>
              <a:t>QPA plugin will be created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QGuiApplication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There are two main classes created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QPlatformTheme</a:t>
            </a:r>
            <a:r>
              <a:rPr lang="en-US" dirty="0"/>
              <a:t> – theming support integration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QPlatformIntegration</a:t>
            </a:r>
            <a:r>
              <a:rPr lang="en-US" dirty="0"/>
              <a:t> – window system integration</a:t>
            </a:r>
          </a:p>
          <a:p>
            <a:endParaRPr lang="en-US" dirty="0"/>
          </a:p>
          <a:p>
            <a:r>
              <a:rPr lang="en-US" dirty="0"/>
              <a:t>The platform integration class will also create a concrete, platform-dependent event dispatcher for GUI events</a:t>
            </a:r>
          </a:p>
          <a:p>
            <a:pPr lvl="1"/>
            <a:r>
              <a:rPr lang="en-US" dirty="0"/>
              <a:t>There exist ready made classes for event dispatching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QPA High-Level Architecture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1700808"/>
            <a:ext cx="555985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2486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50720" y="1844825"/>
            <a:ext cx="5759716" cy="4321025"/>
          </a:xfrm>
        </p:spPr>
        <p:txBody>
          <a:bodyPr/>
          <a:lstStyle/>
          <a:p>
            <a:r>
              <a:rPr lang="en-US" dirty="0"/>
              <a:t>In Qt5, it is possible to paint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QWidget</a:t>
            </a:r>
            <a:r>
              <a:rPr lang="en-US" dirty="0"/>
              <a:t> (a paint device)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QWindow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When the main widget (top-level window) is set visible,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 is created </a:t>
            </a:r>
          </a:p>
          <a:p>
            <a:pPr lvl="1"/>
            <a:r>
              <a:rPr lang="en-US" dirty="0"/>
              <a:t>Platform integration class creates a platform window</a:t>
            </a:r>
          </a:p>
          <a:p>
            <a:pPr lvl="1"/>
            <a:r>
              <a:rPr lang="en-US" dirty="0"/>
              <a:t>Windows are managed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QPlatformScreen</a:t>
            </a:r>
            <a:r>
              <a:rPr lang="en-US" dirty="0"/>
              <a:t>, corresponding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QScreen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The platform screen often manages GUI event handlers as well</a:t>
            </a:r>
          </a:p>
          <a:p>
            <a:r>
              <a:rPr lang="en-US" dirty="0"/>
              <a:t>The window is either a raster or OpenGL surface</a:t>
            </a:r>
          </a:p>
          <a:p>
            <a:pPr lvl="1"/>
            <a:r>
              <a:rPr lang="en-US" dirty="0"/>
              <a:t>A raster surface paints to a paint device using the backing store, which flushes the pixels to the frame buffer</a:t>
            </a:r>
          </a:p>
          <a:p>
            <a:pPr lvl="1"/>
            <a:r>
              <a:rPr lang="en-US" dirty="0"/>
              <a:t>An OpenGL surface uses a platform dependent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QOpenGLContext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  <a:cs typeface="Gill Sans" charset="0"/>
              </a:rPr>
              <a:t>Essential Classes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700808"/>
            <a:ext cx="4032448" cy="487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58094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Paint Classes and Platform Classes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484784"/>
            <a:ext cx="7848872" cy="469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5878388" y="2708920"/>
            <a:ext cx="1367220" cy="728881"/>
          </a:xfrm>
          <a:prstGeom prst="rect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967552" y="2708920"/>
            <a:ext cx="1367220" cy="728881"/>
          </a:xfrm>
          <a:prstGeom prst="rect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924345" y="1628800"/>
            <a:ext cx="1482435" cy="728881"/>
          </a:xfrm>
          <a:prstGeom prst="rect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1308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550720" y="1844824"/>
            <a:ext cx="11087386" cy="3960440"/>
          </a:xfrm>
        </p:spPr>
        <p:txBody>
          <a:bodyPr/>
          <a:lstStyle/>
          <a:p>
            <a:r>
              <a:rPr lang="en-US" dirty="0"/>
              <a:t>Select whether you want to have an accelerated QPA plugin or not</a:t>
            </a:r>
          </a:p>
          <a:p>
            <a:pPr marL="576000" lvl="3" indent="-288000">
              <a:spcAft>
                <a:spcPts val="600"/>
              </a:spcAft>
            </a:pPr>
            <a:r>
              <a:rPr lang="en-US" sz="1600" dirty="0"/>
              <a:t>Acceleration support may be added </a:t>
            </a:r>
            <a:r>
              <a:rPr lang="en-US" sz="1600" dirty="0" smtClean="0"/>
              <a:t>later</a:t>
            </a:r>
          </a:p>
          <a:p>
            <a:pPr marL="218812" lvl="2" indent="-288000">
              <a:spcAft>
                <a:spcPts val="600"/>
              </a:spcAft>
            </a:pPr>
            <a:r>
              <a:rPr lang="en-US" sz="2000" dirty="0" smtClean="0"/>
              <a:t>Trivial </a:t>
            </a:r>
            <a:r>
              <a:rPr lang="en-US" sz="2000" dirty="0"/>
              <a:t>example plugins</a:t>
            </a:r>
          </a:p>
          <a:p>
            <a:pPr marL="576000" lvl="3" indent="-288000">
              <a:spcAft>
                <a:spcPts val="600"/>
              </a:spcAft>
            </a:pPr>
            <a:r>
              <a:rPr lang="en-US" sz="1600" dirty="0"/>
              <a:t>Raster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qtbase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/plugins/minimal/</a:t>
            </a:r>
          </a:p>
          <a:p>
            <a:pPr marL="576000" lvl="3" indent="-288000">
              <a:spcAft>
                <a:spcPts val="600"/>
              </a:spcAft>
            </a:pPr>
            <a:r>
              <a:rPr lang="en-US" sz="1600" dirty="0"/>
              <a:t>Accelerated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qtbase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/plugins/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minimalegl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 </a:t>
            </a:r>
          </a:p>
          <a:p>
            <a:pPr marL="288000" lvl="2" indent="-288000">
              <a:spcAft>
                <a:spcPts val="600"/>
              </a:spcAft>
            </a:pPr>
            <a:r>
              <a:rPr lang="en-US" sz="2000" dirty="0"/>
              <a:t> Plenty of ready-made code</a:t>
            </a:r>
          </a:p>
          <a:p>
            <a:pPr marL="576000" lvl="3" indent="-288000">
              <a:spcAft>
                <a:spcPts val="600"/>
              </a:spcAf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qtbase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platformsupport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576000" lvl="3" indent="-288000">
              <a:spcAft>
                <a:spcPts val="600"/>
              </a:spcAft>
            </a:pPr>
            <a:endParaRPr lang="en-US" sz="1400" dirty="0"/>
          </a:p>
          <a:p>
            <a:pPr marL="288000" lvl="2" indent="-288000">
              <a:spcAft>
                <a:spcPts val="600"/>
              </a:spcAft>
            </a:pPr>
            <a:r>
              <a:rPr lang="en-US" sz="2000" dirty="0"/>
              <a:t>Often it is enough to add or adjust the feature rather than implement a complete plugin from the scratch </a:t>
            </a:r>
          </a:p>
          <a:p>
            <a:pPr marL="288000" lvl="2" indent="-288000">
              <a:spcAft>
                <a:spcPts val="600"/>
              </a:spcAft>
            </a:pPr>
            <a:endParaRPr lang="en-US" sz="1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Start?</a:t>
            </a:r>
            <a:endParaRPr lang="en-US" dirty="0">
              <a:latin typeface="+mn-lt"/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659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Support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Plenty of useful functions and classes as included projects (</a:t>
            </a:r>
            <a:r>
              <a:rPr lang="en-US" b="1" dirty="0"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pri</a:t>
            </a:r>
            <a:r>
              <a:rPr lang="en-US" dirty="0"/>
              <a:t>)</a:t>
            </a:r>
          </a:p>
          <a:p>
            <a:r>
              <a:rPr lang="en-US" dirty="0"/>
              <a:t>Accessibility</a:t>
            </a:r>
          </a:p>
          <a:p>
            <a:pPr lvl="1"/>
            <a:r>
              <a:rPr lang="en-US" dirty="0"/>
              <a:t>Assistive Technology Service Provider Interface + </a:t>
            </a:r>
            <a:r>
              <a:rPr lang="en-US" dirty="0" err="1"/>
              <a:t>DBus</a:t>
            </a:r>
            <a:r>
              <a:rPr lang="en-US" dirty="0"/>
              <a:t> clients  </a:t>
            </a:r>
          </a:p>
          <a:p>
            <a:r>
              <a:rPr lang="en-US" dirty="0"/>
              <a:t>Basic + font database </a:t>
            </a:r>
            <a:r>
              <a:rPr lang="en-US" b="1" dirty="0"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pri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dirty="0"/>
              <a:t>projects</a:t>
            </a:r>
          </a:p>
          <a:p>
            <a:pPr lvl="1"/>
            <a:r>
              <a:rPr lang="en-US" dirty="0"/>
              <a:t>Font database (accessed through the platform integration class)</a:t>
            </a:r>
          </a:p>
          <a:p>
            <a:r>
              <a:rPr lang="en-US" dirty="0"/>
              <a:t>Device discovery</a:t>
            </a:r>
          </a:p>
          <a:p>
            <a:pPr lvl="1"/>
            <a:r>
              <a:rPr lang="en-US" dirty="0"/>
              <a:t>Static and </a:t>
            </a:r>
            <a:r>
              <a:rPr lang="en-US" dirty="0" err="1"/>
              <a:t>udev</a:t>
            </a:r>
            <a:r>
              <a:rPr lang="en-US" dirty="0"/>
              <a:t> device manager based device discovery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EGL (+ GLX)</a:t>
            </a:r>
          </a:p>
          <a:p>
            <a:pPr lvl="1"/>
            <a:r>
              <a:rPr lang="en-US" dirty="0"/>
              <a:t>EGL-based GL context</a:t>
            </a:r>
          </a:p>
          <a:p>
            <a:r>
              <a:rPr lang="en-US" dirty="0"/>
              <a:t>Input</a:t>
            </a:r>
          </a:p>
          <a:p>
            <a:pPr lvl="1"/>
            <a:r>
              <a:rPr lang="en-US" dirty="0"/>
              <a:t>All input devices</a:t>
            </a:r>
          </a:p>
          <a:p>
            <a:r>
              <a:rPr lang="en-US" dirty="0"/>
              <a:t>Desktop services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openUrl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760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pure virtual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QAbstractEventDispatcher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guiThreadEventDispatcher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2"/>
            <a:r>
              <a:rPr lang="en-US" dirty="0"/>
              <a:t>Concrete event dispatchers in the platform support folder 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QPlatformWindow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createPlatformWindow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*window)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QPlatformBackingStore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createPlatformBackingStore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*window)</a:t>
            </a:r>
          </a:p>
          <a:p>
            <a:endParaRPr lang="en-US" dirty="0" smtClean="0"/>
          </a:p>
          <a:p>
            <a:r>
              <a:rPr lang="en-US" dirty="0" smtClean="0"/>
              <a:t>Capabilities</a:t>
            </a:r>
            <a:endParaRPr lang="en-US" dirty="0"/>
          </a:p>
          <a:p>
            <a:pPr lvl="1"/>
            <a:r>
              <a:rPr lang="en-US" dirty="0"/>
              <a:t>Threaded </a:t>
            </a:r>
            <a:r>
              <a:rPr lang="en-US" dirty="0" err="1"/>
              <a:t>pixmaps</a:t>
            </a:r>
            <a:r>
              <a:rPr lang="en-US" dirty="0"/>
              <a:t> (re-entrant </a:t>
            </a:r>
            <a:r>
              <a:rPr lang="en-US" dirty="0" err="1"/>
              <a:t>pixmaps</a:t>
            </a:r>
            <a:r>
              <a:rPr lang="en-US" dirty="0"/>
              <a:t>), threaded OpenGL (OpenGL support outside GUI thread), buffer queuing OpenGL (</a:t>
            </a:r>
            <a:r>
              <a:rPr lang="en-US" dirty="0" err="1">
                <a:latin typeface="Courier New"/>
                <a:cs typeface="Courier New"/>
              </a:rPr>
              <a:t>swapBuffers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does not immediately suspend the thread), window masks, multiple windows (windows composited)</a:t>
            </a:r>
          </a:p>
          <a:p>
            <a:pPr lvl="1"/>
            <a:r>
              <a:rPr lang="en-US" dirty="0"/>
              <a:t>Return true, if the capability is supported 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Classes – </a:t>
            </a:r>
            <a:r>
              <a:rPr lang="en-US" dirty="0" err="1"/>
              <a:t>QPlatformIntegration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539343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/>
              <a:t>Instantiates platform screens </a:t>
            </a:r>
          </a:p>
          <a:p>
            <a:pPr lvl="1"/>
            <a:r>
              <a:rPr lang="en-US" dirty="0"/>
              <a:t>Add to the container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screenAdded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– can be accessed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QGuiApplication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::screens()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functions </a:t>
            </a:r>
          </a:p>
          <a:p>
            <a:pPr lvl="1"/>
            <a:r>
              <a:rPr lang="en-US" dirty="0"/>
              <a:t>For deeper window integration 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Classes – </a:t>
            </a:r>
            <a:r>
              <a:rPr lang="en-US" dirty="0" err="1"/>
              <a:t>QPlatformIntegration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16742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support </a:t>
            </a:r>
            <a:r>
              <a:rPr lang="en-US" b="1" dirty="0" err="1">
                <a:latin typeface="Courier New"/>
                <a:cs typeface="Courier New"/>
              </a:rPr>
              <a:t>input.pri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Mouse, keyboard, touch, tablet</a:t>
            </a:r>
          </a:p>
          <a:p>
            <a:r>
              <a:rPr lang="en-US" dirty="0"/>
              <a:t>Can be created anywhere: platform integration, screen, window</a:t>
            </a:r>
          </a:p>
          <a:p>
            <a:endParaRPr lang="en-US" dirty="0"/>
          </a:p>
          <a:p>
            <a:r>
              <a:rPr lang="en-US" dirty="0"/>
              <a:t>All input handlers share the same principles</a:t>
            </a:r>
          </a:p>
          <a:p>
            <a:pPr lvl="1"/>
            <a:r>
              <a:rPr lang="en-US" dirty="0"/>
              <a:t>Read events from the device API using file descriptors </a:t>
            </a:r>
          </a:p>
          <a:p>
            <a:pPr lvl="1"/>
            <a:r>
              <a:rPr lang="en-US" dirty="0"/>
              <a:t>You may find QT_OPEN and QT_READ macros useful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QSocketNotifie</a:t>
            </a:r>
            <a:r>
              <a:rPr lang="en-US" dirty="0" err="1"/>
              <a:t>r</a:t>
            </a:r>
            <a:r>
              <a:rPr lang="en-US" dirty="0"/>
              <a:t> to read events asynchronously from the file descriptor 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myNotifier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QSocketNotifier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pointerFD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QSocketNotifier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::Read, this);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QT_READ(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pointerFD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size);</a:t>
            </a:r>
            <a:endParaRPr lang="en-US" b="1" dirty="0"/>
          </a:p>
          <a:p>
            <a:pPr lvl="1"/>
            <a:r>
              <a:rPr lang="en-US" dirty="0"/>
              <a:t>Implement event data parsing in the </a:t>
            </a:r>
            <a:r>
              <a:rPr lang="en-US" dirty="0" err="1"/>
              <a:t>notifier</a:t>
            </a:r>
            <a:r>
              <a:rPr lang="en-US" dirty="0"/>
              <a:t> callback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QWindowSystemInterface</a:t>
            </a:r>
            <a:r>
              <a:rPr lang="en-US" dirty="0"/>
              <a:t> API to add the event to Qt event queue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Handlers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989760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Input </a:t>
            </a:r>
            <a:r>
              <a:rPr lang="en-US" dirty="0"/>
              <a:t>Handlers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241" y="1844824"/>
            <a:ext cx="11086344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 err="1">
                <a:solidFill>
                  <a:srgbClr val="800080"/>
                </a:solidFill>
              </a:rPr>
              <a:t>QEvdevTouchScreenHandler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QEvdevTouchScreenHandler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8000"/>
                </a:solidFill>
              </a:rPr>
              <a:t>const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QString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&amp;specification,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QObject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*parent)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</a:t>
            </a:r>
            <a:r>
              <a:rPr lang="en-US" dirty="0" err="1">
                <a:solidFill>
                  <a:srgbClr val="800080"/>
                </a:solidFill>
              </a:rPr>
              <a:t>QObject</a:t>
            </a:r>
            <a:r>
              <a:rPr lang="en-US" dirty="0">
                <a:solidFill>
                  <a:srgbClr val="000000"/>
                </a:solidFill>
              </a:rPr>
              <a:t>(parent),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m_notify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m_fd</a:t>
            </a:r>
            <a:r>
              <a:rPr lang="en-US" dirty="0">
                <a:solidFill>
                  <a:srgbClr val="000000"/>
                </a:solidFill>
              </a:rPr>
              <a:t>(-</a:t>
            </a:r>
            <a:r>
              <a:rPr lang="en-US" dirty="0">
                <a:solidFill>
                  <a:srgbClr val="00008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000080"/>
                </a:solidFill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800080"/>
                </a:solidFill>
              </a:rPr>
              <a:t>    </a:t>
            </a:r>
            <a:r>
              <a:rPr lang="en-US" dirty="0" err="1">
                <a:solidFill>
                  <a:srgbClr val="800080"/>
                </a:solidFill>
              </a:rPr>
              <a:t>QString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dev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800080"/>
                </a:solidFill>
              </a:rPr>
              <a:t>QScopedPointer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800080"/>
                </a:solidFill>
              </a:rPr>
              <a:t>QDeviceDiscovery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deviceDiscovery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0080"/>
                </a:solidFill>
              </a:rPr>
              <a:t>QDeviceDiscovery</a:t>
            </a:r>
            <a:r>
              <a:rPr lang="en-US" dirty="0">
                <a:solidFill>
                  <a:srgbClr val="000000"/>
                </a:solidFill>
              </a:rPr>
              <a:t>::create(  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800080"/>
                </a:solidFill>
              </a:rPr>
              <a:t>QDeviceDiscovery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800080"/>
                </a:solidFill>
              </a:rPr>
              <a:t>Device_Touchpad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|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QDeviceDiscovery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800080"/>
                </a:solidFill>
              </a:rPr>
              <a:t>Device_Touchscreen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));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if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deviceDiscovery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    </a:t>
            </a:r>
            <a:r>
              <a:rPr lang="en-US" dirty="0" err="1">
                <a:solidFill>
                  <a:srgbClr val="800080"/>
                </a:solidFill>
              </a:rPr>
              <a:t>QStringList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devices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deviceDiscovery</a:t>
            </a:r>
            <a:r>
              <a:rPr lang="en-US" dirty="0">
                <a:solidFill>
                  <a:srgbClr val="000000"/>
                </a:solidFill>
              </a:rPr>
              <a:t>-&gt;</a:t>
            </a:r>
            <a:r>
              <a:rPr lang="en-US" dirty="0" err="1">
                <a:solidFill>
                  <a:srgbClr val="000000"/>
                </a:solidFill>
              </a:rPr>
              <a:t>scanConnectedDevices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br>
              <a:rPr lang="en-US" dirty="0">
                <a:solidFill>
                  <a:srgbClr val="C0C0C0"/>
                </a:solidFill>
              </a:rPr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dev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devices[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];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800000"/>
                </a:solidFill>
              </a:rPr>
              <a:t>    </a:t>
            </a:r>
            <a:r>
              <a:rPr lang="en-US" dirty="0" err="1">
                <a:solidFill>
                  <a:srgbClr val="800000"/>
                </a:solidFill>
              </a:rPr>
              <a:t>m_fd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QT_OPEN</a:t>
            </a:r>
            <a:r>
              <a:rPr lang="en-US" dirty="0">
                <a:solidFill>
                  <a:srgbClr val="000000"/>
                </a:solidFill>
              </a:rPr>
              <a:t>(dev.toLocal8Bit().</a:t>
            </a:r>
            <a:r>
              <a:rPr lang="en-US" dirty="0" err="1">
                <a:solidFill>
                  <a:srgbClr val="000000"/>
                </a:solidFill>
              </a:rPr>
              <a:t>constData</a:t>
            </a:r>
            <a:r>
              <a:rPr lang="en-US" dirty="0">
                <a:solidFill>
                  <a:srgbClr val="000000"/>
                </a:solidFill>
              </a:rPr>
              <a:t>(),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O_RDONLY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|</a:t>
            </a:r>
            <a:r>
              <a:rPr lang="en-US" dirty="0">
                <a:solidFill>
                  <a:srgbClr val="C0C0C0"/>
                </a:solidFill>
              </a:rPr>
              <a:t> O_NDELAY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br>
              <a:rPr lang="en-US" dirty="0">
                <a:solidFill>
                  <a:srgbClr val="C0C0C0"/>
                </a:solidFill>
              </a:rPr>
            </a:br>
            <a:r>
              <a:rPr lang="en-US" dirty="0">
                <a:solidFill>
                  <a:srgbClr val="C0C0C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if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0000"/>
                </a:solidFill>
              </a:rPr>
              <a:t>m_fd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&gt;=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    </a:t>
            </a:r>
            <a:r>
              <a:rPr lang="en-US" dirty="0" err="1">
                <a:solidFill>
                  <a:srgbClr val="800000"/>
                </a:solidFill>
              </a:rPr>
              <a:t>m_notify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new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QSocketNotifier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0000"/>
                </a:solidFill>
              </a:rPr>
              <a:t>m_fd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QSocketNotifier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>
                <a:solidFill>
                  <a:srgbClr val="800080"/>
                </a:solidFill>
              </a:rPr>
              <a:t>Read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    </a:t>
            </a:r>
            <a:r>
              <a:rPr lang="en-US" dirty="0">
                <a:solidFill>
                  <a:srgbClr val="000000"/>
                </a:solidFill>
              </a:rPr>
              <a:t>connect(</a:t>
            </a:r>
            <a:r>
              <a:rPr lang="en-US" dirty="0" err="1">
                <a:solidFill>
                  <a:srgbClr val="800000"/>
                </a:solidFill>
              </a:rPr>
              <a:t>m_notify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SIGNAL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C0C0C0"/>
                </a:solidFill>
              </a:rPr>
              <a:t>activated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8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)),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SLOT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C0C0C0"/>
                </a:solidFill>
              </a:rPr>
              <a:t>readData</a:t>
            </a:r>
            <a:r>
              <a:rPr lang="en-US" dirty="0">
                <a:solidFill>
                  <a:srgbClr val="000000"/>
                </a:solidFill>
              </a:rPr>
              <a:t>()));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C0C0C0"/>
              </a:solidFill>
            </a:endParaRP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808000"/>
                </a:solidFill>
              </a:rPr>
              <a:t>void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QEvdevTouchScreenHandler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readData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</a:endParaRP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dirty="0" err="1">
                <a:solidFill>
                  <a:srgbClr val="808000"/>
                </a:solidFill>
              </a:rPr>
              <a:t>int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result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80"/>
                </a:solidFill>
              </a:rPr>
              <a:t>QT_READ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0000"/>
                </a:solidFill>
              </a:rPr>
              <a:t>m_fd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8000"/>
                </a:solidFill>
              </a:rPr>
              <a:t>reinterpret_cast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dirty="0">
                <a:solidFill>
                  <a:srgbClr val="808000"/>
                </a:solidFill>
              </a:rPr>
              <a:t>char</a:t>
            </a:r>
            <a:r>
              <a:rPr lang="en-US" dirty="0">
                <a:solidFill>
                  <a:srgbClr val="000000"/>
                </a:solidFill>
              </a:rPr>
              <a:t>*&gt;(buffer)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n,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8000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(buffer)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n);</a:t>
            </a:r>
          </a:p>
        </p:txBody>
      </p:sp>
    </p:spTree>
    <p:extLst>
      <p:ext uri="{BB962C8B-B14F-4D97-AF65-F5344CB8AC3E}">
        <p14:creationId xmlns:p14="http://schemas.microsoft.com/office/powerpoint/2010/main" val="959464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Configurations</a:t>
            </a:r>
          </a:p>
          <a:p>
            <a:r>
              <a:rPr lang="en-US" dirty="0"/>
              <a:t>Feature Management</a:t>
            </a:r>
          </a:p>
          <a:p>
            <a:r>
              <a:rPr lang="en-US" dirty="0"/>
              <a:t>Memory Footprint</a:t>
            </a:r>
          </a:p>
          <a:p>
            <a:r>
              <a:rPr lang="en-US" dirty="0"/>
              <a:t>Embedded Tool Chains</a:t>
            </a:r>
          </a:p>
          <a:p>
            <a:r>
              <a:rPr lang="en-US" dirty="0" err="1"/>
              <a:t>Yocto</a:t>
            </a:r>
            <a:r>
              <a:rPr lang="en-US" dirty="0"/>
              <a:t> Project</a:t>
            </a:r>
          </a:p>
          <a:p>
            <a:r>
              <a:rPr lang="en-US" dirty="0"/>
              <a:t>Cross-Compilation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025208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event queue</a:t>
            </a:r>
          </a:p>
          <a:p>
            <a:pPr lvl="1"/>
            <a:r>
              <a:rPr lang="en-US" dirty="0"/>
              <a:t>The event dispatcher will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sendWindowSystemEvents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get the events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TouchPoint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Similar state to GUI touch points, position, pressure [0, 1]</a:t>
            </a:r>
          </a:p>
          <a:p>
            <a:endParaRPr lang="en-US" dirty="0"/>
          </a:p>
          <a:p>
            <a:r>
              <a:rPr lang="en-US" dirty="0"/>
              <a:t>Plenty of static functions for</a:t>
            </a:r>
          </a:p>
          <a:p>
            <a:pPr lvl="1"/>
            <a:r>
              <a:rPr lang="en-US" dirty="0"/>
              <a:t>Key events</a:t>
            </a:r>
          </a:p>
          <a:p>
            <a:pPr lvl="1"/>
            <a:r>
              <a:rPr lang="en-US" dirty="0"/>
              <a:t>Mouse events</a:t>
            </a:r>
          </a:p>
          <a:p>
            <a:pPr lvl="1"/>
            <a:r>
              <a:rPr lang="en-US" dirty="0"/>
              <a:t>Window management </a:t>
            </a:r>
          </a:p>
          <a:p>
            <a:pPr lvl="1"/>
            <a:r>
              <a:rPr lang="en-US" dirty="0"/>
              <a:t>Drag and drop handling</a:t>
            </a:r>
          </a:p>
          <a:p>
            <a:pPr lvl="1"/>
            <a:r>
              <a:rPr lang="en-US" dirty="0"/>
              <a:t>Tablet enter/leave proximity events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QWindowSystemInterface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53165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of physical screens</a:t>
            </a:r>
          </a:p>
          <a:p>
            <a:pPr lvl="1">
              <a:defRPr/>
            </a:pPr>
            <a:r>
              <a:rPr lang="en-US" dirty="0"/>
              <a:t>Initializes your monitor  </a:t>
            </a:r>
          </a:p>
          <a:p>
            <a:pPr lvl="1">
              <a:defRPr/>
            </a:pPr>
            <a:r>
              <a:rPr lang="en-US" dirty="0"/>
              <a:t>Physical size needed to calculate the DPI</a:t>
            </a:r>
          </a:p>
          <a:p>
            <a:pPr lvl="1">
              <a:defRPr/>
            </a:pPr>
            <a:r>
              <a:rPr lang="en-US" dirty="0"/>
              <a:t>Three pure virtual functions: </a:t>
            </a:r>
          </a:p>
          <a:p>
            <a:pPr lvl="2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geometry() </a:t>
            </a:r>
            <a:r>
              <a:rPr lang="en-US" dirty="0"/>
              <a:t>– physical dimensions </a:t>
            </a:r>
          </a:p>
          <a:p>
            <a:pPr lvl="2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depth() </a:t>
            </a:r>
            <a:r>
              <a:rPr lang="en-US" dirty="0"/>
              <a:t>– number of colors </a:t>
            </a:r>
          </a:p>
          <a:p>
            <a:pPr lvl="2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::Format format() </a:t>
            </a:r>
            <a:r>
              <a:rPr lang="en-US" dirty="0"/>
              <a:t>– e.g.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::Format_RGB32</a:t>
            </a:r>
            <a:endParaRPr lang="en-US" dirty="0"/>
          </a:p>
          <a:p>
            <a:pPr lvl="1">
              <a:defRPr/>
            </a:pPr>
            <a:r>
              <a:rPr lang="en-US" dirty="0"/>
              <a:t>If font point sizes do not map properly to font pixel sizes, implement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logicalDpi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endParaRPr lang="en-US" dirty="0"/>
          </a:p>
          <a:p>
            <a:pPr>
              <a:defRPr/>
            </a:pPr>
            <a:r>
              <a:rPr lang="en-US" dirty="0"/>
              <a:t>Also used to manage singleton resources in QPA plug-ins</a:t>
            </a:r>
          </a:p>
          <a:p>
            <a:pPr lvl="1">
              <a:defRPr/>
            </a:pPr>
            <a:r>
              <a:rPr lang="en-US" dirty="0"/>
              <a:t>Cursor – platform cursor </a:t>
            </a:r>
          </a:p>
          <a:p>
            <a:pPr lvl="1">
              <a:defRPr/>
            </a:pPr>
            <a:r>
              <a:rPr lang="en-US" dirty="0"/>
              <a:t>Mouse, touch, and keyboard drivers (may be created by the platform window as well</a:t>
            </a:r>
            <a:r>
              <a:rPr lang="en-US" dirty="0" smtClean="0"/>
              <a:t>)</a:t>
            </a:r>
            <a:endParaRPr lang="en-US" dirty="0"/>
          </a:p>
          <a:p>
            <a:pPr>
              <a:defRPr/>
            </a:pPr>
            <a:r>
              <a:rPr lang="en-US" dirty="0"/>
              <a:t>Container of windows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Classes – </a:t>
            </a:r>
            <a:r>
              <a:rPr lang="en-US" dirty="0" err="1"/>
              <a:t>QPlatformScreen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006362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plugins, by default a resolution of 100 dots per inch assumed</a:t>
            </a:r>
          </a:p>
          <a:p>
            <a:pPr lvl="1"/>
            <a:r>
              <a:rPr lang="en-US" dirty="0"/>
              <a:t>Re-implement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physicalSize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 and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logicalDpi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 for other DPI</a:t>
            </a:r>
          </a:p>
          <a:p>
            <a:pPr indent="0">
              <a:buNone/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 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96" y="2708920"/>
            <a:ext cx="11086344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288000" lvl="1" indent="0">
              <a:buClr>
                <a:srgbClr val="328930"/>
              </a:buClr>
              <a:buSzPct val="100000"/>
              <a:buNone/>
            </a:pPr>
            <a:r>
              <a:rPr lang="en-US" sz="1600" kern="0" dirty="0">
                <a:solidFill>
                  <a:srgbClr val="8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static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8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const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8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int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dpi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=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00008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100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;</a:t>
            </a:r>
          </a:p>
          <a:p>
            <a:pPr marL="288000" lvl="1" indent="0">
              <a:buClr>
                <a:srgbClr val="328930"/>
              </a:buClr>
              <a:buSzPct val="100000"/>
              <a:buNone/>
            </a:pPr>
            <a:r>
              <a:rPr lang="en-US" sz="1600" kern="0" dirty="0">
                <a:solidFill>
                  <a:srgbClr val="808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return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80008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QSizeF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1600" i="1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geometry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().size())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/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dpi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*</a:t>
            </a:r>
            <a:r>
              <a:rPr lang="en-US" sz="1600" kern="0" dirty="0">
                <a:solidFill>
                  <a:srgbClr val="C0C0C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80008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qreal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rgbClr val="00008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25.4</a:t>
            </a:r>
            <a:r>
              <a:rPr lang="en-US" sz="1600" kern="0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);</a:t>
            </a:r>
            <a:endParaRPr lang="en-US" sz="1600" kern="0" dirty="0">
              <a:solidFill>
                <a:srgbClr val="000000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633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Gill Sans" charset="0"/>
              </a:rPr>
              <a:t>Example </a:t>
            </a:r>
            <a:r>
              <a:rPr lang="en-US" dirty="0" err="1">
                <a:cs typeface="Gill Sans" charset="0"/>
              </a:rPr>
              <a:t>QLinuxFbScreen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241" y="1844824"/>
            <a:ext cx="11086344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 err="1">
                <a:solidFill>
                  <a:srgbClr val="800080"/>
                </a:solidFill>
              </a:rPr>
              <a:t>QLinuxFbScreen</a:t>
            </a:r>
            <a:r>
              <a:rPr lang="en-US" dirty="0">
                <a:solidFill>
                  <a:srgbClr val="000000"/>
                </a:solidFill>
              </a:rPr>
              <a:t>::</a:t>
            </a:r>
            <a:r>
              <a:rPr lang="en-US" dirty="0" err="1">
                <a:solidFill>
                  <a:srgbClr val="000000"/>
                </a:solidFill>
              </a:rPr>
              <a:t>QLinuxFbScreen</a:t>
            </a:r>
            <a:r>
              <a:rPr lang="en-US" dirty="0">
                <a:solidFill>
                  <a:srgbClr val="000000"/>
                </a:solidFill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</a:t>
            </a:r>
            <a:r>
              <a:rPr lang="en-US" dirty="0" err="1">
                <a:solidFill>
                  <a:srgbClr val="800000"/>
                </a:solidFill>
              </a:rPr>
              <a:t>mFbFd</a:t>
            </a:r>
            <a:r>
              <a:rPr lang="en-US" dirty="0">
                <a:solidFill>
                  <a:srgbClr val="000000"/>
                </a:solidFill>
              </a:rPr>
              <a:t>(-</a:t>
            </a:r>
            <a:r>
              <a:rPr lang="en-US" dirty="0">
                <a:solidFill>
                  <a:srgbClr val="00008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),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</a:t>
            </a:r>
            <a:r>
              <a:rPr lang="en-US" dirty="0" err="1">
                <a:solidFill>
                  <a:srgbClr val="800000"/>
                </a:solidFill>
              </a:rPr>
              <a:t>mBlitter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8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dirty="0">
              <a:solidFill>
                <a:srgbClr val="000000"/>
              </a:solidFill>
            </a:endParaRP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 err="1">
                <a:solidFill>
                  <a:srgbClr val="808000"/>
                </a:solidFill>
              </a:rPr>
              <a:t>bool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QLinuxFbScreen</a:t>
            </a:r>
            <a:r>
              <a:rPr lang="en-US" dirty="0">
                <a:solidFill>
                  <a:srgbClr val="000000"/>
                </a:solidFill>
              </a:rPr>
              <a:t>::initialize(</a:t>
            </a:r>
            <a:r>
              <a:rPr lang="en-US" dirty="0" err="1">
                <a:solidFill>
                  <a:srgbClr val="808000"/>
                </a:solidFill>
              </a:rPr>
              <a:t>const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QStringList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&amp;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000000"/>
                </a:solidFill>
              </a:rPr>
              <a:t>{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800080"/>
                </a:solidFill>
              </a:rPr>
              <a:t>QString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fbDevice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ttyDevice</a:t>
            </a:r>
            <a:r>
              <a:rPr lang="en-US" dirty="0">
                <a:solidFill>
                  <a:srgbClr val="000000"/>
                </a:solidFill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if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fbDevice.isEmpty</a:t>
            </a:r>
            <a:r>
              <a:rPr lang="en-US" dirty="0">
                <a:solidFill>
                  <a:srgbClr val="000000"/>
                </a:solidFill>
              </a:rPr>
              <a:t>())</a:t>
            </a:r>
            <a:r>
              <a:rPr lang="en-US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fbDevice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0080"/>
                </a:solidFill>
              </a:rPr>
              <a:t>QLatin1String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/>
              <a:t>"/</a:t>
            </a:r>
            <a:r>
              <a:rPr lang="en-US" dirty="0" err="1"/>
              <a:t>dev</a:t>
            </a:r>
            <a:r>
              <a:rPr lang="en-US" dirty="0"/>
              <a:t>/fb0"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/>
              <a:t>    </a:t>
            </a:r>
            <a:r>
              <a:rPr lang="en-US" dirty="0" err="1">
                <a:solidFill>
                  <a:srgbClr val="800000"/>
                </a:solidFill>
              </a:rPr>
              <a:t>mFbFd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openFramebufferDevice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fbDevice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800000"/>
                </a:solidFill>
              </a:rPr>
              <a:t>    </a:t>
            </a:r>
            <a:r>
              <a:rPr lang="en-US" dirty="0" err="1">
                <a:solidFill>
                  <a:srgbClr val="800000"/>
                </a:solidFill>
              </a:rPr>
              <a:t>mFbScreenImage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QImage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800000"/>
                </a:solidFill>
              </a:rPr>
              <a:t>mMmap</a:t>
            </a:r>
            <a:r>
              <a:rPr lang="en-US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800000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geometry.width</a:t>
            </a:r>
            <a:r>
              <a:rPr lang="en-US" dirty="0">
                <a:solidFill>
                  <a:srgbClr val="000000"/>
                </a:solidFill>
              </a:rPr>
              <a:t>(),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geometry.height</a:t>
            </a:r>
            <a:r>
              <a:rPr lang="en-US" dirty="0">
                <a:solidFill>
                  <a:srgbClr val="000000"/>
                </a:solidFill>
              </a:rPr>
              <a:t>(),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00"/>
                </a:solidFill>
              </a:rPr>
              <a:t>mBytesPerLine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C0C0C0"/>
                </a:solidFill>
              </a:rPr>
              <a:t>                            </a:t>
            </a:r>
            <a:r>
              <a:rPr lang="en-US" dirty="0" err="1">
                <a:solidFill>
                  <a:srgbClr val="800000"/>
                </a:solidFill>
              </a:rPr>
              <a:t>mFormat</a:t>
            </a:r>
            <a:r>
              <a:rPr lang="en-US" dirty="0">
                <a:solidFill>
                  <a:srgbClr val="000000"/>
                </a:solidFill>
              </a:rPr>
              <a:t>);</a:t>
            </a:r>
            <a:r>
              <a:rPr lang="en-US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800000"/>
                </a:solidFill>
              </a:rPr>
              <a:t>    </a:t>
            </a:r>
            <a:r>
              <a:rPr lang="en-US" dirty="0" err="1">
                <a:solidFill>
                  <a:srgbClr val="800000"/>
                </a:solidFill>
              </a:rPr>
              <a:t>mCursor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new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QFbCursor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800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);</a:t>
            </a:r>
            <a:endParaRPr lang="en-US" dirty="0"/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dirty="0"/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dirty="0"/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dirty="0">
                <a:solidFill>
                  <a:srgbClr val="800000"/>
                </a:solidFill>
              </a:rPr>
              <a:t>    </a:t>
            </a:r>
            <a:r>
              <a:rPr lang="en-US" dirty="0" err="1">
                <a:solidFill>
                  <a:srgbClr val="800000"/>
                </a:solidFill>
              </a:rPr>
              <a:t>mBlitter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8000"/>
                </a:solidFill>
              </a:rPr>
              <a:t>new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QPainter</a:t>
            </a:r>
            <a:r>
              <a:rPr lang="en-US" dirty="0">
                <a:solidFill>
                  <a:srgbClr val="000000"/>
                </a:solidFill>
              </a:rPr>
              <a:t>(&amp;</a:t>
            </a:r>
            <a:r>
              <a:rPr lang="en-US" dirty="0" err="1">
                <a:solidFill>
                  <a:srgbClr val="800000"/>
                </a:solidFill>
              </a:rPr>
              <a:t>mFbScreenImage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530840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window</a:t>
            </a:r>
          </a:p>
          <a:p>
            <a:pPr lvl="1"/>
            <a:r>
              <a:rPr lang="en-US" dirty="0"/>
              <a:t>Derives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QPlatformSurface</a:t>
            </a:r>
            <a:r>
              <a:rPr lang="en-US" dirty="0"/>
              <a:t>, which defines surface type (raster, OpenGL)</a:t>
            </a:r>
          </a:p>
          <a:p>
            <a:pPr lvl="1"/>
            <a:r>
              <a:rPr lang="en-US" dirty="0"/>
              <a:t>The content of the window is defined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QPlatformBackingStore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Concrete class</a:t>
            </a:r>
          </a:p>
          <a:p>
            <a:pPr lvl="1"/>
            <a:r>
              <a:rPr lang="en-US" dirty="0"/>
              <a:t>Sub-class may use a native window manger –specific window </a:t>
            </a:r>
          </a:p>
          <a:p>
            <a:r>
              <a:rPr lang="en-US" dirty="0"/>
              <a:t>The geometry of the top-level widget</a:t>
            </a:r>
          </a:p>
          <a:p>
            <a:pPr lvl="1"/>
            <a:r>
              <a:rPr lang="en-US" dirty="0"/>
              <a:t>May need mapping between window manager window geometry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setGeometry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May have child windows </a:t>
            </a:r>
          </a:p>
          <a:p>
            <a:r>
              <a:rPr lang="en-US" dirty="0"/>
              <a:t>Window event handling functions </a:t>
            </a:r>
          </a:p>
          <a:p>
            <a:pPr lvl="1"/>
            <a:r>
              <a:rPr lang="en-US" dirty="0"/>
              <a:t>From the possible window manager</a:t>
            </a:r>
          </a:p>
          <a:p>
            <a:pPr lvl="1"/>
            <a:r>
              <a:rPr lang="en-US" dirty="0"/>
              <a:t>Forwarded to the event system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QWindowSystemInterface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Holds the GL context (if supported)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Classes – </a:t>
            </a:r>
            <a:r>
              <a:rPr lang="en-US" dirty="0" err="1"/>
              <a:t>QPlatformWindow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09207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grab</a:t>
            </a:r>
          </a:p>
          <a:p>
            <a:endParaRPr lang="en-US" dirty="0"/>
          </a:p>
          <a:p>
            <a:r>
              <a:rPr lang="en-US" dirty="0"/>
              <a:t>By default the window under the mouse cursor, will receive the event</a:t>
            </a:r>
          </a:p>
          <a:p>
            <a:endParaRPr lang="en-US" dirty="0"/>
          </a:p>
          <a:p>
            <a:r>
              <a:rPr lang="en-US" dirty="0"/>
              <a:t>If mouse grab is explicitly set to a window, other windows should not receive mouse enter/leave or obviously any other mouse events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485C-34D3-4ECC-994B-A61645FE01F4}" type="datetime3">
              <a:rPr lang="en-US" smtClean="0"/>
              <a:t>23 February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t>55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 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7811368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1296143"/>
          </a:xfrm>
        </p:spPr>
        <p:txBody>
          <a:bodyPr/>
          <a:lstStyle/>
          <a:p>
            <a:r>
              <a:rPr lang="en-US" dirty="0"/>
              <a:t>Not sub-classed in </a:t>
            </a:r>
            <a:r>
              <a:rPr lang="en-US" dirty="0" err="1"/>
              <a:t>LinuxFB</a:t>
            </a:r>
            <a:r>
              <a:rPr lang="en-US" dirty="0"/>
              <a:t> QPA plugin </a:t>
            </a:r>
          </a:p>
          <a:p>
            <a:pPr lvl="1"/>
            <a:r>
              <a:rPr lang="en-US" dirty="0"/>
              <a:t>Implemented in the platform support</a:t>
            </a:r>
          </a:p>
          <a:p>
            <a:r>
              <a:rPr lang="en-US" dirty="0"/>
              <a:t>Calculates dirty regions and repaints after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QFbBackingStore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::flush()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QFbWindow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1844" y="3068960"/>
            <a:ext cx="10369152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void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QFbWindow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i="1" dirty="0" err="1">
                <a:solidFill>
                  <a:srgbClr val="000000"/>
                </a:solidFill>
              </a:rPr>
              <a:t>setGeometry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8000"/>
                </a:solidFill>
              </a:rPr>
              <a:t>const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QRect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en-US" sz="1600" dirty="0" err="1">
                <a:solidFill>
                  <a:srgbClr val="000000"/>
                </a:solidFill>
              </a:rPr>
              <a:t>rect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/>
              <a:t>    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store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previous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geometry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for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screen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update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 err="1">
                <a:solidFill>
                  <a:srgbClr val="800000"/>
                </a:solidFill>
              </a:rPr>
              <a:t>mOldGeometry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i="1" dirty="0">
                <a:solidFill>
                  <a:srgbClr val="000000"/>
                </a:solidFill>
              </a:rPr>
              <a:t>geometry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0000"/>
                </a:solidFill>
              </a:rPr>
              <a:t>platformScreen</a:t>
            </a:r>
            <a:r>
              <a:rPr lang="en-US" sz="1600" dirty="0">
                <a:solidFill>
                  <a:srgbClr val="000000"/>
                </a:solidFill>
              </a:rPr>
              <a:t>()-&gt;</a:t>
            </a:r>
            <a:r>
              <a:rPr lang="en-US" sz="1600" dirty="0" err="1">
                <a:solidFill>
                  <a:srgbClr val="000000"/>
                </a:solidFill>
              </a:rPr>
              <a:t>invalidateRectCache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80"/>
                </a:solidFill>
              </a:rPr>
              <a:t>   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80"/>
                </a:solidFill>
              </a:rPr>
              <a:t>    </a:t>
            </a:r>
            <a:r>
              <a:rPr lang="en-US" sz="1600" dirty="0" err="1">
                <a:solidFill>
                  <a:srgbClr val="800080"/>
                </a:solidFill>
              </a:rPr>
              <a:t>QWindowSystemInterface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>
                <a:solidFill>
                  <a:srgbClr val="000000"/>
                </a:solidFill>
              </a:rPr>
              <a:t>handleGeometryChange</a:t>
            </a:r>
            <a:r>
              <a:rPr lang="en-US" sz="1600" dirty="0">
                <a:solidFill>
                  <a:srgbClr val="000000"/>
                </a:solidFill>
              </a:rPr>
              <a:t>(window(),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rect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800080"/>
                </a:solidFill>
              </a:rPr>
              <a:t>QPlatformWindow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i="1" dirty="0" err="1">
                <a:solidFill>
                  <a:srgbClr val="000000"/>
                </a:solidFill>
              </a:rPr>
              <a:t>setGeometry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rect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48704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content of a top-level window</a:t>
            </a:r>
          </a:p>
          <a:p>
            <a:pPr lvl="1"/>
            <a:r>
              <a:rPr lang="en-US" dirty="0"/>
              <a:t>Created when the window created and added to the screen container</a:t>
            </a:r>
          </a:p>
          <a:p>
            <a:pPr lvl="1"/>
            <a:r>
              <a:rPr lang="en-US" dirty="0"/>
              <a:t>(Raster) window is rendered to the paint device, specified by the backing store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QPaintDevice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paintDevice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 0; 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QImage</a:t>
            </a:r>
            <a:r>
              <a:rPr lang="en-US" dirty="0"/>
              <a:t>, which is mapped to the platform image structure using, e.g. shared memory (</a:t>
            </a:r>
            <a:r>
              <a:rPr lang="en-US" dirty="0" err="1"/>
              <a:t>LinuxFb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Pushes pixels to screen</a:t>
            </a:r>
          </a:p>
          <a:p>
            <a:pPr lvl="1"/>
            <a:r>
              <a:rPr lang="en-US" dirty="0"/>
              <a:t>Use the image regions to create the actual image region</a:t>
            </a:r>
          </a:p>
          <a:p>
            <a:pPr lvl="1"/>
            <a:r>
              <a:rPr lang="en-US" dirty="0"/>
              <a:t>Push pixels using the platform API</a:t>
            </a:r>
          </a:p>
          <a:p>
            <a:pPr lvl="1"/>
            <a:r>
              <a:rPr lang="en-US" dirty="0"/>
              <a:t>The offset parameter indicates a possible image translation with respect to the window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virtual void flush(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*window,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QRegion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&amp;region,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&amp;offset) = 0; </a:t>
            </a:r>
            <a:endParaRPr lang="en-US" dirty="0"/>
          </a:p>
          <a:p>
            <a:r>
              <a:rPr lang="en-US" dirty="0"/>
              <a:t>Takes care of the window size</a:t>
            </a:r>
          </a:p>
          <a:p>
            <a:pPr lvl="1"/>
            <a:r>
              <a:rPr lang="en-US" dirty="0"/>
              <a:t>E.g. create a new platform-specific resized image and a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QImage</a:t>
            </a:r>
            <a:r>
              <a:rPr lang="en-US" dirty="0"/>
              <a:t> mapped to that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virtual void resize(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QSize &amp;size) = 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Essentials Classes – </a:t>
            </a:r>
            <a:r>
              <a:rPr lang="en-US" dirty="0" err="1"/>
              <a:t>QPlatformBackingStore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62285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sub-classed in </a:t>
            </a:r>
            <a:r>
              <a:rPr lang="en-US" dirty="0" err="1"/>
              <a:t>LinuxFB</a:t>
            </a:r>
            <a:r>
              <a:rPr lang="en-US" dirty="0"/>
              <a:t> QPA plugin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QFbBackingStore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912" y="2636912"/>
            <a:ext cx="11133673" cy="3482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void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QFbBackingStore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i="1" dirty="0">
                <a:solidFill>
                  <a:srgbClr val="000000"/>
                </a:solidFill>
              </a:rPr>
              <a:t>flush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QWindow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*window,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8000"/>
                </a:solidFill>
              </a:rPr>
              <a:t>const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QRegion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&amp;region,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8000"/>
                </a:solidFill>
              </a:rPr>
              <a:t>const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QPoint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&amp;offset)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80"/>
                </a:solidFill>
              </a:rPr>
              <a:t>    Q_UNUSED</a:t>
            </a:r>
            <a:r>
              <a:rPr lang="en-US" sz="1600" dirty="0">
                <a:solidFill>
                  <a:srgbClr val="000000"/>
                </a:solidFill>
              </a:rPr>
              <a:t>(window);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80"/>
                </a:solidFill>
              </a:rPr>
              <a:t>    Q_UNUSED</a:t>
            </a:r>
            <a:r>
              <a:rPr lang="en-US" sz="1600" dirty="0">
                <a:solidFill>
                  <a:srgbClr val="000000"/>
                </a:solidFill>
              </a:rPr>
              <a:t>(offset);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8000"/>
                </a:solidFill>
              </a:rPr>
              <a:t>static_cast</a:t>
            </a:r>
            <a:r>
              <a:rPr lang="en-US" sz="1600" dirty="0">
                <a:solidFill>
                  <a:srgbClr val="000000"/>
                </a:solidFill>
              </a:rPr>
              <a:t>&lt;</a:t>
            </a:r>
            <a:r>
              <a:rPr lang="en-US" sz="1600" dirty="0" err="1">
                <a:solidFill>
                  <a:srgbClr val="800080"/>
                </a:solidFill>
              </a:rPr>
              <a:t>QFbWindow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*&gt;(window-&gt;handle()))-&gt;</a:t>
            </a:r>
            <a:r>
              <a:rPr lang="en-US" sz="1600" i="1" dirty="0">
                <a:solidFill>
                  <a:srgbClr val="000000"/>
                </a:solidFill>
              </a:rPr>
              <a:t>repaint</a:t>
            </a:r>
            <a:r>
              <a:rPr lang="en-US" sz="1600" dirty="0">
                <a:solidFill>
                  <a:srgbClr val="000000"/>
                </a:solidFill>
              </a:rPr>
              <a:t>(region);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void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QFbBackingStore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i="1" dirty="0">
                <a:solidFill>
                  <a:srgbClr val="000000"/>
                </a:solidFill>
              </a:rPr>
              <a:t>resize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8000"/>
                </a:solidFill>
              </a:rPr>
              <a:t>const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0080"/>
                </a:solidFill>
              </a:rPr>
              <a:t>QSize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&amp;size,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8000"/>
                </a:solidFill>
              </a:rPr>
              <a:t>const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QRegion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en-US" sz="1600" dirty="0" err="1">
                <a:solidFill>
                  <a:srgbClr val="000000"/>
                </a:solidFill>
              </a:rPr>
              <a:t>staticContents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80"/>
                </a:solidFill>
              </a:rPr>
              <a:t>    Q_UNUSED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staticContents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808000"/>
                </a:solidFill>
              </a:rPr>
              <a:t>if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00"/>
                </a:solidFill>
              </a:rPr>
              <a:t>mImage</a:t>
            </a:r>
            <a:r>
              <a:rPr lang="en-US" sz="1600" dirty="0" err="1">
                <a:solidFill>
                  <a:srgbClr val="000000"/>
                </a:solidFill>
              </a:rPr>
              <a:t>.size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!=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size)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00"/>
                </a:solidFill>
              </a:rPr>
              <a:t>        </a:t>
            </a:r>
            <a:r>
              <a:rPr lang="en-US" sz="1600" dirty="0" err="1">
                <a:solidFill>
                  <a:srgbClr val="800000"/>
                </a:solidFill>
              </a:rPr>
              <a:t>mImage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QImage</a:t>
            </a:r>
            <a:r>
              <a:rPr lang="en-US" sz="1600" dirty="0">
                <a:solidFill>
                  <a:srgbClr val="000000"/>
                </a:solidFill>
              </a:rPr>
              <a:t>(size,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window()-&gt;screen()-&gt;handle()-&gt;</a:t>
            </a:r>
            <a:r>
              <a:rPr lang="en-US" sz="1600" i="1" dirty="0">
                <a:solidFill>
                  <a:srgbClr val="000000"/>
                </a:solidFill>
              </a:rPr>
              <a:t>format</a:t>
            </a:r>
            <a:r>
              <a:rPr lang="en-US" sz="1600" dirty="0">
                <a:solidFill>
                  <a:srgbClr val="000000"/>
                </a:solidFill>
              </a:rPr>
              <a:t>());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451287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Classes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836712"/>
            <a:ext cx="8689354" cy="539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8296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Qt5, Qt Embedded was based on Qt Window System (QWS)</a:t>
            </a:r>
          </a:p>
          <a:p>
            <a:r>
              <a:rPr lang="en-US" dirty="0"/>
              <a:t>Since Qt5, no Qt-specific window system</a:t>
            </a:r>
          </a:p>
          <a:p>
            <a:pPr lvl="1"/>
            <a:r>
              <a:rPr lang="en-US" dirty="0"/>
              <a:t>New compositor Technology Preview in Qt 5.6</a:t>
            </a:r>
          </a:p>
          <a:p>
            <a:pPr lvl="1"/>
            <a:endParaRPr lang="en-US" dirty="0"/>
          </a:p>
          <a:p>
            <a:r>
              <a:rPr lang="en-US" dirty="0"/>
              <a:t>Qt Embedded means building Qt to embedded targets</a:t>
            </a:r>
          </a:p>
          <a:p>
            <a:r>
              <a:rPr lang="en-US" dirty="0"/>
              <a:t>Some platforms require more adaptation than others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Posix</a:t>
            </a:r>
            <a:r>
              <a:rPr lang="en-US" dirty="0"/>
              <a:t> APIs</a:t>
            </a:r>
          </a:p>
          <a:p>
            <a:pPr lvl="1"/>
            <a:r>
              <a:rPr lang="en-US" dirty="0"/>
              <a:t>No processes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Qt Embedded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408694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QPlatformNativeInterface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Container for native resources (context, window, backing store, screen etc.)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QPlatformFontDatabase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Interface to your platform font database</a:t>
            </a:r>
          </a:p>
          <a:p>
            <a:pPr lvl="1"/>
            <a:r>
              <a:rPr lang="en-US" dirty="0"/>
              <a:t>Creates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QFontEngine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Existing font databases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QFontconfigDatabase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QBasicUnixFontDatabase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QGenericUnixDatabase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Supports </a:t>
            </a:r>
            <a:r>
              <a:rPr lang="en-US" dirty="0" err="1"/>
              <a:t>FreeType</a:t>
            </a:r>
            <a:r>
              <a:rPr lang="en-US" dirty="0"/>
              <a:t> fonts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QPlatformServices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Backend for desktop functionality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openURL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openDocument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QPlatformCursor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Platform cursor implementation</a:t>
            </a:r>
          </a:p>
          <a:p>
            <a:pPr lvl="1">
              <a:defRPr/>
            </a:pPr>
            <a:r>
              <a:rPr lang="en-US" dirty="0"/>
              <a:t>Cursor shapes (arrow, wait), </a:t>
            </a:r>
            <a:r>
              <a:rPr lang="en-US" dirty="0" err="1"/>
              <a:t>pos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QPlatformClipboard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Abstraction of the platform clipboard</a:t>
            </a:r>
          </a:p>
          <a:p>
            <a:pPr lvl="1">
              <a:defRPr/>
            </a:pPr>
            <a:r>
              <a:rPr lang="en-US" dirty="0"/>
              <a:t>Copying the data based on MIME types</a:t>
            </a:r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735981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QPlatformDrag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Platform drag abstraction</a:t>
            </a:r>
          </a:p>
          <a:p>
            <a:pPr lvl="1">
              <a:defRPr/>
            </a:pPr>
            <a:r>
              <a:rPr lang="en-US" dirty="0"/>
              <a:t>Drag actions: move, copy, link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QPlatformInputContext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Interface for implementing input methods </a:t>
            </a:r>
          </a:p>
          <a:p>
            <a:pPr lvl="1">
              <a:defRPr/>
            </a:pPr>
            <a:r>
              <a:rPr lang="en-US" dirty="0"/>
              <a:t>When input complex text where simple </a:t>
            </a:r>
            <a:r>
              <a:rPr lang="en-US" dirty="0" err="1"/>
              <a:t>keymap</a:t>
            </a:r>
            <a:r>
              <a:rPr lang="en-US" dirty="0"/>
              <a:t> is not enough </a:t>
            </a:r>
          </a:p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QPlatformAccessibility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For integrating accessibility </a:t>
            </a:r>
            <a:r>
              <a:rPr lang="en-US" dirty="0" err="1"/>
              <a:t>backends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Classes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4836319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Theme-based UI customization 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QStyle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Look at a generic </a:t>
            </a:r>
            <a:r>
              <a:rPr lang="en-US" dirty="0" err="1"/>
              <a:t>unix</a:t>
            </a:r>
            <a:r>
              <a:rPr lang="en-US" dirty="0"/>
              <a:t> theme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platformsupport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themes</a:t>
            </a:r>
          </a:p>
          <a:p>
            <a:r>
              <a:rPr lang="en-US" dirty="0"/>
              <a:t>Functions and enumerations for the</a:t>
            </a:r>
          </a:p>
          <a:p>
            <a:pPr lvl="1"/>
            <a:r>
              <a:rPr lang="en-US" dirty="0"/>
              <a:t>Palette (system palette, button palette, label palette, etc.)</a:t>
            </a:r>
          </a:p>
          <a:p>
            <a:pPr lvl="1"/>
            <a:r>
              <a:rPr lang="en-US" dirty="0"/>
              <a:t>Font (system font, menu font, label font, title bar font, etc.)</a:t>
            </a:r>
          </a:p>
          <a:p>
            <a:pPr lvl="1"/>
            <a:r>
              <a:rPr lang="en-US" dirty="0"/>
              <a:t>Standard </a:t>
            </a:r>
            <a:r>
              <a:rPr lang="en-US" dirty="0" err="1"/>
              <a:t>pixmaps</a:t>
            </a:r>
            <a:r>
              <a:rPr lang="en-US" dirty="0"/>
              <a:t> (min, max, close buttons, drive icons, directory icons, file icons, etc.)</a:t>
            </a:r>
          </a:p>
          <a:p>
            <a:pPr lvl="1"/>
            <a:r>
              <a:rPr lang="en-US" dirty="0"/>
              <a:t>Theme hints (UI effects, icon </a:t>
            </a:r>
            <a:r>
              <a:rPr lang="en-US" dirty="0" err="1"/>
              <a:t>pixmap</a:t>
            </a:r>
            <a:r>
              <a:rPr lang="en-US" dirty="0"/>
              <a:t> sizes, password mask character etc.)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Gill Sans" charset="0"/>
              </a:rPr>
              <a:t>QPlatformTheme</a:t>
            </a:r>
            <a:r>
              <a:rPr lang="en-US" dirty="0">
                <a:cs typeface="Gill Sans" charset="0"/>
              </a:rPr>
              <a:t> 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93661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E135-EBE6-4691-A4B0-12A1C5762DFD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Gill Sans" charset="0"/>
              </a:rPr>
              <a:t>QPlatformTheme</a:t>
            </a:r>
            <a:r>
              <a:rPr lang="en-US" dirty="0">
                <a:cs typeface="Gill Sans" charset="0"/>
              </a:rPr>
              <a:t> 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796" y="1844824"/>
            <a:ext cx="11133673" cy="247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>
                <a:solidFill>
                  <a:srgbClr val="800080"/>
                </a:solidFill>
              </a:rPr>
              <a:t>QVariant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0080"/>
                </a:solidFill>
              </a:rPr>
              <a:t>QGtk2Theme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i="1" dirty="0" err="1">
                <a:solidFill>
                  <a:srgbClr val="000000"/>
                </a:solidFill>
              </a:rPr>
              <a:t>themeHint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QPlatformTheme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>
                <a:solidFill>
                  <a:srgbClr val="800080"/>
                </a:solidFill>
              </a:rPr>
              <a:t>ThemeHint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hint)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8000"/>
                </a:solidFill>
              </a:rPr>
              <a:t>const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switch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(hint)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case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QPlatformTheme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>
                <a:solidFill>
                  <a:srgbClr val="800080"/>
                </a:solidFill>
              </a:rPr>
              <a:t>SystemIconThemeName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    return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QVariant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gtkSetting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/>
              <a:t>"</a:t>
            </a:r>
            <a:r>
              <a:rPr lang="en-US" sz="1600" dirty="0" err="1"/>
              <a:t>gtk</a:t>
            </a:r>
            <a:r>
              <a:rPr lang="en-US" sz="1600" dirty="0"/>
              <a:t>-icon-theme-name"</a:t>
            </a:r>
            <a:r>
              <a:rPr lang="en-US" sz="1600" dirty="0">
                <a:solidFill>
                  <a:srgbClr val="000000"/>
                </a:solidFill>
              </a:rPr>
              <a:t>));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case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QPlatformTheme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>
                <a:solidFill>
                  <a:srgbClr val="800080"/>
                </a:solidFill>
              </a:rPr>
              <a:t>SystemIconFallbackThemeName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    return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QVariant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gtkSetting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/>
              <a:t>"</a:t>
            </a:r>
            <a:r>
              <a:rPr lang="en-US" sz="1600" dirty="0" err="1"/>
              <a:t>gtk</a:t>
            </a:r>
            <a:r>
              <a:rPr lang="en-US" sz="1600" dirty="0"/>
              <a:t>-fallback-icon-theme"</a:t>
            </a:r>
            <a:r>
              <a:rPr lang="en-US" sz="1600" dirty="0">
                <a:solidFill>
                  <a:srgbClr val="000000"/>
                </a:solidFill>
              </a:rPr>
              <a:t>));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default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    return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QGnomeTheme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i="1" dirty="0" err="1">
                <a:solidFill>
                  <a:srgbClr val="000000"/>
                </a:solidFill>
              </a:rPr>
              <a:t>themeHint</a:t>
            </a:r>
            <a:r>
              <a:rPr lang="en-US" sz="1600" dirty="0">
                <a:solidFill>
                  <a:srgbClr val="000000"/>
                </a:solidFill>
              </a:rPr>
              <a:t>(hint);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78083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QPlatformMenuBar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Insert, remove menus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QPlatformMenu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Insert and add items</a:t>
            </a:r>
          </a:p>
          <a:p>
            <a:pPr lvl="2"/>
            <a:r>
              <a:rPr lang="en-US" dirty="0"/>
              <a:t>Item at the position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setEnabled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setVisible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QPlatformMenuItem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Text, icon</a:t>
            </a:r>
          </a:p>
          <a:p>
            <a:r>
              <a:rPr lang="en-US" dirty="0"/>
              <a:t>Dialogs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QPlatformDialogHelper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exec(), show(), hide(),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styleHint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charset="0"/>
                <a:cs typeface="Gill Sans" charset="0"/>
              </a:rPr>
              <a:t>Theming – Menus and Dialogs 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1628800"/>
            <a:ext cx="714045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5463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Themed Dialog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796" y="1844824"/>
            <a:ext cx="11133673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>
                <a:solidFill>
                  <a:srgbClr val="800080"/>
                </a:solidFill>
              </a:rPr>
              <a:t>QScopedPointer</a:t>
            </a:r>
            <a:r>
              <a:rPr lang="en-US" sz="1600" dirty="0">
                <a:solidFill>
                  <a:srgbClr val="000000"/>
                </a:solidFill>
              </a:rPr>
              <a:t>&lt;</a:t>
            </a:r>
            <a:r>
              <a:rPr lang="en-US" sz="1600" dirty="0">
                <a:solidFill>
                  <a:srgbClr val="800080"/>
                </a:solidFill>
              </a:rPr>
              <a:t>QGtk2Dialog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0000"/>
                </a:solidFill>
              </a:rPr>
              <a:t>d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endParaRPr lang="en-US" sz="1600" dirty="0">
              <a:solidFill>
                <a:srgbClr val="800080"/>
              </a:solidFill>
            </a:endParaRP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80"/>
                </a:solidFill>
              </a:rPr>
              <a:t>QGtk2ColorDialogHelper</a:t>
            </a:r>
            <a:r>
              <a:rPr lang="en-US" sz="1600" dirty="0">
                <a:solidFill>
                  <a:srgbClr val="000000"/>
                </a:solidFill>
              </a:rPr>
              <a:t>::QGtk2ColorDialogHelper()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 err="1">
                <a:solidFill>
                  <a:srgbClr val="800000"/>
                </a:solidFill>
              </a:rPr>
              <a:t>d</a:t>
            </a:r>
            <a:r>
              <a:rPr lang="en-US" sz="1600" dirty="0" err="1">
                <a:solidFill>
                  <a:srgbClr val="000000"/>
                </a:solidFill>
              </a:rPr>
              <a:t>.reset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808000"/>
                </a:solidFill>
              </a:rPr>
              <a:t>new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0080"/>
                </a:solidFill>
              </a:rPr>
              <a:t>QGtk2Dialog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/>
              <a:t>gtk_color_selection_dialog_new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/>
              <a:t>""</a:t>
            </a:r>
            <a:r>
              <a:rPr lang="en-US" sz="1600" dirty="0">
                <a:solidFill>
                  <a:srgbClr val="000000"/>
                </a:solidFill>
              </a:rPr>
              <a:t>)));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    connect(</a:t>
            </a:r>
            <a:r>
              <a:rPr lang="en-US" sz="1600" dirty="0" err="1">
                <a:solidFill>
                  <a:srgbClr val="800000"/>
                </a:solidFill>
              </a:rPr>
              <a:t>d</a:t>
            </a:r>
            <a:r>
              <a:rPr lang="en-US" sz="1600" dirty="0" err="1">
                <a:solidFill>
                  <a:srgbClr val="000000"/>
                </a:solidFill>
              </a:rPr>
              <a:t>.data</a:t>
            </a:r>
            <a:r>
              <a:rPr lang="en-US" sz="1600" dirty="0">
                <a:solidFill>
                  <a:srgbClr val="000000"/>
                </a:solidFill>
              </a:rPr>
              <a:t>(),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8000"/>
                </a:solidFill>
              </a:rPr>
              <a:t>SIGNAL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/>
              <a:t>accept</a:t>
            </a:r>
            <a:r>
              <a:rPr lang="en-US" sz="1600" dirty="0">
                <a:solidFill>
                  <a:srgbClr val="000000"/>
                </a:solidFill>
              </a:rPr>
              <a:t>()),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8000"/>
                </a:solidFill>
              </a:rPr>
              <a:t>this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8000"/>
                </a:solidFill>
              </a:rPr>
              <a:t>SLOT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/>
              <a:t>onAccepted</a:t>
            </a:r>
            <a:r>
              <a:rPr lang="en-US" sz="1600" dirty="0">
                <a:solidFill>
                  <a:srgbClr val="000000"/>
                </a:solidFill>
              </a:rPr>
              <a:t>()));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    connect(</a:t>
            </a:r>
            <a:r>
              <a:rPr lang="en-US" sz="1600" dirty="0" err="1">
                <a:solidFill>
                  <a:srgbClr val="800000"/>
                </a:solidFill>
              </a:rPr>
              <a:t>d</a:t>
            </a:r>
            <a:r>
              <a:rPr lang="en-US" sz="1600" dirty="0" err="1">
                <a:solidFill>
                  <a:srgbClr val="000000"/>
                </a:solidFill>
              </a:rPr>
              <a:t>.data</a:t>
            </a:r>
            <a:r>
              <a:rPr lang="en-US" sz="1600" dirty="0">
                <a:solidFill>
                  <a:srgbClr val="000000"/>
                </a:solidFill>
              </a:rPr>
              <a:t>(),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8000"/>
                </a:solidFill>
              </a:rPr>
              <a:t>SIGNAL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/>
              <a:t>reject</a:t>
            </a:r>
            <a:r>
              <a:rPr lang="en-US" sz="1600" dirty="0">
                <a:solidFill>
                  <a:srgbClr val="000000"/>
                </a:solidFill>
              </a:rPr>
              <a:t>()),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8000"/>
                </a:solidFill>
              </a:rPr>
              <a:t>this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8000"/>
                </a:solidFill>
              </a:rPr>
              <a:t>SIGNAL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/>
              <a:t>reject</a:t>
            </a:r>
            <a:r>
              <a:rPr lang="en-US" sz="1600" dirty="0">
                <a:solidFill>
                  <a:srgbClr val="000000"/>
                </a:solidFill>
              </a:rPr>
              <a:t>()));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GtkWidget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*</a:t>
            </a:r>
            <a:r>
              <a:rPr lang="en-US" sz="1600" dirty="0" err="1">
                <a:solidFill>
                  <a:srgbClr val="000000"/>
                </a:solidFill>
              </a:rPr>
              <a:t>gtkColorSelection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/>
              <a:t>gtk_color_selection_dialog_get_color_selection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            </a:t>
            </a:r>
            <a:r>
              <a:rPr lang="en-US" sz="1600" dirty="0"/>
              <a:t>GTK_COLOR_SELECTION_DIALOG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800000"/>
                </a:solidFill>
              </a:rPr>
              <a:t>d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 err="1">
                <a:solidFill>
                  <a:srgbClr val="000000"/>
                </a:solidFill>
              </a:rPr>
              <a:t>gtkDialog</a:t>
            </a:r>
            <a:r>
              <a:rPr lang="en-US" sz="1600" dirty="0">
                <a:solidFill>
                  <a:srgbClr val="000000"/>
                </a:solidFill>
              </a:rPr>
              <a:t>()));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/>
              <a:t>    </a:t>
            </a:r>
            <a:r>
              <a:rPr lang="en-US" sz="1600" dirty="0" err="1"/>
              <a:t>g_signal_connect_swapped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gtkColorSelection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"color-changed"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C0C0C0"/>
                </a:solidFill>
              </a:rPr>
              <a:t>            </a:t>
            </a:r>
            <a:r>
              <a:rPr lang="en-US" sz="1600" dirty="0"/>
              <a:t>G_CALLBACK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/>
              <a:t>onColorChanged</a:t>
            </a:r>
            <a:r>
              <a:rPr lang="en-US" sz="1600" dirty="0">
                <a:solidFill>
                  <a:srgbClr val="000000"/>
                </a:solidFill>
              </a:rPr>
              <a:t>),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8000"/>
                </a:solidFill>
              </a:rPr>
              <a:t>this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652063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QPA is a single plugin abstracting the platform</a:t>
            </a:r>
          </a:p>
          <a:p>
            <a:pPr lvl="1"/>
            <a:r>
              <a:rPr lang="en-US" dirty="0"/>
              <a:t>Window system</a:t>
            </a:r>
          </a:p>
          <a:p>
            <a:pPr lvl="1"/>
            <a:r>
              <a:rPr lang="en-US" dirty="0"/>
              <a:t>Theming</a:t>
            </a:r>
          </a:p>
          <a:p>
            <a:r>
              <a:rPr lang="en-US" dirty="0"/>
              <a:t>QPA itself is not a window system, but it may implement a window system</a:t>
            </a:r>
          </a:p>
          <a:p>
            <a:r>
              <a:rPr lang="en-US" dirty="0"/>
              <a:t>Roles of the essential QPA classes are</a:t>
            </a:r>
          </a:p>
          <a:p>
            <a:pPr lvl="1"/>
            <a:r>
              <a:rPr lang="en-US" dirty="0"/>
              <a:t>Platform integration singleton </a:t>
            </a:r>
          </a:p>
          <a:p>
            <a:pPr lvl="1"/>
            <a:r>
              <a:rPr lang="en-US" dirty="0"/>
              <a:t>Platform window corresponding to top-level windows</a:t>
            </a:r>
          </a:p>
          <a:p>
            <a:pPr lvl="1"/>
            <a:r>
              <a:rPr lang="en-US" dirty="0"/>
              <a:t>Platform backing store containing the pixels of the top-level raster windows</a:t>
            </a:r>
          </a:p>
          <a:p>
            <a:pPr lvl="1"/>
            <a:r>
              <a:rPr lang="en-US" dirty="0"/>
              <a:t>Physical screen abstraction</a:t>
            </a:r>
          </a:p>
          <a:p>
            <a:r>
              <a:rPr lang="en-US" dirty="0"/>
              <a:t>Hardware acceleration is much more straightforward compared to Qt Window System in Qt4</a:t>
            </a:r>
          </a:p>
          <a:p>
            <a:pPr lvl="1"/>
            <a:r>
              <a:rPr lang="en-US" dirty="0"/>
              <a:t>Create a platform OpenGL context used by </a:t>
            </a:r>
            <a:r>
              <a:rPr lang="en-US" dirty="0" err="1"/>
              <a:t>QOpenGLContext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32225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Keyboard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62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  <a:p>
            <a:r>
              <a:rPr lang="en-US" dirty="0"/>
              <a:t>Customization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707626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Windows and Linux </a:t>
            </a:r>
            <a:r>
              <a:rPr lang="en-US" dirty="0" smtClean="0"/>
              <a:t>desktops </a:t>
            </a:r>
            <a:r>
              <a:rPr lang="en-US" dirty="0"/>
              <a:t>and </a:t>
            </a:r>
            <a:r>
              <a:rPr lang="en-US" dirty="0" smtClean="0"/>
              <a:t>Boot2Qt</a:t>
            </a:r>
          </a:p>
          <a:p>
            <a:pPr lvl="1"/>
            <a:r>
              <a:rPr lang="en-US" dirty="0" smtClean="0"/>
              <a:t>Implements a platform input context plugin</a:t>
            </a:r>
          </a:p>
          <a:p>
            <a:endParaRPr lang="en-US" dirty="0"/>
          </a:p>
          <a:p>
            <a:r>
              <a:rPr lang="en-US" dirty="0"/>
              <a:t>Basic features</a:t>
            </a:r>
          </a:p>
          <a:p>
            <a:pPr lvl="1"/>
            <a:r>
              <a:rPr lang="en-US" dirty="0"/>
              <a:t>Predictive text input, scalable UI, handwriting support with gestures, audio feedback  </a:t>
            </a:r>
          </a:p>
          <a:p>
            <a:endParaRPr lang="en-US" dirty="0"/>
          </a:p>
          <a:p>
            <a:r>
              <a:rPr lang="en-US" dirty="0"/>
              <a:t>Customizable </a:t>
            </a:r>
          </a:p>
          <a:p>
            <a:pPr lvl="1"/>
            <a:r>
              <a:rPr lang="en-US" dirty="0"/>
              <a:t>Custom input methods, custom keyboard layouts and styles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input engines can be integrated </a:t>
            </a:r>
          </a:p>
          <a:p>
            <a:pPr lvl="1"/>
            <a:endParaRPr lang="en-US" dirty="0"/>
          </a:p>
          <a:p>
            <a:r>
              <a:rPr lang="en-US" dirty="0"/>
              <a:t>Localizable</a:t>
            </a:r>
          </a:p>
          <a:p>
            <a:pPr lvl="1"/>
            <a:r>
              <a:rPr lang="en-US" dirty="0"/>
              <a:t>support for different character sets, LTR, RTL, dynamic language change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Keyboard</a:t>
            </a:r>
            <a:endParaRPr lang="en-US" dirty="0" smtClean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870780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900" indent="-342900">
              <a:buFont typeface="+mj-lt"/>
              <a:buAutoNum type="arabicPeriod"/>
            </a:pPr>
            <a:r>
              <a:rPr lang="en-US" dirty="0"/>
              <a:t>Create a target toolchain</a:t>
            </a:r>
          </a:p>
          <a:p>
            <a:pPr marL="486900" lvl="1" indent="-342900"/>
            <a:r>
              <a:rPr lang="en-US" dirty="0"/>
              <a:t>Target image and </a:t>
            </a:r>
            <a:r>
              <a:rPr lang="en-US" dirty="0" err="1"/>
              <a:t>rootfs</a:t>
            </a:r>
            <a:r>
              <a:rPr lang="en-US" dirty="0"/>
              <a:t> created as </a:t>
            </a:r>
            <a:r>
              <a:rPr lang="en-US" dirty="0" smtClean="0"/>
              <a:t>well</a:t>
            </a:r>
          </a:p>
          <a:p>
            <a:pPr marL="54900" indent="-3429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Qt  </a:t>
            </a:r>
          </a:p>
          <a:p>
            <a:pPr marL="486900" lvl="1" indent="-342900"/>
            <a:r>
              <a:rPr lang="en-US" dirty="0"/>
              <a:t>Write/edit platform-specific </a:t>
            </a:r>
            <a:r>
              <a:rPr lang="en-US" b="1" dirty="0">
                <a:latin typeface="Courier New"/>
                <a:cs typeface="Courier New"/>
              </a:rPr>
              <a:t>MKSPECS</a:t>
            </a:r>
            <a:r>
              <a:rPr lang="en-US" dirty="0"/>
              <a:t>-file</a:t>
            </a:r>
          </a:p>
          <a:p>
            <a:pPr marL="486900" lvl="1" indent="-342900"/>
            <a:r>
              <a:rPr lang="en-US" dirty="0"/>
              <a:t>Configure required features, add/remove </a:t>
            </a:r>
            <a:r>
              <a:rPr lang="en-US" dirty="0" smtClean="0"/>
              <a:t>features</a:t>
            </a:r>
            <a:endParaRPr lang="en-US" dirty="0"/>
          </a:p>
          <a:p>
            <a:pPr marL="54900" indent="-342900">
              <a:buFont typeface="+mj-lt"/>
              <a:buAutoNum type="arabicPeriod"/>
            </a:pPr>
            <a:r>
              <a:rPr lang="en-US" dirty="0" smtClean="0"/>
              <a:t>Build </a:t>
            </a:r>
            <a:r>
              <a:rPr lang="en-US" dirty="0"/>
              <a:t>Qt libraries using the target tool </a:t>
            </a:r>
            <a:r>
              <a:rPr lang="en-US" dirty="0" smtClean="0"/>
              <a:t>chain</a:t>
            </a:r>
            <a:endParaRPr lang="en-US" dirty="0"/>
          </a:p>
          <a:p>
            <a:pPr marL="54900" indent="-342900"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en-US" dirty="0"/>
              <a:t>Qt libraries to your target device </a:t>
            </a:r>
          </a:p>
          <a:p>
            <a:pPr marL="54900" indent="-342900">
              <a:buFont typeface="+mj-lt"/>
              <a:buAutoNum type="arabicPeriod"/>
            </a:pPr>
            <a:endParaRPr lang="en-US" dirty="0"/>
          </a:p>
          <a:p>
            <a:pPr marL="285750" indent="-285750"/>
            <a:r>
              <a:rPr lang="en-US" dirty="0" smtClean="0"/>
              <a:t>Boot2Qt </a:t>
            </a:r>
            <a:r>
              <a:rPr lang="en-US" dirty="0"/>
              <a:t>helps in all phases</a:t>
            </a:r>
          </a:p>
          <a:p>
            <a:pPr marL="717750" lvl="1" indent="-285750"/>
            <a:r>
              <a:rPr lang="en-US" dirty="0"/>
              <a:t>Provides pre-built target image, Qt libraries, and tool chain</a:t>
            </a:r>
          </a:p>
          <a:p>
            <a:pPr marL="717750" lvl="1" indent="-285750"/>
            <a:r>
              <a:rPr lang="en-US" dirty="0"/>
              <a:t>Just deploy the target image and start developing Qt programs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Qt Libraries for Embedded Platforms 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65689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and build the VKB from </a:t>
            </a:r>
            <a:r>
              <a:rPr lang="en-US" dirty="0" smtClean="0"/>
              <a:t>sources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lang-de_DE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lang</a:t>
            </a:r>
            <a:r>
              <a:rPr lang="en-US" dirty="0">
                <a:latin typeface="Courier New"/>
                <a:cs typeface="Courier New"/>
              </a:rPr>
              <a:t>-all </a:t>
            </a:r>
            <a:r>
              <a:rPr lang="en-US" dirty="0"/>
              <a:t>– use ISO country and language codes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handwritin</a:t>
            </a:r>
            <a:r>
              <a:rPr lang="en-US" dirty="0"/>
              <a:t>g – by default enables T9 (if installed), use </a:t>
            </a:r>
            <a:r>
              <a:rPr lang="en-US" dirty="0" err="1"/>
              <a:t>lipi</a:t>
            </a:r>
            <a:r>
              <a:rPr lang="en-US" dirty="0"/>
              <a:t>-toolkit to enable </a:t>
            </a:r>
            <a:r>
              <a:rPr lang="en-US" dirty="0" err="1"/>
              <a:t>lipi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ourier New"/>
              </a:rPr>
              <a:t>disable-desktop </a:t>
            </a:r>
            <a:r>
              <a:rPr lang="en-US" dirty="0"/>
              <a:t>– by default desktop VKB enabled on desktop platforms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Two VKB integration methods supported</a:t>
            </a:r>
          </a:p>
          <a:p>
            <a:r>
              <a:rPr lang="en-US" dirty="0"/>
              <a:t>Desktop – virtual keyboard is available for all applications without any changes in the apps</a:t>
            </a:r>
          </a:p>
          <a:p>
            <a:r>
              <a:rPr lang="en-US" dirty="0"/>
              <a:t>Application – virtual keyboard is available to applications only after the applications have created an instance of QML </a:t>
            </a:r>
            <a:r>
              <a:rPr lang="en-US" dirty="0" err="1">
                <a:latin typeface="Courier New"/>
                <a:cs typeface="Courier New"/>
              </a:rPr>
              <a:t>InputPanel</a:t>
            </a:r>
            <a:r>
              <a:rPr lang="en-US" dirty="0"/>
              <a:t> element (only available integration method in Boot2Qt)</a:t>
            </a:r>
          </a:p>
          <a:p>
            <a:endParaRPr lang="en-US" dirty="0"/>
          </a:p>
          <a:p>
            <a:r>
              <a:rPr lang="en-US" dirty="0"/>
              <a:t>An application must load the VKB plugin either using </a:t>
            </a:r>
            <a:r>
              <a:rPr lang="en-US" dirty="0">
                <a:latin typeface="Courier New"/>
                <a:cs typeface="Courier New"/>
              </a:rPr>
              <a:t>QT_IM_MODULE</a:t>
            </a:r>
            <a:r>
              <a:rPr lang="en-US" dirty="0"/>
              <a:t> environment variable or</a:t>
            </a:r>
          </a:p>
          <a:p>
            <a:pPr lvl="1"/>
            <a:r>
              <a:rPr lang="en-US" dirty="0"/>
              <a:t>Using </a:t>
            </a:r>
            <a:r>
              <a:rPr lang="en-US" dirty="0" err="1">
                <a:latin typeface="Courier New"/>
                <a:cs typeface="Courier New"/>
              </a:rPr>
              <a:t>qputenv</a:t>
            </a:r>
            <a:r>
              <a:rPr lang="en-US" dirty="0">
                <a:latin typeface="Courier New"/>
                <a:cs typeface="Courier New"/>
              </a:rPr>
              <a:t>(“QT_IM_MODULE”, </a:t>
            </a:r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>
                <a:latin typeface="Courier New"/>
                <a:cs typeface="Courier New"/>
              </a:rPr>
              <a:t>(“</a:t>
            </a:r>
            <a:r>
              <a:rPr lang="en-US" dirty="0" err="1">
                <a:latin typeface="Courier New"/>
                <a:cs typeface="Courier New"/>
              </a:rPr>
              <a:t>qtvirtualkeyboard</a:t>
            </a:r>
            <a:r>
              <a:rPr lang="en-US" dirty="0">
                <a:latin typeface="Courier New"/>
                <a:cs typeface="Courier New"/>
              </a:rPr>
              <a:t>”)); </a:t>
            </a:r>
            <a:r>
              <a:rPr lang="en-US" dirty="0"/>
              <a:t>in</a:t>
            </a:r>
            <a:r>
              <a:rPr lang="en-US" dirty="0">
                <a:latin typeface="Courier New"/>
                <a:cs typeface="Courier New"/>
              </a:rPr>
              <a:t> main()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70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US" dirty="0" smtClean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748" y="1268760"/>
            <a:ext cx="2520280" cy="25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338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simple settings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Changing the style (retro, default, custom)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VirtualKeyboardSettingslocale.styleName</a:t>
            </a:r>
            <a:r>
              <a:rPr lang="en-US" dirty="0">
                <a:latin typeface="Courier New"/>
                <a:cs typeface="Courier New"/>
              </a:rPr>
              <a:t> =  “retro”;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QT_VIRTUALKEYBOARD_STYLE </a:t>
            </a:r>
            <a:r>
              <a:rPr lang="en-US" dirty="0"/>
              <a:t>environment variable may be used as well</a:t>
            </a:r>
          </a:p>
          <a:p>
            <a:pPr lvl="1"/>
            <a:r>
              <a:rPr lang="en-US" dirty="0"/>
              <a:t>The custom style is defined in QML using </a:t>
            </a:r>
            <a:r>
              <a:rPr lang="en-US" dirty="0" err="1"/>
              <a:t>KeyboardLayout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Changing the locale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VirtualKeyboardSettingslocale.locale</a:t>
            </a:r>
            <a:r>
              <a:rPr lang="en-US" dirty="0">
                <a:latin typeface="Courier New"/>
                <a:cs typeface="Courier New"/>
              </a:rPr>
              <a:t> =  “</a:t>
            </a:r>
            <a:r>
              <a:rPr lang="en-US" dirty="0" err="1">
                <a:latin typeface="Courier New"/>
                <a:cs typeface="Courier New"/>
              </a:rPr>
              <a:t>fi_FI</a:t>
            </a:r>
            <a:r>
              <a:rPr lang="en-US" dirty="0">
                <a:latin typeface="Courier New"/>
                <a:cs typeface="Courier New"/>
              </a:rPr>
              <a:t>”;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– </a:t>
            </a:r>
            <a:r>
              <a:rPr lang="en-US" dirty="0" err="1"/>
              <a:t>VirtualKeyboardSettings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161572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InputPanel</a:t>
            </a:r>
            <a:r>
              <a:rPr lang="en-US" dirty="0"/>
              <a:t> – Provides VKB UI</a:t>
            </a:r>
          </a:p>
          <a:p>
            <a:pPr lvl="1"/>
            <a:r>
              <a:rPr lang="en-US" dirty="0"/>
              <a:t>Anchor left and right or set width</a:t>
            </a:r>
          </a:p>
          <a:p>
            <a:pPr lvl="1"/>
            <a:r>
              <a:rPr lang="en-US" dirty="0"/>
              <a:t>Set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coordinate</a:t>
            </a:r>
          </a:p>
          <a:p>
            <a:pPr lvl="1"/>
            <a:r>
              <a:rPr lang="en-US" dirty="0"/>
              <a:t>Do not set height, as that is calculated automatically to keep the aspect ratio</a:t>
            </a:r>
          </a:p>
          <a:p>
            <a:pPr lvl="1"/>
            <a:r>
              <a:rPr lang="en-US" dirty="0"/>
              <a:t>Define, when visible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Classes – </a:t>
            </a:r>
            <a:r>
              <a:rPr lang="en-US" dirty="0" err="1"/>
              <a:t>InputPanel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7828" y="3789040"/>
            <a:ext cx="10081120" cy="1901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600" dirty="0" err="1">
                <a:solidFill>
                  <a:srgbClr val="800080"/>
                </a:solidFill>
              </a:rPr>
              <a:t>InputPanel</a:t>
            </a:r>
            <a:r>
              <a:rPr lang="en-US" sz="1600" dirty="0">
                <a:solidFill>
                  <a:srgbClr val="800080"/>
                </a:solidFill>
              </a:rPr>
              <a:t> </a:t>
            </a:r>
            <a:r>
              <a:rPr lang="en-US" sz="1600" dirty="0"/>
              <a:t>{ </a:t>
            </a:r>
          </a:p>
          <a:p>
            <a:r>
              <a:rPr lang="en-US" sz="1600" dirty="0">
                <a:solidFill>
                  <a:srgbClr val="800000"/>
                </a:solidFill>
              </a:rPr>
              <a:t>    z: 99</a:t>
            </a:r>
          </a:p>
          <a:p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 err="1">
                <a:solidFill>
                  <a:srgbClr val="800000"/>
                </a:solidFill>
              </a:rPr>
              <a:t>anchors.left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/>
              <a:t>parent.left</a:t>
            </a:r>
            <a:endParaRPr lang="en-US" sz="1600" dirty="0"/>
          </a:p>
          <a:p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 err="1">
                <a:solidFill>
                  <a:srgbClr val="800000"/>
                </a:solidFill>
              </a:rPr>
              <a:t>anchors.right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/>
              <a:t>parent.right</a:t>
            </a:r>
            <a:endParaRPr lang="en-US" sz="1600" dirty="0"/>
          </a:p>
          <a:p>
            <a:r>
              <a:rPr lang="en-US" sz="1600" dirty="0">
                <a:solidFill>
                  <a:srgbClr val="800000"/>
                </a:solidFill>
              </a:rPr>
              <a:t>    y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/>
              <a:t>parent.height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800000"/>
                </a:solidFill>
              </a:rPr>
              <a:t>visible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/>
              <a:t>Qt.inputMethod.visible</a:t>
            </a:r>
            <a:r>
              <a:rPr lang="en-US" sz="1600" dirty="0"/>
              <a:t> </a:t>
            </a:r>
            <a:r>
              <a:rPr lang="en-US" sz="1600" dirty="0" err="1"/>
              <a:t>rent.right</a:t>
            </a:r>
            <a:endParaRPr lang="en-US" sz="1600" dirty="0"/>
          </a:p>
          <a:p>
            <a:endParaRPr lang="fi-FI" sz="16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8918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full screen handwriting input </a:t>
            </a:r>
          </a:p>
          <a:p>
            <a:r>
              <a:rPr lang="en-US" dirty="0"/>
              <a:t>Used together with </a:t>
            </a:r>
            <a:r>
              <a:rPr lang="en-US" dirty="0" err="1">
                <a:latin typeface="Courier New"/>
                <a:cs typeface="Courier New"/>
              </a:rPr>
              <a:t>InputPanel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Hides the input panel and shows handwriting keyboard, when made available (available: true)</a:t>
            </a:r>
          </a:p>
          <a:p>
            <a:pPr lvl="1"/>
            <a:r>
              <a:rPr lang="en-US" dirty="0"/>
              <a:t>Activated with active: true </a:t>
            </a:r>
          </a:p>
          <a:p>
            <a:pPr lvl="1"/>
            <a:r>
              <a:rPr lang="en-US" dirty="0"/>
              <a:t>UI logic is provided by the developer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Classes – </a:t>
            </a:r>
            <a:r>
              <a:rPr lang="en-US" dirty="0" err="1"/>
              <a:t>HandwritingInputPanel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7828" y="3645024"/>
            <a:ext cx="1008112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 lIns="117226" tIns="58613" rIns="117226" bIns="58613"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600" dirty="0" err="1">
                <a:solidFill>
                  <a:srgbClr val="800080"/>
                </a:solidFill>
              </a:rPr>
              <a:t>HandWritingInputPanel</a:t>
            </a:r>
            <a:r>
              <a:rPr lang="en-US" sz="1600" dirty="0">
                <a:solidFill>
                  <a:srgbClr val="800080"/>
                </a:solidFill>
              </a:rPr>
              <a:t> </a:t>
            </a:r>
            <a:r>
              <a:rPr lang="en-US" sz="1600" dirty="0"/>
              <a:t>{ </a:t>
            </a:r>
          </a:p>
          <a:p>
            <a:r>
              <a:rPr lang="en-US" sz="1600" dirty="0">
                <a:solidFill>
                  <a:srgbClr val="800000"/>
                </a:solidFill>
              </a:rPr>
              <a:t>    id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 smtClean="0"/>
              <a:t>hwInputPanel</a:t>
            </a:r>
            <a:endParaRPr lang="en-US" sz="1600" dirty="0"/>
          </a:p>
          <a:p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 err="1">
                <a:solidFill>
                  <a:srgbClr val="800000"/>
                </a:solidFill>
              </a:rPr>
              <a:t>anchors.fill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parent</a:t>
            </a:r>
          </a:p>
          <a:p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 err="1">
                <a:solidFill>
                  <a:srgbClr val="800000"/>
                </a:solidFill>
              </a:rPr>
              <a:t>inputPanel</a:t>
            </a:r>
            <a:r>
              <a:rPr lang="en-US" sz="1600" dirty="0">
                <a:solidFill>
                  <a:srgbClr val="800000"/>
                </a:solidFill>
              </a:rPr>
              <a:t>: </a:t>
            </a:r>
            <a:r>
              <a:rPr lang="en-US" sz="1600" dirty="0" err="1">
                <a:solidFill>
                  <a:srgbClr val="800000"/>
                </a:solidFill>
              </a:rPr>
              <a:t>inputPanelId</a:t>
            </a:r>
            <a:endParaRPr lang="en-US" sz="1600" dirty="0">
              <a:solidFill>
                <a:srgbClr val="800000"/>
              </a:solidFill>
            </a:endParaRPr>
          </a:p>
          <a:p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>
                <a:solidFill>
                  <a:srgbClr val="008000"/>
                </a:solidFill>
              </a:rPr>
              <a:t>// Decoration to indicate the panel is </a:t>
            </a:r>
            <a:r>
              <a:rPr lang="en-US" sz="1600" dirty="0" smtClean="0">
                <a:solidFill>
                  <a:srgbClr val="008000"/>
                </a:solidFill>
              </a:rPr>
              <a:t>active</a:t>
            </a:r>
            <a:endParaRPr lang="fi-FI" sz="1600" dirty="0"/>
          </a:p>
          <a:p>
            <a:endParaRPr lang="en-US" sz="1600" dirty="0" smtClean="0">
              <a:solidFill>
                <a:srgbClr val="800080"/>
              </a:solidFill>
            </a:endParaRPr>
          </a:p>
          <a:p>
            <a:r>
              <a:rPr lang="en-US" sz="1600" dirty="0" smtClean="0">
                <a:solidFill>
                  <a:srgbClr val="800080"/>
                </a:solidFill>
              </a:rPr>
              <a:t>Button </a:t>
            </a:r>
            <a:r>
              <a:rPr lang="en-US" sz="1600" dirty="0"/>
              <a:t>{ </a:t>
            </a:r>
          </a:p>
          <a:p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 err="1">
                <a:solidFill>
                  <a:srgbClr val="800000"/>
                </a:solidFill>
              </a:rPr>
              <a:t>anchors.fill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/>
              <a:t>parent</a:t>
            </a:r>
          </a:p>
          <a:p>
            <a:r>
              <a:rPr lang="en-US" sz="1600" dirty="0">
                <a:solidFill>
                  <a:srgbClr val="800000"/>
                </a:solidFill>
              </a:rPr>
              <a:t>    </a:t>
            </a:r>
            <a:r>
              <a:rPr lang="en-US" sz="1600" dirty="0" err="1">
                <a:solidFill>
                  <a:srgbClr val="800000"/>
                </a:solidFill>
              </a:rPr>
              <a:t>onClicked</a:t>
            </a:r>
            <a:r>
              <a:rPr lang="en-US" sz="1600" dirty="0"/>
              <a:t>: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/>
              <a:t>hwInputPanel.active</a:t>
            </a:r>
            <a:r>
              <a:rPr lang="en-US" sz="1600" dirty="0"/>
              <a:t> = true;</a:t>
            </a:r>
          </a:p>
          <a:p>
            <a:endParaRPr lang="en-US" sz="16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298520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4365104"/>
            <a:ext cx="3704859" cy="2139355"/>
          </a:xfrm>
          <a:prstGeom prst="rect">
            <a:avLst/>
          </a:prstGeom>
        </p:spPr>
      </p:pic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InputContext</a:t>
            </a:r>
            <a:r>
              <a:rPr lang="en-US" dirty="0"/>
              <a:t> – Provides contextual information for the virtual keyboard and input methods </a:t>
            </a:r>
          </a:p>
          <a:p>
            <a:pPr lvl="1"/>
            <a:r>
              <a:rPr lang="en-US" sz="1400" dirty="0">
                <a:latin typeface="Courier New"/>
                <a:cs typeface="Courier New"/>
              </a:rPr>
              <a:t>locale, </a:t>
            </a:r>
            <a:r>
              <a:rPr lang="en-US" sz="1400" dirty="0" err="1">
                <a:latin typeface="Courier New"/>
                <a:cs typeface="Courier New"/>
              </a:rPr>
              <a:t>inputMethodHints</a:t>
            </a:r>
            <a:r>
              <a:rPr lang="en-US" sz="1400" dirty="0">
                <a:latin typeface="Courier New"/>
                <a:cs typeface="Courier New"/>
              </a:rPr>
              <a:t> (</a:t>
            </a:r>
            <a:r>
              <a:rPr lang="en-US" sz="1400" dirty="0" err="1">
                <a:latin typeface="Courier New"/>
                <a:cs typeface="Courier New"/>
              </a:rPr>
              <a:t>ImhHiddenText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ImhDigitsOnly</a:t>
            </a:r>
            <a:r>
              <a:rPr lang="en-US" sz="1400" dirty="0">
                <a:latin typeface="Courier New"/>
                <a:cs typeface="Courier New"/>
              </a:rPr>
              <a:t>), pre-edit text, </a:t>
            </a:r>
            <a:r>
              <a:rPr lang="en-US" sz="1400" dirty="0" err="1">
                <a:latin typeface="Courier New"/>
                <a:cs typeface="Courier New"/>
              </a:rPr>
              <a:t>inputItem</a:t>
            </a:r>
            <a:r>
              <a:rPr lang="en-US" sz="1400" dirty="0">
                <a:latin typeface="Courier New"/>
                <a:cs typeface="Courier New"/>
              </a:rPr>
              <a:t>, cursor position, keyboard rectangle, input </a:t>
            </a:r>
            <a:r>
              <a:rPr lang="en-US" sz="1400" dirty="0" smtClean="0">
                <a:latin typeface="Courier New"/>
                <a:cs typeface="Courier New"/>
              </a:rPr>
              <a:t>engine …)</a:t>
            </a:r>
            <a:endParaRPr lang="en-US" sz="1400" dirty="0"/>
          </a:p>
          <a:p>
            <a:pPr lvl="1"/>
            <a:r>
              <a:rPr lang="en-US" sz="1400" dirty="0">
                <a:latin typeface="Courier New"/>
                <a:cs typeface="Courier New"/>
              </a:rPr>
              <a:t>if (</a:t>
            </a:r>
            <a:r>
              <a:rPr lang="en-US" sz="1400" dirty="0" err="1">
                <a:latin typeface="Courier New"/>
                <a:cs typeface="Courier New"/>
              </a:rPr>
              <a:t>InputContext.shift</a:t>
            </a:r>
            <a:r>
              <a:rPr lang="en-US" sz="1400" dirty="0">
                <a:latin typeface="Courier New"/>
                <a:cs typeface="Courier New"/>
              </a:rPr>
              <a:t> === true) { </a:t>
            </a:r>
            <a:r>
              <a:rPr lang="en-US" sz="1400" dirty="0" err="1">
                <a:latin typeface="Courier New"/>
                <a:cs typeface="Courier New"/>
              </a:rPr>
              <a:t>VirtualKeyboardSettings.locale</a:t>
            </a:r>
            <a:r>
              <a:rPr lang="en-US" sz="1400" dirty="0">
                <a:latin typeface="Courier New"/>
                <a:cs typeface="Courier New"/>
              </a:rPr>
              <a:t> = “</a:t>
            </a:r>
            <a:r>
              <a:rPr lang="en-US" sz="1400" dirty="0" err="1">
                <a:latin typeface="Courier New"/>
                <a:cs typeface="Courier New"/>
              </a:rPr>
              <a:t>fi_FI</a:t>
            </a:r>
            <a:r>
              <a:rPr lang="en-US" sz="1400" dirty="0">
                <a:latin typeface="Courier New"/>
                <a:cs typeface="Courier New"/>
              </a:rPr>
              <a:t>”; }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InputEngine</a:t>
            </a:r>
            <a:r>
              <a:rPr lang="en-US" dirty="0"/>
              <a:t> – Provides an API to integrate input events 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activeKey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virtualKeyPress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virtualKeyRelease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inputMode</a:t>
            </a:r>
            <a:r>
              <a:rPr lang="en-US" sz="1200" dirty="0">
                <a:latin typeface="Courier New"/>
                <a:cs typeface="Courier New"/>
              </a:rPr>
              <a:t> (</a:t>
            </a:r>
            <a:r>
              <a:rPr lang="en-US" sz="1200" dirty="0" err="1">
                <a:latin typeface="Courier New"/>
                <a:cs typeface="Courier New"/>
              </a:rPr>
              <a:t>latin</a:t>
            </a:r>
            <a:r>
              <a:rPr lang="en-US" sz="1200" dirty="0">
                <a:latin typeface="Courier New"/>
                <a:cs typeface="Courier New"/>
              </a:rPr>
              <a:t>, numeric, </a:t>
            </a:r>
            <a:r>
              <a:rPr lang="en-US" sz="1200" dirty="0" err="1">
                <a:latin typeface="Courier New"/>
                <a:cs typeface="Courier New"/>
              </a:rPr>
              <a:t>hangul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patternRecognitionMode</a:t>
            </a:r>
            <a:r>
              <a:rPr lang="en-US" sz="12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/>
              <a:t>Word selection model </a:t>
            </a:r>
          </a:p>
          <a:p>
            <a:pPr lvl="1"/>
            <a:r>
              <a:rPr lang="en-US" dirty="0"/>
              <a:t>Host for input methods (set the input method and it will start receiving keys from </a:t>
            </a:r>
            <a:r>
              <a:rPr lang="en-US" dirty="0" err="1">
                <a:latin typeface="Courier New"/>
                <a:cs typeface="Courier New"/>
              </a:rPr>
              <a:t>InputEngine</a:t>
            </a:r>
            <a:r>
              <a:rPr lang="en-US" dirty="0"/>
              <a:t>)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InputContext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InputEngine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are used as singletons 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  <a:endParaRPr lang="en-US" dirty="0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34288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6695820" cy="43210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AbstractInputMethod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InputMethod</a:t>
            </a:r>
            <a:r>
              <a:rPr lang="en-US" dirty="0"/>
              <a:t> – Base class for custom input methods</a:t>
            </a:r>
          </a:p>
          <a:p>
            <a:endParaRPr lang="en-US" dirty="0"/>
          </a:p>
          <a:p>
            <a:r>
              <a:rPr lang="en-US" dirty="0"/>
              <a:t>Create a custom input method type</a:t>
            </a:r>
          </a:p>
          <a:p>
            <a:pPr lvl="1"/>
            <a:r>
              <a:rPr lang="en-US" dirty="0"/>
              <a:t>Instantiate and assign to input engine</a:t>
            </a:r>
          </a:p>
          <a:p>
            <a:pPr lvl="1"/>
            <a:r>
              <a:rPr lang="en-US" dirty="0"/>
              <a:t>Set the input mode 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InputMethod</a:t>
            </a:r>
            <a:r>
              <a:rPr lang="en-US" dirty="0">
                <a:latin typeface="Courier New"/>
                <a:cs typeface="Courier New"/>
              </a:rPr>
              <a:t> also </a:t>
            </a:r>
            <a:r>
              <a:rPr lang="en-US" dirty="0"/>
              <a:t>provides access to locale-based layout </a:t>
            </a:r>
            <a:r>
              <a:rPr lang="en-US" b="1" dirty="0" err="1">
                <a:latin typeface="Courier New"/>
                <a:cs typeface="Courier New"/>
              </a:rPr>
              <a:t>virtualkeyboard</a:t>
            </a:r>
            <a:r>
              <a:rPr lang="en-US" b="1" dirty="0">
                <a:latin typeface="Courier New"/>
                <a:cs typeface="Courier New"/>
              </a:rPr>
              <a:t>/layouts/</a:t>
            </a:r>
            <a:r>
              <a:rPr lang="en-US" b="1" dirty="0" err="1">
                <a:latin typeface="Courier New"/>
                <a:cs typeface="Courier New"/>
              </a:rPr>
              <a:t>de_DE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symbols.qml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3861048"/>
            <a:ext cx="3607578" cy="2254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474" y="1762255"/>
            <a:ext cx="4349545" cy="25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6085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1656183"/>
          </a:xfrm>
        </p:spPr>
        <p:txBody>
          <a:bodyPr/>
          <a:lstStyle/>
          <a:p>
            <a:r>
              <a:rPr lang="en-US" dirty="0"/>
              <a:t>Layouts are provided in a locale-specific folder </a:t>
            </a:r>
            <a:r>
              <a:rPr lang="en-US" b="1" dirty="0" err="1">
                <a:latin typeface="Courier New"/>
                <a:cs typeface="Courier New"/>
              </a:rPr>
              <a:t>virtualkeyboard</a:t>
            </a:r>
            <a:r>
              <a:rPr lang="en-US" b="1" dirty="0">
                <a:latin typeface="Courier New"/>
                <a:cs typeface="Courier New"/>
              </a:rPr>
              <a:t>/layouts/</a:t>
            </a:r>
            <a:r>
              <a:rPr lang="en-US" b="1" dirty="0" err="1">
                <a:latin typeface="Courier New"/>
                <a:cs typeface="Courier New"/>
              </a:rPr>
              <a:t>de_DE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symbols.qml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Input mode defines the layout type, which is recognized by the file name</a:t>
            </a:r>
          </a:p>
          <a:p>
            <a:pPr lvl="1"/>
            <a:r>
              <a:rPr lang="en-US" dirty="0"/>
              <a:t>Some layout types are activated with input method hints (IMH) while other from the main layout</a:t>
            </a:r>
          </a:p>
          <a:p>
            <a:pPr lvl="1"/>
            <a:r>
              <a:rPr lang="en-US" dirty="0"/>
              <a:t>main, symbols, numbers (IMH), </a:t>
            </a:r>
            <a:r>
              <a:rPr lang="en-US" dirty="0" err="1"/>
              <a:t>dialpad</a:t>
            </a:r>
            <a:r>
              <a:rPr lang="en-US" dirty="0"/>
              <a:t> (IMH), </a:t>
            </a:r>
            <a:r>
              <a:rPr lang="en-US" dirty="0" err="1"/>
              <a:t>handwiritng</a:t>
            </a:r>
            <a:endParaRPr lang="en-US" dirty="0"/>
          </a:p>
          <a:p>
            <a:pPr lvl="2"/>
            <a:endParaRPr lang="en-US" dirty="0"/>
          </a:p>
          <a:p>
            <a:pPr marL="288000" lvl="1" indent="0">
              <a:buNone/>
            </a:pPr>
            <a:r>
              <a:rPr lang="en-US" dirty="0">
                <a:latin typeface="Courier New"/>
                <a:cs typeface="Courier New"/>
              </a:rPr>
              <a:t>             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– VKB Layouts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96" y="3573016"/>
            <a:ext cx="10738586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dirty="0" err="1">
                <a:solidFill>
                  <a:srgbClr val="800080"/>
                </a:solidFill>
              </a:rPr>
              <a:t>KeyboardLayoutLoader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{// Optional for managing several keyboard layouts (pages)</a:t>
            </a:r>
          </a:p>
          <a:p>
            <a:r>
              <a:rPr lang="en-US" dirty="0">
                <a:solidFill>
                  <a:srgbClr val="800000"/>
                </a:solidFill>
              </a:rPr>
              <a:t>   </a:t>
            </a:r>
            <a:r>
              <a:rPr lang="en-US" dirty="0" err="1">
                <a:solidFill>
                  <a:srgbClr val="800000"/>
                </a:solidFill>
              </a:rPr>
              <a:t>sourceComponent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>
                <a:solidFill>
                  <a:srgbClr val="800080"/>
                </a:solidFill>
              </a:rPr>
              <a:t>Component </a:t>
            </a:r>
            <a:r>
              <a:rPr lang="en-US" dirty="0"/>
              <a:t>{ </a:t>
            </a:r>
            <a:r>
              <a:rPr lang="en-US" dirty="0" err="1"/>
              <a:t>K</a:t>
            </a:r>
            <a:r>
              <a:rPr lang="en-US" dirty="0" err="1">
                <a:solidFill>
                  <a:srgbClr val="800080"/>
                </a:solidFill>
              </a:rPr>
              <a:t>eyboardLayout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{ </a:t>
            </a:r>
          </a:p>
          <a:p>
            <a:endParaRPr lang="en-US" dirty="0">
              <a:solidFill>
                <a:srgbClr val="800080"/>
              </a:solidFill>
            </a:endParaRPr>
          </a:p>
          <a:p>
            <a:r>
              <a:rPr lang="en-US" dirty="0" err="1">
                <a:solidFill>
                  <a:srgbClr val="800080"/>
                </a:solidFill>
              </a:rPr>
              <a:t>KeyboardLayout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{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800000"/>
                </a:solidFill>
              </a:rPr>
              <a:t>inputMethod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handWritingInputMethod</a:t>
            </a:r>
            <a:r>
              <a:rPr lang="en-US" dirty="0"/>
              <a:t> // Only in HWR layouts</a:t>
            </a:r>
          </a:p>
          <a:p>
            <a:r>
              <a:rPr lang="en-US" dirty="0">
                <a:solidFill>
                  <a:srgbClr val="800000"/>
                </a:solidFill>
              </a:rPr>
              <a:t>    </a:t>
            </a:r>
            <a:r>
              <a:rPr lang="en-US" dirty="0" err="1">
                <a:solidFill>
                  <a:srgbClr val="800000"/>
                </a:solidFill>
              </a:rPr>
              <a:t>keyWeight</a:t>
            </a:r>
            <a:r>
              <a:rPr lang="en-US" dirty="0"/>
              <a:t>: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200 // Decoration to indicate the panel is active</a:t>
            </a:r>
          </a:p>
          <a:p>
            <a:r>
              <a:rPr lang="en-US" dirty="0">
                <a:solidFill>
                  <a:srgbClr val="800080"/>
                </a:solidFill>
              </a:rPr>
              <a:t>    </a:t>
            </a:r>
            <a:r>
              <a:rPr lang="en-US" dirty="0" err="1">
                <a:solidFill>
                  <a:srgbClr val="800080"/>
                </a:solidFill>
              </a:rPr>
              <a:t>KeyboardRow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{ 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800080"/>
                </a:solidFill>
              </a:rPr>
              <a:t>Key </a:t>
            </a:r>
            <a:r>
              <a:rPr lang="en-US" dirty="0"/>
              <a:t>{ key: </a:t>
            </a:r>
            <a:r>
              <a:rPr lang="en-US" dirty="0" err="1"/>
              <a:t>Qt.Key_A</a:t>
            </a:r>
            <a:r>
              <a:rPr lang="en-US" dirty="0"/>
              <a:t>; text: “a”; </a:t>
            </a:r>
            <a:r>
              <a:rPr lang="en-US" dirty="0" err="1"/>
              <a:t>alternativeKey</a:t>
            </a:r>
            <a:r>
              <a:rPr lang="en-US" dirty="0"/>
              <a:t>: [ “</a:t>
            </a:r>
            <a:r>
              <a:rPr lang="en-US" dirty="0" err="1"/>
              <a:t>ä</a:t>
            </a:r>
            <a:r>
              <a:rPr lang="en-US" dirty="0"/>
              <a:t>”, “</a:t>
            </a:r>
            <a:r>
              <a:rPr lang="en-US" dirty="0" err="1"/>
              <a:t>å</a:t>
            </a:r>
            <a:r>
              <a:rPr lang="en-US" dirty="0"/>
              <a:t>” ]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800080"/>
                </a:solidFill>
              </a:rPr>
              <a:t>BackspaceKey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{ weight: 400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800080"/>
                </a:solidFill>
              </a:rPr>
              <a:t>HandwritingModeKey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{ </a:t>
            </a:r>
            <a:r>
              <a:rPr lang="en-US" dirty="0" err="1"/>
              <a:t>noModifier</a:t>
            </a:r>
            <a:r>
              <a:rPr lang="en-US" dirty="0"/>
              <a:t>: true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]</a:t>
            </a:r>
            <a:endParaRPr lang="fi-FI" dirty="0"/>
          </a:p>
          <a:p>
            <a:r>
              <a:rPr lang="fi-FI" dirty="0"/>
              <a:t>        </a:t>
            </a:r>
            <a:r>
              <a:rPr lang="en-US" dirty="0" err="1">
                <a:solidFill>
                  <a:srgbClr val="800080"/>
                </a:solidFill>
              </a:rPr>
              <a:t>TraceInputKey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/>
              <a:t>{ </a:t>
            </a:r>
            <a:r>
              <a:rPr lang="en-US" dirty="0" err="1"/>
              <a:t>patternRecognitionMode</a:t>
            </a:r>
            <a:r>
              <a:rPr lang="en-US" dirty="0"/>
              <a:t>: </a:t>
            </a:r>
            <a:r>
              <a:rPr lang="en-US" dirty="0" err="1"/>
              <a:t>InputEngine.HandwirtingRecognition</a:t>
            </a:r>
            <a:r>
              <a:rPr lang="en-US" dirty="0"/>
              <a:t> ] </a:t>
            </a:r>
          </a:p>
          <a:p>
            <a:r>
              <a:rPr lang="en-US" dirty="0"/>
              <a:t>        // Collects and renders touch input data </a:t>
            </a:r>
            <a:endParaRPr lang="fi-FI" dirty="0"/>
          </a:p>
          <a:p>
            <a:endParaRPr lang="fi-FI" dirty="0"/>
          </a:p>
          <a:p>
            <a:endParaRPr lang="en-US" dirty="0"/>
          </a:p>
          <a:p>
            <a:r>
              <a:rPr lang="en-US" dirty="0">
                <a:solidFill>
                  <a:srgbClr val="800000"/>
                </a:solidFill>
              </a:rPr>
              <a:t>        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042939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the </a:t>
            </a:r>
            <a:r>
              <a:rPr lang="en-US" b="1" dirty="0" err="1">
                <a:latin typeface="Courier New"/>
                <a:cs typeface="Courier New"/>
              </a:rPr>
              <a:t>virtualkeyboard</a:t>
            </a:r>
            <a:r>
              <a:rPr lang="en-US" b="1" dirty="0">
                <a:latin typeface="Courier New"/>
                <a:cs typeface="Courier New"/>
              </a:rPr>
              <a:t>/content/styles</a:t>
            </a:r>
            <a:r>
              <a:rPr lang="en-US" b="1" dirty="0"/>
              <a:t> </a:t>
            </a:r>
            <a:r>
              <a:rPr lang="en-US" dirty="0"/>
              <a:t>folder</a:t>
            </a:r>
          </a:p>
          <a:p>
            <a:pPr lvl="1"/>
            <a:r>
              <a:rPr lang="en-US" dirty="0"/>
              <a:t>Copy a default style folder </a:t>
            </a:r>
          </a:p>
          <a:p>
            <a:pPr lvl="1"/>
            <a:r>
              <a:rPr lang="en-US" dirty="0"/>
              <a:t>Replace images</a:t>
            </a:r>
          </a:p>
          <a:p>
            <a:pPr lvl="1"/>
            <a:r>
              <a:rPr lang="en-US" dirty="0"/>
              <a:t>Change the </a:t>
            </a:r>
            <a:r>
              <a:rPr lang="en-US" dirty="0" err="1">
                <a:latin typeface="Courier New"/>
                <a:cs typeface="Courier New"/>
              </a:rPr>
              <a:t>style.qml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Set the resource prefix according to the location of your actual resources </a:t>
            </a:r>
          </a:p>
          <a:p>
            <a:pPr lvl="2"/>
            <a:r>
              <a:rPr lang="en-US" dirty="0"/>
              <a:t>Like “”, if in the same </a:t>
            </a:r>
            <a:r>
              <a:rPr lang="en-US" dirty="0" smtClean="0"/>
              <a:t>folder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 err="1"/>
              <a:t>stylable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Icons </a:t>
            </a:r>
          </a:p>
          <a:p>
            <a:pPr lvl="1"/>
            <a:r>
              <a:rPr lang="en-US" dirty="0"/>
              <a:t>Icon scale</a:t>
            </a:r>
          </a:p>
          <a:p>
            <a:pPr lvl="1"/>
            <a:r>
              <a:rPr lang="en-US" dirty="0"/>
              <a:t>Background color</a:t>
            </a:r>
          </a:p>
          <a:p>
            <a:pPr lvl="1"/>
            <a:r>
              <a:rPr lang="en-US" dirty="0"/>
              <a:t>Margins</a:t>
            </a:r>
          </a:p>
          <a:p>
            <a:pPr lvl="1"/>
            <a:r>
              <a:rPr lang="en-US" dirty="0"/>
              <a:t>Key panel, containing a sound effect and control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– Styles </a:t>
            </a:r>
            <a:endParaRPr lang="en-US" dirty="0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728275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Qt provides a cross-platform virtual keyboard for Linux, Boot2Qt and Windows</a:t>
            </a:r>
          </a:p>
          <a:p>
            <a:endParaRPr lang="en-US" dirty="0"/>
          </a:p>
          <a:p>
            <a:r>
              <a:rPr lang="en-US" dirty="0"/>
              <a:t>VKB can be used in the application and desktop mode</a:t>
            </a:r>
          </a:p>
          <a:p>
            <a:pPr lvl="1"/>
            <a:r>
              <a:rPr lang="en-US" dirty="0"/>
              <a:t>Application mode means </a:t>
            </a:r>
            <a:r>
              <a:rPr lang="en-US" dirty="0" err="1">
                <a:latin typeface="Courier New"/>
                <a:cs typeface="Courier New"/>
              </a:rPr>
              <a:t>InputPanel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is created in code</a:t>
            </a:r>
          </a:p>
          <a:p>
            <a:pPr lvl="1"/>
            <a:r>
              <a:rPr lang="en-US" dirty="0"/>
              <a:t>Desktop mode is automatic </a:t>
            </a:r>
          </a:p>
          <a:p>
            <a:pPr lvl="1"/>
            <a:endParaRPr lang="en-US" dirty="0"/>
          </a:p>
          <a:p>
            <a:r>
              <a:rPr lang="en-US" dirty="0"/>
              <a:t>VKB supports easy localization and customization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71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 smtClean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7452834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Serial Bus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22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272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to cross-compile Linux + Qt libraries + other SW to the embedded target</a:t>
            </a:r>
          </a:p>
          <a:p>
            <a:pPr lvl="1"/>
            <a:r>
              <a:rPr lang="en-US" dirty="0"/>
              <a:t>Cross-compiler, linker, possibly a debugger</a:t>
            </a:r>
          </a:p>
          <a:p>
            <a:pPr lvl="1"/>
            <a:r>
              <a:rPr lang="en-US" dirty="0"/>
              <a:t>Boot code (u-boot)</a:t>
            </a:r>
          </a:p>
          <a:p>
            <a:pPr lvl="1"/>
            <a:r>
              <a:rPr lang="en-US" dirty="0"/>
              <a:t>Root file system (</a:t>
            </a:r>
            <a:r>
              <a:rPr lang="en-US" dirty="0" err="1"/>
              <a:t>rootfs</a:t>
            </a:r>
            <a:r>
              <a:rPr lang="en-US" dirty="0"/>
              <a:t>) including</a:t>
            </a:r>
          </a:p>
          <a:p>
            <a:pPr lvl="2"/>
            <a:r>
              <a:rPr lang="en-US" dirty="0"/>
              <a:t>Linux </a:t>
            </a:r>
            <a:r>
              <a:rPr lang="en-US" dirty="0" smtClean="0"/>
              <a:t>kernel, Board </a:t>
            </a:r>
            <a:r>
              <a:rPr lang="en-US" dirty="0"/>
              <a:t>Support Package (BSP) for the HW in question </a:t>
            </a:r>
          </a:p>
          <a:p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/>
              <a:t>consuming process </a:t>
            </a:r>
          </a:p>
          <a:p>
            <a:pPr lvl="1"/>
            <a:r>
              <a:rPr lang="en-US" dirty="0"/>
              <a:t>Build the toolchain tool with all the dependencies </a:t>
            </a:r>
          </a:p>
          <a:p>
            <a:pPr lvl="1"/>
            <a:r>
              <a:rPr lang="en-US" dirty="0"/>
              <a:t>Build the </a:t>
            </a:r>
            <a:r>
              <a:rPr lang="en-US" dirty="0" err="1"/>
              <a:t>bootloader</a:t>
            </a:r>
            <a:r>
              <a:rPr lang="en-US" dirty="0"/>
              <a:t>, kernel, and root file system with optimal configurations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Optimal configuration for the performance?</a:t>
            </a:r>
          </a:p>
          <a:p>
            <a:pPr lvl="1"/>
            <a:r>
              <a:rPr lang="en-US" dirty="0"/>
              <a:t>Optimal configuration for minimal memory footprint?  </a:t>
            </a:r>
          </a:p>
          <a:p>
            <a:pPr lvl="1"/>
            <a:r>
              <a:rPr lang="en-US" dirty="0"/>
              <a:t>Silicon vendors may provide useful configurations for the HW platform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1. Create a Target Toolchain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5539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Bus Usage</a:t>
            </a:r>
          </a:p>
          <a:p>
            <a:r>
              <a:rPr lang="en-US" dirty="0" err="1"/>
              <a:t>Backends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204F-92EA-45FA-925F-32F9768333F0}" type="datetime3">
              <a:rPr lang="en-US" smtClean="0"/>
              <a:t>23 February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368716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Abstracts industrial serial buses and protocols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Controller Area Network (CAN)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Used mainly by automotive but also in cycling, industrial, and entertainment applications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Multi-master serial bus standard for connecting sensors and other control units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Units send and receive messages AKA frames to each other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ModBus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Request/reply protocol with one master and several slaves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Master reads and writes data into the slaves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Supports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, provided the plugin implements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functions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Implemented in its own module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ourier New"/>
                <a:cs typeface="Courier New"/>
              </a:rPr>
              <a:t>QT += </a:t>
            </a:r>
            <a:r>
              <a:rPr lang="en-US" dirty="0" err="1">
                <a:latin typeface="Courier New"/>
                <a:cs typeface="Courier New"/>
              </a:rPr>
              <a:t>serialbus</a:t>
            </a:r>
            <a:endParaRPr lang="en-US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</a:t>
            </a:r>
            <a:r>
              <a:rPr lang="en-US" dirty="0" err="1" smtClean="0"/>
              <a:t>SerialBus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73725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6551804" cy="4321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The CAN bus API provides a common API + vendor-specific plugin</a:t>
            </a:r>
          </a:p>
          <a:p>
            <a:pPr>
              <a:lnSpc>
                <a:spcPct val="80000"/>
              </a:lnSpc>
            </a:pPr>
            <a:r>
              <a:rPr lang="en-US" dirty="0"/>
              <a:t>Two classes in the common API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/>
                <a:cs typeface="Courier New"/>
              </a:rPr>
              <a:t>QCanBusDevice</a:t>
            </a:r>
            <a:r>
              <a:rPr lang="en-US" dirty="0"/>
              <a:t> – direct access to the CAN device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Reads and writes messages using the backend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/>
                <a:cs typeface="Courier New"/>
              </a:rPr>
              <a:t>QCanBusFrame</a:t>
            </a:r>
            <a:r>
              <a:rPr lang="en-US" dirty="0"/>
              <a:t> – defines a message, which can be read or written to the CAN device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Provides an identifier, payload, and a timestamp, when the frame was </a:t>
            </a:r>
            <a:r>
              <a:rPr lang="en-US" dirty="0" smtClean="0"/>
              <a:t>read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Check </a:t>
            </a:r>
            <a:r>
              <a:rPr lang="en-US" dirty="0"/>
              <a:t>the backend exists</a:t>
            </a:r>
          </a:p>
          <a:p>
            <a:pPr>
              <a:lnSpc>
                <a:spcPct val="80000"/>
              </a:lnSpc>
            </a:pPr>
            <a:r>
              <a:rPr lang="en-US" dirty="0"/>
              <a:t>Create the device </a:t>
            </a:r>
          </a:p>
          <a:p>
            <a:pPr>
              <a:lnSpc>
                <a:spcPct val="80000"/>
              </a:lnSpc>
            </a:pPr>
            <a:r>
              <a:rPr lang="en-US" dirty="0"/>
              <a:t>Set the configuration, if needed (bit rate (not supported in the CAN bus), frame filters etc.)</a:t>
            </a:r>
          </a:p>
          <a:p>
            <a:pPr>
              <a:lnSpc>
                <a:spcPct val="80000"/>
              </a:lnSpc>
            </a:pPr>
            <a:r>
              <a:rPr lang="en-US" dirty="0"/>
              <a:t>Read and write frames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Signal </a:t>
            </a:r>
            <a:r>
              <a:rPr lang="en-US" dirty="0" err="1">
                <a:latin typeface="Courier New"/>
                <a:cs typeface="Courier New"/>
              </a:rPr>
              <a:t>QCanBusDevice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framesReceived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emitted, when new frames received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2">
              <a:lnSpc>
                <a:spcPct val="8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 Usage – CAN Bus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824" y="1484784"/>
            <a:ext cx="402267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2905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Bus Usage 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9796" y="1484784"/>
            <a:ext cx="108012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Q_FOREACH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8000"/>
                </a:solidFill>
              </a:rPr>
              <a:t>const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QByteArray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&amp;backend,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QCanBus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/>
              <a:t>instance</a:t>
            </a:r>
            <a:r>
              <a:rPr lang="en-US" sz="1600" dirty="0">
                <a:solidFill>
                  <a:srgbClr val="000000"/>
                </a:solidFill>
              </a:rPr>
              <a:t>()-&gt;</a:t>
            </a:r>
            <a:r>
              <a:rPr lang="en-US" sz="1600" dirty="0"/>
              <a:t>plugins</a:t>
            </a:r>
            <a:r>
              <a:rPr lang="en-US" sz="1600" dirty="0">
                <a:solidFill>
                  <a:srgbClr val="000000"/>
                </a:solidFill>
              </a:rPr>
              <a:t>())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if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(backend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en-US" sz="1600" dirty="0" err="1">
                <a:solidFill>
                  <a:srgbClr val="008000"/>
                </a:solidFill>
              </a:rPr>
              <a:t>socketcan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 </a:t>
            </a: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or “</a:t>
            </a:r>
            <a:r>
              <a:rPr lang="en-US" sz="1600" dirty="0" err="1">
                <a:solidFill>
                  <a:srgbClr val="008000"/>
                </a:solidFill>
              </a:rPr>
              <a:t>peakcan</a:t>
            </a:r>
            <a:r>
              <a:rPr lang="en-US" sz="1600" dirty="0">
                <a:solidFill>
                  <a:srgbClr val="008000"/>
                </a:solidFill>
              </a:rPr>
              <a:t>” or “</a:t>
            </a:r>
            <a:r>
              <a:rPr lang="en-US" sz="1600" dirty="0" err="1">
                <a:solidFill>
                  <a:srgbClr val="008000"/>
                </a:solidFill>
              </a:rPr>
              <a:t>tinycan</a:t>
            </a:r>
            <a:r>
              <a:rPr lang="en-US" sz="1600" dirty="0">
                <a:solidFill>
                  <a:srgbClr val="008000"/>
                </a:solidFill>
              </a:rPr>
              <a:t>”</a:t>
            </a:r>
            <a:endParaRPr lang="en-US" sz="16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        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Plugin was found</a:t>
            </a:r>
            <a:endParaRPr lang="en-US" sz="16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    break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CAN interfaces, like can0, can be requested using </a:t>
            </a:r>
            <a:r>
              <a:rPr lang="en-US" sz="1600" dirty="0" err="1">
                <a:solidFill>
                  <a:srgbClr val="008000"/>
                </a:solidFill>
              </a:rPr>
              <a:t>ifconfig</a:t>
            </a:r>
            <a:endParaRPr lang="en-US" sz="1600" dirty="0">
              <a:solidFill>
                <a:srgbClr val="008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// Peak can supports only USB adapters usbbus1 to usbbus8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Tiny-CAN supports only two interfaces: </a:t>
            </a:r>
            <a:r>
              <a:rPr lang="en-US" sz="1600" dirty="0" err="1">
                <a:solidFill>
                  <a:srgbClr val="008000"/>
                </a:solidFill>
              </a:rPr>
              <a:t>channela</a:t>
            </a:r>
            <a:r>
              <a:rPr lang="en-US" sz="1600" dirty="0">
                <a:solidFill>
                  <a:srgbClr val="008000"/>
                </a:solidFill>
              </a:rPr>
              <a:t> and </a:t>
            </a:r>
            <a:r>
              <a:rPr lang="en-US" sz="1600" dirty="0" err="1">
                <a:solidFill>
                  <a:srgbClr val="008000"/>
                </a:solidFill>
              </a:rPr>
              <a:t>channelb</a:t>
            </a:r>
            <a:endParaRPr lang="en-US" sz="16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>
                <a:solidFill>
                  <a:srgbClr val="800080"/>
                </a:solidFill>
              </a:rPr>
              <a:t>QCanBusDevice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*device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QCanBus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createDevice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en-US" sz="1600" dirty="0" err="1">
                <a:solidFill>
                  <a:srgbClr val="008000"/>
                </a:solidFill>
              </a:rPr>
              <a:t>socketcan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000080"/>
                </a:solidFill>
              </a:rPr>
              <a:t>QStringLiteral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8000"/>
                </a:solidFill>
              </a:rPr>
              <a:t>"can0"</a:t>
            </a:r>
            <a:r>
              <a:rPr lang="en-US" sz="1600" dirty="0">
                <a:solidFill>
                  <a:srgbClr val="000000"/>
                </a:solidFill>
              </a:rPr>
              <a:t>));</a:t>
            </a:r>
            <a:r>
              <a:rPr lang="en-US" sz="1600" dirty="0"/>
              <a:t> 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Some configuration </a:t>
            </a:r>
            <a:r>
              <a:rPr lang="en-US" sz="1600" dirty="0" err="1">
                <a:solidFill>
                  <a:srgbClr val="008000"/>
                </a:solidFill>
              </a:rPr>
              <a:t>params</a:t>
            </a:r>
            <a:r>
              <a:rPr lang="en-US" sz="1600" dirty="0">
                <a:solidFill>
                  <a:srgbClr val="008000"/>
                </a:solidFill>
              </a:rPr>
              <a:t>, like bit rate, must be set before the connection</a:t>
            </a:r>
            <a:endParaRPr lang="en-US" sz="1600" dirty="0">
              <a:solidFill>
                <a:srgbClr val="000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device-&gt;</a:t>
            </a:r>
            <a:r>
              <a:rPr lang="en-US" sz="1600" dirty="0" err="1"/>
              <a:t>connectDevice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r>
              <a:rPr lang="en-US" sz="1600" dirty="0"/>
              <a:t> </a:t>
            </a:r>
            <a:endParaRPr lang="en-US" sz="1600" dirty="0">
              <a:solidFill>
                <a:srgbClr val="008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sz="16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>
                <a:solidFill>
                  <a:srgbClr val="800080"/>
                </a:solidFill>
              </a:rPr>
              <a:t>QCanBusFrame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frame;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frame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dirty="0" err="1"/>
              <a:t>setFrameId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80"/>
                </a:solidFill>
              </a:rPr>
              <a:t>8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>
                <a:solidFill>
                  <a:srgbClr val="800080"/>
                </a:solidFill>
              </a:rPr>
              <a:t>QByteArray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payload(</a:t>
            </a:r>
            <a:r>
              <a:rPr lang="en-US" sz="1600" dirty="0">
                <a:solidFill>
                  <a:srgbClr val="008000"/>
                </a:solidFill>
              </a:rPr>
              <a:t>"A36E"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frame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dirty="0" err="1"/>
              <a:t>setPayload</a:t>
            </a:r>
            <a:r>
              <a:rPr lang="en-US" sz="1600" dirty="0">
                <a:solidFill>
                  <a:srgbClr val="000000"/>
                </a:solidFill>
              </a:rPr>
              <a:t>(payload);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device-&gt;</a:t>
            </a:r>
            <a:r>
              <a:rPr lang="en-US" sz="1600" dirty="0" err="1"/>
              <a:t>writeFrame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/>
              <a:t>frame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>
                <a:solidFill>
                  <a:srgbClr val="800080"/>
                </a:solidFill>
              </a:rPr>
              <a:t>QCanBusFrame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frame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device-&gt;</a:t>
            </a:r>
            <a:r>
              <a:rPr lang="en-US" sz="1600" dirty="0" err="1"/>
              <a:t>readFrame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r>
              <a:rPr lang="en-US" sz="1600" dirty="0"/>
              <a:t>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0141893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Vendor-specific APIs are implemented in the backend plugin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Three </a:t>
            </a:r>
            <a:r>
              <a:rPr lang="en-US" dirty="0" err="1"/>
              <a:t>backends</a:t>
            </a:r>
            <a:r>
              <a:rPr lang="en-US" dirty="0"/>
              <a:t> supported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SocketCAN</a:t>
            </a:r>
            <a:r>
              <a:rPr lang="en-US" dirty="0"/>
              <a:t> using Linux sockets and open source drivers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PeakCAN</a:t>
            </a:r>
            <a:r>
              <a:rPr lang="en-US" dirty="0"/>
              <a:t> – using PCAN adapters 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TinyCAN</a:t>
            </a:r>
            <a:r>
              <a:rPr lang="en-US" dirty="0"/>
              <a:t> – using Tiny-CAN adapters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QCanBus</a:t>
            </a:r>
            <a:r>
              <a:rPr lang="en-US" dirty="0"/>
              <a:t> to register and create bus </a:t>
            </a:r>
            <a:r>
              <a:rPr lang="en-US" dirty="0" err="1"/>
              <a:t>backends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Create the CAN bus device: </a:t>
            </a:r>
            <a:r>
              <a:rPr lang="en-US" dirty="0" err="1">
                <a:latin typeface="Courier New"/>
                <a:cs typeface="Courier New"/>
              </a:rPr>
              <a:t>QCanBus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createDevice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QByteArray</a:t>
            </a:r>
            <a:r>
              <a:rPr lang="en-US" dirty="0">
                <a:latin typeface="Courier New"/>
                <a:cs typeface="Courier New"/>
              </a:rPr>
              <a:t> &amp;plugin, 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err="1">
                <a:latin typeface="Courier New"/>
                <a:cs typeface="Courier New"/>
              </a:rPr>
              <a:t>interfaceName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Get a pointer to </a:t>
            </a:r>
            <a:r>
              <a:rPr lang="en-US" dirty="0" err="1">
                <a:latin typeface="Courier New"/>
                <a:cs typeface="Courier New"/>
              </a:rPr>
              <a:t>QCanBus</a:t>
            </a:r>
            <a:r>
              <a:rPr lang="en-US" dirty="0"/>
              <a:t> singleton: </a:t>
            </a:r>
            <a:r>
              <a:rPr lang="en-US" dirty="0">
                <a:latin typeface="Courier New"/>
                <a:cs typeface="Courier New"/>
              </a:rPr>
              <a:t>static </a:t>
            </a:r>
            <a:r>
              <a:rPr lang="en-US" dirty="0" err="1">
                <a:latin typeface="Courier New"/>
                <a:cs typeface="Courier New"/>
              </a:rPr>
              <a:t>QCanBus</a:t>
            </a:r>
            <a:r>
              <a:rPr lang="en-US" dirty="0">
                <a:latin typeface="Courier New"/>
                <a:cs typeface="Courier New"/>
              </a:rPr>
              <a:t>::instance()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Return a list of loaded plugin identifiers: </a:t>
            </a:r>
            <a:r>
              <a:rPr lang="en-US" dirty="0" err="1">
                <a:latin typeface="Courier New"/>
                <a:cs typeface="Courier New"/>
              </a:rPr>
              <a:t>QCanBus</a:t>
            </a:r>
            <a:r>
              <a:rPr lang="en-US" dirty="0">
                <a:latin typeface="Courier New"/>
                <a:cs typeface="Courier New"/>
              </a:rPr>
              <a:t>::plugins();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Bus </a:t>
            </a:r>
            <a:r>
              <a:rPr lang="en-US" dirty="0" err="1"/>
              <a:t>Backends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778024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5615700" cy="4321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/>
                <a:cs typeface="Courier New"/>
              </a:rPr>
              <a:t>QModBusDevice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</a:t>
            </a:r>
            <a:r>
              <a:rPr lang="en-US" dirty="0" err="1">
                <a:latin typeface="Courier New"/>
                <a:cs typeface="Courier New"/>
              </a:rPr>
              <a:t>QModBusMaster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QModBusSlave</a:t>
            </a:r>
            <a:r>
              <a:rPr lang="en-US" dirty="0"/>
              <a:t> base class</a:t>
            </a:r>
          </a:p>
          <a:p>
            <a:pPr>
              <a:lnSpc>
                <a:spcPct val="80000"/>
              </a:lnSpc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dirty="0" err="1">
                <a:latin typeface="Courier New"/>
                <a:cs typeface="Courier New"/>
              </a:rPr>
              <a:t>QModBusMaster</a:t>
            </a:r>
            <a:r>
              <a:rPr lang="en-US" dirty="0"/>
              <a:t> – Communicates with the backend using </a:t>
            </a:r>
            <a:r>
              <a:rPr lang="en-US" dirty="0">
                <a:latin typeface="Courier New"/>
                <a:cs typeface="Courier New"/>
              </a:rPr>
              <a:t>read()/write() </a:t>
            </a:r>
            <a:r>
              <a:rPr lang="en-US" dirty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Subclass </a:t>
            </a:r>
            <a:r>
              <a:rPr lang="en-US" dirty="0" err="1">
                <a:latin typeface="Courier New"/>
                <a:cs typeface="Courier New"/>
              </a:rPr>
              <a:t>QModBusTcpClient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dirty="0" err="1">
                <a:latin typeface="Courier New"/>
                <a:cs typeface="Courier New"/>
              </a:rPr>
              <a:t>QModBusSlave</a:t>
            </a:r>
            <a:r>
              <a:rPr lang="en-US" dirty="0"/>
              <a:t> – Direct access to </a:t>
            </a:r>
            <a:r>
              <a:rPr lang="en-US" dirty="0" err="1"/>
              <a:t>ModBus</a:t>
            </a:r>
            <a:r>
              <a:rPr lang="en-US" dirty="0"/>
              <a:t> slave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Subclass </a:t>
            </a:r>
            <a:r>
              <a:rPr lang="en-US" dirty="0" err="1">
                <a:latin typeface="Courier New"/>
                <a:cs typeface="Courier New"/>
              </a:rPr>
              <a:t>QModBusTcpServer</a:t>
            </a:r>
            <a:endParaRPr lang="en-US" dirty="0">
              <a:latin typeface="Courier New"/>
              <a:cs typeface="Courier New"/>
            </a:endParaRPr>
          </a:p>
          <a:p>
            <a:pPr lvl="2">
              <a:lnSpc>
                <a:spcPct val="80000"/>
              </a:lnSpc>
            </a:pPr>
            <a:endParaRPr lang="en-US" dirty="0"/>
          </a:p>
          <a:p>
            <a:pPr marL="288000" lvl="1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 Usage – </a:t>
            </a:r>
            <a:r>
              <a:rPr lang="en-US" dirty="0" err="1"/>
              <a:t>ModBus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844824"/>
            <a:ext cx="5256584" cy="39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829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5759716" cy="4321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/>
                <a:cs typeface="Courier New"/>
              </a:rPr>
              <a:t>QModBusDataUnit</a:t>
            </a:r>
            <a:r>
              <a:rPr lang="en-US" dirty="0"/>
              <a:t> – Container, representing single bit or 16-bit entries in </a:t>
            </a:r>
            <a:r>
              <a:rPr lang="en-US" dirty="0" err="1"/>
              <a:t>ModBus</a:t>
            </a:r>
            <a:r>
              <a:rPr lang="en-US" dirty="0"/>
              <a:t> registers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Discrete Input and Coils are single bit register types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Several registers may be access from the start address and the number of contiguous entries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Input registers are read only as holding registers may be read and written</a:t>
            </a:r>
          </a:p>
          <a:p>
            <a:pPr>
              <a:lnSpc>
                <a:spcPct val="80000"/>
              </a:lnSpc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dirty="0" err="1">
                <a:latin typeface="Courier New"/>
                <a:cs typeface="Courier New"/>
              </a:rPr>
              <a:t>QModBusReply</a:t>
            </a:r>
            <a:r>
              <a:rPr lang="en-US" dirty="0"/>
              <a:t> – Contains the data and address for the request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Signal finished() emitted after a request is successfully completed </a:t>
            </a:r>
          </a:p>
          <a:p>
            <a:pPr lvl="2">
              <a:lnSpc>
                <a:spcPct val="80000"/>
              </a:lnSpc>
            </a:pPr>
            <a:endParaRPr lang="en-US" dirty="0"/>
          </a:p>
          <a:p>
            <a:pPr marL="288000" lvl="1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 Usage – </a:t>
            </a:r>
            <a:r>
              <a:rPr lang="en-US" dirty="0" err="1"/>
              <a:t>ModBus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484784"/>
            <a:ext cx="5237110" cy="39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704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ModBus</a:t>
            </a:r>
            <a:r>
              <a:rPr lang="en-US" dirty="0"/>
              <a:t> Usage 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788" y="1700809"/>
            <a:ext cx="11048272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Q_FOREACH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8000"/>
                </a:solidFill>
              </a:rPr>
              <a:t>const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QByteArray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&amp;backend,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QCanBus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/>
              <a:t>instance</a:t>
            </a:r>
            <a:r>
              <a:rPr lang="en-US" sz="1600" dirty="0">
                <a:solidFill>
                  <a:srgbClr val="000000"/>
                </a:solidFill>
              </a:rPr>
              <a:t>()-&gt;</a:t>
            </a:r>
            <a:r>
              <a:rPr lang="en-US" sz="1600" dirty="0"/>
              <a:t>plugins</a:t>
            </a:r>
            <a:r>
              <a:rPr lang="en-US" sz="1600" dirty="0">
                <a:solidFill>
                  <a:srgbClr val="000000"/>
                </a:solidFill>
              </a:rPr>
              <a:t>())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if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(backend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en-US" sz="1600" dirty="0" err="1">
                <a:solidFill>
                  <a:srgbClr val="008000"/>
                </a:solidFill>
              </a:rPr>
              <a:t>libmodbus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        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008000"/>
                </a:solidFill>
              </a:rPr>
              <a:t>ModBus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backend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found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808000"/>
                </a:solidFill>
              </a:rPr>
              <a:t>        break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    }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Create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a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master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or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slave,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depending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on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the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device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>
                <a:solidFill>
                  <a:srgbClr val="800080"/>
                </a:solidFill>
              </a:rPr>
              <a:t>QModBusMaster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*master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/>
              <a:t>QModBus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createMaster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en-US" sz="1600" dirty="0" err="1">
                <a:solidFill>
                  <a:srgbClr val="008000"/>
                </a:solidFill>
              </a:rPr>
              <a:t>libmodbus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Initialize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slave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tables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modBusSlave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 err="1"/>
              <a:t>setMap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QModBusDevice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DiscreteInputs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modBusSlave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 err="1"/>
              <a:t>setMap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QModBusDevice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/>
              <a:t>Coils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modBusSlave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 err="1"/>
              <a:t>setMap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QModBusDevice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InputRegisters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modBusSlave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 err="1"/>
              <a:t>setMap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QModBusDevice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HoldingRegisters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9902361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ModBus</a:t>
            </a:r>
            <a:r>
              <a:rPr lang="en-US" dirty="0"/>
              <a:t> Usage Example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9796" y="1772816"/>
            <a:ext cx="10873208" cy="4104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Set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a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connection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to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the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network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and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connect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the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device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TCP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uses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008000"/>
                </a:solidFill>
              </a:rPr>
              <a:t>QModBusDevice</a:t>
            </a:r>
            <a:r>
              <a:rPr lang="en-US" sz="1600" dirty="0">
                <a:solidFill>
                  <a:srgbClr val="008000"/>
                </a:solidFill>
              </a:rPr>
              <a:t>::TCP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and serial port </a:t>
            </a:r>
            <a:r>
              <a:rPr lang="en-US" sz="1600" dirty="0" err="1">
                <a:solidFill>
                  <a:srgbClr val="008000"/>
                </a:solidFill>
              </a:rPr>
              <a:t>QModBusDevice</a:t>
            </a:r>
            <a:r>
              <a:rPr lang="en-US" sz="1600" dirty="0">
                <a:solidFill>
                  <a:srgbClr val="008000"/>
                </a:solidFill>
              </a:rPr>
              <a:t>::</a:t>
            </a:r>
            <a:r>
              <a:rPr lang="en-US" sz="1600" dirty="0" err="1">
                <a:solidFill>
                  <a:srgbClr val="008000"/>
                </a:solidFill>
              </a:rPr>
              <a:t>RemoteTerminalUnit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C0C0C0"/>
                </a:solidFill>
              </a:rPr>
              <a:t>// </a:t>
            </a:r>
            <a:r>
              <a:rPr lang="en-US" sz="1600" dirty="0">
                <a:solidFill>
                  <a:srgbClr val="008000"/>
                </a:solidFill>
              </a:rPr>
              <a:t>package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type,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respectively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>
                <a:solidFill>
                  <a:srgbClr val="800080"/>
                </a:solidFill>
              </a:rPr>
              <a:t>QSerialPort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*</a:t>
            </a:r>
            <a:r>
              <a:rPr lang="en-US" sz="1600" dirty="0" err="1">
                <a:solidFill>
                  <a:srgbClr val="000000"/>
                </a:solidFill>
              </a:rPr>
              <a:t>serialPort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808000"/>
                </a:solidFill>
              </a:rPr>
              <a:t>new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QSerialPort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8000"/>
                </a:solidFill>
              </a:rPr>
              <a:t>"ttyS0"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modBusSlave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 err="1"/>
              <a:t>setDevice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serialPort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 err="1">
                <a:solidFill>
                  <a:srgbClr val="800080"/>
                </a:solidFill>
              </a:rPr>
              <a:t>QModBusDevice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RemoteTerminalUnit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modBusSlave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 err="1"/>
              <a:t>setSlaveId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80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modBusSlave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 err="1"/>
              <a:t>connectDevice</a:t>
            </a:r>
            <a:r>
              <a:rPr lang="en-US" sz="1600" dirty="0">
                <a:solidFill>
                  <a:srgbClr val="000000"/>
                </a:solidFill>
              </a:rPr>
              <a:t>();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sz="1600" dirty="0">
              <a:solidFill>
                <a:srgbClr val="008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>
                <a:solidFill>
                  <a:srgbClr val="008000"/>
                </a:solidFill>
              </a:rPr>
              <a:t>//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Read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or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write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a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single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or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multiple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data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8000"/>
                </a:solidFill>
              </a:rPr>
              <a:t>units</a:t>
            </a:r>
            <a:r>
              <a:rPr lang="en-US" sz="1600" dirty="0"/>
              <a:t> </a:t>
            </a:r>
            <a:r>
              <a:rPr lang="en-US" sz="1600" dirty="0" err="1"/>
              <a:t>units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dirty="0" err="1"/>
              <a:t>append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/>
              <a:t>QModBusDataUnit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QModBusDevice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HoldingRegisters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3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0x1af5</a:t>
            </a:r>
            <a:r>
              <a:rPr lang="en-US" sz="1600" dirty="0">
                <a:solidFill>
                  <a:srgbClr val="000000"/>
                </a:solidFill>
              </a:rPr>
              <a:t>));</a:t>
            </a:r>
            <a:r>
              <a:rPr lang="en-US" sz="1600" dirty="0"/>
              <a:t> </a:t>
            </a:r>
            <a:r>
              <a:rPr lang="en-US" sz="1600" dirty="0" err="1"/>
              <a:t>units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dirty="0" err="1"/>
              <a:t>append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/>
              <a:t>QModBusDataUnit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QModBusDevice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HoldingRegisters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4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0x1001</a:t>
            </a:r>
            <a:r>
              <a:rPr lang="en-US" sz="1600" dirty="0">
                <a:solidFill>
                  <a:srgbClr val="000000"/>
                </a:solidFill>
              </a:rPr>
              <a:t>));</a:t>
            </a:r>
            <a:r>
              <a:rPr lang="en-US" sz="1600" dirty="0"/>
              <a:t> </a:t>
            </a:r>
            <a:r>
              <a:rPr lang="en-US" sz="1600" dirty="0" err="1"/>
              <a:t>units</a:t>
            </a:r>
            <a:r>
              <a:rPr lang="en-US" sz="1600" dirty="0" err="1">
                <a:solidFill>
                  <a:srgbClr val="000000"/>
                </a:solidFill>
              </a:rPr>
              <a:t>.</a:t>
            </a:r>
            <a:r>
              <a:rPr lang="en-US" sz="1600" dirty="0" err="1"/>
              <a:t>append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/>
              <a:t>QModBusDataUnit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800080"/>
                </a:solidFill>
              </a:rPr>
              <a:t>QModBusDevice</a:t>
            </a:r>
            <a:r>
              <a:rPr lang="en-US" sz="1600" dirty="0">
                <a:solidFill>
                  <a:srgbClr val="000000"/>
                </a:solidFill>
              </a:rPr>
              <a:t>::</a:t>
            </a:r>
            <a:r>
              <a:rPr lang="en-US" sz="1600" dirty="0" err="1"/>
              <a:t>HoldingRegisters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en-US" sz="1600" dirty="0">
                <a:solidFill>
                  <a:srgbClr val="C0C0C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0xff34</a:t>
            </a:r>
            <a:r>
              <a:rPr lang="en-US" sz="1600" dirty="0">
                <a:solidFill>
                  <a:srgbClr val="000000"/>
                </a:solidFill>
              </a:rPr>
              <a:t>));</a:t>
            </a:r>
            <a:r>
              <a:rPr lang="en-US" sz="1600" dirty="0"/>
              <a:t> </a:t>
            </a: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600" dirty="0" err="1"/>
              <a:t>modBusMaster</a:t>
            </a:r>
            <a:r>
              <a:rPr lang="en-US" sz="1600" dirty="0">
                <a:solidFill>
                  <a:srgbClr val="000000"/>
                </a:solidFill>
              </a:rPr>
              <a:t>-&gt;</a:t>
            </a:r>
            <a:r>
              <a:rPr lang="en-US" sz="1600" dirty="0"/>
              <a:t>write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/>
              <a:t>units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  <a:r>
              <a:rPr lang="en-US" sz="1600" dirty="0"/>
              <a:t>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50577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One free SW backend library, </a:t>
            </a:r>
            <a:r>
              <a:rPr lang="en-US" dirty="0" err="1"/>
              <a:t>libmodbus</a:t>
            </a:r>
            <a:r>
              <a:rPr lang="en-US" dirty="0"/>
              <a:t> supported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Supports serial and Ethernet communication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ModBus</a:t>
            </a:r>
            <a:r>
              <a:rPr lang="en-US" dirty="0"/>
              <a:t> </a:t>
            </a:r>
            <a:r>
              <a:rPr lang="en-US" dirty="0" err="1"/>
              <a:t>Backends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4354983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11087386" cy="4464495"/>
          </a:xfrm>
        </p:spPr>
        <p:txBody>
          <a:bodyPr/>
          <a:lstStyle/>
          <a:p>
            <a:r>
              <a:rPr lang="en-US" dirty="0"/>
              <a:t>A tool to cross-compile SW in some host to the target board</a:t>
            </a:r>
          </a:p>
          <a:p>
            <a:pPr lvl="1"/>
            <a:r>
              <a:rPr lang="en-US" dirty="0"/>
              <a:t>Compiler, linker, assembler tool, C library</a:t>
            </a:r>
          </a:p>
          <a:p>
            <a:pPr lvl="1"/>
            <a:r>
              <a:rPr lang="en-US" dirty="0" err="1"/>
              <a:t>CodeSourcery</a:t>
            </a:r>
            <a:r>
              <a:rPr lang="en-US" dirty="0"/>
              <a:t> – Eclipse-based IDE and GNU toolchain for numerous target architectures </a:t>
            </a:r>
          </a:p>
          <a:p>
            <a:pPr lvl="1"/>
            <a:r>
              <a:rPr lang="en-US" dirty="0" err="1"/>
              <a:t>Linaro</a:t>
            </a:r>
            <a:r>
              <a:rPr lang="en-US" dirty="0"/>
              <a:t> – optimized toolchains for recent ARM CPUs (Cortex A8, A9) implemented partially by </a:t>
            </a:r>
            <a:r>
              <a:rPr lang="en-US" dirty="0" err="1"/>
              <a:t>CodeSourcery</a:t>
            </a:r>
            <a:r>
              <a:rPr lang="en-US" dirty="0"/>
              <a:t> employees </a:t>
            </a:r>
          </a:p>
          <a:p>
            <a:pPr lvl="1"/>
            <a:r>
              <a:rPr lang="en-US" dirty="0"/>
              <a:t>DENX Embedded Linux Development Kit (ELDK) – Cross compilation tools + U-Boot, Linux kernel + drivers for ARM, PowerPC, and MIPS processors </a:t>
            </a:r>
          </a:p>
          <a:p>
            <a:pPr lvl="1"/>
            <a:r>
              <a:rPr lang="en-US" dirty="0" err="1"/>
              <a:t>ScratchBox</a:t>
            </a:r>
            <a:r>
              <a:rPr lang="en-US" dirty="0"/>
              <a:t> – </a:t>
            </a:r>
            <a:r>
              <a:rPr lang="en-US" dirty="0" err="1"/>
              <a:t>toolchanis</a:t>
            </a:r>
            <a:r>
              <a:rPr lang="en-US" dirty="0"/>
              <a:t> for x86 and ARM target architectures </a:t>
            </a:r>
          </a:p>
          <a:p>
            <a:r>
              <a:rPr lang="en-US" dirty="0"/>
              <a:t>Toolchain Building System</a:t>
            </a:r>
          </a:p>
          <a:p>
            <a:pPr lvl="1"/>
            <a:r>
              <a:rPr lang="en-US" dirty="0"/>
              <a:t>Build a toolchain from the sources and possibly build the whole target operating system ready to be flashed</a:t>
            </a:r>
          </a:p>
          <a:p>
            <a:pPr lvl="1"/>
            <a:r>
              <a:rPr lang="en-US" dirty="0" err="1"/>
              <a:t>Buildroot</a:t>
            </a:r>
            <a:r>
              <a:rPr lang="en-US" dirty="0"/>
              <a:t> – complete build system, based on Linux kernel configuration system</a:t>
            </a:r>
          </a:p>
          <a:p>
            <a:pPr lvl="1"/>
            <a:r>
              <a:rPr lang="en-US" dirty="0" err="1"/>
              <a:t>Crosstool</a:t>
            </a:r>
            <a:r>
              <a:rPr lang="en-US" dirty="0"/>
              <a:t>-NG – similar to </a:t>
            </a:r>
            <a:r>
              <a:rPr lang="en-US" dirty="0" err="1"/>
              <a:t>Buildroot</a:t>
            </a:r>
            <a:r>
              <a:rPr lang="en-US" dirty="0"/>
              <a:t>, targeting at easier configuration</a:t>
            </a:r>
          </a:p>
          <a:p>
            <a:pPr lvl="2"/>
            <a:r>
              <a:rPr lang="en-US" dirty="0"/>
              <a:t>Both toolchains support a wide variety of target architectures</a:t>
            </a:r>
          </a:p>
          <a:p>
            <a:pPr lvl="1"/>
            <a:r>
              <a:rPr lang="en-US" dirty="0" err="1"/>
              <a:t>Bitbake</a:t>
            </a:r>
            <a:r>
              <a:rPr lang="en-US" dirty="0"/>
              <a:t> -  tool to build the complete distribution (</a:t>
            </a:r>
            <a:r>
              <a:rPr lang="en-US" dirty="0" err="1"/>
              <a:t>Ångström</a:t>
            </a:r>
            <a:r>
              <a:rPr lang="en-US" dirty="0"/>
              <a:t>), used by </a:t>
            </a:r>
            <a:r>
              <a:rPr lang="en-US" dirty="0" err="1"/>
              <a:t>OpenEmbedded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178-98AA-4574-9EAA-8EB007C551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Toolchain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5043591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Boot2Qt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57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Boot2Qt</a:t>
            </a:r>
          </a:p>
          <a:p>
            <a:r>
              <a:rPr lang="en-US" dirty="0"/>
              <a:t>Embedded App Creation, Building, Debugging, and Deployment</a:t>
            </a:r>
          </a:p>
          <a:p>
            <a:r>
              <a:rPr lang="en-US" dirty="0"/>
              <a:t>Build System Customization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073257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Boot2Qt - </a:t>
            </a:r>
            <a:r>
              <a:rPr lang="en-US" dirty="0"/>
              <a:t>Contents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306860" y="3973728"/>
            <a:ext cx="2753360" cy="7094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742484" y="1772816"/>
            <a:ext cx="243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Target Devices, actual HW</a:t>
            </a:r>
            <a:endParaRPr lang="en-US" sz="1400" dirty="0"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145156" y="2060848"/>
            <a:ext cx="4061824" cy="3798704"/>
            <a:chOff x="7052496" y="212195"/>
            <a:chExt cx="1526886" cy="1835161"/>
          </a:xfrm>
        </p:grpSpPr>
        <p:sp>
          <p:nvSpPr>
            <p:cNvPr id="23" name="Rectangle 22"/>
            <p:cNvSpPr/>
            <p:nvPr/>
          </p:nvSpPr>
          <p:spPr bwMode="auto">
            <a:xfrm>
              <a:off x="7052496" y="458349"/>
              <a:ext cx="1526886" cy="1487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137239" y="212195"/>
              <a:ext cx="1361263" cy="1666004"/>
              <a:chOff x="7137239" y="212195"/>
              <a:chExt cx="1361263" cy="166600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137239" y="535327"/>
                <a:ext cx="1349219" cy="1342872"/>
                <a:chOff x="6698931" y="535327"/>
                <a:chExt cx="1787527" cy="1779118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6698931" y="2050913"/>
                  <a:ext cx="1787526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err="1" smtClean="0">
                      <a:latin typeface="Verdana" pitchFamily="34" charset="0"/>
                    </a:rPr>
                    <a:t>Drivers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6702105" y="1732474"/>
                  <a:ext cx="1784351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smtClean="0">
                      <a:latin typeface="Verdana" pitchFamily="34" charset="0"/>
                    </a:rPr>
                    <a:t>Linux </a:t>
                  </a:r>
                  <a:r>
                    <a:rPr lang="fi-FI" sz="1400" dirty="0" err="1" smtClean="0">
                      <a:latin typeface="Verdana" pitchFamily="34" charset="0"/>
                    </a:rPr>
                    <a:t>Kernel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6702105" y="1397194"/>
                  <a:ext cx="1784351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smtClean="0">
                      <a:latin typeface="Verdana" pitchFamily="34" charset="0"/>
                    </a:rPr>
                    <a:t>…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6721291" y="878227"/>
                  <a:ext cx="1765167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smtClean="0">
                      <a:latin typeface="Verdana" pitchFamily="34" charset="0"/>
                    </a:rPr>
                    <a:t>Qt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6721291" y="535327"/>
                  <a:ext cx="1765167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smtClean="0">
                      <a:latin typeface="Verdana" pitchFamily="34" charset="0"/>
                    </a:rPr>
                    <a:t>QML </a:t>
                  </a:r>
                  <a:r>
                    <a:rPr lang="fi-FI" sz="1400" dirty="0" err="1">
                      <a:latin typeface="Verdana" pitchFamily="34" charset="0"/>
                    </a:rPr>
                    <a:t>a</a:t>
                  </a:r>
                  <a:r>
                    <a:rPr lang="fi-FI" sz="1400" dirty="0" err="1" smtClean="0">
                      <a:latin typeface="Verdana" pitchFamily="34" charset="0"/>
                    </a:rPr>
                    <a:t>pps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894194" y="1145526"/>
                  <a:ext cx="1356360" cy="19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sz="1400" b="1" dirty="0" smtClean="0">
                      <a:latin typeface="+mn-lt"/>
                    </a:rPr>
                    <a:t>Linux </a:t>
                  </a:r>
                  <a:r>
                    <a:rPr lang="fi-FI" sz="1400" b="1" dirty="0" err="1" smtClean="0">
                      <a:latin typeface="+mn-lt"/>
                    </a:rPr>
                    <a:t>Baselayer</a:t>
                  </a:r>
                  <a:endParaRPr lang="en-US" sz="1400" b="1" dirty="0">
                    <a:latin typeface="+mn-lt"/>
                  </a:endParaRP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 bwMode="auto">
              <a:xfrm>
                <a:off x="7155629" y="212195"/>
                <a:ext cx="1342873" cy="2729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i-FI" sz="1400" b="1" dirty="0" err="1" smtClean="0">
                    <a:latin typeface="Verdana" pitchFamily="34" charset="0"/>
                  </a:rPr>
                  <a:t>Boot</a:t>
                </a:r>
                <a:r>
                  <a:rPr lang="fi-FI" sz="1400" b="1" dirty="0" smtClean="0">
                    <a:latin typeface="Verdana" pitchFamily="34" charset="0"/>
                  </a:rPr>
                  <a:t> to Qt Software </a:t>
                </a:r>
                <a:r>
                  <a:rPr lang="fi-FI" sz="1400" b="1" dirty="0" err="1" smtClean="0">
                    <a:latin typeface="Verdana" pitchFamily="34" charset="0"/>
                  </a:rPr>
                  <a:t>Stack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064661" y="1898668"/>
              <a:ext cx="1488027" cy="14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400" dirty="0" smtClean="0">
                  <a:latin typeface="+mn-lt"/>
                </a:rPr>
                <a:t>Embedded Linux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22204" y="3429000"/>
            <a:ext cx="2660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+mn-lt"/>
              </a:rPr>
              <a:t>Direct Device Deployment</a:t>
            </a:r>
            <a:endParaRPr lang="en-US" dirty="0"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81844" y="1700808"/>
            <a:ext cx="3114346" cy="3971779"/>
            <a:chOff x="5346087" y="937949"/>
            <a:chExt cx="3114346" cy="3971779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652120" y="1245726"/>
              <a:ext cx="2808313" cy="36640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2121" y="937949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400" dirty="0" smtClean="0">
                  <a:latin typeface="+mn-lt"/>
                </a:rPr>
                <a:t>Boot2Qt</a:t>
              </a:r>
              <a:endParaRPr lang="fi-FI" sz="1400" dirty="0" smtClean="0"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934288" y="3844801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Emulator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939494" y="4205108"/>
              <a:ext cx="2184142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Boot</a:t>
              </a: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 to Qt Software </a:t>
              </a: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Stack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939494" y="2611546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Installer/Updater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034168" y="4511142"/>
              <a:ext cx="1094674" cy="306034"/>
            </a:xfrm>
            <a:prstGeom prst="rect">
              <a:avLst/>
            </a:prstGeom>
            <a:solidFill>
              <a:schemeClr val="accent3">
                <a:lumMod val="25000"/>
                <a:lumOff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800" dirty="0" err="1" smtClean="0">
                  <a:latin typeface="Verdana" pitchFamily="34" charset="0"/>
                </a:rPr>
                <a:t>Reference</a:t>
              </a:r>
              <a:r>
                <a:rPr lang="fi-FI" sz="800" dirty="0" smtClean="0">
                  <a:latin typeface="Verdana" pitchFamily="34" charset="0"/>
                </a:rPr>
                <a:t> HW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939494" y="4511142"/>
              <a:ext cx="1094674" cy="30603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050" dirty="0" err="1" smtClean="0">
                  <a:latin typeface="Verdana" pitchFamily="34" charset="0"/>
                </a:rPr>
                <a:t>Custom</a:t>
              </a:r>
              <a:r>
                <a:rPr lang="fi-FI" sz="1050" dirty="0" smtClean="0">
                  <a:latin typeface="Verdana" pitchFamily="34" charset="0"/>
                </a:rPr>
                <a:t> HW</a:t>
              </a: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927391" y="3354143"/>
              <a:ext cx="1128885" cy="306034"/>
            </a:xfrm>
            <a:prstGeom prst="rect">
              <a:avLst/>
            </a:prstGeom>
            <a:solidFill>
              <a:schemeClr val="accent3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800" dirty="0" smtClean="0">
                  <a:latin typeface="Verdana" pitchFamily="34" charset="0"/>
                </a:rPr>
                <a:t>Embedded </a:t>
              </a:r>
              <a:r>
                <a:rPr lang="fi-FI" sz="800" dirty="0" err="1" smtClean="0">
                  <a:latin typeface="Verdana" pitchFamily="34" charset="0"/>
                </a:rPr>
                <a:t>plugins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056277" y="3354143"/>
              <a:ext cx="1042740" cy="306034"/>
            </a:xfrm>
            <a:prstGeom prst="rect">
              <a:avLst/>
            </a:prstGeom>
            <a:solidFill>
              <a:schemeClr val="accent3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800" dirty="0" smtClean="0">
                  <a:latin typeface="Verdana" pitchFamily="34" charset="0"/>
                </a:rPr>
                <a:t>Enterprise </a:t>
              </a:r>
              <a:r>
                <a:rPr lang="fi-FI" sz="800" dirty="0" err="1" smtClean="0">
                  <a:latin typeface="Verdana" pitchFamily="34" charset="0"/>
                </a:rPr>
                <a:t>plugins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918500" y="1381336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Qt </a:t>
              </a: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Quick</a:t>
              </a: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Controls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927392" y="2209428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900" dirty="0" err="1" smtClean="0">
                  <a:solidFill>
                    <a:schemeClr val="bg1"/>
                  </a:solidFill>
                  <a:latin typeface="Verdana" pitchFamily="34" charset="0"/>
                </a:rPr>
                <a:t>Additional</a:t>
              </a:r>
              <a:r>
                <a:rPr lang="fi-FI" sz="900" dirty="0" smtClean="0">
                  <a:solidFill>
                    <a:schemeClr val="bg1"/>
                  </a:solidFill>
                  <a:latin typeface="Verdana" pitchFamily="34" charset="0"/>
                </a:rPr>
                <a:t> Qt </a:t>
              </a:r>
              <a:r>
                <a:rPr lang="fi-FI" sz="900" dirty="0" err="1" smtClean="0">
                  <a:solidFill>
                    <a:schemeClr val="bg1"/>
                  </a:solidFill>
                  <a:latin typeface="Verdana" pitchFamily="34" charset="0"/>
                </a:rPr>
                <a:t>Add</a:t>
              </a:r>
              <a:r>
                <a:rPr lang="fi-FI" sz="900" dirty="0" err="1" smtClean="0">
                  <a:solidFill>
                    <a:schemeClr val="bg1"/>
                  </a:solidFill>
                  <a:latin typeface="Verdana" pitchFamily="34" charset="0"/>
                </a:rPr>
                <a:t>-Ons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rot="16200000">
              <a:off x="3667103" y="2924710"/>
              <a:ext cx="3664002" cy="306034"/>
            </a:xfrm>
            <a:prstGeom prst="rect">
              <a:avLst/>
            </a:prstGeom>
            <a:solidFill>
              <a:srgbClr val="32893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400" dirty="0" smtClean="0">
                  <a:solidFill>
                    <a:schemeClr val="bg1"/>
                  </a:solidFill>
                  <a:latin typeface="Verdana" pitchFamily="34" charset="0"/>
                </a:rPr>
                <a:t>SUPPORT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931177" y="1791031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Qt</a:t>
              </a: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 Libraries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909669" y="3039058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Qt </a:t>
              </a: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Creator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6260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0720" y="1844825"/>
            <a:ext cx="5543692" cy="4321025"/>
          </a:xfrm>
        </p:spPr>
        <p:txBody>
          <a:bodyPr/>
          <a:lstStyle/>
          <a:p>
            <a:r>
              <a:rPr lang="en-US" dirty="0"/>
              <a:t>Out-of-the-box device creation with Qt</a:t>
            </a:r>
          </a:p>
          <a:p>
            <a:pPr lvl="1"/>
            <a:r>
              <a:rPr lang="en-US" dirty="0"/>
              <a:t>Embedded Device creation has never been this easy!</a:t>
            </a:r>
          </a:p>
          <a:p>
            <a:r>
              <a:rPr lang="en-US" dirty="0"/>
              <a:t>Professional convenience and cost-effective tooling around Qt libraries</a:t>
            </a:r>
          </a:p>
          <a:p>
            <a:pPr lvl="1"/>
            <a:r>
              <a:rPr lang="en-US" i="1" dirty="0"/>
              <a:t>Run it on the device in just hours!</a:t>
            </a:r>
          </a:p>
          <a:p>
            <a:endParaRPr lang="en-US" dirty="0"/>
          </a:p>
          <a:p>
            <a:r>
              <a:rPr lang="en-US" i="1" dirty="0"/>
              <a:t>Boot to Qt Software Stack</a:t>
            </a:r>
          </a:p>
          <a:p>
            <a:pPr lvl="1"/>
            <a:r>
              <a:rPr lang="en-US" dirty="0"/>
              <a:t>Pre-built, lightweight, Qt-optimized software stack for embedded Linux</a:t>
            </a:r>
          </a:p>
          <a:p>
            <a:pPr lvl="1"/>
            <a:r>
              <a:rPr lang="en-US" dirty="0"/>
              <a:t>Custom HW support through The Qt Company</a:t>
            </a:r>
          </a:p>
          <a:p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Boot2Qt - Value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7678588" y="1700808"/>
            <a:ext cx="3114346" cy="3971779"/>
            <a:chOff x="5346087" y="937949"/>
            <a:chExt cx="3114346" cy="3971779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652120" y="1245726"/>
              <a:ext cx="2808313" cy="36640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2121" y="937949"/>
              <a:ext cx="2808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400" dirty="0" smtClean="0">
                  <a:latin typeface="+mn-lt"/>
                </a:rPr>
                <a:t>Boot2Qt</a:t>
              </a:r>
              <a:endParaRPr lang="fi-FI" sz="1400" dirty="0" smtClean="0">
                <a:latin typeface="+mn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934288" y="3844801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Emulator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939494" y="4205108"/>
              <a:ext cx="2184142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Boot</a:t>
              </a: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 to Qt Software </a:t>
              </a: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Stack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939494" y="2611546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Installer/Updater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034168" y="4511142"/>
              <a:ext cx="1094674" cy="306034"/>
            </a:xfrm>
            <a:prstGeom prst="rect">
              <a:avLst/>
            </a:prstGeom>
            <a:solidFill>
              <a:schemeClr val="accent3">
                <a:lumMod val="25000"/>
                <a:lumOff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800" dirty="0" err="1" smtClean="0">
                  <a:latin typeface="Verdana" pitchFamily="34" charset="0"/>
                </a:rPr>
                <a:t>Reference</a:t>
              </a:r>
              <a:r>
                <a:rPr lang="fi-FI" sz="800" dirty="0" smtClean="0">
                  <a:latin typeface="Verdana" pitchFamily="34" charset="0"/>
                </a:rPr>
                <a:t> HW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939494" y="4511142"/>
              <a:ext cx="1094674" cy="306034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050" dirty="0" err="1" smtClean="0">
                  <a:latin typeface="Verdana" pitchFamily="34" charset="0"/>
                </a:rPr>
                <a:t>Custom</a:t>
              </a:r>
              <a:r>
                <a:rPr lang="fi-FI" sz="1050" dirty="0" smtClean="0">
                  <a:latin typeface="Verdana" pitchFamily="34" charset="0"/>
                </a:rPr>
                <a:t> HW</a:t>
              </a:r>
              <a:endPara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927391" y="3354143"/>
              <a:ext cx="1128885" cy="306034"/>
            </a:xfrm>
            <a:prstGeom prst="rect">
              <a:avLst/>
            </a:prstGeom>
            <a:solidFill>
              <a:schemeClr val="accent3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800" dirty="0" smtClean="0">
                  <a:latin typeface="Verdana" pitchFamily="34" charset="0"/>
                </a:rPr>
                <a:t>Embedded </a:t>
              </a:r>
              <a:r>
                <a:rPr lang="fi-FI" sz="800" dirty="0" err="1" smtClean="0">
                  <a:latin typeface="Verdana" pitchFamily="34" charset="0"/>
                </a:rPr>
                <a:t>plugins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056277" y="3354143"/>
              <a:ext cx="1042740" cy="306034"/>
            </a:xfrm>
            <a:prstGeom prst="rect">
              <a:avLst/>
            </a:prstGeom>
            <a:solidFill>
              <a:schemeClr val="accent3">
                <a:lumMod val="25000"/>
                <a:lumOff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800" dirty="0" smtClean="0">
                  <a:latin typeface="Verdana" pitchFamily="34" charset="0"/>
                </a:rPr>
                <a:t>Enterprise </a:t>
              </a:r>
              <a:r>
                <a:rPr lang="fi-FI" sz="800" dirty="0" err="1" smtClean="0">
                  <a:latin typeface="Verdana" pitchFamily="34" charset="0"/>
                </a:rPr>
                <a:t>plugins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918500" y="1381336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Qt </a:t>
              </a: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Quick</a:t>
              </a: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 </a:t>
              </a: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Controls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927392" y="2209428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900" dirty="0" err="1" smtClean="0">
                  <a:solidFill>
                    <a:schemeClr val="bg1"/>
                  </a:solidFill>
                  <a:latin typeface="Verdana" pitchFamily="34" charset="0"/>
                </a:rPr>
                <a:t>Additional</a:t>
              </a:r>
              <a:r>
                <a:rPr lang="fi-FI" sz="900" dirty="0" smtClean="0">
                  <a:solidFill>
                    <a:schemeClr val="bg1"/>
                  </a:solidFill>
                  <a:latin typeface="Verdana" pitchFamily="34" charset="0"/>
                </a:rPr>
                <a:t> Qt </a:t>
              </a:r>
              <a:r>
                <a:rPr lang="fi-FI" sz="900" dirty="0" err="1" smtClean="0">
                  <a:solidFill>
                    <a:schemeClr val="bg1"/>
                  </a:solidFill>
                  <a:latin typeface="Verdana" pitchFamily="34" charset="0"/>
                </a:rPr>
                <a:t>Add</a:t>
              </a:r>
              <a:r>
                <a:rPr lang="fi-FI" sz="900" dirty="0" err="1" smtClean="0">
                  <a:solidFill>
                    <a:schemeClr val="bg1"/>
                  </a:solidFill>
                  <a:latin typeface="Verdana" pitchFamily="34" charset="0"/>
                </a:rPr>
                <a:t>-Ons</a:t>
              </a:r>
              <a:endPara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rot="16200000">
              <a:off x="3667103" y="2924710"/>
              <a:ext cx="3664002" cy="306034"/>
            </a:xfrm>
            <a:prstGeom prst="rect">
              <a:avLst/>
            </a:prstGeom>
            <a:solidFill>
              <a:srgbClr val="32893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400" dirty="0" smtClean="0">
                  <a:solidFill>
                    <a:schemeClr val="bg1"/>
                  </a:solidFill>
                  <a:latin typeface="Verdana" pitchFamily="34" charset="0"/>
                </a:rPr>
                <a:t>SUPPORT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931177" y="1791031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Qt</a:t>
              </a: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 Libraries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909669" y="3039058"/>
              <a:ext cx="2189348" cy="30603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i-FI" sz="1200" dirty="0" smtClean="0">
                  <a:solidFill>
                    <a:schemeClr val="bg1"/>
                  </a:solidFill>
                  <a:latin typeface="Verdana" pitchFamily="34" charset="0"/>
                </a:rPr>
                <a:t>Qt </a:t>
              </a:r>
              <a:r>
                <a:rPr lang="fi-FI" sz="1200" dirty="0" err="1" smtClean="0">
                  <a:solidFill>
                    <a:schemeClr val="bg1"/>
                  </a:solidFill>
                  <a:latin typeface="Verdana" pitchFamily="34" charset="0"/>
                </a:rPr>
                <a:t>Creator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0368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0720" y="1844825"/>
            <a:ext cx="5615700" cy="4321025"/>
          </a:xfrm>
        </p:spPr>
        <p:txBody>
          <a:bodyPr/>
          <a:lstStyle/>
          <a:p>
            <a:r>
              <a:rPr lang="en-US" dirty="0"/>
              <a:t>The Embedded Linux variant provides exactly the same software stack than for Android but with different kernel</a:t>
            </a:r>
          </a:p>
          <a:p>
            <a:r>
              <a:rPr lang="en-US" dirty="0"/>
              <a:t>The Embedded Linux stack is built using </a:t>
            </a:r>
            <a:r>
              <a:rPr lang="en-US" dirty="0" err="1"/>
              <a:t>Yocto</a:t>
            </a:r>
            <a:r>
              <a:rPr lang="en-US" dirty="0"/>
              <a:t> recipes for Poky system</a:t>
            </a:r>
          </a:p>
          <a:p>
            <a:pPr lvl="1"/>
            <a:r>
              <a:rPr lang="en-US" dirty="0"/>
              <a:t>Boot to Qt Software Stack for Embedded Linux is </a:t>
            </a:r>
            <a:r>
              <a:rPr lang="en-US" i="1" dirty="0" err="1"/>
              <a:t>Yocto</a:t>
            </a:r>
            <a:r>
              <a:rPr lang="en-US" i="1" dirty="0"/>
              <a:t> compliant</a:t>
            </a:r>
          </a:p>
          <a:p>
            <a:r>
              <a:rPr lang="en-US" dirty="0"/>
              <a:t>Provides greater customization possibilities for the stack if one wants to replace parts of Boot to Qt</a:t>
            </a:r>
          </a:p>
          <a:p>
            <a:pPr lvl="1"/>
            <a:r>
              <a:rPr lang="en-US" dirty="0"/>
              <a:t>for instance custom WLAN component, etc.</a:t>
            </a:r>
          </a:p>
          <a:p>
            <a:endParaRPr lang="en-US" dirty="0"/>
          </a:p>
          <a:p>
            <a:r>
              <a:rPr lang="en-US" dirty="0"/>
              <a:t>The Qt Company helps in customization of the stack!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to Qt Software Stack – Embedded Linux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45156" y="2060848"/>
            <a:ext cx="4061824" cy="3798704"/>
            <a:chOff x="7052496" y="212195"/>
            <a:chExt cx="1526886" cy="1835161"/>
          </a:xfrm>
        </p:grpSpPr>
        <p:sp>
          <p:nvSpPr>
            <p:cNvPr id="10" name="Rectangle 9"/>
            <p:cNvSpPr/>
            <p:nvPr/>
          </p:nvSpPr>
          <p:spPr bwMode="auto">
            <a:xfrm>
              <a:off x="7052496" y="458349"/>
              <a:ext cx="1526886" cy="14879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37239" y="212195"/>
              <a:ext cx="1361263" cy="1666004"/>
              <a:chOff x="7137239" y="212195"/>
              <a:chExt cx="1361263" cy="166600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137239" y="535327"/>
                <a:ext cx="1349219" cy="1342872"/>
                <a:chOff x="6698931" y="535327"/>
                <a:chExt cx="1787527" cy="1779118"/>
              </a:xfrm>
            </p:grpSpPr>
            <p:sp>
              <p:nvSpPr>
                <p:cNvPr id="15" name="Rectangle 14"/>
                <p:cNvSpPr/>
                <p:nvPr/>
              </p:nvSpPr>
              <p:spPr bwMode="auto">
                <a:xfrm>
                  <a:off x="6698931" y="2050913"/>
                  <a:ext cx="1787526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err="1" smtClean="0">
                      <a:latin typeface="Verdana" pitchFamily="34" charset="0"/>
                    </a:rPr>
                    <a:t>Drivers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6702105" y="1732474"/>
                  <a:ext cx="1784351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smtClean="0">
                      <a:latin typeface="Verdana" pitchFamily="34" charset="0"/>
                    </a:rPr>
                    <a:t>Linux </a:t>
                  </a:r>
                  <a:r>
                    <a:rPr lang="fi-FI" sz="1400" dirty="0" err="1" smtClean="0">
                      <a:latin typeface="Verdana" pitchFamily="34" charset="0"/>
                    </a:rPr>
                    <a:t>Kernel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6702105" y="1397194"/>
                  <a:ext cx="1784351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smtClean="0">
                      <a:latin typeface="Verdana" pitchFamily="34" charset="0"/>
                    </a:rPr>
                    <a:t>…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 bwMode="auto">
                <a:xfrm>
                  <a:off x="6721291" y="878227"/>
                  <a:ext cx="1765167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smtClean="0">
                      <a:latin typeface="Verdana" pitchFamily="34" charset="0"/>
                    </a:rPr>
                    <a:t>Qt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6721291" y="535327"/>
                  <a:ext cx="1765167" cy="263532"/>
                </a:xfrm>
                <a:prstGeom prst="rect">
                  <a:avLst/>
                </a:prstGeom>
                <a:solidFill>
                  <a:srgbClr val="80C3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fi-FI" sz="1400" dirty="0" smtClean="0">
                      <a:latin typeface="Verdana" pitchFamily="34" charset="0"/>
                    </a:rPr>
                    <a:t>QML </a:t>
                  </a:r>
                  <a:r>
                    <a:rPr lang="fi-FI" sz="1400" dirty="0" err="1">
                      <a:latin typeface="Verdana" pitchFamily="34" charset="0"/>
                    </a:rPr>
                    <a:t>a</a:t>
                  </a:r>
                  <a:r>
                    <a:rPr lang="fi-FI" sz="1400" dirty="0" err="1" smtClean="0">
                      <a:latin typeface="Verdana" pitchFamily="34" charset="0"/>
                    </a:rPr>
                    <a:t>pps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894194" y="1145526"/>
                  <a:ext cx="1356360" cy="19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i-FI" sz="1400" b="1" dirty="0" smtClean="0">
                      <a:latin typeface="+mn-lt"/>
                    </a:rPr>
                    <a:t>Linux </a:t>
                  </a:r>
                  <a:r>
                    <a:rPr lang="fi-FI" sz="1400" b="1" dirty="0" err="1" smtClean="0">
                      <a:latin typeface="+mn-lt"/>
                    </a:rPr>
                    <a:t>Baselayer</a:t>
                  </a:r>
                  <a:endParaRPr lang="en-US" sz="1400" b="1" dirty="0">
                    <a:latin typeface="+mn-lt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 bwMode="auto">
              <a:xfrm>
                <a:off x="7155629" y="212195"/>
                <a:ext cx="1342873" cy="2729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i-FI" sz="1400" b="1" dirty="0" err="1" smtClean="0">
                    <a:latin typeface="Verdana" pitchFamily="34" charset="0"/>
                  </a:rPr>
                  <a:t>Boot</a:t>
                </a:r>
                <a:r>
                  <a:rPr lang="fi-FI" sz="1400" b="1" dirty="0" smtClean="0">
                    <a:latin typeface="Verdana" pitchFamily="34" charset="0"/>
                  </a:rPr>
                  <a:t> to Qt Software </a:t>
                </a:r>
                <a:r>
                  <a:rPr lang="fi-FI" sz="1400" b="1" dirty="0" err="1" smtClean="0">
                    <a:latin typeface="Verdana" pitchFamily="34" charset="0"/>
                  </a:rPr>
                  <a:t>Stack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064661" y="1898668"/>
              <a:ext cx="1488027" cy="14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400" dirty="0" smtClean="0">
                  <a:latin typeface="+mn-lt"/>
                </a:rPr>
                <a:t>Embedded Linux</a:t>
              </a:r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6217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Pi, Raspberry Pi 2</a:t>
            </a:r>
          </a:p>
          <a:p>
            <a:r>
              <a:rPr lang="en-US" dirty="0" err="1"/>
              <a:t>BeagleBone</a:t>
            </a:r>
            <a:r>
              <a:rPr lang="en-US" dirty="0"/>
              <a:t> Black</a:t>
            </a:r>
          </a:p>
          <a:p>
            <a:r>
              <a:rPr lang="en-US" dirty="0" err="1"/>
              <a:t>Freescale</a:t>
            </a:r>
            <a:r>
              <a:rPr lang="en-US" dirty="0"/>
              <a:t> SABRE SD i.MX6Dual, iMX6Quad</a:t>
            </a:r>
          </a:p>
          <a:p>
            <a:r>
              <a:rPr lang="en-US" dirty="0"/>
              <a:t>Boundary Devices i.MX6 Boards (QNX)</a:t>
            </a:r>
          </a:p>
          <a:p>
            <a:r>
              <a:rPr lang="en-US" dirty="0" err="1"/>
              <a:t>Toradex</a:t>
            </a:r>
            <a:r>
              <a:rPr lang="en-US" dirty="0"/>
              <a:t> </a:t>
            </a:r>
            <a:r>
              <a:rPr lang="en-US" dirty="0" err="1"/>
              <a:t>Apalis</a:t>
            </a:r>
            <a:r>
              <a:rPr lang="en-US" dirty="0"/>
              <a:t> and </a:t>
            </a:r>
            <a:r>
              <a:rPr lang="en-US" dirty="0" err="1"/>
              <a:t>Colibri</a:t>
            </a:r>
            <a:r>
              <a:rPr lang="en-US" dirty="0"/>
              <a:t> i.MX6, </a:t>
            </a:r>
            <a:r>
              <a:rPr lang="en-US" dirty="0" err="1"/>
              <a:t>Colibri</a:t>
            </a:r>
            <a:r>
              <a:rPr lang="en-US" dirty="0"/>
              <a:t> VF</a:t>
            </a:r>
          </a:p>
          <a:p>
            <a:r>
              <a:rPr lang="en-US" dirty="0"/>
              <a:t>SILICA </a:t>
            </a:r>
            <a:r>
              <a:rPr lang="en-US" dirty="0" err="1"/>
              <a:t>ArchiTech</a:t>
            </a:r>
            <a:r>
              <a:rPr lang="en-US" dirty="0"/>
              <a:t> </a:t>
            </a:r>
            <a:r>
              <a:rPr lang="en-US" dirty="0" err="1"/>
              <a:t>Tibidabo</a:t>
            </a:r>
            <a:endParaRPr lang="en-US" dirty="0"/>
          </a:p>
          <a:p>
            <a:r>
              <a:rPr lang="en-US" dirty="0"/>
              <a:t>Emulator </a:t>
            </a:r>
          </a:p>
          <a:p>
            <a:pPr lvl="1"/>
            <a:endParaRPr lang="en-US" dirty="0"/>
          </a:p>
          <a:p>
            <a:r>
              <a:rPr lang="en-US" dirty="0"/>
              <a:t>Any toolchain used for Linux building may be downloaded and used</a:t>
            </a:r>
          </a:p>
          <a:p>
            <a:pPr lvl="1"/>
            <a:r>
              <a:rPr lang="en-US" dirty="0"/>
              <a:t>Boot2Qt uses </a:t>
            </a:r>
            <a:r>
              <a:rPr lang="en-US" dirty="0" err="1"/>
              <a:t>Yocto</a:t>
            </a:r>
            <a:r>
              <a:rPr lang="en-US" dirty="0"/>
              <a:t> Poky reference system version 1.6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Platforms and Toolchains 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715594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Pre-built target images and toolchains</a:t>
            </a:r>
          </a:p>
          <a:p>
            <a:r>
              <a:rPr lang="en-US" dirty="0"/>
              <a:t>Can be customized and built from the sources as well</a:t>
            </a:r>
          </a:p>
          <a:p>
            <a:r>
              <a:rPr lang="en-US" dirty="0"/>
              <a:t>Install Linux image to the SD card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sudo</a:t>
            </a:r>
            <a:r>
              <a:rPr lang="en-US" sz="1200" dirty="0">
                <a:latin typeface="Courier New"/>
                <a:cs typeface="Courier New"/>
              </a:rPr>
              <a:t> &lt;Boot2Qt&gt;/5.5/Boot2Qt/&lt;device&gt;-</a:t>
            </a:r>
            <a:r>
              <a:rPr lang="en-US" sz="1200" dirty="0" err="1">
                <a:latin typeface="Courier New"/>
                <a:cs typeface="Courier New"/>
              </a:rPr>
              <a:t>eLinux</a:t>
            </a:r>
            <a:r>
              <a:rPr lang="en-US" sz="1200" dirty="0">
                <a:latin typeface="Courier New"/>
                <a:cs typeface="Courier New"/>
              </a:rPr>
              <a:t>/images/</a:t>
            </a:r>
            <a:r>
              <a:rPr lang="en-US" sz="1200" dirty="0" err="1">
                <a:latin typeface="Courier New"/>
                <a:cs typeface="Courier New"/>
              </a:rPr>
              <a:t>deploy.sh</a:t>
            </a:r>
            <a:r>
              <a:rPr lang="en-US" sz="1200" dirty="0">
                <a:latin typeface="Courier New"/>
                <a:cs typeface="Courier New"/>
              </a:rPr>
              <a:t> /</a:t>
            </a:r>
            <a:r>
              <a:rPr lang="en-US" sz="1200" dirty="0" err="1">
                <a:latin typeface="Courier New"/>
                <a:cs typeface="Courier New"/>
              </a:rPr>
              <a:t>dev</a:t>
            </a:r>
            <a:r>
              <a:rPr lang="en-US" sz="1200" dirty="0">
                <a:latin typeface="Courier New"/>
                <a:cs typeface="Courier New"/>
              </a:rPr>
              <a:t>/&lt;device&gt;</a:t>
            </a:r>
          </a:p>
          <a:p>
            <a:r>
              <a:rPr lang="en-US" dirty="0"/>
              <a:t>Connect to the target using either Ethernet or USB</a:t>
            </a:r>
          </a:p>
          <a:p>
            <a:pPr lvl="1"/>
            <a:r>
              <a:rPr lang="en-US" dirty="0"/>
              <a:t>Android </a:t>
            </a:r>
            <a:r>
              <a:rPr lang="en-US" b="1" dirty="0" err="1">
                <a:latin typeface="Courier New"/>
                <a:cs typeface="Courier New"/>
              </a:rPr>
              <a:t>adb</a:t>
            </a:r>
            <a:r>
              <a:rPr lang="en-US" dirty="0"/>
              <a:t> tool is used for device connection (Android Debug Bridge)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USB – the user account must have access to the plugged in devices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echo ‘SUBSYSTEM==“</a:t>
            </a:r>
            <a:r>
              <a:rPr lang="en-US" dirty="0" err="1">
                <a:latin typeface="Courier New"/>
                <a:cs typeface="Courier New"/>
              </a:rPr>
              <a:t>usb</a:t>
            </a:r>
            <a:r>
              <a:rPr lang="en-US" dirty="0">
                <a:latin typeface="Courier New"/>
                <a:cs typeface="Courier New"/>
              </a:rPr>
              <a:t>”, ATTRS{</a:t>
            </a:r>
            <a:r>
              <a:rPr lang="en-US" dirty="0" err="1">
                <a:latin typeface="Courier New"/>
                <a:cs typeface="Courier New"/>
              </a:rPr>
              <a:t>idVendor</a:t>
            </a:r>
            <a:r>
              <a:rPr lang="en-US" dirty="0">
                <a:latin typeface="Courier New"/>
                <a:cs typeface="Courier New"/>
              </a:rPr>
              <a:t>}==“18d1”, TAG+=“</a:t>
            </a:r>
            <a:r>
              <a:rPr lang="en-US" dirty="0" err="1">
                <a:latin typeface="Courier New"/>
                <a:cs typeface="Courier New"/>
              </a:rPr>
              <a:t>udev-acl</a:t>
            </a:r>
            <a:r>
              <a:rPr lang="en-US" dirty="0">
                <a:latin typeface="Courier New"/>
                <a:cs typeface="Courier New"/>
              </a:rPr>
              <a:t>”, TAG+=“</a:t>
            </a:r>
            <a:r>
              <a:rPr lang="en-US" dirty="0" err="1">
                <a:latin typeface="Courier New"/>
                <a:cs typeface="Courier New"/>
              </a:rPr>
              <a:t>uaccess</a:t>
            </a:r>
            <a:r>
              <a:rPr lang="en-US" dirty="0">
                <a:latin typeface="Courier New"/>
                <a:cs typeface="Courier New"/>
              </a:rPr>
              <a:t>”’ | </a:t>
            </a:r>
            <a:r>
              <a:rPr lang="en-US" dirty="0" err="1">
                <a:latin typeface="Courier New"/>
                <a:cs typeface="Courier New"/>
              </a:rPr>
              <a:t>sudo</a:t>
            </a:r>
            <a:r>
              <a:rPr lang="en-US" dirty="0">
                <a:latin typeface="Courier New"/>
                <a:cs typeface="Courier New"/>
              </a:rPr>
              <a:t> tee –a 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udev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rules.d</a:t>
            </a:r>
            <a:r>
              <a:rPr lang="en-US" dirty="0">
                <a:latin typeface="Courier New"/>
                <a:cs typeface="Courier New"/>
              </a:rPr>
              <a:t>/70-boot2qt.rules</a:t>
            </a:r>
          </a:p>
          <a:p>
            <a:pPr lvl="1"/>
            <a:r>
              <a:rPr lang="en-US" dirty="0"/>
              <a:t>Check the connection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&lt;Boot2Qt&gt;/Tools/b2qt/</a:t>
            </a:r>
            <a:r>
              <a:rPr lang="en-US" dirty="0" err="1">
                <a:latin typeface="Courier New"/>
                <a:cs typeface="Courier New"/>
              </a:rPr>
              <a:t>adb</a:t>
            </a:r>
            <a:r>
              <a:rPr lang="en-US" dirty="0">
                <a:latin typeface="Courier New"/>
                <a:cs typeface="Courier New"/>
              </a:rPr>
              <a:t> devices -l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2805280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run programs without the HW but with a similar configuration</a:t>
            </a:r>
          </a:p>
          <a:p>
            <a:endParaRPr lang="en-US" dirty="0"/>
          </a:p>
          <a:p>
            <a:r>
              <a:rPr lang="en-US" dirty="0"/>
              <a:t>Device model (dashboard, tablet, DPI)</a:t>
            </a:r>
          </a:p>
          <a:p>
            <a:r>
              <a:rPr lang="en-US" dirty="0"/>
              <a:t>Battery capacity, level, flow, voltage</a:t>
            </a:r>
          </a:p>
          <a:p>
            <a:r>
              <a:rPr lang="en-US" dirty="0"/>
              <a:t>SD storage</a:t>
            </a:r>
          </a:p>
          <a:p>
            <a:r>
              <a:rPr lang="en-US" dirty="0" err="1"/>
              <a:t>WiFi</a:t>
            </a:r>
            <a:r>
              <a:rPr lang="en-US" dirty="0"/>
              <a:t> connection</a:t>
            </a:r>
          </a:p>
          <a:p>
            <a:r>
              <a:rPr lang="en-US" dirty="0"/>
              <a:t>Location (latitude, longitude, altitude, direction, speed)</a:t>
            </a:r>
          </a:p>
          <a:p>
            <a:r>
              <a:rPr lang="en-US" dirty="0"/>
              <a:t>Sensors(ambient light, orientation, compass, proximity)</a:t>
            </a:r>
          </a:p>
          <a:p>
            <a:r>
              <a:rPr lang="en-US" dirty="0"/>
              <a:t>Multipoint touches</a:t>
            </a:r>
          </a:p>
          <a:p>
            <a:r>
              <a:rPr lang="en-US" dirty="0"/>
              <a:t>Scripts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2492896"/>
            <a:ext cx="4991294" cy="33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6779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Install Qt Enterprise Embedded source packages using Qt binary installer</a:t>
            </a:r>
          </a:p>
          <a:p>
            <a:pPr>
              <a:lnSpc>
                <a:spcPct val="80000"/>
              </a:lnSpc>
            </a:pPr>
            <a:r>
              <a:rPr lang="en-US" dirty="0"/>
              <a:t>Install dependencies: </a:t>
            </a:r>
            <a:r>
              <a:rPr lang="en-US" sz="1600" dirty="0">
                <a:latin typeface="Courier New"/>
                <a:cs typeface="Courier New"/>
              </a:rPr>
              <a:t>gawk, </a:t>
            </a:r>
            <a:r>
              <a:rPr lang="en-US" sz="1600" dirty="0" err="1">
                <a:latin typeface="Courier New"/>
                <a:cs typeface="Courier New"/>
              </a:rPr>
              <a:t>wget</a:t>
            </a:r>
            <a:r>
              <a:rPr lang="en-US" sz="1600" dirty="0">
                <a:latin typeface="Courier New"/>
                <a:cs typeface="Courier New"/>
              </a:rPr>
              <a:t>, got-core, </a:t>
            </a:r>
            <a:r>
              <a:rPr lang="en-US" sz="1600" dirty="0" err="1">
                <a:latin typeface="Courier New"/>
                <a:cs typeface="Courier New"/>
              </a:rPr>
              <a:t>diffstat</a:t>
            </a:r>
            <a:r>
              <a:rPr lang="en-US" sz="1600" dirty="0">
                <a:latin typeface="Courier New"/>
                <a:cs typeface="Courier New"/>
              </a:rPr>
              <a:t>, unzip, p7zip-full, </a:t>
            </a:r>
            <a:r>
              <a:rPr lang="en-US" sz="1600" dirty="0" err="1">
                <a:latin typeface="Courier New"/>
                <a:cs typeface="Courier New"/>
              </a:rPr>
              <a:t>txinfo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gcc-multilib</a:t>
            </a:r>
            <a:r>
              <a:rPr lang="en-US" sz="1600" dirty="0">
                <a:latin typeface="Courier New"/>
                <a:cs typeface="Courier New"/>
              </a:rPr>
              <a:t>, build-essential, </a:t>
            </a:r>
            <a:r>
              <a:rPr lang="en-US" sz="1600" dirty="0" err="1">
                <a:latin typeface="Courier New"/>
                <a:cs typeface="Courier New"/>
              </a:rPr>
              <a:t>chrpath</a:t>
            </a:r>
            <a:r>
              <a:rPr lang="en-US" sz="1600" dirty="0">
                <a:latin typeface="Courier New"/>
                <a:cs typeface="Courier New"/>
              </a:rPr>
              <a:t>, libsdl1.2-dev, </a:t>
            </a:r>
            <a:r>
              <a:rPr lang="en-US" sz="1600" dirty="0" err="1">
                <a:latin typeface="Courier New"/>
                <a:cs typeface="Courier New"/>
              </a:rPr>
              <a:t>xterm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gperf</a:t>
            </a:r>
            <a:r>
              <a:rPr lang="en-US" sz="1600" dirty="0">
                <a:latin typeface="Courier New"/>
                <a:cs typeface="Courier New"/>
              </a:rPr>
              <a:t>, bison, curl, </a:t>
            </a:r>
            <a:r>
              <a:rPr lang="en-US" sz="1600" dirty="0" err="1">
                <a:latin typeface="Courier New"/>
                <a:cs typeface="Courier New"/>
              </a:rPr>
              <a:t>udisks</a:t>
            </a:r>
            <a:r>
              <a:rPr lang="en-US" sz="1600" dirty="0">
                <a:latin typeface="Courier New"/>
                <a:cs typeface="Courier New"/>
              </a:rPr>
              <a:t>, screen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Yocto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In the build folder, call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&lt;Boot2Qt&gt;/5.5/Boot2Qt/sources/b2qt-yocto-meta/b2qt-init-build-env </a:t>
            </a:r>
            <a:r>
              <a:rPr lang="en-US" sz="1400" dirty="0" err="1">
                <a:latin typeface="Courier New"/>
                <a:cs typeface="Courier New"/>
              </a:rPr>
              <a:t>init</a:t>
            </a:r>
            <a:r>
              <a:rPr lang="en-US" sz="1400" dirty="0">
                <a:latin typeface="Courier New"/>
                <a:cs typeface="Courier New"/>
              </a:rPr>
              <a:t> –device &lt;device&gt;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You may </a:t>
            </a:r>
            <a:r>
              <a:rPr lang="en-US" dirty="0">
                <a:latin typeface="Courier New"/>
                <a:cs typeface="Courier New"/>
              </a:rPr>
              <a:t>use list-devices </a:t>
            </a:r>
            <a:r>
              <a:rPr lang="en-US" dirty="0"/>
              <a:t>option to see all the devices </a:t>
            </a:r>
          </a:p>
          <a:p>
            <a:pPr>
              <a:lnSpc>
                <a:spcPct val="80000"/>
              </a:lnSpc>
            </a:pPr>
            <a:r>
              <a:rPr lang="en-US" dirty="0"/>
              <a:t>Configure the build environment 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export MACHINE=&lt;machine&gt;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source ./setup-</a:t>
            </a:r>
            <a:r>
              <a:rPr lang="en-US" sz="1400" dirty="0" err="1">
                <a:latin typeface="Courier New"/>
                <a:cs typeface="Courier New"/>
              </a:rPr>
              <a:t>environment.sh</a:t>
            </a:r>
            <a:endParaRPr lang="en-US" sz="14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dirty="0"/>
              <a:t>Build the targets (Qt Enterprise Embedded contains two targets)</a:t>
            </a:r>
          </a:p>
          <a:p>
            <a:pPr lvl="1">
              <a:lnSpc>
                <a:spcPct val="80000"/>
              </a:lnSpc>
            </a:pPr>
            <a:r>
              <a:rPr lang="en-US" sz="1400" dirty="0" err="1">
                <a:latin typeface="Courier New"/>
                <a:cs typeface="Courier New"/>
              </a:rPr>
              <a:t>bitbake</a:t>
            </a:r>
            <a:r>
              <a:rPr lang="en-US" sz="1400" dirty="0">
                <a:latin typeface="Courier New"/>
                <a:cs typeface="Courier New"/>
              </a:rPr>
              <a:t> b2qt-embedded-image</a:t>
            </a:r>
          </a:p>
          <a:p>
            <a:pPr lvl="1">
              <a:lnSpc>
                <a:spcPct val="80000"/>
              </a:lnSpc>
            </a:pPr>
            <a:r>
              <a:rPr lang="en-US" sz="1400" dirty="0" err="1">
                <a:latin typeface="Courier New"/>
                <a:cs typeface="Courier New"/>
              </a:rPr>
              <a:t>bitbake</a:t>
            </a:r>
            <a:r>
              <a:rPr lang="en-US" sz="1400" dirty="0">
                <a:latin typeface="Courier New"/>
                <a:cs typeface="Courier New"/>
              </a:rPr>
              <a:t> meta-toolchain-b2qt-embedded-sdk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Note! No Qt libraries built yet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Builds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4217864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Build Qt libraries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Setup the build environment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 smtClean="0">
                <a:latin typeface="Courier New"/>
                <a:cs typeface="Courier New"/>
              </a:rPr>
              <a:t>&lt;Boot2Qt&gt;/5.5/Boot2Qt/sources/b2qt-build-scripts/embedded-common/</a:t>
            </a:r>
            <a:r>
              <a:rPr lang="en-US" sz="1400" dirty="0" err="1" smtClean="0">
                <a:latin typeface="Courier New"/>
                <a:cs typeface="Courier New"/>
              </a:rPr>
              <a:t>init_build_env.sh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 smtClean="0">
                <a:latin typeface="Courier New"/>
                <a:cs typeface="Courier New"/>
              </a:rPr>
              <a:t>&lt;Boot2Qt&gt;/5.5/Boot2Qt/sources/b2qt-build-scripts/embedded/embedded-</a:t>
            </a:r>
            <a:r>
              <a:rPr lang="en-US" sz="1400" dirty="0" err="1" smtClean="0">
                <a:latin typeface="Courier New"/>
                <a:cs typeface="Courier New"/>
              </a:rPr>
              <a:t>linux</a:t>
            </a:r>
            <a:r>
              <a:rPr lang="en-US" sz="1400" dirty="0" smtClean="0">
                <a:latin typeface="Courier New"/>
                <a:cs typeface="Courier New"/>
              </a:rPr>
              <a:t>/</a:t>
            </a:r>
            <a:r>
              <a:rPr lang="en-US" sz="1400" dirty="0" err="1" smtClean="0">
                <a:latin typeface="Courier New"/>
                <a:cs typeface="Courier New"/>
              </a:rPr>
              <a:t>config</a:t>
            </a:r>
            <a:r>
              <a:rPr lang="en-US" sz="1400" dirty="0" smtClean="0">
                <a:latin typeface="Courier New"/>
                <a:cs typeface="Courier New"/>
              </a:rPr>
              <a:t>.&lt;machine&gt;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Build </a:t>
            </a:r>
            <a:r>
              <a:rPr lang="en-US" dirty="0"/>
              <a:t>the libraries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Qt libs</a:t>
            </a:r>
            <a:r>
              <a:rPr lang="en-US" dirty="0">
                <a:cs typeface="Courier New"/>
              </a:rPr>
              <a:t> - </a:t>
            </a:r>
            <a:r>
              <a:rPr lang="en-US" dirty="0">
                <a:latin typeface="Courier New"/>
                <a:cs typeface="Courier New"/>
              </a:rPr>
              <a:t>./</a:t>
            </a:r>
            <a:r>
              <a:rPr lang="en-US" dirty="0" err="1">
                <a:latin typeface="Courier New"/>
                <a:cs typeface="Courier New"/>
              </a:rPr>
              <a:t>build_qt.sh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Demos, add-ons, Qt </a:t>
            </a:r>
            <a:r>
              <a:rPr lang="en-US" dirty="0" err="1"/>
              <a:t>WebEngine</a:t>
            </a:r>
            <a:r>
              <a:rPr lang="en-US" dirty="0"/>
              <a:t> - </a:t>
            </a:r>
            <a:r>
              <a:rPr lang="en-US" sz="1200" dirty="0">
                <a:latin typeface="Courier New"/>
                <a:cs typeface="Courier New"/>
              </a:rPr>
              <a:t>./</a:t>
            </a:r>
            <a:r>
              <a:rPr lang="en-US" sz="1200" dirty="0" err="1">
                <a:latin typeface="Courier New"/>
                <a:cs typeface="Courier New"/>
              </a:rPr>
              <a:t>build_extras.sh</a:t>
            </a:r>
            <a:endParaRPr lang="en-US" sz="1200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Creates an image containing Qt libs in the </a:t>
            </a:r>
            <a:r>
              <a:rPr lang="en-US" dirty="0" err="1"/>
              <a:t>rootfs</a:t>
            </a:r>
            <a:r>
              <a:rPr lang="en-US" dirty="0"/>
              <a:t> 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err="1">
                <a:latin typeface="Courier New"/>
                <a:cs typeface="Courier New"/>
              </a:rPr>
              <a:t>usr</a:t>
            </a:r>
            <a:r>
              <a:rPr lang="en-US" b="1" dirty="0">
                <a:latin typeface="Courier New"/>
                <a:cs typeface="Courier New"/>
              </a:rPr>
              <a:t>/local/ </a:t>
            </a:r>
            <a:r>
              <a:rPr lang="en-US" dirty="0"/>
              <a:t>and the complete image to be deployed to the target - </a:t>
            </a:r>
            <a:r>
              <a:rPr lang="en-US" sz="1200" dirty="0">
                <a:latin typeface="Courier New"/>
                <a:cs typeface="Courier New"/>
              </a:rPr>
              <a:t>./</a:t>
            </a:r>
            <a:r>
              <a:rPr lang="en-US" sz="1200" dirty="0" err="1">
                <a:latin typeface="Courier New"/>
                <a:cs typeface="Courier New"/>
              </a:rPr>
              <a:t>build_image.sh</a:t>
            </a:r>
            <a:endParaRPr lang="en-US" sz="12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dirty="0"/>
              <a:t>Copy the image to the SD card</a:t>
            </a:r>
          </a:p>
          <a:p>
            <a:pPr lvl="1">
              <a:lnSpc>
                <a:spcPct val="80000"/>
              </a:lnSpc>
            </a:pPr>
            <a:r>
              <a:rPr lang="en-US" sz="1200" dirty="0" err="1">
                <a:latin typeface="Courier New"/>
                <a:cs typeface="Courier New"/>
              </a:rPr>
              <a:t>sudo</a:t>
            </a:r>
            <a:r>
              <a:rPr lang="en-US" sz="1200" dirty="0">
                <a:latin typeface="Courier New"/>
                <a:cs typeface="Courier New"/>
              </a:rPr>
              <a:t> ./</a:t>
            </a:r>
            <a:r>
              <a:rPr lang="en-US" sz="1200" dirty="0" err="1">
                <a:latin typeface="Courier New"/>
                <a:cs typeface="Courier New"/>
              </a:rPr>
              <a:t>deploy.sh</a:t>
            </a:r>
            <a:r>
              <a:rPr lang="en-US" sz="1200" dirty="0">
                <a:latin typeface="Courier New"/>
                <a:cs typeface="Courier New"/>
              </a:rPr>
              <a:t> /</a:t>
            </a:r>
            <a:r>
              <a:rPr lang="en-US" sz="1200" dirty="0" err="1">
                <a:latin typeface="Courier New"/>
                <a:cs typeface="Courier New"/>
              </a:rPr>
              <a:t>dev</a:t>
            </a:r>
            <a:r>
              <a:rPr lang="en-US" sz="1200" dirty="0">
                <a:latin typeface="Courier New"/>
                <a:cs typeface="Courier New"/>
              </a:rPr>
              <a:t>/&lt;</a:t>
            </a:r>
            <a:r>
              <a:rPr lang="en-US" sz="1200" dirty="0" err="1">
                <a:latin typeface="Courier New"/>
                <a:cs typeface="Courier New"/>
              </a:rPr>
              <a:t>dev_name</a:t>
            </a:r>
            <a:r>
              <a:rPr lang="en-US" sz="1200" dirty="0">
                <a:latin typeface="Courier New"/>
                <a:cs typeface="Courier New"/>
              </a:rPr>
              <a:t>&gt;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Add a new kit to QtCreator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&lt;Boot2Qt&gt;/5.5/Boot2Qt/sources/b2qt-build-scripts/embedded-common/</a:t>
            </a:r>
            <a:r>
              <a:rPr lang="en-US" sz="1400" dirty="0" err="1">
                <a:latin typeface="Courier New"/>
                <a:cs typeface="Courier New"/>
              </a:rPr>
              <a:t>setup_qtcreator.sh</a:t>
            </a:r>
            <a:endParaRPr lang="en-US" sz="1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Builds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055414" y="6381751"/>
            <a:ext cx="1799756" cy="142875"/>
          </a:xfrm>
        </p:spPr>
        <p:txBody>
          <a:bodyPr/>
          <a:lstStyle/>
          <a:p>
            <a:fld id="{30A7A24C-AF3F-4F45-A62A-82C440F21A65}" type="datetime3">
              <a:rPr lang="en-US" smtClean="0"/>
              <a:t>23 February 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5171" y="6381756"/>
            <a:ext cx="8782937" cy="142875"/>
          </a:xfrm>
        </p:spPr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cs typeface="Open Sans"/>
              </a:rPr>
              <a:t>© 2017 The Qt Company</a:t>
            </a:r>
            <a:endParaRPr lang="en-US" dirty="0" smtClean="0">
              <a:solidFill>
                <a:schemeClr val="bg1">
                  <a:lumMod val="50000"/>
                </a:schemeClr>
              </a:solidFill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35432344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heQt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1" id="{AA76FDA5-2777-4795-92B7-67D03C5B08B0}" vid="{05B28644-DD47-409B-B126-3019DAFA3E9F}"/>
    </a:ext>
  </a:extLst>
</a:theme>
</file>

<file path=ppt/theme/theme2.xml><?xml version="1.0" encoding="utf-8"?>
<a:theme xmlns:a="http://schemas.openxmlformats.org/drawingml/2006/main" name="Office Theme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he QT Company">
      <a:dk1>
        <a:srgbClr val="09102B"/>
      </a:dk1>
      <a:lt1>
        <a:sysClr val="window" lastClr="FFFFFF"/>
      </a:lt1>
      <a:dk2>
        <a:srgbClr val="3A4055"/>
      </a:dk2>
      <a:lt2>
        <a:srgbClr val="F3F3F4"/>
      </a:lt2>
      <a:accent1>
        <a:srgbClr val="41CD52"/>
      </a:accent1>
      <a:accent2>
        <a:srgbClr val="848895"/>
      </a:accent2>
      <a:accent3>
        <a:srgbClr val="53586B"/>
      </a:accent3>
      <a:accent4>
        <a:srgbClr val="17A81A"/>
      </a:accent4>
      <a:accent5>
        <a:srgbClr val="222840"/>
      </a:accent5>
      <a:accent6>
        <a:srgbClr val="B5B7BF"/>
      </a:accent6>
      <a:hlink>
        <a:srgbClr val="21BE2B"/>
      </a:hlink>
      <a:folHlink>
        <a:srgbClr val="848895"/>
      </a:folHlink>
    </a:clrScheme>
    <a:fontScheme name="The QT company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TheQt.potx</Template>
  <TotalTime>23647</TotalTime>
  <Words>7721</Words>
  <Application>Microsoft Macintosh PowerPoint</Application>
  <PresentationFormat>Custom</PresentationFormat>
  <Paragraphs>1447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TheQt</vt:lpstr>
      <vt:lpstr>Embedded Edition </vt:lpstr>
      <vt:lpstr>Contents</vt:lpstr>
      <vt:lpstr>Objectives</vt:lpstr>
      <vt:lpstr>Qt Embedded</vt:lpstr>
      <vt:lpstr>Contents</vt:lpstr>
      <vt:lpstr>Qt Embedded</vt:lpstr>
      <vt:lpstr>Building Qt Libraries for Embedded Platforms </vt:lpstr>
      <vt:lpstr>1. Create a Target Toolchain</vt:lpstr>
      <vt:lpstr>Embedded Toolchain</vt:lpstr>
      <vt:lpstr>Linaro </vt:lpstr>
      <vt:lpstr>Crosstool-NG</vt:lpstr>
      <vt:lpstr>LTIB – Linux Target Image Builder </vt:lpstr>
      <vt:lpstr>Open Embedded Project</vt:lpstr>
      <vt:lpstr>Ångström</vt:lpstr>
      <vt:lpstr>Yocto Project </vt:lpstr>
      <vt:lpstr>Yocto Development Environment </vt:lpstr>
      <vt:lpstr>Yocto Toolchain Practical Steps High-Level Description </vt:lpstr>
      <vt:lpstr>Layers (OE-Core)</vt:lpstr>
      <vt:lpstr>Configuration</vt:lpstr>
      <vt:lpstr>Bitbake Classes</vt:lpstr>
      <vt:lpstr>Recipes </vt:lpstr>
      <vt:lpstr>Building</vt:lpstr>
      <vt:lpstr>2. Configure Qt</vt:lpstr>
      <vt:lpstr>Useful Configuration Options</vt:lpstr>
      <vt:lpstr>Toradex Configuration – Made by Build Scripts </vt:lpstr>
      <vt:lpstr>Managing Memory Footprint </vt:lpstr>
      <vt:lpstr>Managing Memory Footprint </vt:lpstr>
      <vt:lpstr>Cross-Compilation Configuration </vt:lpstr>
      <vt:lpstr>3. Build Qt Libraries </vt:lpstr>
      <vt:lpstr>4. Deployment – The Target Has Qt Libs</vt:lpstr>
      <vt:lpstr>How to detect Qt version installed on the target?</vt:lpstr>
      <vt:lpstr>Deployment – The Target Does not Have Qt Libs</vt:lpstr>
      <vt:lpstr>Deployment – The Target Does not Have Qt Libs</vt:lpstr>
      <vt:lpstr>Creating Custom Installer</vt:lpstr>
      <vt:lpstr>Qt GUI Integration Platform Abstraction</vt:lpstr>
      <vt:lpstr>Contents</vt:lpstr>
      <vt:lpstr>Qt (Embedded) Native Integration </vt:lpstr>
      <vt:lpstr>QWS vs. QPA</vt:lpstr>
      <vt:lpstr>Building and Using QPA Plugin</vt:lpstr>
      <vt:lpstr>EGLFS Plugin</vt:lpstr>
      <vt:lpstr>QPA High-Level Architecture</vt:lpstr>
      <vt:lpstr>Essential Classes</vt:lpstr>
      <vt:lpstr>Paint Classes and Platform Classes</vt:lpstr>
      <vt:lpstr>How to Start?</vt:lpstr>
      <vt:lpstr>Platform Support </vt:lpstr>
      <vt:lpstr>Essentials Classes – QPlatformIntegration </vt:lpstr>
      <vt:lpstr>Essentials Classes – QPlatformIntegration </vt:lpstr>
      <vt:lpstr>Input Handlers</vt:lpstr>
      <vt:lpstr>Example – Input Handlers </vt:lpstr>
      <vt:lpstr>QWindowSystemInterface</vt:lpstr>
      <vt:lpstr>Essentials Classes – QPlatformScreen </vt:lpstr>
      <vt:lpstr>Implementation Issues </vt:lpstr>
      <vt:lpstr>Example QLinuxFbScreen</vt:lpstr>
      <vt:lpstr>Essentials Classes – QPlatformWindow </vt:lpstr>
      <vt:lpstr>Implementation Issues </vt:lpstr>
      <vt:lpstr>Example QFbWindow </vt:lpstr>
      <vt:lpstr>Essentials Classes – QPlatformBackingStore </vt:lpstr>
      <vt:lpstr>Example QFbBackingStore </vt:lpstr>
      <vt:lpstr>Other Classes</vt:lpstr>
      <vt:lpstr>Other Classes</vt:lpstr>
      <vt:lpstr>Other Classes</vt:lpstr>
      <vt:lpstr>QPlatformTheme </vt:lpstr>
      <vt:lpstr>QPlatformTheme </vt:lpstr>
      <vt:lpstr>Theming – Menus and Dialogs </vt:lpstr>
      <vt:lpstr>Platform Themed Dialog</vt:lpstr>
      <vt:lpstr>Summary</vt:lpstr>
      <vt:lpstr>Virtual Keyboard</vt:lpstr>
      <vt:lpstr>Contents</vt:lpstr>
      <vt:lpstr>Virtual Keyboard</vt:lpstr>
      <vt:lpstr>Usage</vt:lpstr>
      <vt:lpstr>Settings – VirtualKeyboardSettings </vt:lpstr>
      <vt:lpstr>Essential Classes – InputPanel </vt:lpstr>
      <vt:lpstr>Essential Classes – HandwritingInputPanel</vt:lpstr>
      <vt:lpstr>Essential Concepts</vt:lpstr>
      <vt:lpstr>Essential Concepts</vt:lpstr>
      <vt:lpstr>Customization – VKB Layouts </vt:lpstr>
      <vt:lpstr>Customization – Styles </vt:lpstr>
      <vt:lpstr>Summary</vt:lpstr>
      <vt:lpstr>Serial Bus</vt:lpstr>
      <vt:lpstr>Contents</vt:lpstr>
      <vt:lpstr>Qt SerialBus</vt:lpstr>
      <vt:lpstr>Serial Bus Usage – CAN Bus</vt:lpstr>
      <vt:lpstr>CAN Bus Usage Example</vt:lpstr>
      <vt:lpstr>CAN Bus Backends</vt:lpstr>
      <vt:lpstr>Serial Bus Usage – ModBus</vt:lpstr>
      <vt:lpstr>Serial Bus Usage – ModBus</vt:lpstr>
      <vt:lpstr>ModBus Usage Example</vt:lpstr>
      <vt:lpstr>ModBus Usage Example</vt:lpstr>
      <vt:lpstr>ModBus Backends</vt:lpstr>
      <vt:lpstr>Boot2Qt</vt:lpstr>
      <vt:lpstr>Contents</vt:lpstr>
      <vt:lpstr>Boot2Qt - Contents</vt:lpstr>
      <vt:lpstr>Boot2Qt - Value</vt:lpstr>
      <vt:lpstr>Boot to Qt Software Stack – Embedded Linux</vt:lpstr>
      <vt:lpstr>Supported Platforms and Toolchains </vt:lpstr>
      <vt:lpstr>How to Get Started?</vt:lpstr>
      <vt:lpstr>Emulator</vt:lpstr>
      <vt:lpstr>Creating Custom Builds</vt:lpstr>
      <vt:lpstr>Creating Custom Builds</vt:lpstr>
      <vt:lpstr>Summary</vt:lpstr>
      <vt:lpstr>Thank you</vt:lpstr>
    </vt:vector>
  </TitlesOfParts>
  <Company>grow.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PowerPoint Template</dc:title>
  <dc:creator>mika kontio / grow.</dc:creator>
  <cp:lastModifiedBy>Tino Pyssysalo</cp:lastModifiedBy>
  <cp:revision>761</cp:revision>
  <cp:lastPrinted>2016-05-13T12:45:14Z</cp:lastPrinted>
  <dcterms:created xsi:type="dcterms:W3CDTF">2016-03-29T07:41:16Z</dcterms:created>
  <dcterms:modified xsi:type="dcterms:W3CDTF">2017-02-23T07:31:43Z</dcterms:modified>
</cp:coreProperties>
</file>