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76" r:id="rId3"/>
    <p:sldId id="277" r:id="rId4"/>
    <p:sldId id="356" r:id="rId5"/>
    <p:sldId id="357" r:id="rId6"/>
    <p:sldId id="378" r:id="rId7"/>
    <p:sldId id="328" r:id="rId8"/>
    <p:sldId id="329" r:id="rId9"/>
    <p:sldId id="330" r:id="rId10"/>
    <p:sldId id="379" r:id="rId11"/>
    <p:sldId id="380" r:id="rId12"/>
    <p:sldId id="381" r:id="rId13"/>
    <p:sldId id="382" r:id="rId14"/>
    <p:sldId id="383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58" r:id="rId24"/>
    <p:sldId id="371" r:id="rId25"/>
    <p:sldId id="374" r:id="rId26"/>
    <p:sldId id="375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59" r:id="rId39"/>
    <p:sldId id="372" r:id="rId40"/>
    <p:sldId id="373" r:id="rId41"/>
    <p:sldId id="376" r:id="rId42"/>
    <p:sldId id="340" r:id="rId43"/>
    <p:sldId id="341" r:id="rId44"/>
    <p:sldId id="342" r:id="rId45"/>
    <p:sldId id="343" r:id="rId46"/>
    <p:sldId id="315" r:id="rId47"/>
    <p:sldId id="316" r:id="rId48"/>
    <p:sldId id="377" r:id="rId49"/>
    <p:sldId id="274" r:id="rId50"/>
  </p:sldIdLst>
  <p:sldSz cx="12188825" cy="6858000"/>
  <p:notesSz cx="6797675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76" d="100"/>
          <a:sy n="76" d="100"/>
        </p:scale>
        <p:origin x="-376" y="-464"/>
      </p:cViewPr>
      <p:guideLst>
        <p:guide orient="horz" pos="2160"/>
        <p:guide orient="horz" pos="3884"/>
        <p:guide orient="horz" pos="1162"/>
        <p:guide pos="3839"/>
        <p:guide pos="347"/>
        <p:guide pos="73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39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260A-B6D0-49E6-806B-E0CC43CEE356}" type="datetimeFigureOut">
              <a:rPr lang="en-GB" sz="800" smtClean="0">
                <a:solidFill>
                  <a:schemeClr val="accent2"/>
                </a:solidFill>
              </a:rPr>
              <a:t>22/02/17</a:t>
            </a:fld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71EF-D8DF-401C-A1A4-6311CE19AD51}" type="slidenum">
              <a:rPr lang="en-GB" sz="800" smtClean="0">
                <a:solidFill>
                  <a:schemeClr val="accent2"/>
                </a:solidFill>
              </a:rPr>
              <a:t>‹#›</a:t>
            </a:fld>
            <a:endParaRPr lang="en-GB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87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8F2B8A8A-A21E-41B1-B6A8-00B8C329DF1C}" type="datetimeFigureOut">
              <a:rPr lang="en-GB" smtClean="0"/>
              <a:pPr/>
              <a:t>22/02/17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1066800"/>
            <a:ext cx="5470525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110CFD31-5913-44C3-926E-B25B244597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CFD31-5913-44C3-926E-B25B244597E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723D-0F1B-49C3-866F-45497D03C34A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50722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9804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2EE5-AD73-406C-B39E-F78EC318BA42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189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1189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574569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38168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901771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574792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238391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901994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83432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1" y="1844681"/>
            <a:ext cx="5255736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7474-3DE0-4D65-A73B-C3E06A8900ED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2373" y="1844681"/>
            <a:ext cx="5255736" cy="4321175"/>
          </a:xfrm>
          <a:prstGeom prst="snip2DiagRect">
            <a:avLst>
              <a:gd name="adj1" fmla="val 2308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447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4" y="1844681"/>
            <a:ext cx="8279285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F2DB-360B-4D02-94CC-7F7A7DEAAAF4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17961" y="1844681"/>
            <a:ext cx="2520144" cy="4321175"/>
          </a:xfrm>
          <a:prstGeom prst="snip2DiagRect">
            <a:avLst>
              <a:gd name="adj1" fmla="val 3911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475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6FA-2003-4666-AD90-A1D203D3DDDD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0720" y="1844681"/>
            <a:ext cx="11087386" cy="4321175"/>
          </a:xfrm>
          <a:prstGeom prst="snip2DiagRect">
            <a:avLst>
              <a:gd name="adj1" fmla="val 2308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5237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2269C7-85D6-485C-B663-A42BC9FF3765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6720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0"/>
            <a:ext cx="6094413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CF91BA4-0B3D-426B-861C-E3065E63156F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382370" y="1844681"/>
            <a:ext cx="5255737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81676" y="692149"/>
            <a:ext cx="5256430" cy="9366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1538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592-AE5B-414D-B525-C9BAB99C9758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8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 baseline="0"/>
            </a:lvl1pPr>
          </a:lstStyle>
          <a:p>
            <a:r>
              <a:rPr lang="en-US" dirty="0" smtClean="0"/>
              <a:t>Add Thank you text.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AD9-97B8-4E1F-8F17-8F0FAC375A34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50722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Insert your contact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74610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027204F-92EA-45FA-925F-32F9768333F0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GB" dirty="0"/>
          </a:p>
        </p:txBody>
      </p:sp>
      <p:sp>
        <p:nvSpPr>
          <p:cNvPr id="16" name="Text Placeholder 14"/>
          <p:cNvSpPr>
            <a:spLocks noGrp="1" noChangeAspect="1"/>
          </p:cNvSpPr>
          <p:nvPr>
            <p:ph type="body" sz="quarter" idx="15"/>
          </p:nvPr>
        </p:nvSpPr>
        <p:spPr>
          <a:xfrm>
            <a:off x="550722" y="549275"/>
            <a:ext cx="719813" cy="529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6009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32102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471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60D5ED7-32A6-4948-8E3A-E47339987862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550722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ight Triangle 14"/>
          <p:cNvSpPr/>
          <p:nvPr userDrawn="1"/>
        </p:nvSpPr>
        <p:spPr>
          <a:xfrm flipV="1">
            <a:off x="-10962" y="6"/>
            <a:ext cx="490265" cy="4903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Triangle 15"/>
          <p:cNvSpPr/>
          <p:nvPr userDrawn="1"/>
        </p:nvSpPr>
        <p:spPr>
          <a:xfrm flipH="1">
            <a:off x="11709525" y="6378582"/>
            <a:ext cx="479300" cy="4794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1216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792DBCC-742A-4EE0-A972-F863FAE5A55A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Text Placeholder 14"/>
          <p:cNvSpPr>
            <a:spLocks noGrp="1" noChangeAspect="1"/>
          </p:cNvSpPr>
          <p:nvPr>
            <p:ph type="body" sz="quarter" idx="15"/>
          </p:nvPr>
        </p:nvSpPr>
        <p:spPr>
          <a:xfrm>
            <a:off x="550722" y="549275"/>
            <a:ext cx="719813" cy="529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  <a:lvl2pPr>
              <a:defRPr sz="28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2pPr>
            <a:lvl3pPr>
              <a:defRPr sz="24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3pPr>
            <a:lvl4pPr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4pPr>
            <a:lvl5pPr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464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effectLst/>
              </a:defRPr>
            </a:lvl1pPr>
            <a:lvl2pPr>
              <a:defRPr sz="2800">
                <a:solidFill>
                  <a:schemeClr val="tx1"/>
                </a:solidFill>
                <a:effectLst/>
              </a:defRPr>
            </a:lvl2pPr>
            <a:lvl3pPr>
              <a:defRPr sz="2400">
                <a:solidFill>
                  <a:schemeClr val="tx1"/>
                </a:solidFill>
                <a:effectLst/>
              </a:defRPr>
            </a:lvl3pPr>
            <a:lvl4pPr>
              <a:defRPr sz="2000">
                <a:solidFill>
                  <a:schemeClr val="tx1"/>
                </a:solidFill>
                <a:effectLst/>
              </a:defRPr>
            </a:lvl4pPr>
            <a:lvl5pPr>
              <a:defRPr sz="2000">
                <a:solidFill>
                  <a:schemeClr val="tx1"/>
                </a:solidFill>
                <a:effectLst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550722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03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" y="0"/>
            <a:ext cx="6094413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3" y="692149"/>
            <a:ext cx="5255737" cy="9366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1" y="1844681"/>
            <a:ext cx="5255736" cy="4321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370" y="1844681"/>
            <a:ext cx="5255737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485C-34D3-4ECC-994B-A61645FE01F4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42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21" y="1844678"/>
            <a:ext cx="5255736" cy="360189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724" y="2276879"/>
            <a:ext cx="5255735" cy="38889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2370" y="1844678"/>
            <a:ext cx="5255737" cy="360189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2370" y="2276879"/>
            <a:ext cx="5255737" cy="38889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B3E-1AEA-4DB7-A6F1-0AD5A4C8D006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179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4BEF-A551-40B9-AE0A-4ABAF7494243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719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720" y="692149"/>
            <a:ext cx="11087386" cy="9366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20" y="1844681"/>
            <a:ext cx="11087386" cy="4321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418" y="6381758"/>
            <a:ext cx="1799756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fld id="{48123599-DF37-4D20-AFF6-464899867C64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5172" y="6381758"/>
            <a:ext cx="8782937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b="0" i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721" y="6381758"/>
            <a:ext cx="504693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flipV="1">
            <a:off x="-10962" y="6"/>
            <a:ext cx="490265" cy="49039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 flipH="1">
            <a:off x="11709525" y="6378582"/>
            <a:ext cx="479300" cy="479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68" r:id="rId6"/>
    <p:sldLayoutId id="2147483652" r:id="rId7"/>
    <p:sldLayoutId id="2147483653" r:id="rId8"/>
    <p:sldLayoutId id="2147483654" r:id="rId9"/>
    <p:sldLayoutId id="2147483667" r:id="rId10"/>
    <p:sldLayoutId id="2147483665" r:id="rId11"/>
    <p:sldLayoutId id="2147483666" r:id="rId12"/>
    <p:sldLayoutId id="2147483664" r:id="rId13"/>
    <p:sldLayoutId id="2147483662" r:id="rId14"/>
    <p:sldLayoutId id="2147483669" r:id="rId15"/>
    <p:sldLayoutId id="2147483655" r:id="rId16"/>
    <p:sldLayoutId id="2147483663" r:id="rId1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buFont typeface="Titillium Web" panose="00000500000000000000" pitchFamily="2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2563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4150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4150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0088" indent="-174625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82563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988" indent="-184150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051175" indent="-182563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r>
              <a:rPr lang="en-US" dirty="0" smtClean="0"/>
              <a:t> </a:t>
            </a:r>
            <a:r>
              <a:rPr lang="en-US" dirty="0" smtClean="0"/>
              <a:t>Edition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N.N.</a:t>
            </a:r>
          </a:p>
          <a:p>
            <a:r>
              <a:rPr lang="en-US" dirty="0" err="1">
                <a:ea typeface="MS PGothic" charset="0"/>
              </a:rPr>
              <a:t>NN@qt.qio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February 2017 – Based on Qt 5.8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631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2520279"/>
          </a:xfrm>
        </p:spPr>
        <p:txBody>
          <a:bodyPr/>
          <a:lstStyle/>
          <a:p>
            <a:r>
              <a:rPr lang="en-US" dirty="0"/>
              <a:t>In QML,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/>
              <a:t> element provides the user device’s current position</a:t>
            </a:r>
          </a:p>
          <a:p>
            <a:pPr lvl="1"/>
            <a:r>
              <a:rPr lang="en-US" dirty="0"/>
              <a:t>Coordinate, speed, time </a:t>
            </a:r>
            <a:r>
              <a:rPr lang="en-US" dirty="0" smtClean="0"/>
              <a:t>stamp</a:t>
            </a:r>
            <a:endParaRPr lang="en-US" dirty="0"/>
          </a:p>
          <a:p>
            <a:r>
              <a:rPr lang="en-US" dirty="0"/>
              <a:t>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PositionSource</a:t>
            </a:r>
            <a:r>
              <a:rPr lang="en-US" dirty="0"/>
              <a:t> element,</a:t>
            </a:r>
          </a:p>
          <a:p>
            <a:pPr lvl="1"/>
            <a:r>
              <a:rPr lang="en-US" dirty="0"/>
              <a:t>The source (backend) may be specified (satellite/non-satellite, socket)</a:t>
            </a:r>
          </a:p>
          <a:p>
            <a:pPr lvl="1"/>
            <a:r>
              <a:rPr lang="en-US" dirty="0"/>
              <a:t>Update interval may be set</a:t>
            </a:r>
          </a:p>
          <a:p>
            <a:pPr lvl="1"/>
            <a:r>
              <a:rPr lang="en-US" dirty="0"/>
              <a:t>Supported and preferred positioning methods may be read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/>
              <a:t> type property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/>
              <a:t> may be 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B3E-1AEA-4DB7-A6F1-0AD5A4C8D006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Positioning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837828" y="4149080"/>
            <a:ext cx="10246680" cy="211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8000"/>
                </a:solidFill>
                <a:ea typeface="STSong" pitchFamily="2" charset="-122"/>
              </a:rPr>
              <a:t>import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 err="1">
                <a:solidFill>
                  <a:srgbClr val="1E1B18"/>
                </a:solidFill>
                <a:ea typeface="STSong" pitchFamily="2" charset="-122"/>
              </a:rPr>
              <a:t>QtPositioning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5.2 </a:t>
            </a:r>
            <a:br>
              <a:rPr lang="en-US" dirty="0">
                <a:solidFill>
                  <a:srgbClr val="1E1B18"/>
                </a:solidFill>
                <a:ea typeface="STSong" pitchFamily="2" charset="-122"/>
              </a:rPr>
            </a:b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solidFill>
                  <a:srgbClr val="800080"/>
                </a:solidFill>
                <a:ea typeface="STSong" pitchFamily="2" charset="-122"/>
              </a:rPr>
              <a:t>PositionSource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  <a:ea typeface="STSong" pitchFamily="2" charset="-122"/>
              </a:rPr>
              <a:t>    id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i="1" dirty="0" err="1">
                <a:solidFill>
                  <a:srgbClr val="000000"/>
                </a:solidFill>
                <a:ea typeface="STSong" pitchFamily="2" charset="-122"/>
              </a:rPr>
              <a:t>src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  <a:ea typeface="STSong" pitchFamily="2" charset="-122"/>
              </a:rPr>
              <a:t>    </a:t>
            </a:r>
            <a:r>
              <a:rPr lang="en-US" dirty="0" err="1">
                <a:solidFill>
                  <a:srgbClr val="800000"/>
                </a:solidFill>
                <a:ea typeface="STSong" pitchFamily="2" charset="-122"/>
              </a:rPr>
              <a:t>updateInterval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1000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  <a:ea typeface="STSong" pitchFamily="2" charset="-122"/>
              </a:rPr>
              <a:t>    active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true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 </a:t>
            </a:r>
            <a:r>
              <a:rPr lang="en-US" dirty="0" smtClean="0">
                <a:solidFill>
                  <a:srgbClr val="1E1B18"/>
                </a:solidFill>
                <a:ea typeface="STSong" pitchFamily="2" charset="-122"/>
              </a:rPr>
              <a:t>    </a:t>
            </a:r>
            <a:r>
              <a:rPr lang="en-US" dirty="0" err="1">
                <a:solidFill>
                  <a:srgbClr val="800000"/>
                </a:solidFill>
                <a:ea typeface="STSong" pitchFamily="2" charset="-122"/>
              </a:rPr>
              <a:t>onPositionChanged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8000"/>
                </a:solidFill>
                <a:ea typeface="STSong" pitchFamily="2" charset="-122"/>
              </a:rPr>
              <a:t>        </a:t>
            </a:r>
            <a:r>
              <a:rPr lang="en-US" dirty="0" err="1">
                <a:solidFill>
                  <a:srgbClr val="808000"/>
                </a:solidFill>
                <a:ea typeface="STSong" pitchFamily="2" charset="-122"/>
              </a:rPr>
              <a:t>var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i="1" dirty="0" err="1">
                <a:solidFill>
                  <a:srgbClr val="2985C7"/>
                </a:solidFill>
                <a:ea typeface="STSong" pitchFamily="2" charset="-122"/>
              </a:rPr>
              <a:t>coord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=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i="1" dirty="0" err="1">
                <a:solidFill>
                  <a:srgbClr val="000000"/>
                </a:solidFill>
                <a:ea typeface="STSong" pitchFamily="2" charset="-122"/>
              </a:rPr>
              <a:t>src</a:t>
            </a:r>
            <a:r>
              <a:rPr lang="en-US" dirty="0" err="1">
                <a:solidFill>
                  <a:srgbClr val="1E1B18"/>
                </a:solidFill>
                <a:ea typeface="STSong" pitchFamily="2" charset="-122"/>
              </a:rPr>
              <a:t>.position.coordinate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;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i="1" dirty="0">
                <a:solidFill>
                  <a:srgbClr val="0055AF"/>
                </a:solidFill>
                <a:ea typeface="STSong" pitchFamily="2" charset="-122"/>
              </a:rPr>
              <a:t>        console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.log("Coordinate:",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i="1" dirty="0" err="1">
                <a:solidFill>
                  <a:srgbClr val="2985C7"/>
                </a:solidFill>
                <a:ea typeface="STSong" pitchFamily="2" charset="-122"/>
              </a:rPr>
              <a:t>coord</a:t>
            </a:r>
            <a:r>
              <a:rPr lang="en-US" dirty="0" err="1">
                <a:solidFill>
                  <a:srgbClr val="1E1B18"/>
                </a:solidFill>
                <a:ea typeface="STSong" pitchFamily="2" charset="-122"/>
              </a:rPr>
              <a:t>.longitude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,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i="1" dirty="0" err="1">
                <a:solidFill>
                  <a:srgbClr val="2985C7"/>
                </a:solidFill>
                <a:ea typeface="STSong" pitchFamily="2" charset="-122"/>
              </a:rPr>
              <a:t>coord</a:t>
            </a:r>
            <a:r>
              <a:rPr lang="en-US" dirty="0" err="1">
                <a:solidFill>
                  <a:srgbClr val="1E1B18"/>
                </a:solidFill>
                <a:ea typeface="STSong" pitchFamily="2" charset="-122"/>
              </a:rPr>
              <a:t>.latitude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380524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2448271"/>
          </a:xfrm>
        </p:spPr>
        <p:txBody>
          <a:bodyPr/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Coordinate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Bounding box </a:t>
            </a:r>
          </a:p>
          <a:p>
            <a:r>
              <a:rPr lang="en-US" dirty="0"/>
              <a:t>Typical use case: </a:t>
            </a:r>
          </a:p>
          <a:p>
            <a:pPr lvl="1"/>
            <a:r>
              <a:rPr lang="en-US" dirty="0"/>
              <a:t>Location query with </a:t>
            </a:r>
            <a:r>
              <a:rPr lang="en-US" dirty="0" err="1">
                <a:latin typeface="Courier New"/>
                <a:cs typeface="Courier New"/>
              </a:rPr>
              <a:t>GeocodeModel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Positioning – Location and Address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7828" y="4005064"/>
            <a:ext cx="10246680" cy="211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solidFill>
                  <a:srgbClr val="800080"/>
                </a:solidFill>
                <a:ea typeface="STSong" pitchFamily="2" charset="-122"/>
              </a:rPr>
              <a:t>GeocodeModel</a:t>
            </a:r>
            <a:r>
              <a:rPr lang="en-US" dirty="0">
                <a:solidFill>
                  <a:srgbClr val="800080"/>
                </a:solidFill>
                <a:ea typeface="STSong" pitchFamily="2" charset="-122"/>
              </a:rPr>
              <a:t>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  <a:ea typeface="STSong" pitchFamily="2" charset="-122"/>
              </a:rPr>
              <a:t>    id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i="1" dirty="0">
                <a:solidFill>
                  <a:srgbClr val="000000"/>
                </a:solidFill>
                <a:ea typeface="STSong" pitchFamily="2" charset="-122"/>
              </a:rPr>
              <a:t>model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  <a:ea typeface="STSong" pitchFamily="2" charset="-122"/>
              </a:rPr>
              <a:t>    plugin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</a:t>
            </a:r>
            <a:r>
              <a:rPr lang="en-US" dirty="0">
                <a:solidFill>
                  <a:srgbClr val="C0C0C0"/>
                </a:solidFill>
                <a:ea typeface="STSong" pitchFamily="2" charset="-122"/>
              </a:rPr>
              <a:t> </a:t>
            </a:r>
            <a:r>
              <a:rPr lang="en-US" dirty="0" err="1">
                <a:solidFill>
                  <a:srgbClr val="1E1B18"/>
                </a:solidFill>
                <a:ea typeface="STSong" pitchFamily="2" charset="-122"/>
              </a:rPr>
              <a:t>mapPlugin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}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solidFill>
                  <a:srgbClr val="1E1B18"/>
                </a:solidFill>
                <a:ea typeface="STSong" pitchFamily="2" charset="-122"/>
              </a:rPr>
              <a:t>onSomeSignalHandler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: {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  <a:ea typeface="STSong" pitchFamily="2" charset="-122"/>
              </a:rPr>
              <a:t>    </a:t>
            </a:r>
            <a:r>
              <a:rPr lang="en-US" dirty="0">
                <a:solidFill>
                  <a:srgbClr val="1E1B18"/>
                </a:solidFill>
                <a:ea typeface="STSong" pitchFamily="2" charset="-122"/>
              </a:rPr>
              <a:t> </a:t>
            </a:r>
            <a:r>
              <a:rPr lang="en-US" i="1" dirty="0" err="1">
                <a:solidFill>
                  <a:srgbClr val="000000"/>
                </a:solidFill>
                <a:ea typeface="STSong" pitchFamily="2" charset="-122"/>
              </a:rPr>
              <a:t>model.query</a:t>
            </a:r>
            <a:r>
              <a:rPr lang="en-US" i="1" dirty="0">
                <a:solidFill>
                  <a:srgbClr val="000000"/>
                </a:solidFill>
                <a:ea typeface="STSong" pitchFamily="2" charset="-122"/>
              </a:rPr>
              <a:t>(“</a:t>
            </a:r>
            <a:r>
              <a:rPr lang="en-US" i="1" dirty="0" err="1">
                <a:solidFill>
                  <a:srgbClr val="000000"/>
                </a:solidFill>
                <a:ea typeface="STSong" pitchFamily="2" charset="-122"/>
              </a:rPr>
              <a:t>Hatanpään</a:t>
            </a:r>
            <a:r>
              <a:rPr lang="en-US" i="1" dirty="0">
                <a:solidFill>
                  <a:srgbClr val="000000"/>
                </a:solidFill>
                <a:ea typeface="STSong" pitchFamily="2" charset="-122"/>
              </a:rPr>
              <a:t> …, Tampere, Finland”); </a:t>
            </a:r>
            <a:r>
              <a:rPr lang="en-US" kern="0" dirty="0"/>
              <a:t>// Address, string, coordinate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8000"/>
                </a:solidFill>
                <a:ea typeface="STSong" pitchFamily="2" charset="-122"/>
              </a:rPr>
              <a:t>     </a:t>
            </a:r>
            <a:r>
              <a:rPr lang="en-US" i="1" dirty="0" err="1">
                <a:solidFill>
                  <a:srgbClr val="000000"/>
                </a:solidFill>
                <a:ea typeface="STSong" pitchFamily="2" charset="-122"/>
              </a:rPr>
              <a:t>model.update</a:t>
            </a:r>
            <a:r>
              <a:rPr lang="en-US" i="1" dirty="0">
                <a:solidFill>
                  <a:srgbClr val="000000"/>
                </a:solidFill>
                <a:ea typeface="STSong" pitchFamily="2" charset="-122"/>
              </a:rPr>
              <a:t>(); 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i="1" dirty="0">
                <a:solidFill>
                  <a:srgbClr val="0055AF"/>
                </a:solidFill>
                <a:ea typeface="STSong" pitchFamily="2" charset="-122"/>
              </a:rPr>
              <a:t>        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795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2448271"/>
          </a:xfrm>
        </p:spPr>
        <p:txBody>
          <a:bodyPr/>
          <a:lstStyle/>
          <a:p>
            <a:r>
              <a:rPr lang="en-US" dirty="0"/>
              <a:t>Nokia (“here”), Open Street Maps (“</a:t>
            </a:r>
            <a:r>
              <a:rPr lang="en-US" dirty="0" err="1"/>
              <a:t>osm</a:t>
            </a:r>
            <a:r>
              <a:rPr lang="en-US" dirty="0"/>
              <a:t>”), and </a:t>
            </a:r>
            <a:r>
              <a:rPr lang="en-US" dirty="0" err="1"/>
              <a:t>MapBox</a:t>
            </a:r>
            <a:r>
              <a:rPr lang="en-US" dirty="0"/>
              <a:t> (“</a:t>
            </a:r>
            <a:r>
              <a:rPr lang="en-US" dirty="0" err="1"/>
              <a:t>mapbox</a:t>
            </a:r>
            <a:r>
              <a:rPr lang="en-US" dirty="0"/>
              <a:t>”) supported</a:t>
            </a:r>
          </a:p>
          <a:p>
            <a:endParaRPr lang="en-US" dirty="0"/>
          </a:p>
          <a:p>
            <a:r>
              <a:rPr lang="en-US" dirty="0"/>
              <a:t>Each plugin has plugin-specific configuration parameters </a:t>
            </a:r>
          </a:p>
          <a:p>
            <a:endParaRPr lang="en-US" dirty="0"/>
          </a:p>
          <a:p>
            <a:r>
              <a:rPr lang="en-US" dirty="0"/>
              <a:t>Possible to set required features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Backend Abstraction – Plugin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7828" y="4005064"/>
            <a:ext cx="10246680" cy="211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Plugin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mapPlugin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name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</a:t>
            </a:r>
            <a:r>
              <a:rPr lang="en-US" dirty="0" err="1"/>
              <a:t>osm</a:t>
            </a:r>
            <a:r>
              <a:rPr lang="en-US" dirty="0"/>
              <a:t>"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/>
              <a:t>// </a:t>
            </a:r>
            <a:r>
              <a:rPr lang="en-US" dirty="0">
                <a:solidFill>
                  <a:srgbClr val="800000"/>
                </a:solidFill>
              </a:rPr>
              <a:t>preferred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</a:t>
            </a:r>
            <a:r>
              <a:rPr lang="en-US" dirty="0" err="1"/>
              <a:t>osm</a:t>
            </a:r>
            <a:r>
              <a:rPr lang="en-US" dirty="0"/>
              <a:t>",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"here"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]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required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Plugin</a:t>
            </a:r>
            <a:r>
              <a:rPr lang="en-US" dirty="0" err="1"/>
              <a:t>.RoutingFeature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PluginParameter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800000"/>
                </a:solidFill>
              </a:rPr>
              <a:t>name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"name";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value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"value" } }</a:t>
            </a:r>
            <a:r>
              <a:rPr lang="en-US" dirty="0">
                <a:solidFill>
                  <a:srgbClr val="808000"/>
                </a:solidFill>
                <a:ea typeface="STSong" pitchFamily="2" charset="-122"/>
              </a:rPr>
              <a:t>a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4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2448271"/>
          </a:xfrm>
        </p:spPr>
        <p:txBody>
          <a:bodyPr/>
          <a:lstStyle/>
          <a:p>
            <a:r>
              <a:rPr lang="en-US" dirty="0"/>
              <a:t>Displays the map</a:t>
            </a:r>
          </a:p>
          <a:p>
            <a:r>
              <a:rPr lang="en-US" dirty="0"/>
              <a:t>Supports all Qt gestures (pinch, pan, swipe)</a:t>
            </a:r>
          </a:p>
          <a:p>
            <a:r>
              <a:rPr lang="en-US" dirty="0"/>
              <a:t>Can show annotations (from the model) </a:t>
            </a:r>
            <a:r>
              <a:rPr lang="en-US" dirty="0" err="1">
                <a:latin typeface="Courier New"/>
                <a:cs typeface="Courier New"/>
              </a:rPr>
              <a:t>MapRectangle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MapQuickItem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MapItemView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/>
              <a:t>Can show routes </a:t>
            </a:r>
            <a:r>
              <a:rPr lang="en-US" dirty="0" err="1">
                <a:latin typeface="Courier New"/>
                <a:cs typeface="Courier New"/>
              </a:rPr>
              <a:t>MapRoute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Map type (style: satellite, street, terrain; mobile, night)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– Map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7828" y="4005064"/>
            <a:ext cx="10246680" cy="211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Map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map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plugin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mapPlugin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rgbClr val="800000"/>
              </a:solidFill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center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    latitude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positionSrc</a:t>
            </a:r>
            <a:r>
              <a:rPr lang="en-US" dirty="0" err="1"/>
              <a:t>.position.coordinate.latitude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    longitude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positionSrc</a:t>
            </a:r>
            <a:r>
              <a:rPr lang="en-US" dirty="0" err="1"/>
              <a:t>.position.coordinate.longitude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   }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zoomLevel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8.0</a:t>
            </a:r>
            <a:r>
              <a:rPr lang="en-US" dirty="0">
                <a:solidFill>
                  <a:srgbClr val="808000"/>
                </a:solidFill>
                <a:ea typeface="STSong" pitchFamily="2" charset="-122"/>
              </a:rPr>
              <a:t> // &gt;= 0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652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2448271"/>
          </a:xfrm>
        </p:spPr>
        <p:txBody>
          <a:bodyPr/>
          <a:lstStyle/>
          <a:p>
            <a:r>
              <a:rPr lang="en-US" dirty="0"/>
              <a:t>Use the corresponding model to query for places or routes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PlaceSearchModel</a:t>
            </a:r>
            <a:r>
              <a:rPr lang="en-US" dirty="0">
                <a:latin typeface="Courier New"/>
                <a:cs typeface="Courier New"/>
              </a:rPr>
              <a:t> { </a:t>
            </a:r>
            <a:r>
              <a:rPr lang="en-US" dirty="0" err="1">
                <a:latin typeface="Courier New"/>
                <a:cs typeface="Courier New"/>
              </a:rPr>
              <a:t>searchTerm</a:t>
            </a:r>
            <a:r>
              <a:rPr lang="en-US" dirty="0">
                <a:latin typeface="Courier New"/>
                <a:cs typeface="Courier New"/>
              </a:rPr>
              <a:t>: “gasoline”; </a:t>
            </a:r>
            <a:r>
              <a:rPr lang="en-US" dirty="0" err="1">
                <a:latin typeface="Courier New"/>
                <a:cs typeface="Courier New"/>
              </a:rPr>
              <a:t>searchArea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currentCoordinate</a:t>
            </a:r>
            <a:r>
              <a:rPr lang="en-US" dirty="0">
                <a:latin typeface="Courier New"/>
                <a:cs typeface="Courier New"/>
              </a:rPr>
              <a:t> }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RouteModel</a:t>
            </a:r>
            <a:r>
              <a:rPr lang="en-US" dirty="0">
                <a:latin typeface="Courier New"/>
                <a:cs typeface="Courier New"/>
              </a:rPr>
              <a:t> { query: </a:t>
            </a:r>
            <a:r>
              <a:rPr lang="en-US" dirty="0" err="1">
                <a:latin typeface="Courier New"/>
                <a:cs typeface="Courier New"/>
              </a:rPr>
              <a:t>myQuery</a:t>
            </a:r>
            <a:r>
              <a:rPr lang="en-US" dirty="0">
                <a:latin typeface="Courier New"/>
                <a:cs typeface="Courier New"/>
              </a:rPr>
              <a:t>  } // </a:t>
            </a:r>
            <a:r>
              <a:rPr lang="en-US" dirty="0" err="1">
                <a:latin typeface="Courier New"/>
                <a:cs typeface="Courier New"/>
              </a:rPr>
              <a:t>queryObject.addWaypoint</a:t>
            </a:r>
            <a:r>
              <a:rPr lang="en-US" dirty="0">
                <a:latin typeface="Courier New"/>
                <a:cs typeface="Courier New"/>
              </a:rPr>
              <a:t>(coordinate)</a:t>
            </a:r>
          </a:p>
          <a:p>
            <a:r>
              <a:rPr lang="en-US" dirty="0"/>
              <a:t>Use any view to show the model content as usual</a:t>
            </a:r>
          </a:p>
          <a:p>
            <a:pPr lvl="1"/>
            <a:r>
              <a:rPr lang="en-US" dirty="0"/>
              <a:t>For route data, there is already a delegate type </a:t>
            </a:r>
            <a:r>
              <a:rPr lang="en-US" dirty="0" err="1">
                <a:latin typeface="Courier New"/>
                <a:cs typeface="Courier New"/>
              </a:rPr>
              <a:t>MapRoute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– Places &amp; Routes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7828" y="3645024"/>
            <a:ext cx="10246680" cy="247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Map {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RouteQuery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800000"/>
                </a:solidFill>
              </a:rPr>
              <a:t>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routeQuery</a:t>
            </a:r>
            <a:r>
              <a:rPr lang="en-US" dirty="0"/>
              <a:t> }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RouteModel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800000"/>
                </a:solidFill>
              </a:rPr>
              <a:t>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routeModel</a:t>
            </a:r>
            <a:r>
              <a:rPr lang="en-US" i="1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</a:rPr>
              <a:t>plugin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mapPlugin</a:t>
            </a:r>
            <a:r>
              <a:rPr lang="en-US" dirty="0"/>
              <a:t>; </a:t>
            </a:r>
            <a:r>
              <a:rPr lang="en-US" dirty="0">
                <a:solidFill>
                  <a:srgbClr val="800000"/>
                </a:solidFill>
              </a:rPr>
              <a:t>query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routeQuery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/>
              <a:t>}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MapItemView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800000"/>
                </a:solidFill>
              </a:rPr>
              <a:t>model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routeModel</a:t>
            </a:r>
            <a:r>
              <a:rPr lang="en-US" i="1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</a:rPr>
              <a:t>delegate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routeDelegate</a:t>
            </a:r>
            <a:r>
              <a:rPr lang="en-US" dirty="0"/>
              <a:t> } </a:t>
            </a:r>
            <a:br>
              <a:rPr lang="en-US" dirty="0"/>
            </a:br>
            <a:endParaRPr lang="en-US" dirty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Component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800000"/>
                </a:solidFill>
              </a:rPr>
              <a:t>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routeDelegate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       </a:t>
            </a:r>
            <a:r>
              <a:rPr lang="en-US" dirty="0" err="1">
                <a:solidFill>
                  <a:srgbClr val="800080"/>
                </a:solidFill>
              </a:rPr>
              <a:t>MapRoute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        route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routeData</a:t>
            </a:r>
            <a:endParaRPr lang="en-US" dirty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800000"/>
                </a:solidFill>
              </a:rPr>
              <a:t>line.color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"blue"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        </a:t>
            </a:r>
            <a:r>
              <a:rPr lang="en-US" dirty="0" err="1">
                <a:solidFill>
                  <a:srgbClr val="800000"/>
                </a:solidFill>
              </a:rPr>
              <a:t>line.width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5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00"/>
                </a:solidFill>
              </a:rPr>
              <a:t>            opacity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0.8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85394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0724" y="1844825"/>
            <a:ext cx="5255735" cy="4321032"/>
          </a:xfrm>
        </p:spPr>
        <p:txBody>
          <a:bodyPr/>
          <a:lstStyle/>
          <a:p>
            <a:r>
              <a:rPr lang="en-US" dirty="0"/>
              <a:t>Register your products </a:t>
            </a:r>
            <a:endParaRPr lang="en-US" dirty="0" smtClean="0"/>
          </a:p>
          <a:p>
            <a:endParaRPr lang="en-US" dirty="0"/>
          </a:p>
          <a:p>
            <a:pPr indent="0">
              <a:buNone/>
            </a:pPr>
            <a:r>
              <a:rPr lang="en-US" sz="1400" dirty="0">
                <a:latin typeface="Courier New"/>
                <a:cs typeface="Courier New"/>
              </a:rPr>
              <a:t>Store { </a:t>
            </a:r>
          </a:p>
          <a:p>
            <a:pPr indent="0">
              <a:buNone/>
            </a:pPr>
            <a:r>
              <a:rPr lang="en-US" sz="1400" dirty="0">
                <a:latin typeface="Courier New"/>
                <a:cs typeface="Courier New"/>
              </a:rPr>
              <a:t>    Product { </a:t>
            </a:r>
          </a:p>
          <a:p>
            <a:pPr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id: </a:t>
            </a:r>
            <a:r>
              <a:rPr lang="en-US" sz="1400" dirty="0" err="1">
                <a:latin typeface="Courier New"/>
                <a:cs typeface="Courier New"/>
              </a:rPr>
              <a:t>myCoolProduct</a:t>
            </a:r>
            <a:r>
              <a:rPr lang="en-US" sz="1400" dirty="0">
                <a:latin typeface="Courier New"/>
                <a:cs typeface="Courier New"/>
              </a:rPr>
              <a:t> </a:t>
            </a:r>
          </a:p>
          <a:p>
            <a:pPr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identifier: "</a:t>
            </a:r>
            <a:r>
              <a:rPr lang="en-US" sz="1400" dirty="0" err="1">
                <a:latin typeface="Courier New"/>
                <a:cs typeface="Courier New"/>
              </a:rPr>
              <a:t>consumableProduct</a:t>
            </a:r>
            <a:r>
              <a:rPr lang="en-US" sz="1400" dirty="0">
                <a:latin typeface="Courier New"/>
                <a:cs typeface="Courier New"/>
              </a:rPr>
              <a:t>" </a:t>
            </a:r>
          </a:p>
          <a:p>
            <a:pPr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type: </a:t>
            </a:r>
            <a:r>
              <a:rPr lang="en-US" sz="1400" dirty="0" err="1">
                <a:latin typeface="Courier New"/>
                <a:cs typeface="Courier New"/>
              </a:rPr>
              <a:t>Product.Consumable</a:t>
            </a:r>
            <a:r>
              <a:rPr lang="en-US" sz="1400" dirty="0">
                <a:latin typeface="Courier New"/>
                <a:cs typeface="Courier New"/>
              </a:rPr>
              <a:t> </a:t>
            </a:r>
          </a:p>
          <a:p>
            <a:pPr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// </a:t>
            </a:r>
            <a:r>
              <a:rPr lang="en-US" sz="1400" dirty="0" err="1">
                <a:latin typeface="Courier New"/>
                <a:cs typeface="Courier New"/>
              </a:rPr>
              <a:t>Product.Unlockable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82370" y="1844825"/>
            <a:ext cx="5255737" cy="4321032"/>
          </a:xfrm>
        </p:spPr>
        <p:txBody>
          <a:bodyPr/>
          <a:lstStyle/>
          <a:p>
            <a:r>
              <a:rPr lang="en-US" dirty="0"/>
              <a:t>Implement UI elements to purchase products</a:t>
            </a:r>
          </a:p>
          <a:p>
            <a:pPr lvl="1"/>
            <a:r>
              <a:rPr lang="en-US" dirty="0"/>
              <a:t>Native functionality will handle the purchasing process (ask passwords, if needed etc.)</a:t>
            </a:r>
          </a:p>
          <a:p>
            <a:pPr marL="288000" lvl="1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288000" lvl="1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MouseArea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{ </a:t>
            </a: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    enabled: !</a:t>
            </a:r>
            <a:r>
              <a:rPr lang="en-US" sz="1400" dirty="0" err="1">
                <a:latin typeface="Courier New"/>
                <a:cs typeface="Courier New"/>
              </a:rPr>
              <a:t>myCoolProduct.purchasing</a:t>
            </a:r>
            <a:r>
              <a:rPr lang="en-US" sz="1400" dirty="0">
                <a:latin typeface="Courier New"/>
                <a:cs typeface="Courier New"/>
              </a:rPr>
              <a:t> &amp;&amp;  </a:t>
            </a: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</a:t>
            </a:r>
            <a:r>
              <a:rPr lang="en-US" sz="1400" dirty="0" err="1">
                <a:latin typeface="Courier New"/>
                <a:cs typeface="Courier New"/>
              </a:rPr>
              <a:t>myCoolProduct.status</a:t>
            </a:r>
            <a:r>
              <a:rPr lang="en-US" sz="1400" dirty="0">
                <a:latin typeface="Courier New"/>
                <a:cs typeface="Courier New"/>
              </a:rPr>
              <a:t> ===     </a:t>
            </a: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      </a:t>
            </a:r>
            <a:r>
              <a:rPr lang="en-US" sz="1400" dirty="0" err="1">
                <a:latin typeface="Courier New"/>
                <a:cs typeface="Courier New"/>
              </a:rPr>
              <a:t>Product.Registered</a:t>
            </a:r>
            <a:endParaRPr lang="en-US" sz="1400" dirty="0">
              <a:latin typeface="Courier New"/>
              <a:cs typeface="Courier New"/>
            </a:endParaRP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onClicked</a:t>
            </a:r>
            <a:r>
              <a:rPr lang="en-US" sz="1400" dirty="0">
                <a:latin typeface="Courier New"/>
                <a:cs typeface="Courier New"/>
              </a:rPr>
              <a:t>: { </a:t>
            </a: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myCoolProduct.purchasing</a:t>
            </a:r>
            <a:r>
              <a:rPr lang="en-US" sz="1400" dirty="0">
                <a:latin typeface="Courier New"/>
                <a:cs typeface="Courier New"/>
              </a:rPr>
              <a:t> = true; </a:t>
            </a: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myCoolProduct.purchase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pPr lvl="1"/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API Usage – In-App Purchasing   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3017020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NFC</a:t>
            </a:r>
          </a:p>
          <a:p>
            <a:pPr lvl="1"/>
            <a:r>
              <a:rPr lang="en-US" dirty="0"/>
              <a:t>NFC tag detection</a:t>
            </a:r>
          </a:p>
          <a:p>
            <a:pPr lvl="1"/>
            <a:r>
              <a:rPr lang="en-US" dirty="0"/>
              <a:t>Reading and writing NDEF messages, NDEF message handler registration</a:t>
            </a:r>
          </a:p>
          <a:p>
            <a:pPr lvl="1"/>
            <a:r>
              <a:rPr lang="en-US" dirty="0"/>
              <a:t>File and message sharing </a:t>
            </a:r>
          </a:p>
          <a:p>
            <a:endParaRPr lang="en-US" dirty="0" smtClean="0"/>
          </a:p>
          <a:p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Local device information</a:t>
            </a:r>
          </a:p>
          <a:p>
            <a:pPr lvl="1"/>
            <a:r>
              <a:rPr lang="en-US" dirty="0" smtClean="0"/>
              <a:t>Device and service discoveries </a:t>
            </a:r>
          </a:p>
          <a:p>
            <a:pPr lvl="1"/>
            <a:r>
              <a:rPr lang="en-US" dirty="0" smtClean="0"/>
              <a:t>OBEX object push profile (not on Android)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erial port profile via RFCOMM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Cross-Platform APIs: </a:t>
            </a:r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324823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10" y="2996952"/>
            <a:ext cx="7059602" cy="368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7262" y="1556792"/>
            <a:ext cx="11230323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/>
            <a:r>
              <a:rPr lang="en-US" dirty="0" err="1" smtClean="0"/>
              <a:t>m_manager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QNearFieldManager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/>
              <a:t>); </a:t>
            </a:r>
            <a:endParaRPr lang="en-US" dirty="0" smtClean="0"/>
          </a:p>
          <a:p>
            <a:pPr lvl="0"/>
            <a:r>
              <a:rPr lang="en-US" dirty="0" smtClean="0"/>
              <a:t>connect</a:t>
            </a:r>
            <a:r>
              <a:rPr lang="en-US" dirty="0"/>
              <a:t>(</a:t>
            </a:r>
            <a:r>
              <a:rPr lang="en-US" dirty="0" err="1"/>
              <a:t>m_manager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</a:t>
            </a:r>
            <a:r>
              <a:rPr lang="en-US" dirty="0" err="1"/>
              <a:t>targetDetected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QNearFieldTarget</a:t>
            </a:r>
            <a:r>
              <a:rPr lang="en-US" dirty="0"/>
              <a:t>*)),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C0C0"/>
                </a:solidFill>
              </a:rPr>
              <a:t>  </a:t>
            </a:r>
          </a:p>
          <a:p>
            <a:pPr lvl="0"/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               </a:t>
            </a:r>
            <a:r>
              <a:rPr lang="en-US" dirty="0" smtClean="0">
                <a:solidFill>
                  <a:srgbClr val="808000"/>
                </a:solidFill>
              </a:rPr>
              <a:t>SLOT</a:t>
            </a:r>
            <a:r>
              <a:rPr lang="en-US" dirty="0"/>
              <a:t>(</a:t>
            </a:r>
            <a:r>
              <a:rPr lang="en-US" dirty="0" err="1"/>
              <a:t>targetDetected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QNearFieldTarget</a:t>
            </a:r>
            <a:r>
              <a:rPr lang="en-US" dirty="0"/>
              <a:t>*))); </a:t>
            </a:r>
            <a:endParaRPr lang="en-US" dirty="0" smtClean="0"/>
          </a:p>
          <a:p>
            <a:pPr lvl="0"/>
            <a:r>
              <a:rPr lang="en-US" dirty="0" smtClean="0"/>
              <a:t>connect</a:t>
            </a:r>
            <a:r>
              <a:rPr lang="en-US" dirty="0"/>
              <a:t>(</a:t>
            </a:r>
            <a:r>
              <a:rPr lang="en-US" dirty="0" err="1"/>
              <a:t>m_manager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</a:t>
            </a:r>
            <a:r>
              <a:rPr lang="en-US" dirty="0" err="1"/>
              <a:t>targetLost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QNearFieldTarget</a:t>
            </a:r>
            <a:r>
              <a:rPr lang="en-US" dirty="0"/>
              <a:t>*)),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C0C0"/>
                </a:solidFill>
              </a:rPr>
              <a:t>  </a:t>
            </a:r>
          </a:p>
          <a:p>
            <a:pPr lvl="0"/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               </a:t>
            </a:r>
            <a:r>
              <a:rPr lang="en-US" dirty="0" smtClean="0">
                <a:solidFill>
                  <a:srgbClr val="808000"/>
                </a:solidFill>
              </a:rPr>
              <a:t>SLOT</a:t>
            </a:r>
            <a:r>
              <a:rPr lang="en-US" dirty="0"/>
              <a:t>(</a:t>
            </a:r>
            <a:r>
              <a:rPr lang="en-US" dirty="0" err="1"/>
              <a:t>targetLost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QNearFieldTarget</a:t>
            </a:r>
            <a:r>
              <a:rPr lang="en-US" dirty="0"/>
              <a:t>*))); </a:t>
            </a:r>
            <a:endParaRPr lang="en-US" dirty="0" smtClean="0"/>
          </a:p>
          <a:p>
            <a:pPr lvl="0"/>
            <a:r>
              <a:rPr lang="en-US" dirty="0" err="1" smtClean="0"/>
              <a:t>m_manager</a:t>
            </a:r>
            <a:r>
              <a:rPr lang="en-US" dirty="0"/>
              <a:t>-&gt;</a:t>
            </a:r>
            <a:r>
              <a:rPr lang="en-US" dirty="0" err="1"/>
              <a:t>startTargetDetection</a:t>
            </a:r>
            <a:r>
              <a:rPr lang="en-US" dirty="0"/>
              <a:t>();</a:t>
            </a:r>
            <a:endParaRPr lang="en-US" dirty="0">
              <a:solidFill>
                <a:srgbClr val="808000"/>
              </a:solidFill>
              <a:ea typeface="MS PGothic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36723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6832" y="1556792"/>
            <a:ext cx="2687467" cy="4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QBluetoothSocket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598338" y="1556792"/>
            <a:ext cx="2687467" cy="4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QBluetoothServer</a:t>
            </a: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621886" y="1556792"/>
            <a:ext cx="2327521" cy="4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QBluetoothSocket</a:t>
            </a:r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294681" y="206084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606187" y="1988840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677860" y="1988840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294682" y="3284984"/>
            <a:ext cx="3311504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366671" y="2924944"/>
            <a:ext cx="2494899" cy="3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4</a:t>
            </a:r>
            <a:r>
              <a:rPr lang="en-US" sz="1500" dirty="0" smtClean="0"/>
              <a:t>. </a:t>
            </a:r>
            <a:r>
              <a:rPr lang="en-US" sz="1500" dirty="0" err="1" smtClean="0"/>
              <a:t>connectToService</a:t>
            </a:r>
            <a:r>
              <a:rPr lang="en-US" sz="1500" dirty="0" smtClean="0"/>
              <a:t>(</a:t>
            </a:r>
            <a:r>
              <a:rPr lang="en-US" sz="1500" dirty="0"/>
              <a:t>)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494950" y="3356993"/>
            <a:ext cx="1728867" cy="58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8</a:t>
            </a:r>
            <a:r>
              <a:rPr lang="en-US" sz="1500" dirty="0" smtClean="0"/>
              <a:t>. </a:t>
            </a:r>
            <a:r>
              <a:rPr lang="en-US" sz="1500" dirty="0"/>
              <a:t>signal connected()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366671" y="3933056"/>
            <a:ext cx="2494899" cy="3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9</a:t>
            </a:r>
            <a:r>
              <a:rPr lang="en-US" sz="1500" dirty="0" smtClean="0"/>
              <a:t>. </a:t>
            </a:r>
            <a:r>
              <a:rPr lang="en-US" sz="1500" dirty="0"/>
              <a:t>write()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18768" y="3501008"/>
            <a:ext cx="575583" cy="360040"/>
            <a:chOff x="3719736" y="3501008"/>
            <a:chExt cx="575733" cy="360040"/>
          </a:xfrm>
        </p:grpSpPr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719736" y="3501008"/>
              <a:ext cx="5757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3719736" y="350100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719736" y="3861048"/>
              <a:ext cx="5757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278983" y="4293097"/>
            <a:ext cx="1870646" cy="58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 smtClean="0"/>
              <a:t>10. </a:t>
            </a:r>
            <a:r>
              <a:rPr lang="en-US" sz="1500" dirty="0"/>
              <a:t>signal </a:t>
            </a:r>
            <a:r>
              <a:rPr lang="en-US" sz="1500" dirty="0" err="1"/>
              <a:t>bytesWritten</a:t>
            </a:r>
            <a:r>
              <a:rPr lang="en-US" sz="1500" dirty="0"/>
              <a:t>()</a:t>
            </a:r>
          </a:p>
        </p:txBody>
      </p:sp>
      <p:grpSp>
        <p:nvGrpSpPr>
          <p:cNvPr id="29" name="Group 23"/>
          <p:cNvGrpSpPr>
            <a:grpSpLocks/>
          </p:cNvGrpSpPr>
          <p:nvPr/>
        </p:nvGrpSpPr>
        <p:grpSpPr bwMode="auto">
          <a:xfrm rot="10800000">
            <a:off x="7606187" y="2134122"/>
            <a:ext cx="575583" cy="358775"/>
            <a:chOff x="839" y="1480"/>
            <a:chExt cx="272" cy="226"/>
          </a:xfrm>
        </p:grpSpPr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8254090" y="2132856"/>
            <a:ext cx="1728866" cy="3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1</a:t>
            </a:r>
            <a:r>
              <a:rPr lang="en-US" sz="1500" dirty="0" smtClean="0"/>
              <a:t>. </a:t>
            </a:r>
            <a:r>
              <a:rPr lang="en-US" sz="1500" dirty="0"/>
              <a:t>listen()</a:t>
            </a: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 rot="10800000">
            <a:off x="7606187" y="2564905"/>
            <a:ext cx="575583" cy="358775"/>
            <a:chOff x="839" y="1480"/>
            <a:chExt cx="272" cy="226"/>
          </a:xfrm>
        </p:grpSpPr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8254091" y="3645025"/>
            <a:ext cx="2014542" cy="58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5</a:t>
            </a:r>
            <a:r>
              <a:rPr lang="en-US" sz="1500" dirty="0" smtClean="0"/>
              <a:t>. </a:t>
            </a:r>
            <a:r>
              <a:rPr lang="en-US" sz="1500" dirty="0"/>
              <a:t>signal </a:t>
            </a:r>
            <a:r>
              <a:rPr lang="en-US" sz="1500" dirty="0" err="1"/>
              <a:t>newConnection</a:t>
            </a:r>
            <a:r>
              <a:rPr lang="en-US" sz="1500" dirty="0"/>
              <a:t>()</a:t>
            </a: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8254090" y="4229128"/>
            <a:ext cx="3263050" cy="3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6</a:t>
            </a:r>
            <a:r>
              <a:rPr lang="en-US" sz="1500" dirty="0" smtClean="0"/>
              <a:t>. </a:t>
            </a:r>
            <a:r>
              <a:rPr lang="en-US" sz="1500" dirty="0" err="1"/>
              <a:t>nextPendingConnection</a:t>
            </a:r>
            <a:r>
              <a:rPr lang="en-US" sz="1500" dirty="0"/>
              <a:t>()</a:t>
            </a: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 rot="10800000">
            <a:off x="10701725" y="5013177"/>
            <a:ext cx="575583" cy="358775"/>
            <a:chOff x="839" y="1480"/>
            <a:chExt cx="272" cy="226"/>
          </a:xfrm>
        </p:grpSpPr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10773714" y="4365105"/>
            <a:ext cx="1583763" cy="58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7. signal </a:t>
            </a:r>
            <a:r>
              <a:rPr lang="en-US" sz="1500" dirty="0" err="1"/>
              <a:t>readyRead</a:t>
            </a:r>
            <a:r>
              <a:rPr lang="en-US" sz="1500" dirty="0"/>
              <a:t>()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479252" y="5661248"/>
            <a:ext cx="2687467" cy="4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6574773" y="5665138"/>
            <a:ext cx="2687467" cy="4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8254091" y="2564904"/>
            <a:ext cx="2014542" cy="3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2. </a:t>
            </a:r>
            <a:r>
              <a:rPr lang="en-US" sz="1500" dirty="0" smtClean="0"/>
              <a:t>Register service</a:t>
            </a:r>
            <a:endParaRPr lang="en-US" sz="1500" dirty="0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479252" y="1412776"/>
            <a:ext cx="2687467" cy="67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QBluetoothService</a:t>
            </a:r>
            <a:r>
              <a:rPr lang="en-US" dirty="0" smtClean="0"/>
              <a:t> </a:t>
            </a:r>
            <a:r>
              <a:rPr lang="en-US" dirty="0" err="1" smtClean="0"/>
              <a:t>DiscoveryAgent</a:t>
            </a:r>
            <a:endParaRPr lang="en-US" dirty="0"/>
          </a:p>
        </p:txBody>
      </p:sp>
      <p:sp>
        <p:nvSpPr>
          <p:cNvPr id="91" name="Line 6"/>
          <p:cNvSpPr>
            <a:spLocks noChangeShapeType="1"/>
          </p:cNvSpPr>
          <p:nvPr/>
        </p:nvSpPr>
        <p:spPr bwMode="auto">
          <a:xfrm>
            <a:off x="1343122" y="206084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96" name="Text Box 27"/>
          <p:cNvSpPr txBox="1">
            <a:spLocks noChangeArrowheads="1"/>
          </p:cNvSpPr>
          <p:nvPr/>
        </p:nvSpPr>
        <p:spPr bwMode="auto">
          <a:xfrm>
            <a:off x="1487101" y="2348880"/>
            <a:ext cx="2015699" cy="3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5380" tIns="59998" rIns="115380" bIns="5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serviceDiscovered</a:t>
            </a:r>
            <a:r>
              <a:rPr lang="en-US" sz="1500" dirty="0" smtClean="0"/>
              <a:t>(</a:t>
            </a:r>
            <a:r>
              <a:rPr lang="en-US" sz="1500" dirty="0"/>
              <a:t>)</a:t>
            </a:r>
          </a:p>
        </p:txBody>
      </p:sp>
      <p:sp>
        <p:nvSpPr>
          <p:cNvPr id="97" name="Line 9"/>
          <p:cNvSpPr>
            <a:spLocks noChangeShapeType="1"/>
          </p:cNvSpPr>
          <p:nvPr/>
        </p:nvSpPr>
        <p:spPr bwMode="auto">
          <a:xfrm>
            <a:off x="1343123" y="2708920"/>
            <a:ext cx="2951559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grpSp>
        <p:nvGrpSpPr>
          <p:cNvPr id="98" name="Group 35"/>
          <p:cNvGrpSpPr>
            <a:grpSpLocks/>
          </p:cNvGrpSpPr>
          <p:nvPr/>
        </p:nvGrpSpPr>
        <p:grpSpPr bwMode="auto">
          <a:xfrm rot="10800000">
            <a:off x="7606187" y="3789041"/>
            <a:ext cx="575583" cy="358775"/>
            <a:chOff x="839" y="1480"/>
            <a:chExt cx="272" cy="226"/>
          </a:xfrm>
        </p:grpSpPr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0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02" name="Line 9"/>
          <p:cNvSpPr>
            <a:spLocks noChangeShapeType="1"/>
          </p:cNvSpPr>
          <p:nvPr/>
        </p:nvSpPr>
        <p:spPr bwMode="auto">
          <a:xfrm>
            <a:off x="7606187" y="4437112"/>
            <a:ext cx="3023547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4294681" y="4293096"/>
            <a:ext cx="6407043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3718768" y="4437112"/>
            <a:ext cx="575583" cy="360040"/>
            <a:chOff x="3719736" y="3501008"/>
            <a:chExt cx="575733" cy="360040"/>
          </a:xfrm>
        </p:grpSpPr>
        <p:sp>
          <p:nvSpPr>
            <p:cNvPr id="109" name="Line 19"/>
            <p:cNvSpPr>
              <a:spLocks noChangeShapeType="1"/>
            </p:cNvSpPr>
            <p:nvPr/>
          </p:nvSpPr>
          <p:spPr bwMode="auto">
            <a:xfrm flipH="1">
              <a:off x="3719736" y="3501008"/>
              <a:ext cx="5757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0" name="Line 20"/>
            <p:cNvSpPr>
              <a:spLocks noChangeShapeType="1"/>
            </p:cNvSpPr>
            <p:nvPr/>
          </p:nvSpPr>
          <p:spPr bwMode="auto">
            <a:xfrm flipV="1">
              <a:off x="3719736" y="350100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>
              <a:off x="3719736" y="3861048"/>
              <a:ext cx="5757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6312025" y="1268760"/>
            <a:ext cx="5760640" cy="5040560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172261" fontAlgn="base">
              <a:spcBef>
                <a:spcPct val="0"/>
              </a:spcBef>
              <a:spcAft>
                <a:spcPct val="0"/>
              </a:spcAft>
            </a:pPr>
            <a:endParaRPr lang="en-US" sz="3100">
              <a:latin typeface="Verdana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91344" y="1268760"/>
            <a:ext cx="5976664" cy="5040560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172261" fontAlgn="base">
              <a:spcBef>
                <a:spcPct val="0"/>
              </a:spcBef>
              <a:spcAft>
                <a:spcPct val="0"/>
              </a:spcAft>
            </a:pPr>
            <a:endParaRPr lang="en-US" sz="3100">
              <a:latin typeface="Verdana" pitchFamily="34" charset="0"/>
            </a:endParaRPr>
          </a:p>
        </p:txBody>
      </p:sp>
      <p:sp>
        <p:nvSpPr>
          <p:cNvPr id="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3292732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service attributes</a:t>
            </a:r>
          </a:p>
          <a:p>
            <a:pPr lvl="1"/>
            <a:r>
              <a:rPr lang="en-US" dirty="0" smtClean="0"/>
              <a:t>Protocol, port, description, name, provider, service class </a:t>
            </a:r>
            <a:r>
              <a:rPr lang="en-US" dirty="0" err="1" smtClean="0"/>
              <a:t>Uuid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Defined as name and sequence pairs </a:t>
            </a:r>
          </a:p>
          <a:p>
            <a:pPr lvl="1"/>
            <a:r>
              <a:rPr lang="en-US" dirty="0" smtClean="0"/>
              <a:t>Set with convenience functions</a:t>
            </a:r>
          </a:p>
          <a:p>
            <a:pPr lvl="2"/>
            <a:r>
              <a:rPr lang="en-US" sz="1400" dirty="0" err="1">
                <a:latin typeface="Courier New"/>
                <a:cs typeface="Courier New"/>
              </a:rPr>
              <a:t>serviceInfo.setServiceUuid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QBluetoothUuid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serviceUuid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 lvl="1"/>
            <a:r>
              <a:rPr lang="en-US" dirty="0" smtClean="0"/>
              <a:t>Or with generic </a:t>
            </a:r>
            <a:r>
              <a:rPr lang="en-US" dirty="0" err="1" smtClean="0"/>
              <a:t>setAttribute</a:t>
            </a:r>
            <a:r>
              <a:rPr lang="en-US" dirty="0" smtClean="0"/>
              <a:t>() function</a:t>
            </a:r>
          </a:p>
          <a:p>
            <a:pPr marL="714375" lvl="2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QBluetoothServiceInfo</a:t>
            </a:r>
            <a:r>
              <a:rPr lang="en-US" sz="1400" dirty="0">
                <a:latin typeface="Courier New"/>
                <a:cs typeface="Courier New"/>
              </a:rPr>
              <a:t>::Sequence </a:t>
            </a:r>
            <a:r>
              <a:rPr lang="en-US" sz="1400" dirty="0" err="1">
                <a:latin typeface="Courier New"/>
                <a:cs typeface="Courier New"/>
              </a:rPr>
              <a:t>publicBrowse</a:t>
            </a:r>
            <a:r>
              <a:rPr lang="en-US" sz="1400" dirty="0">
                <a:latin typeface="Courier New"/>
                <a:cs typeface="Courier New"/>
              </a:rPr>
              <a:t>; </a:t>
            </a:r>
            <a:endParaRPr lang="en-US" sz="1400" dirty="0" smtClean="0">
              <a:latin typeface="Courier New"/>
              <a:cs typeface="Courier New"/>
            </a:endParaRPr>
          </a:p>
          <a:p>
            <a:pPr marL="714375" lvl="2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publicBrowse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&lt;&lt; </a:t>
            </a:r>
            <a:r>
              <a:rPr lang="en-US" sz="1400" dirty="0" err="1">
                <a:latin typeface="Courier New"/>
                <a:cs typeface="Courier New"/>
              </a:rPr>
              <a:t>QVariant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fromValue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QBluetoothUuid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QBluetoothUuid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PublicBrowseGroup</a:t>
            </a:r>
            <a:r>
              <a:rPr lang="en-US" sz="1400" dirty="0">
                <a:latin typeface="Courier New"/>
                <a:cs typeface="Courier New"/>
              </a:rPr>
              <a:t>)); </a:t>
            </a:r>
            <a:endParaRPr lang="en-US" sz="1400" dirty="0" smtClean="0">
              <a:latin typeface="Courier New"/>
              <a:cs typeface="Courier New"/>
            </a:endParaRPr>
          </a:p>
          <a:p>
            <a:pPr marL="714375" lvl="2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serviceInfo.setAttribute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QBluetoothServiceInfo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BrowseGroupList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publicBrowse</a:t>
            </a:r>
            <a:r>
              <a:rPr lang="en-US" sz="1400" dirty="0">
                <a:latin typeface="Courier New"/>
                <a:cs typeface="Courier New"/>
              </a:rPr>
              <a:t>);</a:t>
            </a:r>
            <a:endParaRPr lang="en-US" sz="1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>
                <a:latin typeface="Courier New"/>
                <a:cs typeface="Courier New"/>
              </a:rPr>
              <a:t>QBluetoothServiceInfo</a:t>
            </a:r>
            <a:r>
              <a:rPr lang="en-US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576000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9021"/>
              </p:ext>
            </p:extLst>
          </p:nvPr>
        </p:nvGraphicFramePr>
        <p:xfrm>
          <a:off x="1341885" y="2204866"/>
          <a:ext cx="7569197" cy="23525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69197"/>
              </a:tblGrid>
              <a:tr h="470505">
                <a:tc>
                  <a:txBody>
                    <a:bodyPr/>
                    <a:lstStyle/>
                    <a:p>
                      <a:pPr lvl="0" algn="l"/>
                      <a:r>
                        <a:rPr lang="en-US" sz="1800" b="0" i="0" dirty="0" smtClean="0">
                          <a:latin typeface="+mn-lt"/>
                          <a:cs typeface="Open Sans Light"/>
                        </a:rPr>
                        <a:t>Qt </a:t>
                      </a:r>
                      <a:r>
                        <a:rPr lang="en-US" sz="1800" b="0" i="0" dirty="0" smtClean="0">
                          <a:latin typeface="+mn-lt"/>
                          <a:cs typeface="Open Sans Light"/>
                        </a:rPr>
                        <a:t>in </a:t>
                      </a:r>
                      <a:r>
                        <a:rPr lang="en-US" sz="1800" b="0" i="0" dirty="0" smtClean="0">
                          <a:latin typeface="+mn-lt"/>
                          <a:cs typeface="Open Sans Light"/>
                        </a:rPr>
                        <a:t>Mobile Platforms</a:t>
                      </a:r>
                      <a:endParaRPr lang="en-US" sz="1800" b="0" i="0" dirty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705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dirty="0" smtClean="0">
                          <a:latin typeface="+mn-lt"/>
                          <a:cs typeface="Open Sans Light"/>
                        </a:rPr>
                        <a:t>Mobile APIs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70505">
                <a:tc>
                  <a:txBody>
                    <a:bodyPr/>
                    <a:lstStyle/>
                    <a:p>
                      <a:pPr lvl="0"/>
                      <a:r>
                        <a:rPr lang="en-US" sz="1800" b="0" i="0" dirty="0" smtClean="0">
                          <a:latin typeface="+mn-lt"/>
                          <a:cs typeface="Open Sans Light"/>
                        </a:rPr>
                        <a:t>Android </a:t>
                      </a:r>
                      <a:endParaRPr lang="en-US" sz="1800" b="0" i="0" dirty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70505">
                <a:tc>
                  <a:txBody>
                    <a:bodyPr/>
                    <a:lstStyle/>
                    <a:p>
                      <a:pPr lvl="0"/>
                      <a:r>
                        <a:rPr lang="en-US" sz="1800" b="0" i="0" dirty="0" err="1" smtClean="0">
                          <a:latin typeface="+mn-lt"/>
                          <a:cs typeface="Open Sans Light"/>
                        </a:rPr>
                        <a:t>iOS</a:t>
                      </a:r>
                      <a:endParaRPr lang="en-US" sz="1800" b="0" i="0" dirty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7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smtClean="0">
                          <a:latin typeface="+mn-lt"/>
                          <a:cs typeface="Open Sans Light"/>
                        </a:rPr>
                        <a:t>Application Lifecycle</a:t>
                      </a:r>
                      <a:endParaRPr lang="en-US" sz="1800" b="0" i="0" dirty="0" smtClean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8577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07262" y="1700808"/>
            <a:ext cx="11230323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/>
            <a:r>
              <a:rPr lang="en-US" dirty="0" err="1" smtClean="0">
                <a:solidFill>
                  <a:srgbClr val="800000"/>
                </a:solidFill>
              </a:rPr>
              <a:t>rfcommServer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QBluetoothServer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QBluetoothServiceInfo</a:t>
            </a:r>
            <a:r>
              <a:rPr lang="en-US" dirty="0"/>
              <a:t>::</a:t>
            </a:r>
            <a:r>
              <a:rPr lang="en-US" dirty="0" err="1">
                <a:solidFill>
                  <a:srgbClr val="800080"/>
                </a:solidFill>
              </a:rPr>
              <a:t>RfcommProtocol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/>
              <a:t>); </a:t>
            </a:r>
            <a:endParaRPr lang="en-US" dirty="0" smtClean="0"/>
          </a:p>
          <a:p>
            <a:pPr lvl="0"/>
            <a:r>
              <a:rPr lang="en-US" dirty="0" smtClean="0"/>
              <a:t>connect</a:t>
            </a:r>
            <a:r>
              <a:rPr lang="en-US" dirty="0"/>
              <a:t>(</a:t>
            </a:r>
            <a:r>
              <a:rPr lang="en-US" dirty="0" err="1">
                <a:solidFill>
                  <a:srgbClr val="800000"/>
                </a:solidFill>
              </a:rPr>
              <a:t>rfcommServer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</a:t>
            </a:r>
            <a:r>
              <a:rPr lang="en-US" dirty="0" err="1"/>
              <a:t>newConnection</a:t>
            </a:r>
            <a:r>
              <a:rPr lang="en-US" dirty="0"/>
              <a:t>()),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SLOT</a:t>
            </a:r>
            <a:r>
              <a:rPr lang="en-US" dirty="0"/>
              <a:t>(</a:t>
            </a:r>
            <a:r>
              <a:rPr lang="en-US" dirty="0" err="1"/>
              <a:t>clientConnected</a:t>
            </a:r>
            <a:r>
              <a:rPr lang="en-US" dirty="0"/>
              <a:t>())); </a:t>
            </a:r>
            <a:endParaRPr lang="en-US" dirty="0" smtClean="0"/>
          </a:p>
          <a:p>
            <a:pPr lvl="0"/>
            <a:r>
              <a:rPr lang="en-US" dirty="0" err="1" smtClean="0">
                <a:solidFill>
                  <a:srgbClr val="808000"/>
                </a:solidFill>
              </a:rPr>
              <a:t>bool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result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rfcommServer</a:t>
            </a:r>
            <a:r>
              <a:rPr lang="en-US" dirty="0"/>
              <a:t>-&gt;listen(</a:t>
            </a:r>
            <a:r>
              <a:rPr lang="en-US" dirty="0" err="1"/>
              <a:t>localAdapter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0"/>
            <a:endParaRPr lang="en-US" dirty="0" smtClean="0">
              <a:solidFill>
                <a:srgbClr val="800000"/>
              </a:solidFill>
            </a:endParaRPr>
          </a:p>
          <a:p>
            <a:pPr lvl="0"/>
            <a:r>
              <a:rPr lang="en-US" dirty="0" smtClean="0"/>
              <a:t>// Set service attributes </a:t>
            </a:r>
            <a:endParaRPr lang="en-US" dirty="0">
              <a:solidFill>
                <a:srgbClr val="800000"/>
              </a:solidFill>
            </a:endParaRPr>
          </a:p>
          <a:p>
            <a:pPr lvl="0"/>
            <a:r>
              <a:rPr lang="en-US" dirty="0" err="1" smtClean="0">
                <a:solidFill>
                  <a:srgbClr val="800000"/>
                </a:solidFill>
              </a:rPr>
              <a:t>serviceInfo</a:t>
            </a:r>
            <a:r>
              <a:rPr lang="en-US" dirty="0" err="1" smtClean="0"/>
              <a:t>.registerService</a:t>
            </a:r>
            <a:r>
              <a:rPr lang="en-US" dirty="0"/>
              <a:t>(</a:t>
            </a:r>
            <a:r>
              <a:rPr lang="en-US" dirty="0" err="1"/>
              <a:t>localAdapter</a:t>
            </a:r>
            <a:r>
              <a:rPr lang="en-US" dirty="0"/>
              <a:t>);</a:t>
            </a:r>
            <a:endParaRPr lang="en-US" dirty="0">
              <a:solidFill>
                <a:srgbClr val="808000"/>
              </a:solidFill>
              <a:ea typeface="MS PGothic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7262" y="3717032"/>
            <a:ext cx="11230323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/>
            <a:r>
              <a:rPr lang="en-US" dirty="0" smtClean="0">
                <a:solidFill>
                  <a:srgbClr val="800000"/>
                </a:solidFill>
              </a:rPr>
              <a:t>socket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QBluetoothSocket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QBluetoothServiceInfo</a:t>
            </a:r>
            <a:r>
              <a:rPr lang="en-US" dirty="0"/>
              <a:t>::</a:t>
            </a:r>
            <a:r>
              <a:rPr lang="en-US" dirty="0" err="1">
                <a:solidFill>
                  <a:srgbClr val="800080"/>
                </a:solidFill>
              </a:rPr>
              <a:t>RfcommProtocol</a:t>
            </a:r>
            <a:r>
              <a:rPr lang="en-US" dirty="0"/>
              <a:t>);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800000"/>
                </a:solidFill>
              </a:rPr>
              <a:t>socket</a:t>
            </a:r>
            <a:r>
              <a:rPr lang="en-US" dirty="0"/>
              <a:t>-&gt;</a:t>
            </a:r>
            <a:r>
              <a:rPr lang="en-US" dirty="0" err="1"/>
              <a:t>connectToService</a:t>
            </a:r>
            <a:r>
              <a:rPr lang="en-US" dirty="0"/>
              <a:t>(</a:t>
            </a:r>
            <a:r>
              <a:rPr lang="en-US" dirty="0" err="1"/>
              <a:t>remoteService</a:t>
            </a:r>
            <a:r>
              <a:rPr lang="en-US" dirty="0"/>
              <a:t>); </a:t>
            </a:r>
            <a:endParaRPr lang="en-US" dirty="0" smtClean="0"/>
          </a:p>
          <a:p>
            <a:pPr lvl="0"/>
            <a:r>
              <a:rPr lang="en-US" dirty="0" smtClean="0"/>
              <a:t>connect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socket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</a:t>
            </a:r>
            <a:r>
              <a:rPr lang="en-US" dirty="0" err="1"/>
              <a:t>readyRead</a:t>
            </a:r>
            <a:r>
              <a:rPr lang="en-US" dirty="0"/>
              <a:t>()),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SLOT</a:t>
            </a:r>
            <a:r>
              <a:rPr lang="en-US" dirty="0"/>
              <a:t>(</a:t>
            </a:r>
            <a:r>
              <a:rPr lang="en-US" dirty="0" err="1"/>
              <a:t>readSocket</a:t>
            </a:r>
            <a:r>
              <a:rPr lang="en-US" dirty="0"/>
              <a:t>())); </a:t>
            </a:r>
            <a:endParaRPr lang="en-US" dirty="0" smtClean="0"/>
          </a:p>
          <a:p>
            <a:pPr lvl="0"/>
            <a:r>
              <a:rPr lang="en-US" dirty="0" smtClean="0"/>
              <a:t>connect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socket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(connected()),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SLOT</a:t>
            </a:r>
            <a:r>
              <a:rPr lang="en-US" dirty="0"/>
              <a:t>(connected())); </a:t>
            </a:r>
            <a:endParaRPr lang="en-US" dirty="0" smtClean="0"/>
          </a:p>
          <a:p>
            <a:pPr lvl="0"/>
            <a:r>
              <a:rPr lang="en-US" dirty="0" smtClean="0"/>
              <a:t>connect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socket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(disconnected()),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/>
              <a:t>(disconnected()));</a:t>
            </a:r>
            <a:endParaRPr lang="en-US" dirty="0">
              <a:solidFill>
                <a:srgbClr val="808000"/>
              </a:solidFill>
              <a:ea typeface="MS PGothic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942423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50724" y="1844825"/>
            <a:ext cx="5255735" cy="4321032"/>
          </a:xfrm>
        </p:spPr>
        <p:txBody>
          <a:bodyPr/>
          <a:lstStyle/>
          <a:p>
            <a:pPr marL="0" lvl="1" indent="-288000">
              <a:spcAft>
                <a:spcPts val="600"/>
              </a:spcAft>
            </a:pPr>
            <a:r>
              <a:rPr lang="en-US" sz="2000" dirty="0"/>
              <a:t>Device and service discovery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BluetoothDiscoveryModel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Set the mode (full, minimal, device) and UUID to limit services</a:t>
            </a:r>
          </a:p>
          <a:p>
            <a:pPr lvl="1"/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deviceDiscovered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serviceDiscovered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signals</a:t>
            </a:r>
          </a:p>
          <a:p>
            <a:pPr marL="0" lvl="1" indent="-288000">
              <a:spcAft>
                <a:spcPts val="600"/>
              </a:spcAft>
            </a:pPr>
            <a:r>
              <a:rPr lang="en-US" sz="2000" dirty="0"/>
              <a:t>Bluetooth service information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BluetoothService</a:t>
            </a:r>
            <a:endParaRPr lang="en-US" dirty="0"/>
          </a:p>
          <a:p>
            <a:pPr lvl="1"/>
            <a:r>
              <a:rPr lang="en-US" dirty="0"/>
              <a:t>Returned by the service discovery </a:t>
            </a:r>
          </a:p>
          <a:p>
            <a:pPr lvl="1"/>
            <a:r>
              <a:rPr lang="en-US" dirty="0"/>
              <a:t>Device address and name, service name, protocol, and description</a:t>
            </a:r>
          </a:p>
          <a:p>
            <a:pPr lvl="1"/>
            <a:r>
              <a:rPr lang="en-US" dirty="0"/>
              <a:t>Service UUID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82370" y="1844825"/>
            <a:ext cx="5255737" cy="4321032"/>
          </a:xfrm>
        </p:spPr>
        <p:txBody>
          <a:bodyPr/>
          <a:lstStyle/>
          <a:p>
            <a:pPr marL="0" lvl="1" indent="-288000">
              <a:spcAft>
                <a:spcPts val="600"/>
              </a:spcAft>
            </a:pPr>
            <a:r>
              <a:rPr lang="en-US" sz="2000" dirty="0"/>
              <a:t>Device and service connection and communication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BluetoothSocket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Set the service</a:t>
            </a:r>
          </a:p>
          <a:p>
            <a:pPr lvl="1"/>
            <a:r>
              <a:rPr lang="en-US" dirty="0"/>
              <a:t>Check the state (unconnected, connecting, connected, listening, closing)</a:t>
            </a:r>
          </a:p>
          <a:p>
            <a:pPr lvl="1"/>
            <a:r>
              <a:rPr lang="en-US" dirty="0"/>
              <a:t>Read and write data (property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stringData</a:t>
            </a:r>
            <a:r>
              <a:rPr lang="en-US" dirty="0"/>
              <a:t>)</a:t>
            </a:r>
          </a:p>
          <a:p>
            <a:pPr marL="0" lvl="1" indent="-288000"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QML Client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290902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B3E-1AEA-4DB7-A6F1-0AD5A4C8D006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22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QML Client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79251" y="1772816"/>
            <a:ext cx="11230323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/>
            <a:r>
              <a:rPr lang="en-US" dirty="0" err="1">
                <a:solidFill>
                  <a:srgbClr val="800080"/>
                </a:solidFill>
              </a:rPr>
              <a:t>BluetoothDiscoveryModel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btModel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running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true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err="1" smtClean="0">
                <a:solidFill>
                  <a:srgbClr val="800000"/>
                </a:solidFill>
              </a:rPr>
              <a:t>discoveryMode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BluetoothDiscoveryModel</a:t>
            </a:r>
            <a:r>
              <a:rPr lang="en-US" dirty="0" err="1"/>
              <a:t>.MinimalServiceDiscovery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err="1" smtClean="0">
                <a:solidFill>
                  <a:srgbClr val="800000"/>
                </a:solidFill>
              </a:rPr>
              <a:t>onServiceDiscovered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endParaRPr lang="en-US" dirty="0" smtClean="0"/>
          </a:p>
          <a:p>
            <a:pPr lvl="0"/>
            <a:r>
              <a:rPr lang="en-US" i="1" dirty="0" smtClean="0">
                <a:solidFill>
                  <a:srgbClr val="000000"/>
                </a:solidFill>
              </a:rPr>
              <a:t>        </a:t>
            </a:r>
            <a:r>
              <a:rPr lang="en-US" i="1" dirty="0" err="1" smtClean="0">
                <a:solidFill>
                  <a:srgbClr val="000000"/>
                </a:solidFill>
              </a:rPr>
              <a:t>socket</a:t>
            </a:r>
            <a:r>
              <a:rPr lang="en-US" dirty="0" err="1" smtClean="0"/>
              <a:t>.setService</a:t>
            </a:r>
            <a:r>
              <a:rPr lang="en-US" dirty="0"/>
              <a:t>(</a:t>
            </a:r>
            <a:r>
              <a:rPr lang="en-US" i="1" dirty="0">
                <a:solidFill>
                  <a:srgbClr val="2985C7"/>
                </a:solidFill>
              </a:rPr>
              <a:t>service</a:t>
            </a:r>
            <a:r>
              <a:rPr lang="en-US" dirty="0"/>
              <a:t>)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err="1" smtClean="0">
                <a:solidFill>
                  <a:srgbClr val="800000"/>
                </a:solidFill>
              </a:rPr>
              <a:t>uuidFilter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"e8e10f95-1a70-4b27-9ccf-02010264e9c8" </a:t>
            </a:r>
            <a:endParaRPr lang="en-US" dirty="0" smtClean="0"/>
          </a:p>
          <a:p>
            <a:pPr lvl="0"/>
            <a:r>
              <a:rPr lang="en-US" dirty="0" smtClean="0"/>
              <a:t>}</a:t>
            </a:r>
          </a:p>
          <a:p>
            <a:pPr lvl="0"/>
            <a:r>
              <a:rPr lang="en-US" dirty="0" err="1">
                <a:solidFill>
                  <a:srgbClr val="800080"/>
                </a:solidFill>
              </a:rPr>
              <a:t>BluetoothSocket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id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socket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connected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true 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800000"/>
                </a:solidFill>
              </a:rPr>
              <a:t>onSocketStateChanged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endParaRPr lang="en-US" dirty="0" smtClean="0"/>
          </a:p>
          <a:p>
            <a:pPr lvl="0"/>
            <a:r>
              <a:rPr lang="en-US" i="1" dirty="0">
                <a:solidFill>
                  <a:srgbClr val="0055AF"/>
                </a:solidFill>
              </a:rPr>
              <a:t> </a:t>
            </a:r>
            <a:r>
              <a:rPr lang="en-US" i="1" dirty="0" smtClean="0">
                <a:solidFill>
                  <a:srgbClr val="0055AF"/>
                </a:solidFill>
              </a:rPr>
              <a:t>       </a:t>
            </a:r>
            <a:r>
              <a:rPr lang="en-US" i="1" dirty="0" err="1" smtClean="0">
                <a:solidFill>
                  <a:srgbClr val="0055AF"/>
                </a:solidFill>
              </a:rPr>
              <a:t>console</a:t>
            </a:r>
            <a:r>
              <a:rPr lang="en-US" dirty="0" err="1" smtClean="0"/>
              <a:t>.log</a:t>
            </a:r>
            <a:r>
              <a:rPr lang="en-US" dirty="0"/>
              <a:t>("Connected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server") </a:t>
            </a:r>
            <a:endParaRPr lang="en-US" i="1" dirty="0">
              <a:solidFill>
                <a:srgbClr val="000000"/>
              </a:solidFill>
            </a:endParaRPr>
          </a:p>
          <a:p>
            <a:pPr lvl="0"/>
            <a:r>
              <a:rPr lang="en-US" i="1" dirty="0" smtClean="0">
                <a:solidFill>
                  <a:srgbClr val="000000"/>
                </a:solidFill>
              </a:rPr>
              <a:t>    </a:t>
            </a:r>
            <a:r>
              <a:rPr lang="en-US" dirty="0" smtClean="0"/>
              <a:t>} </a:t>
            </a:r>
          </a:p>
          <a:p>
            <a:pPr lvl="0"/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err="1" smtClean="0">
                <a:solidFill>
                  <a:srgbClr val="800000"/>
                </a:solidFill>
              </a:rPr>
              <a:t>onStringDataChanged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endParaRPr lang="en-US" dirty="0" smtClean="0"/>
          </a:p>
          <a:p>
            <a:pPr lvl="0"/>
            <a:r>
              <a:rPr lang="en-US" i="1" dirty="0">
                <a:solidFill>
                  <a:srgbClr val="0055AF"/>
                </a:solidFill>
              </a:rPr>
              <a:t> </a:t>
            </a:r>
            <a:r>
              <a:rPr lang="en-US" i="1" dirty="0" smtClean="0">
                <a:solidFill>
                  <a:srgbClr val="0055AF"/>
                </a:solidFill>
              </a:rPr>
              <a:t>       </a:t>
            </a:r>
            <a:r>
              <a:rPr lang="en-US" i="1" dirty="0" err="1" smtClean="0">
                <a:solidFill>
                  <a:srgbClr val="0055AF"/>
                </a:solidFill>
              </a:rPr>
              <a:t>console</a:t>
            </a:r>
            <a:r>
              <a:rPr lang="en-US" dirty="0" err="1" smtClean="0"/>
              <a:t>.log</a:t>
            </a:r>
            <a:r>
              <a:rPr lang="en-US" dirty="0"/>
              <a:t>("Received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data: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C0C0C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socket</a:t>
            </a:r>
            <a:r>
              <a:rPr lang="en-US" dirty="0" err="1"/>
              <a:t>.stringData</a:t>
            </a:r>
            <a:r>
              <a:rPr lang="en-US" dirty="0" smtClean="0"/>
              <a:t>);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lvl="0"/>
            <a:r>
              <a:rPr lang="en-US" dirty="0" smtClean="0"/>
              <a:t>}</a:t>
            </a:r>
            <a:endParaRPr lang="en-US" dirty="0">
              <a:solidFill>
                <a:srgbClr val="808000"/>
              </a:solidFill>
              <a:ea typeface="MS PGothic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1601946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560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smtClean="0"/>
              <a:t>in Android – Tooling 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5445224"/>
            <a:ext cx="1124838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844824"/>
            <a:ext cx="5400600" cy="300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1844824"/>
            <a:ext cx="5548508" cy="3110527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37784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modules supported except </a:t>
            </a:r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/>
              <a:t>, </a:t>
            </a:r>
            <a:r>
              <a:rPr lang="en-US" dirty="0" smtClean="0"/>
              <a:t>Qt NFC</a:t>
            </a:r>
            <a:r>
              <a:rPr lang="en-US" dirty="0"/>
              <a:t>, </a:t>
            </a:r>
            <a:r>
              <a:rPr lang="en-US" dirty="0" smtClean="0"/>
              <a:t>Qt </a:t>
            </a:r>
            <a:r>
              <a:rPr lang="en-US" dirty="0" err="1" smtClean="0"/>
              <a:t>SerialPort</a:t>
            </a:r>
            <a:r>
              <a:rPr lang="en-US" dirty="0" smtClean="0"/>
              <a:t> </a:t>
            </a:r>
            <a:r>
              <a:rPr lang="en-US" dirty="0"/>
              <a:t>and platform specific ones</a:t>
            </a:r>
          </a:p>
          <a:p>
            <a:endParaRPr lang="en-US" dirty="0" smtClean="0"/>
          </a:p>
          <a:p>
            <a:r>
              <a:rPr lang="en-US" dirty="0"/>
              <a:t>Android resources </a:t>
            </a:r>
          </a:p>
          <a:p>
            <a:pPr lvl="1"/>
            <a:r>
              <a:rPr lang="en-US" dirty="0"/>
              <a:t>Accessible using schema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assets://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in </a:t>
            </a:r>
            <a:r>
              <a:rPr lang="en-US" dirty="0" smtClean="0"/>
              <a:t>Android </a:t>
            </a:r>
            <a:r>
              <a:rPr lang="en-US" dirty="0"/>
              <a:t>– Application Building Blocks </a:t>
            </a:r>
          </a:p>
        </p:txBody>
      </p:sp>
    </p:spTree>
    <p:extLst>
      <p:ext uri="{BB962C8B-B14F-4D97-AF65-F5344CB8AC3E}">
        <p14:creationId xmlns:p14="http://schemas.microsoft.com/office/powerpoint/2010/main" val="2627790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6335780" cy="4321025"/>
          </a:xfrm>
        </p:spPr>
        <p:txBody>
          <a:bodyPr/>
          <a:lstStyle/>
          <a:p>
            <a:r>
              <a:rPr lang="en-US" dirty="0" smtClean="0"/>
              <a:t>Almost everything </a:t>
            </a:r>
            <a:r>
              <a:rPr lang="en-US" dirty="0"/>
              <a:t>supported in QtCreator (Projects mode: Run Settings)</a:t>
            </a:r>
          </a:p>
          <a:p>
            <a:r>
              <a:rPr lang="en-US" dirty="0"/>
              <a:t>Signing, icons, permissions, version management, library deployment </a:t>
            </a:r>
          </a:p>
          <a:p>
            <a:r>
              <a:rPr lang="en-US" dirty="0"/>
              <a:t>Permissions will be selected automatically based on Qt headers</a:t>
            </a:r>
          </a:p>
          <a:p>
            <a:endParaRPr lang="en-US" dirty="0" smtClean="0"/>
          </a:p>
          <a:p>
            <a:r>
              <a:rPr lang="en-US" dirty="0"/>
              <a:t>Three deployment options </a:t>
            </a:r>
            <a:endParaRPr lang="en-US" dirty="0" smtClean="0"/>
          </a:p>
          <a:p>
            <a:pPr lvl="1"/>
            <a:r>
              <a:rPr lang="en-US" dirty="0" smtClean="0"/>
              <a:t>Projects </a:t>
            </a:r>
            <a:r>
              <a:rPr lang="en-US" dirty="0"/>
              <a:t>&gt; Run &gt; Deploy configurations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Ministro</a:t>
            </a:r>
            <a:r>
              <a:rPr lang="en-US" dirty="0"/>
              <a:t>, temporary directory for Qt libs, APK</a:t>
            </a:r>
          </a:p>
          <a:p>
            <a:r>
              <a:rPr lang="en-US" dirty="0"/>
              <a:t>Publishing in Google Play</a:t>
            </a:r>
          </a:p>
          <a:p>
            <a:pPr lvl="1"/>
            <a:r>
              <a:rPr lang="en-US" dirty="0"/>
              <a:t>Signed APK can be created in QtCreator</a:t>
            </a:r>
          </a:p>
          <a:p>
            <a:pPr lvl="1"/>
            <a:r>
              <a:rPr lang="en-US" dirty="0"/>
              <a:t>Login to </a:t>
            </a:r>
            <a:r>
              <a:rPr lang="en-US" dirty="0" err="1"/>
              <a:t>Goole</a:t>
            </a:r>
            <a:r>
              <a:rPr lang="en-US" dirty="0"/>
              <a:t> Play and upload your app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Building, Package Creation, Signing, Deployment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1916832"/>
            <a:ext cx="4669304" cy="165618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3933056"/>
            <a:ext cx="472209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44277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Android – Consists of Application Components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63017"/>
              </p:ext>
            </p:extLst>
          </p:nvPr>
        </p:nvGraphicFramePr>
        <p:xfrm>
          <a:off x="911187" y="1700808"/>
          <a:ext cx="10510430" cy="3138472"/>
        </p:xfrm>
        <a:graphic>
          <a:graphicData uri="http://schemas.openxmlformats.org/drawingml/2006/table">
            <a:tbl>
              <a:tblPr/>
              <a:tblGrid>
                <a:gridCol w="2363103"/>
                <a:gridCol w="8147327"/>
              </a:tblGrid>
              <a:tr h="85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Activity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One UI in the application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Typically full screen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Compare to a page / view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95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Broadcast Receiver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Response to an event or a notification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Can launch an application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Incoming phone call, network connection established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808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Service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Background task without the UI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Keeps running while user navigates to another application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Music Player, Location Tracker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Content Provider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Shares content between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apps (processes)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Contacts</a:t>
                      </a:r>
                    </a:p>
                  </a:txBody>
                  <a:tcPr marL="91410" marR="91410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149299" y="5302056"/>
            <a:ext cx="1830346" cy="34073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APK #1/Process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6670327" y="5301208"/>
            <a:ext cx="1830346" cy="34073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APK #2/Process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74082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Activity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06456" y="1916833"/>
            <a:ext cx="1799731" cy="203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err="1">
                <a:latin typeface="+mn-lt"/>
              </a:rPr>
              <a:t>onCreate</a:t>
            </a:r>
            <a:r>
              <a:rPr lang="en-US" sz="1400" dirty="0">
                <a:latin typeface="+mn-lt"/>
              </a:rPr>
              <a:t>()</a:t>
            </a:r>
          </a:p>
          <a:p>
            <a:pPr algn="l" eaLnBrk="1" hangingPunct="1"/>
            <a:r>
              <a:rPr lang="en-US" sz="1400" dirty="0" err="1">
                <a:latin typeface="+mn-lt"/>
              </a:rPr>
              <a:t>onStart</a:t>
            </a:r>
            <a:r>
              <a:rPr lang="en-US" sz="1400" dirty="0">
                <a:latin typeface="+mn-lt"/>
              </a:rPr>
              <a:t>()</a:t>
            </a:r>
          </a:p>
          <a:p>
            <a:pPr algn="l" eaLnBrk="1" hangingPunct="1"/>
            <a:r>
              <a:rPr lang="en-US" sz="1400" dirty="0" err="1">
                <a:latin typeface="+mn-lt"/>
              </a:rPr>
              <a:t>onResume</a:t>
            </a:r>
            <a:r>
              <a:rPr lang="en-US" sz="1400" dirty="0">
                <a:latin typeface="+mn-lt"/>
              </a:rPr>
              <a:t>()</a:t>
            </a:r>
          </a:p>
          <a:p>
            <a:pPr algn="l" eaLnBrk="1" hangingPunct="1"/>
            <a:r>
              <a:rPr lang="en-US" sz="1400" dirty="0" err="1">
                <a:latin typeface="+mn-lt"/>
              </a:rPr>
              <a:t>onPause</a:t>
            </a:r>
            <a:r>
              <a:rPr lang="en-US" sz="1400" dirty="0">
                <a:latin typeface="+mn-lt"/>
              </a:rPr>
              <a:t>()</a:t>
            </a:r>
          </a:p>
          <a:p>
            <a:pPr algn="l" eaLnBrk="1" hangingPunct="1"/>
            <a:r>
              <a:rPr lang="en-US" sz="1400" dirty="0" err="1">
                <a:latin typeface="+mn-lt"/>
              </a:rPr>
              <a:t>onStop</a:t>
            </a:r>
            <a:r>
              <a:rPr lang="en-US" sz="1400" dirty="0">
                <a:latin typeface="+mn-lt"/>
              </a:rPr>
              <a:t>()</a:t>
            </a:r>
          </a:p>
          <a:p>
            <a:pPr algn="l" eaLnBrk="1" hangingPunct="1"/>
            <a:r>
              <a:rPr lang="en-US" sz="1400" dirty="0" err="1">
                <a:latin typeface="+mn-lt"/>
              </a:rPr>
              <a:t>onDestroy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smtClean="0">
                <a:latin typeface="+mn-lt"/>
              </a:rPr>
              <a:t>)</a:t>
            </a:r>
          </a:p>
          <a:p>
            <a:pPr algn="l" eaLnBrk="1" hangingPunct="1"/>
            <a:r>
              <a:rPr lang="en-US" sz="1400" dirty="0" err="1" smtClean="0">
                <a:latin typeface="+mn-lt"/>
              </a:rPr>
              <a:t>onTouchEvent</a:t>
            </a:r>
            <a:r>
              <a:rPr lang="en-US" sz="1400" dirty="0" smtClean="0">
                <a:latin typeface="+mn-lt"/>
              </a:rPr>
              <a:t>()</a:t>
            </a:r>
          </a:p>
          <a:p>
            <a:pPr algn="l" eaLnBrk="1" hangingPunct="1"/>
            <a:r>
              <a:rPr lang="en-US" sz="1400" dirty="0" err="1" smtClean="0">
                <a:latin typeface="+mn-lt"/>
              </a:rPr>
              <a:t>onUserInteraction</a:t>
            </a:r>
            <a:r>
              <a:rPr lang="en-US" sz="1400" dirty="0" smtClean="0">
                <a:latin typeface="+mn-lt"/>
              </a:rPr>
              <a:t>()</a:t>
            </a:r>
            <a:endParaRPr lang="en-US" sz="1400" dirty="0">
              <a:latin typeface="+mn-lt"/>
            </a:endParaRPr>
          </a:p>
          <a:p>
            <a:pPr algn="l" eaLnBrk="1" hangingPunct="1"/>
            <a:r>
              <a:rPr lang="en-US" sz="1400" dirty="0">
                <a:latin typeface="+mn-lt"/>
              </a:rPr>
              <a:t>e</a:t>
            </a:r>
            <a:r>
              <a:rPr lang="en-US" sz="1400" dirty="0" smtClean="0">
                <a:latin typeface="+mn-lt"/>
              </a:rPr>
              <a:t>tc</a:t>
            </a:r>
            <a:r>
              <a:rPr lang="en-US" sz="1400" dirty="0">
                <a:latin typeface="+mn-lt"/>
              </a:rPr>
              <a:t>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55839" y="4886950"/>
            <a:ext cx="15409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>
                <a:latin typeface="+mn-lt"/>
              </a:rPr>
              <a:t>Looper</a:t>
            </a:r>
            <a:endParaRPr lang="en-US" sz="1400" dirty="0">
              <a:latin typeface="+mn-lt"/>
            </a:endParaRPr>
          </a:p>
          <a:p>
            <a:pPr eaLnBrk="1" hangingPunct="1"/>
            <a:r>
              <a:rPr lang="en-US" sz="1400" dirty="0">
                <a:latin typeface="+mn-lt"/>
              </a:rPr>
              <a:t>&lt;&lt;main thread&gt;&gt;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8110112" y="3573016"/>
            <a:ext cx="2015600" cy="2224871"/>
            <a:chOff x="2336" y="890"/>
            <a:chExt cx="953" cy="1124"/>
          </a:xfrm>
        </p:grpSpPr>
        <p:pic>
          <p:nvPicPr>
            <p:cNvPr id="10" name="Picture 8" descr="activit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890"/>
              <a:ext cx="953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590" y="1842"/>
              <a:ext cx="44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7B684"/>
                      </a:gs>
                      <a:gs pos="100000">
                        <a:srgbClr val="C3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Activity</a:t>
              </a:r>
            </a:p>
          </p:txBody>
        </p:sp>
      </p:grpSp>
      <p:pic>
        <p:nvPicPr>
          <p:cNvPr id="12" name="Picture 10" descr="th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30" y="1839446"/>
            <a:ext cx="133632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34466" y="4437113"/>
            <a:ext cx="1944182" cy="485775"/>
          </a:xfrm>
          <a:prstGeom prst="rightArrow">
            <a:avLst>
              <a:gd name="adj1" fmla="val 50000"/>
              <a:gd name="adj2" fmla="val 100082"/>
            </a:avLst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16517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02" y="1700808"/>
            <a:ext cx="5865872" cy="37719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1" y="1844825"/>
            <a:ext cx="6263584" cy="4321025"/>
          </a:xfrm>
        </p:spPr>
        <p:txBody>
          <a:bodyPr/>
          <a:lstStyle/>
          <a:p>
            <a:r>
              <a:rPr lang="en-US" dirty="0" smtClean="0"/>
              <a:t>Native process with a GUI thread, running a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pPr lvl="1"/>
            <a:r>
              <a:rPr lang="en-US" dirty="0" smtClean="0"/>
              <a:t>Launces an activity</a:t>
            </a:r>
          </a:p>
          <a:p>
            <a:pPr lvl="1"/>
            <a:r>
              <a:rPr lang="en-US" dirty="0" smtClean="0"/>
              <a:t>Activity uses the loader to load </a:t>
            </a:r>
            <a:r>
              <a:rPr lang="en-US" dirty="0"/>
              <a:t>Qt libs using </a:t>
            </a:r>
            <a:r>
              <a:rPr lang="en-US" dirty="0" err="1"/>
              <a:t>Ministro</a:t>
            </a:r>
            <a:r>
              <a:rPr lang="en-US" dirty="0"/>
              <a:t> or bundle</a:t>
            </a:r>
          </a:p>
          <a:p>
            <a:pPr lvl="1"/>
            <a:r>
              <a:rPr lang="en-US" dirty="0"/>
              <a:t>Creates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QtApplication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which works as a delegate for event handling </a:t>
            </a:r>
          </a:p>
          <a:p>
            <a:pPr lvl="1"/>
            <a:r>
              <a:rPr lang="en-US" dirty="0"/>
              <a:t>Events handled natively in the activity =&gt; propagated to QPA plugin using the application delegate</a:t>
            </a:r>
          </a:p>
          <a:p>
            <a:endParaRPr lang="en-US" dirty="0"/>
          </a:p>
          <a:p>
            <a:r>
              <a:rPr lang="en-US" dirty="0"/>
              <a:t>In C++, main integration takes place in </a:t>
            </a:r>
            <a:r>
              <a:rPr lang="en-US" b="1" dirty="0" err="1"/>
              <a:t>androidjnimain.cpp</a:t>
            </a:r>
            <a:r>
              <a:rPr lang="en-US" dirty="0"/>
              <a:t> (part of </a:t>
            </a:r>
            <a:r>
              <a:rPr lang="en-US" dirty="0" smtClean="0"/>
              <a:t>the </a:t>
            </a:r>
            <a:r>
              <a:rPr lang="en-US" dirty="0" err="1" smtClean="0"/>
              <a:t>Andoird</a:t>
            </a:r>
            <a:r>
              <a:rPr lang="en-US" dirty="0" smtClean="0"/>
              <a:t> QPA </a:t>
            </a:r>
            <a:r>
              <a:rPr lang="en-US" dirty="0"/>
              <a:t>plug-in)</a:t>
            </a:r>
          </a:p>
          <a:p>
            <a:pPr lvl="1"/>
            <a:r>
              <a:rPr lang="en-US" dirty="0"/>
              <a:t>Creates a new thread and starts </a:t>
            </a:r>
            <a:r>
              <a:rPr lang="en-US" dirty="0" smtClean="0"/>
              <a:t>handling Qt events in the thread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/>
              <a:t>JNI to access Android native functions (application state, screen orientation, create </a:t>
            </a:r>
            <a:r>
              <a:rPr lang="en-US" dirty="0" err="1"/>
              <a:t>Drawables</a:t>
            </a:r>
            <a:r>
              <a:rPr lang="en-US" dirty="0"/>
              <a:t>, show status bar etc.)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Android Apps 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003652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1" y="1844825"/>
            <a:ext cx="7559916" cy="4321025"/>
          </a:xfrm>
        </p:spPr>
        <p:txBody>
          <a:bodyPr/>
          <a:lstStyle/>
          <a:p>
            <a:pPr>
              <a:defRPr/>
            </a:pPr>
            <a:r>
              <a:rPr lang="en-US" dirty="0"/>
              <a:t>Qt on mobile platforms</a:t>
            </a:r>
          </a:p>
          <a:p>
            <a:pPr>
              <a:defRPr/>
            </a:pPr>
            <a:r>
              <a:rPr lang="en-US" dirty="0"/>
              <a:t>Mobile user experience</a:t>
            </a:r>
          </a:p>
          <a:p>
            <a:pPr>
              <a:defRPr/>
            </a:pPr>
            <a:r>
              <a:rPr lang="en-US" dirty="0"/>
              <a:t>Native API access</a:t>
            </a:r>
          </a:p>
          <a:p>
            <a:pPr>
              <a:defRPr/>
            </a:pPr>
            <a:r>
              <a:rPr lang="en-US" dirty="0"/>
              <a:t>Mobile APIs</a:t>
            </a:r>
          </a:p>
          <a:p>
            <a:pPr lvl="1">
              <a:defRPr/>
            </a:pPr>
            <a:r>
              <a:rPr lang="en-US" dirty="0"/>
              <a:t>Sensors</a:t>
            </a:r>
          </a:p>
          <a:p>
            <a:pPr lvl="1">
              <a:defRPr/>
            </a:pPr>
            <a:r>
              <a:rPr lang="en-US" dirty="0"/>
              <a:t>Bluetooth</a:t>
            </a:r>
          </a:p>
          <a:p>
            <a:pPr lvl="1">
              <a:defRPr/>
            </a:pPr>
            <a:r>
              <a:rPr lang="en-US" dirty="0"/>
              <a:t>In-app purchasing</a:t>
            </a:r>
          </a:p>
          <a:p>
            <a:pPr lvl="1">
              <a:defRPr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Any questions at any point – please do not hesitate to ask!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Objevtives</a:t>
            </a:r>
            <a:endParaRPr lang="en-US" dirty="0"/>
          </a:p>
        </p:txBody>
      </p:sp>
      <p:pic>
        <p:nvPicPr>
          <p:cNvPr id="7" name="Picture 2" descr="C:\Users\tipyssys\AppData\Local\Microsoft\Windows\Temporary Internet Files\Content.IE5\ZF25F942\MC9000561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92" y="1700808"/>
            <a:ext cx="324973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670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Qt Android Extras module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QAndoirdJniEnvironment</a:t>
            </a:r>
            <a:r>
              <a:rPr lang="en-US" dirty="0" smtClean="0"/>
              <a:t> </a:t>
            </a:r>
            <a:r>
              <a:rPr lang="en-US" dirty="0"/>
              <a:t>– attaches your thread to </a:t>
            </a:r>
            <a:r>
              <a:rPr lang="en-US" dirty="0" err="1"/>
              <a:t>Dalvik</a:t>
            </a:r>
            <a:r>
              <a:rPr lang="en-US" dirty="0"/>
              <a:t> </a:t>
            </a:r>
            <a:r>
              <a:rPr lang="en-US" dirty="0" smtClean="0"/>
              <a:t>VM</a:t>
            </a:r>
          </a:p>
          <a:p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QAndroidActivityResultReceiver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implement to get notifications about </a:t>
            </a:r>
            <a:r>
              <a:rPr lang="en-US" dirty="0" err="1" smtClean="0">
                <a:latin typeface="Courier New"/>
                <a:cs typeface="Courier New"/>
              </a:rPr>
              <a:t>QtActivity</a:t>
            </a:r>
            <a:r>
              <a:rPr lang="en-US" dirty="0" smtClean="0"/>
              <a:t> start activity functions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QAndroidJniObject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– provides APIs to call Java methods</a:t>
            </a:r>
          </a:p>
          <a:p>
            <a:pPr lvl="2"/>
            <a:r>
              <a:rPr lang="en-US" dirty="0"/>
              <a:t>Call static and non-static methods, set and get object fields</a:t>
            </a:r>
          </a:p>
          <a:p>
            <a:pPr lvl="2"/>
            <a:r>
              <a:rPr lang="en-US" dirty="0"/>
              <a:t>You need to provide a signature of a method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“(Arguments)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ReturnType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2"/>
            <a:r>
              <a:rPr lang="en-US" dirty="0"/>
              <a:t>All object types are returned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QAndroidJniObject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APIs Android 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14403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Return Types in Signatures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25045"/>
              </p:ext>
            </p:extLst>
          </p:nvPr>
        </p:nvGraphicFramePr>
        <p:xfrm>
          <a:off x="1415112" y="1844825"/>
          <a:ext cx="9358602" cy="39604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9170"/>
                <a:gridCol w="1011740"/>
                <a:gridCol w="252935"/>
                <a:gridCol w="2613664"/>
                <a:gridCol w="3541093"/>
              </a:tblGrid>
              <a:tr h="565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jboolean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void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V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jbyte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B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custom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L&lt;fully qualified name&gt;</a:t>
                      </a: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jchar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C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jobject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Ljava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lang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/Object;</a:t>
                      </a: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jshort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S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jclass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Ljava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lang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/Class;</a:t>
                      </a:r>
                      <a:endParaRPr lang="en-US" dirty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jint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jstring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Ljava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lang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/String;</a:t>
                      </a: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jlong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J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jthrowable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Ljava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lang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Throwable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jfloat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F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jobjectArray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[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Ljava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lang</a:t>
                      </a: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/Object;</a:t>
                      </a:r>
                    </a:p>
                  </a:txBody>
                  <a:tcPr marL="91416" marR="91416"/>
                </a:tc>
              </a:tr>
              <a:tr h="48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jdouble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D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Courier New"/>
                          <a:cs typeface="Courier New"/>
                        </a:rPr>
                        <a:t>jarray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Courier New"/>
                          <a:cs typeface="Courier New"/>
                        </a:rPr>
                        <a:t>[</a:t>
                      </a:r>
                      <a:r>
                        <a:rPr lang="en-US" i="1" dirty="0" smtClean="0">
                          <a:effectLst/>
                          <a:latin typeface="Courier New"/>
                          <a:cs typeface="Courier New"/>
                        </a:rPr>
                        <a:t>&lt;type&gt;</a:t>
                      </a:r>
                      <a:endParaRPr lang="en-US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91416" marR="91416"/>
                </a:tc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36985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219" y="1916833"/>
            <a:ext cx="10798387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package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io.qt.training</a:t>
            </a:r>
            <a:r>
              <a:rPr lang="en-US" dirty="0"/>
              <a:t>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Create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source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folder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by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using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the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fully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qualified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class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class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0080"/>
                </a:solidFill>
              </a:rPr>
              <a:t>Dummy</a:t>
            </a:r>
            <a:r>
              <a:rPr lang="en-US" dirty="0"/>
              <a:t> {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public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static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int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simpleMethod</a:t>
            </a:r>
            <a:r>
              <a:rPr lang="en-US" dirty="0"/>
              <a:t>(String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string)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    String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anotherString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String(“Hello”);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    if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string.startsWith</a:t>
            </a:r>
            <a:r>
              <a:rPr lang="en-US" dirty="0"/>
              <a:t>(</a:t>
            </a:r>
            <a:r>
              <a:rPr lang="en-US" dirty="0" err="1"/>
              <a:t>anotherString</a:t>
            </a:r>
            <a:r>
              <a:rPr lang="en-US" dirty="0"/>
              <a:t>))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        return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checkUsingNativeCode</a:t>
            </a:r>
            <a:r>
              <a:rPr lang="en-US" dirty="0"/>
              <a:t>(string);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    else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        return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/>
              <a:t>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private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static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native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int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checkUsingNativeCode</a:t>
            </a:r>
            <a:r>
              <a:rPr lang="en-US" dirty="0"/>
              <a:t>(String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string);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}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90458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JNI – Calling Java Methods from C+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5219" y="1916834"/>
            <a:ext cx="10798387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solidFill>
                  <a:srgbClr val="800080"/>
                </a:solidFill>
              </a:rPr>
              <a:t>QAndroidJniObject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string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QAndroidJniObject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/>
              <a:t>fromString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</a:t>
            </a:r>
            <a:r>
              <a:rPr lang="en-US" dirty="0" smtClean="0"/>
              <a:t>Hello World"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/>
              <a:t>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 smtClean="0">
                <a:solidFill>
                  <a:srgbClr val="800080"/>
                </a:solidFill>
              </a:rPr>
              <a:t>QAndroidJniObject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example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QAndroidJniObject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/>
              <a:t>callStaticObjectMethod</a:t>
            </a:r>
            <a:r>
              <a:rPr lang="en-US" dirty="0">
                <a:solidFill>
                  <a:srgbClr val="000000"/>
                </a:solidFill>
              </a:rPr>
              <a:t>(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/>
              <a:t>”</a:t>
            </a:r>
            <a:r>
              <a:rPr lang="en-US" dirty="0" err="1" smtClean="0"/>
              <a:t>io</a:t>
            </a:r>
            <a:r>
              <a:rPr lang="en-US" dirty="0" smtClean="0"/>
              <a:t>/</a:t>
            </a:r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/>
              <a:t>training/Dummy"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/>
              <a:t>”</a:t>
            </a:r>
            <a:r>
              <a:rPr lang="en-US" dirty="0" err="1" smtClean="0"/>
              <a:t>simpleMethod</a:t>
            </a:r>
            <a:r>
              <a:rPr lang="en-US" dirty="0" smtClean="0"/>
              <a:t>" </a:t>
            </a:r>
            <a:endParaRPr lang="en-US" dirty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   </a:t>
            </a:r>
            <a:r>
              <a:rPr lang="en-US" dirty="0" smtClean="0"/>
              <a:t>”(</a:t>
            </a:r>
            <a:r>
              <a:rPr lang="en-US" dirty="0" err="1" smtClean="0"/>
              <a:t>Ljava</a:t>
            </a:r>
            <a:r>
              <a:rPr lang="en-US" dirty="0"/>
              <a:t>/</a:t>
            </a:r>
            <a:r>
              <a:rPr lang="en-US" dirty="0" err="1"/>
              <a:t>lang</a:t>
            </a:r>
            <a:r>
              <a:rPr lang="en-US" dirty="0"/>
              <a:t>/String;</a:t>
            </a:r>
            <a:r>
              <a:rPr lang="en-US" dirty="0" smtClean="0"/>
              <a:t>)</a:t>
            </a:r>
            <a:r>
              <a:rPr lang="en-US" dirty="0"/>
              <a:t>I</a:t>
            </a:r>
            <a:r>
              <a:rPr lang="en-US" dirty="0" smtClean="0"/>
              <a:t>" </a:t>
            </a:r>
            <a:endParaRPr lang="en-US" dirty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 smtClean="0">
                <a:solidFill>
                  <a:srgbClr val="000000"/>
                </a:solidFill>
              </a:rPr>
              <a:t>string.</a:t>
            </a:r>
            <a:r>
              <a:rPr lang="en-US" dirty="0" err="1" smtClean="0"/>
              <a:t>object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/>
              <a:t>jstring</a:t>
            </a:r>
            <a:r>
              <a:rPr lang="en-US" dirty="0" smtClean="0">
                <a:solidFill>
                  <a:srgbClr val="000000"/>
                </a:solidFill>
              </a:rPr>
              <a:t>&gt;(</a:t>
            </a:r>
            <a:r>
              <a:rPr lang="en-US" dirty="0">
                <a:solidFill>
                  <a:srgbClr val="000000"/>
                </a:solidFill>
              </a:rPr>
              <a:t>));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35957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JNI – Calling C++ Methods from Java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219" y="1916834"/>
            <a:ext cx="10798387" cy="417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static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callFromJava</a:t>
            </a:r>
            <a:r>
              <a:rPr lang="en-US" dirty="0"/>
              <a:t>(</a:t>
            </a:r>
            <a:r>
              <a:rPr lang="en-US" dirty="0" err="1">
                <a:solidFill>
                  <a:srgbClr val="800080"/>
                </a:solidFill>
              </a:rPr>
              <a:t>JNIEnv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env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jobject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thiz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jstring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string)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err="1" smtClean="0">
                <a:solidFill>
                  <a:srgbClr val="800080"/>
                </a:solidFill>
              </a:rPr>
              <a:t>QString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aString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-&gt;</a:t>
            </a:r>
            <a:r>
              <a:rPr lang="en-US" dirty="0" err="1"/>
              <a:t>GetStringUTFChars</a:t>
            </a:r>
            <a:r>
              <a:rPr lang="en-US" dirty="0"/>
              <a:t>(string,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/>
              <a:t>));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}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void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registerNativeMethods</a:t>
            </a:r>
            <a:r>
              <a:rPr lang="en-US" dirty="0"/>
              <a:t>()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{ </a:t>
            </a: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</a:t>
            </a:r>
            <a:r>
              <a:rPr lang="en-US" dirty="0" err="1" smtClean="0">
                <a:solidFill>
                  <a:srgbClr val="800080"/>
                </a:solidFill>
              </a:rPr>
              <a:t>JNINativeMethod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/>
              <a:t>methods[]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{{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 err="1">
                <a:solidFill>
                  <a:srgbClr val="008000"/>
                </a:solidFill>
              </a:rPr>
              <a:t>checkUsingNativeCode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"(</a:t>
            </a:r>
            <a:r>
              <a:rPr lang="en-US" dirty="0" err="1">
                <a:solidFill>
                  <a:srgbClr val="008000"/>
                </a:solidFill>
              </a:rPr>
              <a:t>Ljava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err="1">
                <a:solidFill>
                  <a:srgbClr val="008000"/>
                </a:solidFill>
              </a:rPr>
              <a:t>lang</a:t>
            </a:r>
            <a:r>
              <a:rPr lang="en-US" dirty="0">
                <a:solidFill>
                  <a:srgbClr val="008000"/>
                </a:solidFill>
              </a:rPr>
              <a:t>/String)I"</a:t>
            </a:r>
            <a:r>
              <a:rPr lang="en-US" dirty="0"/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 smtClean="0">
              <a:solidFill>
                <a:srgbClr val="C0C0C0"/>
              </a:solidFill>
            </a:endParaRPr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C0C0C0"/>
                </a:solidFill>
              </a:rPr>
              <a:t>                               </a:t>
            </a:r>
            <a:r>
              <a:rPr lang="en-US" dirty="0" err="1" smtClean="0"/>
              <a:t>reinterpret_cast</a:t>
            </a:r>
            <a:r>
              <a:rPr lang="en-US" dirty="0"/>
              <a:t>&lt;void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*&gt;(</a:t>
            </a:r>
            <a:r>
              <a:rPr lang="en-US" dirty="0" err="1"/>
              <a:t>callFromJava</a:t>
            </a:r>
            <a:r>
              <a:rPr lang="en-US" dirty="0"/>
              <a:t>)}};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800080"/>
                </a:solidFill>
              </a:rPr>
              <a:t>QAndroidJniObject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javaClass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 err="1">
                <a:solidFill>
                  <a:srgbClr val="008000"/>
                </a:solidFill>
              </a:rPr>
              <a:t>io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err="1">
                <a:solidFill>
                  <a:srgbClr val="008000"/>
                </a:solidFill>
              </a:rPr>
              <a:t>qt</a:t>
            </a:r>
            <a:r>
              <a:rPr lang="en-US" dirty="0">
                <a:solidFill>
                  <a:srgbClr val="008000"/>
                </a:solidFill>
              </a:rPr>
              <a:t>/training/Dummy"</a:t>
            </a:r>
            <a:r>
              <a:rPr lang="en-US" dirty="0"/>
              <a:t>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</a:t>
            </a:r>
            <a:r>
              <a:rPr lang="en-US" dirty="0" err="1" smtClean="0">
                <a:solidFill>
                  <a:srgbClr val="800080"/>
                </a:solidFill>
              </a:rPr>
              <a:t>QAndroidJniEnvironment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env</a:t>
            </a:r>
            <a:r>
              <a:rPr lang="en-US" dirty="0"/>
              <a:t>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</a:t>
            </a:r>
            <a:r>
              <a:rPr lang="en-US" dirty="0" err="1" smtClean="0">
                <a:solidFill>
                  <a:srgbClr val="800080"/>
                </a:solidFill>
              </a:rPr>
              <a:t>jclass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 err="1"/>
              <a:t>objectClass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env</a:t>
            </a:r>
            <a:r>
              <a:rPr lang="en-US" dirty="0"/>
              <a:t>-&gt;</a:t>
            </a:r>
            <a:r>
              <a:rPr lang="en-US" dirty="0" err="1"/>
              <a:t>GetObjectClass</a:t>
            </a:r>
            <a:r>
              <a:rPr lang="en-US" dirty="0"/>
              <a:t>(</a:t>
            </a:r>
            <a:r>
              <a:rPr lang="en-US" dirty="0" err="1"/>
              <a:t>javaClass.object</a:t>
            </a:r>
            <a:r>
              <a:rPr lang="en-US" dirty="0"/>
              <a:t>&lt;</a:t>
            </a:r>
            <a:r>
              <a:rPr lang="en-US" dirty="0" err="1">
                <a:solidFill>
                  <a:srgbClr val="800080"/>
                </a:solidFill>
              </a:rPr>
              <a:t>jobject</a:t>
            </a:r>
            <a:r>
              <a:rPr lang="en-US" dirty="0"/>
              <a:t>&gt;());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env</a:t>
            </a:r>
            <a:r>
              <a:rPr lang="en-US" dirty="0"/>
              <a:t>-&gt;</a:t>
            </a:r>
            <a:r>
              <a:rPr lang="en-US" dirty="0" err="1"/>
              <a:t>RegisterNatives</a:t>
            </a:r>
            <a:r>
              <a:rPr lang="en-US" dirty="0"/>
              <a:t>(</a:t>
            </a:r>
            <a:r>
              <a:rPr lang="en-US" dirty="0" err="1"/>
              <a:t>objectClass</a:t>
            </a:r>
            <a:r>
              <a:rPr lang="en-US" dirty="0"/>
              <a:t>, methods, </a:t>
            </a:r>
            <a:r>
              <a:rPr lang="en-US" dirty="0" err="1"/>
              <a:t>sizeof</a:t>
            </a:r>
            <a:r>
              <a:rPr lang="en-US" dirty="0"/>
              <a:t>(methods)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sizeof</a:t>
            </a:r>
            <a:r>
              <a:rPr lang="en-US" dirty="0"/>
              <a:t>(methods[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/>
              <a:t>]));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env</a:t>
            </a:r>
            <a:r>
              <a:rPr lang="en-US" dirty="0"/>
              <a:t>-&gt;</a:t>
            </a:r>
            <a:r>
              <a:rPr lang="en-US" dirty="0" err="1"/>
              <a:t>DeleteLocalRef</a:t>
            </a:r>
            <a:r>
              <a:rPr lang="en-US" dirty="0"/>
              <a:t>(</a:t>
            </a:r>
            <a:r>
              <a:rPr lang="en-US" dirty="0" err="1"/>
              <a:t>objectClass</a:t>
            </a:r>
            <a:r>
              <a:rPr lang="en-US" dirty="0"/>
              <a:t>); </a:t>
            </a:r>
            <a:endParaRPr lang="en-US" dirty="0" smtClean="0"/>
          </a:p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}</a:t>
            </a:r>
            <a:endParaRPr lang="en-US" dirty="0">
              <a:solidFill>
                <a:srgbClr val="1E1B18"/>
              </a:solidFill>
              <a:ea typeface="STSong" pitchFamily="2" charset="-122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52801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</a:t>
            </a:r>
            <a:r>
              <a:rPr lang="en-US" dirty="0" err="1">
                <a:latin typeface="Courier New"/>
                <a:cs typeface="Courier New"/>
              </a:rPr>
              <a:t>QtActivity</a:t>
            </a:r>
            <a:r>
              <a:rPr lang="en-US" dirty="0"/>
              <a:t> Java class or implement new classes</a:t>
            </a:r>
          </a:p>
          <a:p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/>
              <a:t>Java functions to</a:t>
            </a:r>
          </a:p>
          <a:p>
            <a:pPr lvl="1"/>
            <a:r>
              <a:rPr lang="en-US" dirty="0"/>
              <a:t>Create new activities</a:t>
            </a:r>
          </a:p>
          <a:p>
            <a:pPr lvl="1"/>
            <a:r>
              <a:rPr lang="en-US" dirty="0"/>
              <a:t>Read data from content providers (calendar, camera, phone book)</a:t>
            </a:r>
          </a:p>
          <a:p>
            <a:pPr lvl="1"/>
            <a:r>
              <a:rPr lang="en-US" dirty="0"/>
              <a:t>Send intents for broadcast receivers (or receive broadcast message yourself)</a:t>
            </a:r>
          </a:p>
          <a:p>
            <a:pPr lvl="1"/>
            <a:r>
              <a:rPr lang="en-US" dirty="0"/>
              <a:t>Start services (possibly running in the background)</a:t>
            </a:r>
          </a:p>
          <a:p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/>
              <a:t>corresponding C++ functions </a:t>
            </a:r>
            <a:r>
              <a:rPr lang="en-US" dirty="0" smtClean="0"/>
              <a:t>and expose to QML, if needed</a:t>
            </a:r>
          </a:p>
          <a:p>
            <a:endParaRPr lang="en-US" dirty="0" smtClean="0"/>
          </a:p>
          <a:p>
            <a:r>
              <a:rPr lang="en-US" dirty="0" smtClean="0"/>
              <a:t>Use Qt Android Extras module classes to implement the glue between C++ and 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Activity 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9782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6"/>
            <a:ext cx="11087386" cy="504055"/>
          </a:xfrm>
        </p:spPr>
        <p:txBody>
          <a:bodyPr/>
          <a:lstStyle/>
          <a:p>
            <a:r>
              <a:rPr lang="en-US" dirty="0" smtClean="0"/>
              <a:t>Message to communicate with other UI components possibly in other threads or processes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5435094" y="2936247"/>
            <a:ext cx="1227348" cy="34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Intent Filter</a:t>
            </a:r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7533702" y="2529645"/>
            <a:ext cx="1512494" cy="1852613"/>
            <a:chOff x="2336" y="890"/>
            <a:chExt cx="953" cy="1167"/>
          </a:xfrm>
        </p:grpSpPr>
        <p:pic>
          <p:nvPicPr>
            <p:cNvPr id="21" name="Picture 8" descr="activit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890"/>
              <a:ext cx="953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517" y="1842"/>
              <a:ext cx="519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7B684"/>
                      </a:gs>
                      <a:gs pos="100000">
                        <a:srgbClr val="C3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Activity</a:t>
              </a:r>
            </a:p>
          </p:txBody>
        </p:sp>
      </p:grpSp>
      <p:pic>
        <p:nvPicPr>
          <p:cNvPr id="23" name="Picture 10" descr="i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72" y="2780929"/>
            <a:ext cx="1800748" cy="180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 descr="boundary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3" y="2348881"/>
            <a:ext cx="656345" cy="426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4726618" y="3789041"/>
            <a:ext cx="2591613" cy="57606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5165" y="4352094"/>
            <a:ext cx="435501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>
                <a:latin typeface="Courier New"/>
                <a:cs typeface="Courier New"/>
              </a:rPr>
              <a:t>Context.startActivity</a:t>
            </a:r>
            <a:r>
              <a:rPr lang="en-US" dirty="0">
                <a:latin typeface="Courier New"/>
                <a:cs typeface="Courier New"/>
              </a:rPr>
              <a:t>() or </a:t>
            </a:r>
          </a:p>
          <a:p>
            <a:pPr algn="l" eaLnBrk="1" hangingPunct="1"/>
            <a:r>
              <a:rPr lang="en-US" dirty="0" err="1">
                <a:latin typeface="Courier New"/>
                <a:cs typeface="Courier New"/>
              </a:rPr>
              <a:t>Activity.startActivityForResult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7652734" y="4472744"/>
            <a:ext cx="348092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>
                <a:latin typeface="Courier New"/>
                <a:cs typeface="Courier New"/>
              </a:rPr>
              <a:t>getIntent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algn="l" eaLnBrk="1" hangingPunct="1"/>
            <a:r>
              <a:rPr lang="en-US" dirty="0" err="1">
                <a:latin typeface="Courier New"/>
                <a:cs typeface="Courier New"/>
              </a:rPr>
              <a:t>Activity.setResult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1127155" y="5122031"/>
            <a:ext cx="3318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>
                <a:latin typeface="Courier New"/>
                <a:cs typeface="Courier New"/>
              </a:rPr>
              <a:t>onAcitivityResult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761966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functions for Android development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QNadroidJniObject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QtAndroid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androidActivity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QNadroidJniObject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QtAndroid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androidContext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QNadroidJniObject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QtAndroid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androidService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oid </a:t>
            </a:r>
            <a:r>
              <a:rPr lang="en-US" dirty="0" err="1" smtClean="0">
                <a:latin typeface="Courier New"/>
                <a:cs typeface="Courier New"/>
              </a:rPr>
              <a:t>QtAndroid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err="1" smtClean="0">
                <a:latin typeface="Courier New"/>
                <a:cs typeface="Courier New"/>
              </a:rPr>
              <a:t>runOnAndroidThread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Runnable &amp;runnable);</a:t>
            </a:r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QtAndroid</a:t>
            </a:r>
            <a:r>
              <a:rPr lang="en-US" dirty="0" smtClean="0"/>
              <a:t> Namespace 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29512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3220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and </a:t>
            </a:r>
            <a:r>
              <a:rPr lang="en-US" dirty="0" err="1"/>
              <a:t>Xcode</a:t>
            </a:r>
            <a:r>
              <a:rPr lang="en-US" dirty="0"/>
              <a:t> command line tools are enough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Apple developer id</a:t>
            </a:r>
          </a:p>
          <a:p>
            <a:r>
              <a:rPr lang="en-US" dirty="0"/>
              <a:t>Register your device</a:t>
            </a:r>
          </a:p>
          <a:p>
            <a:r>
              <a:rPr lang="en-US" dirty="0"/>
              <a:t>Developer/distribution provisioning profile</a:t>
            </a:r>
          </a:p>
          <a:p>
            <a:pPr lvl="1"/>
            <a:r>
              <a:rPr lang="en-US" dirty="0"/>
              <a:t>Associates together device id, application bundle id, and developer certificate </a:t>
            </a:r>
          </a:p>
          <a:p>
            <a:r>
              <a:rPr lang="en-US" dirty="0"/>
              <a:t>Developer/distribution certificate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smtClean="0"/>
              <a:t>in </a:t>
            </a:r>
            <a:r>
              <a:rPr lang="en-US" dirty="0" err="1" smtClean="0"/>
              <a:t>iOS</a:t>
            </a:r>
            <a:r>
              <a:rPr lang="en-US" dirty="0" smtClean="0"/>
              <a:t> – Tooling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7358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in Mobile Platforms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15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fonts and icons 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icon must be deployed in the bundle and defined in the </a:t>
            </a:r>
            <a:r>
              <a:rPr lang="en-US" dirty="0" err="1"/>
              <a:t>info.plist</a:t>
            </a:r>
            <a:r>
              <a:rPr lang="en-US" dirty="0"/>
              <a:t> file using </a:t>
            </a:r>
            <a:r>
              <a:rPr lang="en-US" dirty="0" err="1">
                <a:latin typeface="Courier New"/>
                <a:cs typeface="Courier New"/>
              </a:rPr>
              <a:t>CFBundleIconFiles</a:t>
            </a:r>
            <a:r>
              <a:rPr lang="en-US" dirty="0"/>
              <a:t> key</a:t>
            </a:r>
          </a:p>
          <a:p>
            <a:pPr lvl="1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fontFiles.files</a:t>
            </a:r>
            <a:r>
              <a:rPr lang="en-US" sz="1400" dirty="0">
                <a:latin typeface="Courier New"/>
                <a:cs typeface="Courier New"/>
              </a:rPr>
              <a:t> = fonts/*.</a:t>
            </a:r>
            <a:r>
              <a:rPr lang="en-US" sz="1400" dirty="0" err="1">
                <a:latin typeface="Courier New"/>
                <a:cs typeface="Courier New"/>
              </a:rPr>
              <a:t>ttf</a:t>
            </a:r>
            <a:endParaRPr lang="en-US" sz="1400" dirty="0">
              <a:latin typeface="Courier New"/>
              <a:cs typeface="Courier New"/>
            </a:endParaRPr>
          </a:p>
          <a:p>
            <a:pPr lvl="1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fontFiles.path</a:t>
            </a:r>
            <a:r>
              <a:rPr lang="en-US" sz="1400" dirty="0">
                <a:latin typeface="Courier New"/>
                <a:cs typeface="Courier New"/>
              </a:rPr>
              <a:t> = fonts </a:t>
            </a:r>
          </a:p>
          <a:p>
            <a:pPr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QMAKE_BUNDLE_DATA += </a:t>
            </a:r>
            <a:r>
              <a:rPr lang="en-US" sz="1400" dirty="0" err="1">
                <a:latin typeface="Courier New"/>
                <a:cs typeface="Courier New"/>
              </a:rPr>
              <a:t>fontFiles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 assets </a:t>
            </a:r>
            <a:endParaRPr lang="en-US" dirty="0"/>
          </a:p>
          <a:p>
            <a:pPr lvl="1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assets_catalogs.files</a:t>
            </a:r>
            <a:r>
              <a:rPr lang="en-US" sz="1400" dirty="0">
                <a:latin typeface="Courier New"/>
                <a:cs typeface="Courier New"/>
              </a:rPr>
              <a:t> = </a:t>
            </a:r>
          </a:p>
          <a:p>
            <a:pPr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$$files($$PWD/*.</a:t>
            </a:r>
            <a:r>
              <a:rPr lang="en-US" sz="1400" dirty="0" err="1">
                <a:latin typeface="Courier New"/>
                <a:cs typeface="Courier New"/>
              </a:rPr>
              <a:t>xcassets</a:t>
            </a:r>
            <a:r>
              <a:rPr lang="en-US" sz="1400" dirty="0">
                <a:latin typeface="Courier New"/>
                <a:cs typeface="Courier New"/>
              </a:rPr>
              <a:t>) </a:t>
            </a:r>
          </a:p>
          <a:p>
            <a:pPr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QMAKE_BUNDLE_DATA += </a:t>
            </a:r>
            <a:r>
              <a:rPr lang="en-US" sz="1400" dirty="0" err="1">
                <a:latin typeface="Courier New"/>
                <a:cs typeface="Courier New"/>
              </a:rPr>
              <a:t>assets_catalogs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in </a:t>
            </a:r>
            <a:r>
              <a:rPr lang="en-US" dirty="0" err="1" smtClean="0"/>
              <a:t>iOS</a:t>
            </a:r>
            <a:r>
              <a:rPr lang="en-US" dirty="0" smtClean="0"/>
              <a:t> – Application Building Blocks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3439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7415900" cy="4321025"/>
          </a:xfrm>
        </p:spPr>
        <p:txBody>
          <a:bodyPr/>
          <a:lstStyle/>
          <a:p>
            <a:r>
              <a:rPr lang="en-US" dirty="0"/>
              <a:t>You may build and deploy your application to </a:t>
            </a:r>
            <a:r>
              <a:rPr lang="en-US" dirty="0" err="1"/>
              <a:t>iOS</a:t>
            </a:r>
            <a:r>
              <a:rPr lang="en-US" dirty="0"/>
              <a:t> in QtCreator</a:t>
            </a:r>
          </a:p>
          <a:p>
            <a:r>
              <a:rPr lang="en-US" dirty="0"/>
              <a:t>Qt </a:t>
            </a:r>
            <a:r>
              <a:rPr lang="en-US" dirty="0" err="1"/>
              <a:t>iOS</a:t>
            </a:r>
            <a:r>
              <a:rPr lang="en-US" dirty="0"/>
              <a:t> project contains </a:t>
            </a:r>
            <a:r>
              <a:rPr lang="en-US" dirty="0" err="1"/>
              <a:t>Xcode</a:t>
            </a:r>
            <a:r>
              <a:rPr lang="en-US" dirty="0"/>
              <a:t> project file (</a:t>
            </a:r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xcodeproj</a:t>
            </a:r>
            <a:r>
              <a:rPr lang="en-US" dirty="0"/>
              <a:t>)</a:t>
            </a:r>
          </a:p>
          <a:p>
            <a:r>
              <a:rPr lang="en-US" dirty="0"/>
              <a:t>You may open the project in </a:t>
            </a:r>
            <a:r>
              <a:rPr lang="en-US" dirty="0" err="1"/>
              <a:t>Xcode</a:t>
            </a:r>
            <a:r>
              <a:rPr lang="en-US" dirty="0"/>
              <a:t> and build it there</a:t>
            </a:r>
          </a:p>
          <a:p>
            <a:pPr lvl="1"/>
            <a:r>
              <a:rPr lang="en-US" dirty="0"/>
              <a:t>Package settings in </a:t>
            </a:r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Icons, orientations, application bundle, version number, target devices, libraries, capabilities (In-App Purchase)</a:t>
            </a:r>
          </a:p>
          <a:p>
            <a:endParaRPr lang="en-US" dirty="0" smtClean="0"/>
          </a:p>
          <a:p>
            <a:r>
              <a:rPr lang="en-US" dirty="0" smtClean="0"/>
              <a:t>Publish </a:t>
            </a:r>
            <a:r>
              <a:rPr lang="en-US" dirty="0"/>
              <a:t>using </a:t>
            </a:r>
            <a:r>
              <a:rPr lang="en-US" dirty="0" err="1"/>
              <a:t>iToons</a:t>
            </a:r>
            <a:r>
              <a:rPr lang="en-US" dirty="0"/>
              <a:t> Connect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Building, Package Creation, Signing, Deployment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556792"/>
            <a:ext cx="3700075" cy="187220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3789040"/>
            <a:ext cx="3816424" cy="270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83215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1" y="1844825"/>
            <a:ext cx="7127455" cy="4321025"/>
          </a:xfrm>
        </p:spPr>
        <p:txBody>
          <a:bodyPr/>
          <a:lstStyle/>
          <a:p>
            <a:r>
              <a:rPr lang="en-US" dirty="0" smtClean="0"/>
              <a:t>MVC pattern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Manages the view</a:t>
            </a:r>
          </a:p>
          <a:p>
            <a:pPr lvl="1"/>
            <a:r>
              <a:rPr lang="en-US" dirty="0" smtClean="0"/>
              <a:t>Works as a delegate for changes in the model</a:t>
            </a:r>
          </a:p>
          <a:p>
            <a:pPr lvl="1"/>
            <a:r>
              <a:rPr lang="en-US" dirty="0" smtClean="0"/>
              <a:t>Provides an interface to access </a:t>
            </a:r>
            <a:r>
              <a:rPr lang="en-US" dirty="0" err="1" smtClean="0"/>
              <a:t>iOS</a:t>
            </a:r>
            <a:r>
              <a:rPr lang="en-US" dirty="0" smtClean="0"/>
              <a:t> frameworks (libraries)</a:t>
            </a:r>
          </a:p>
          <a:p>
            <a:pPr lvl="2"/>
            <a:r>
              <a:rPr lang="en-US" dirty="0" smtClean="0"/>
              <a:t>Address book, event kit, message UI, telephony etc. </a:t>
            </a:r>
          </a:p>
          <a:p>
            <a:pPr lvl="1"/>
            <a:r>
              <a:rPr lang="en-US" dirty="0" smtClean="0"/>
              <a:t>Application framework handles the navigation between views using controllers </a:t>
            </a:r>
          </a:p>
          <a:p>
            <a:r>
              <a:rPr lang="en-US" dirty="0" smtClean="0"/>
              <a:t>View is a rectangle area on a window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smtClean="0">
                <a:latin typeface="Courier New"/>
                <a:cs typeface="Courier New"/>
              </a:rPr>
              <a:t>QWidget</a:t>
            </a:r>
            <a:r>
              <a:rPr lang="en-US" dirty="0" smtClean="0"/>
              <a:t> inside </a:t>
            </a:r>
            <a:r>
              <a:rPr lang="en-US" dirty="0" err="1" smtClean="0">
                <a:latin typeface="Courier New"/>
                <a:cs typeface="Courier New"/>
              </a:rPr>
              <a:t>QWindow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</a:t>
            </a:r>
            <a:r>
              <a:rPr lang="en-US" dirty="0" err="1" smtClean="0"/>
              <a:t>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84" y="1268760"/>
            <a:ext cx="4850817" cy="5068416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061418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6335574" cy="4321025"/>
          </a:xfrm>
        </p:spPr>
        <p:txBody>
          <a:bodyPr/>
          <a:lstStyle/>
          <a:p>
            <a:r>
              <a:rPr lang="en-US" dirty="0"/>
              <a:t>Based on Cocoa’s Model-View Controller Framework, provided by </a:t>
            </a:r>
            <a:r>
              <a:rPr lang="en-US" dirty="0" err="1"/>
              <a:t>UiKit</a:t>
            </a:r>
            <a:r>
              <a:rPr lang="en-US" dirty="0"/>
              <a:t> framework</a:t>
            </a:r>
          </a:p>
          <a:p>
            <a:pPr lvl="1"/>
            <a:r>
              <a:rPr lang="en-US" dirty="0" err="1"/>
              <a:t>UIController</a:t>
            </a:r>
            <a:r>
              <a:rPr lang="en-US" dirty="0"/>
              <a:t> manages the memory and navigation between windows (views) – does not exist in Qt</a:t>
            </a:r>
          </a:p>
          <a:p>
            <a:pPr lvl="1"/>
            <a:r>
              <a:rPr lang="en-US" dirty="0"/>
              <a:t>UI view corresponds to Qt window </a:t>
            </a:r>
          </a:p>
          <a:p>
            <a:pPr lvl="1"/>
            <a:r>
              <a:rPr lang="en-US" dirty="0"/>
              <a:t>UI controls are sub-windows / views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QWindow</a:t>
            </a:r>
            <a:r>
              <a:rPr lang="en-US" dirty="0"/>
              <a:t> mapped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UIViewController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Allows navigation to address book, calendar, messaging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41" y="1700808"/>
            <a:ext cx="4397174" cy="4104456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1471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to mix C++ and Objective-C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/>
                <a:cs typeface="Courier New"/>
              </a:rPr>
              <a:t>.mm </a:t>
            </a:r>
            <a:r>
              <a:rPr lang="en-US" dirty="0"/>
              <a:t>suffix for your source code files</a:t>
            </a:r>
          </a:p>
          <a:p>
            <a:r>
              <a:rPr lang="en-US" dirty="0"/>
              <a:t>Add sources into </a:t>
            </a:r>
            <a:r>
              <a:rPr lang="en-US" dirty="0">
                <a:latin typeface="Courier New"/>
                <a:cs typeface="Courier New"/>
              </a:rPr>
              <a:t>OBJECTIVE_SOURCES </a:t>
            </a:r>
            <a:r>
              <a:rPr lang="en-US" dirty="0"/>
              <a:t>variable in the </a:t>
            </a:r>
            <a:r>
              <a:rPr lang="en-US" b="1" dirty="0">
                <a:latin typeface="Courier New"/>
                <a:cs typeface="Courier New"/>
              </a:rPr>
              <a:t>.pro </a:t>
            </a:r>
            <a:r>
              <a:rPr lang="en-US" dirty="0"/>
              <a:t>file</a:t>
            </a:r>
          </a:p>
          <a:p>
            <a:r>
              <a:rPr lang="en-US" dirty="0"/>
              <a:t>You may use </a:t>
            </a:r>
            <a:r>
              <a:rPr lang="en-US" dirty="0">
                <a:latin typeface="Courier New"/>
                <a:cs typeface="Courier New"/>
              </a:rPr>
              <a:t>QMAKE_INFO_PLIST</a:t>
            </a:r>
            <a:r>
              <a:rPr lang="en-US" dirty="0"/>
              <a:t> variable to refer to your </a:t>
            </a:r>
            <a:r>
              <a:rPr lang="en-US" b="1" dirty="0" err="1">
                <a:latin typeface="Courier New"/>
                <a:cs typeface="Courier New"/>
              </a:rPr>
              <a:t>info.plist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Get the native </a:t>
            </a:r>
            <a:r>
              <a:rPr lang="en-US" dirty="0" err="1">
                <a:latin typeface="Courier New"/>
                <a:cs typeface="Courier New"/>
              </a:rPr>
              <a:t>UiView</a:t>
            </a:r>
            <a:r>
              <a:rPr lang="en-US" dirty="0"/>
              <a:t> from the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qpa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plugin</a:t>
            </a:r>
          </a:p>
          <a:p>
            <a:pPr marL="5715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UIView</a:t>
            </a:r>
            <a:r>
              <a:rPr lang="en-US" sz="1600" dirty="0">
                <a:latin typeface="Courier New"/>
                <a:cs typeface="Courier New"/>
              </a:rPr>
              <a:t> *view = </a:t>
            </a:r>
            <a:r>
              <a:rPr lang="en-US" sz="1600" dirty="0" err="1">
                <a:latin typeface="Courier New"/>
                <a:cs typeface="Courier New"/>
              </a:rPr>
              <a:t>static_cast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UIView</a:t>
            </a:r>
            <a:r>
              <a:rPr lang="en-US" sz="1600" dirty="0">
                <a:latin typeface="Courier New"/>
                <a:cs typeface="Courier New"/>
              </a:rPr>
              <a:t> *&gt; (</a:t>
            </a:r>
            <a:r>
              <a:rPr lang="en-US" sz="1600" dirty="0" err="1">
                <a:latin typeface="Courier New"/>
                <a:cs typeface="Courier New"/>
              </a:rPr>
              <a:t>QGuiApplication</a:t>
            </a:r>
            <a:r>
              <a:rPr lang="en-US" sz="1600" dirty="0">
                <a:latin typeface="Courier New"/>
                <a:cs typeface="Courier New"/>
              </a:rPr>
              <a:t>::</a:t>
            </a:r>
            <a:r>
              <a:rPr lang="en-US" sz="1600" dirty="0" err="1">
                <a:latin typeface="Courier New"/>
                <a:cs typeface="Courier New"/>
              </a:rPr>
              <a:t>platformNativeInterface</a:t>
            </a:r>
            <a:r>
              <a:rPr lang="en-US" sz="1600" dirty="0">
                <a:latin typeface="Courier New"/>
                <a:cs typeface="Courier New"/>
              </a:rPr>
              <a:t>() -&gt; </a:t>
            </a:r>
            <a:r>
              <a:rPr lang="en-US" sz="1600" i="1" dirty="0" err="1">
                <a:latin typeface="Courier New"/>
                <a:cs typeface="Courier New"/>
              </a:rPr>
              <a:t>nativeResourceForWindow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uiview</a:t>
            </a:r>
            <a:r>
              <a:rPr lang="en-US" sz="1600" dirty="0">
                <a:latin typeface="Courier New"/>
                <a:cs typeface="Courier New"/>
              </a:rPr>
              <a:t>", window()));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APIs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25572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UiView</a:t>
            </a:r>
            <a:r>
              <a:rPr lang="en-US" dirty="0"/>
              <a:t> to get the </a:t>
            </a:r>
            <a:r>
              <a:rPr lang="en-US" dirty="0" err="1">
                <a:latin typeface="Courier New"/>
                <a:cs typeface="Courier New"/>
              </a:rPr>
              <a:t>UiViewController</a:t>
            </a: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UIViewController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qtCtrl</a:t>
            </a:r>
            <a:r>
              <a:rPr lang="en-US" sz="1200" dirty="0">
                <a:latin typeface="Courier New"/>
                <a:cs typeface="Courier New"/>
              </a:rPr>
              <a:t> = [[view window] </a:t>
            </a:r>
            <a:r>
              <a:rPr lang="en-US" sz="1200" dirty="0" err="1">
                <a:latin typeface="Courier New"/>
                <a:cs typeface="Courier New"/>
              </a:rPr>
              <a:t>rootViewController</a:t>
            </a:r>
            <a:r>
              <a:rPr lang="en-US" sz="1200" dirty="0">
                <a:latin typeface="Courier New"/>
                <a:cs typeface="Courier New"/>
              </a:rPr>
              <a:t>];</a:t>
            </a:r>
          </a:p>
          <a:p>
            <a:r>
              <a:rPr lang="en-US" dirty="0"/>
              <a:t>Set the delegate</a:t>
            </a:r>
          </a:p>
          <a:p>
            <a:pPr lvl="1"/>
            <a:r>
              <a:rPr lang="en-US" dirty="0"/>
              <a:t>Handles the callback after data have been picked or chosen</a:t>
            </a:r>
          </a:p>
          <a:p>
            <a:r>
              <a:rPr lang="en-US" dirty="0"/>
              <a:t>Create a new controller </a:t>
            </a:r>
          </a:p>
          <a:p>
            <a:pPr lvl="1"/>
            <a:r>
              <a:rPr lang="en-US" dirty="0"/>
              <a:t>Picker – pick an image</a:t>
            </a:r>
          </a:p>
          <a:p>
            <a:pPr lvl="1"/>
            <a:r>
              <a:rPr lang="en-US" dirty="0"/>
              <a:t>Chooser – choose a file </a:t>
            </a:r>
          </a:p>
          <a:p>
            <a:r>
              <a:rPr lang="en-US" dirty="0"/>
              <a:t>Navigate to a new view using the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APIs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5856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Lifecycle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670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in Android and </a:t>
            </a:r>
            <a:r>
              <a:rPr lang="en-US" dirty="0" err="1"/>
              <a:t>iOS</a:t>
            </a:r>
            <a:r>
              <a:rPr lang="en-US" dirty="0"/>
              <a:t>, apps are suspended, when the user switches to another app</a:t>
            </a:r>
          </a:p>
          <a:p>
            <a:pPr lvl="1"/>
            <a:r>
              <a:rPr lang="en-US" dirty="0"/>
              <a:t>Furthermore, a suspended application may be removed from the memory at any time</a:t>
            </a:r>
          </a:p>
          <a:p>
            <a:endParaRPr lang="en-US" dirty="0" smtClean="0"/>
          </a:p>
          <a:p>
            <a:r>
              <a:rPr lang="en-US" dirty="0" smtClean="0"/>
              <a:t>Native </a:t>
            </a:r>
            <a:r>
              <a:rPr lang="en-US" dirty="0"/>
              <a:t>states are mapped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ApplicationStates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enumeration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 and Persistent Data</a:t>
            </a:r>
          </a:p>
        </p:txBody>
      </p:sp>
    </p:spTree>
    <p:extLst>
      <p:ext uri="{BB962C8B-B14F-4D97-AF65-F5344CB8AC3E}">
        <p14:creationId xmlns:p14="http://schemas.microsoft.com/office/powerpoint/2010/main" val="6735670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ApplicationActive</a:t>
            </a:r>
            <a:r>
              <a:rPr lang="en-US" dirty="0"/>
              <a:t> – foreground top-most focused application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ApplicationInactive</a:t>
            </a:r>
            <a:r>
              <a:rPr lang="en-US" dirty="0"/>
              <a:t> – application is visible, but not in the foreground </a:t>
            </a:r>
          </a:p>
          <a:p>
            <a:pPr lvl="1"/>
            <a:r>
              <a:rPr lang="en-US" dirty="0"/>
              <a:t>Pause or stop video playback, games, animations, and sensors – i.e. stop using CPU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ApplicationSuspended</a:t>
            </a:r>
            <a:r>
              <a:rPr lang="en-US" dirty="0"/>
              <a:t> – application is about to suspend and not visible </a:t>
            </a:r>
          </a:p>
          <a:p>
            <a:pPr lvl="1"/>
            <a:r>
              <a:rPr lang="en-US" dirty="0"/>
              <a:t>User presses Home Screen button and navigates to another application </a:t>
            </a:r>
          </a:p>
          <a:p>
            <a:pPr lvl="1"/>
            <a:r>
              <a:rPr lang="en-US" dirty="0"/>
              <a:t>Save app state into a persistent storage, if needed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QSettings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this state, app may be removed from the memory at any time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ApplicationHidden</a:t>
            </a:r>
            <a:r>
              <a:rPr lang="en-US" dirty="0"/>
              <a:t> – background application</a:t>
            </a:r>
          </a:p>
          <a:p>
            <a:pPr lvl="1"/>
            <a:r>
              <a:rPr lang="en-US" dirty="0"/>
              <a:t>Music player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830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r>
              <a:rPr lang="en-US" err="1" smtClean="0"/>
              <a:t>@</a:t>
            </a:r>
            <a:r>
              <a:rPr lang="en-US" smtClean="0"/>
              <a:t>qt.io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32714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 is to support Qt-based app development in mobile platforms</a:t>
            </a:r>
          </a:p>
          <a:p>
            <a:pPr lvl="1">
              <a:defRPr/>
            </a:pPr>
            <a:r>
              <a:rPr lang="en-US" dirty="0"/>
              <a:t>Not to provide all mobile APIs as cross-platform APIs</a:t>
            </a:r>
          </a:p>
          <a:p>
            <a:pPr lvl="1">
              <a:defRPr/>
            </a:pPr>
            <a:r>
              <a:rPr lang="en-US" dirty="0"/>
              <a:t>Qt-based frameworks for mobile game and app development exist, for example V-Play https://v-</a:t>
            </a:r>
            <a:r>
              <a:rPr lang="en-US" dirty="0" err="1"/>
              <a:t>play.net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Mobile offering may be extended with partner contributions or acquisitions in the future 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Qt mobile APIs</a:t>
            </a:r>
          </a:p>
          <a:p>
            <a:pPr lvl="1">
              <a:defRPr/>
            </a:pPr>
            <a:r>
              <a:rPr lang="en-US" dirty="0"/>
              <a:t>Sensors</a:t>
            </a:r>
          </a:p>
          <a:p>
            <a:pPr lvl="1">
              <a:defRPr/>
            </a:pPr>
            <a:r>
              <a:rPr lang="en-US" dirty="0"/>
              <a:t>Positioning</a:t>
            </a:r>
          </a:p>
          <a:p>
            <a:pPr lvl="1">
              <a:defRPr/>
            </a:pPr>
            <a:r>
              <a:rPr lang="en-US" dirty="0"/>
              <a:t>Location</a:t>
            </a:r>
          </a:p>
          <a:p>
            <a:pPr lvl="1">
              <a:defRPr/>
            </a:pPr>
            <a:r>
              <a:rPr lang="en-US" dirty="0"/>
              <a:t>NFC</a:t>
            </a:r>
          </a:p>
          <a:p>
            <a:pPr lvl="1">
              <a:defRPr/>
            </a:pPr>
            <a:r>
              <a:rPr lang="en-US" dirty="0"/>
              <a:t>Bluetooth</a:t>
            </a:r>
          </a:p>
          <a:p>
            <a:pPr lvl="1">
              <a:defRPr/>
            </a:pPr>
            <a:r>
              <a:rPr lang="en-US" dirty="0"/>
              <a:t>In-app purchasing </a:t>
            </a:r>
          </a:p>
          <a:p>
            <a:pPr marL="357187" lvl="1" indent="0"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in Mobile Platforms</a:t>
            </a:r>
          </a:p>
        </p:txBody>
      </p:sp>
    </p:spTree>
    <p:extLst>
      <p:ext uri="{BB962C8B-B14F-4D97-AF65-F5344CB8AC3E}">
        <p14:creationId xmlns:p14="http://schemas.microsoft.com/office/powerpoint/2010/main" val="113473077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Macro</a:t>
            </a:r>
          </a:p>
          <a:p>
            <a:pPr>
              <a:lnSpc>
                <a:spcPct val="90000"/>
              </a:lnSpc>
            </a:pPr>
            <a:r>
              <a:rPr lang="en-US" dirty="0"/>
              <a:t>Line-by-line variation </a:t>
            </a:r>
          </a:p>
          <a:p>
            <a:pPr>
              <a:lnSpc>
                <a:spcPct val="90000"/>
              </a:lnSpc>
            </a:pPr>
            <a:r>
              <a:rPr lang="en-US" dirty="0"/>
              <a:t>Function implementation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signature kept the same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Implementation differs</a:t>
            </a:r>
          </a:p>
          <a:p>
            <a:pPr>
              <a:lnSpc>
                <a:spcPct val="90000"/>
              </a:lnSpc>
            </a:pPr>
            <a:r>
              <a:rPr lang="en-US" dirty="0"/>
              <a:t>Class implementation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Header/interface kept the same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whole implementation differs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Separate source files:</a:t>
            </a:r>
            <a:br>
              <a:rPr lang="en-US" dirty="0"/>
            </a:br>
            <a:r>
              <a:rPr lang="en-US" dirty="0" err="1"/>
              <a:t>myclass.h</a:t>
            </a:r>
            <a:r>
              <a:rPr lang="en-US" dirty="0"/>
              <a:t>, </a:t>
            </a:r>
            <a:r>
              <a:rPr lang="en-US" dirty="0" err="1"/>
              <a:t>myclass_unix.cpp</a:t>
            </a:r>
            <a:r>
              <a:rPr lang="en-US" dirty="0"/>
              <a:t>, </a:t>
            </a:r>
            <a:r>
              <a:rPr lang="en-US" dirty="0" err="1"/>
              <a:t>myclass_win.cpp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Plug-in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requires a unified way to implement plug-ins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Platform-Dependent Variations 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150196" y="1988840"/>
            <a:ext cx="736276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-431138">
              <a:buClr>
                <a:srgbClr val="328930"/>
              </a:buClr>
              <a:buSzPct val="100000"/>
            </a:pPr>
            <a:r>
              <a:rPr lang="en-US" kern="0" dirty="0">
                <a:solidFill>
                  <a:srgbClr val="800000"/>
                </a:solidFill>
              </a:rPr>
              <a:t>orientation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(</a:t>
            </a:r>
            <a:r>
              <a:rPr lang="en-US" i="1" kern="0" dirty="0" err="1">
                <a:solidFill>
                  <a:srgbClr val="0055AF"/>
                </a:solidFill>
              </a:rPr>
              <a:t>Qt</a:t>
            </a:r>
            <a:r>
              <a:rPr lang="en-US" kern="0" dirty="0" err="1">
                <a:solidFill>
                  <a:srgbClr val="35322F"/>
                </a:solidFill>
              </a:rPr>
              <a:t>.platform.os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===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smtClean="0">
                <a:solidFill>
                  <a:srgbClr val="008000"/>
                </a:solidFill>
              </a:rPr>
              <a:t>“</a:t>
            </a:r>
            <a:r>
              <a:rPr lang="en-US" kern="0" dirty="0" err="1" smtClean="0"/>
              <a:t>osx</a:t>
            </a:r>
            <a:r>
              <a:rPr lang="en-US" kern="0" dirty="0" smtClean="0">
                <a:solidFill>
                  <a:srgbClr val="008000"/>
                </a:solidFill>
              </a:rPr>
              <a:t>"</a:t>
            </a:r>
            <a:r>
              <a:rPr lang="en-US" kern="0" dirty="0" smtClean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||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endParaRPr lang="en-US" kern="0" dirty="0" smtClean="0">
              <a:solidFill>
                <a:srgbClr val="C0C0C0"/>
              </a:solidFill>
            </a:endParaRPr>
          </a:p>
          <a:p>
            <a:pPr indent="-431138">
              <a:buClr>
                <a:srgbClr val="328930"/>
              </a:buClr>
              <a:buSzPct val="100000"/>
            </a:pPr>
            <a:r>
              <a:rPr lang="en-US" i="1" kern="0" dirty="0">
                <a:solidFill>
                  <a:srgbClr val="C0C0C0"/>
                </a:solidFill>
              </a:rPr>
              <a:t> </a:t>
            </a:r>
            <a:r>
              <a:rPr lang="en-US" i="1" kern="0" dirty="0" smtClean="0">
                <a:solidFill>
                  <a:srgbClr val="C0C0C0"/>
                </a:solidFill>
              </a:rPr>
              <a:t>   </a:t>
            </a:r>
            <a:r>
              <a:rPr lang="en-US" i="1" kern="0" dirty="0" err="1" smtClean="0">
                <a:solidFill>
                  <a:srgbClr val="0055AF"/>
                </a:solidFill>
              </a:rPr>
              <a:t>Qt</a:t>
            </a:r>
            <a:r>
              <a:rPr lang="en-US" kern="0" dirty="0" err="1" smtClean="0">
                <a:solidFill>
                  <a:srgbClr val="35322F"/>
                </a:solidFill>
              </a:rPr>
              <a:t>.platform.os</a:t>
            </a:r>
            <a:r>
              <a:rPr lang="en-US" kern="0" dirty="0" smtClean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===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8000"/>
                </a:solidFill>
              </a:rPr>
              <a:t>"</a:t>
            </a:r>
            <a:r>
              <a:rPr lang="en-US" kern="0" dirty="0" err="1">
                <a:solidFill>
                  <a:srgbClr val="008000"/>
                </a:solidFill>
              </a:rPr>
              <a:t>ios</a:t>
            </a:r>
            <a:r>
              <a:rPr lang="en-US" kern="0" dirty="0">
                <a:solidFill>
                  <a:srgbClr val="008000"/>
                </a:solidFill>
              </a:rPr>
              <a:t>"</a:t>
            </a:r>
            <a:r>
              <a:rPr lang="en-US" kern="0" dirty="0">
                <a:solidFill>
                  <a:srgbClr val="35322F"/>
                </a:solidFill>
              </a:rPr>
              <a:t>)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?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-90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95987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49" y="1556792"/>
            <a:ext cx="7428361" cy="434414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1" y="1844825"/>
            <a:ext cx="4391864" cy="4321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Backend with platform-dependent code </a:t>
            </a:r>
          </a:p>
          <a:p>
            <a:pPr lvl="1">
              <a:defRPr/>
            </a:pPr>
            <a:r>
              <a:rPr lang="en-US" dirty="0" smtClean="0"/>
              <a:t>Sensors, positioning, location</a:t>
            </a:r>
          </a:p>
          <a:p>
            <a:pPr lvl="1">
              <a:defRPr/>
            </a:pPr>
            <a:r>
              <a:rPr lang="en-US" dirty="0" smtClean="0"/>
              <a:t>Similarities to P-IMPL </a:t>
            </a:r>
            <a:endParaRPr lang="en-US" dirty="0"/>
          </a:p>
          <a:p>
            <a:pPr>
              <a:defRPr/>
            </a:pPr>
            <a:r>
              <a:rPr lang="en-US" dirty="0" smtClean="0"/>
              <a:t>Pre-processor directives and platform-dependent source code</a:t>
            </a:r>
          </a:p>
          <a:p>
            <a:pPr lvl="1">
              <a:defRPr/>
            </a:pPr>
            <a:r>
              <a:rPr lang="en-US" dirty="0" smtClean="0"/>
              <a:t>Bluetooth </a:t>
            </a:r>
          </a:p>
          <a:p>
            <a:pPr lvl="1">
              <a:defRPr/>
            </a:pPr>
            <a:r>
              <a:rPr lang="en-US" dirty="0" smtClean="0"/>
              <a:t>NFC</a:t>
            </a:r>
            <a:endParaRPr lang="en-US" dirty="0"/>
          </a:p>
          <a:p>
            <a:pPr lvl="1">
              <a:defRPr/>
            </a:pPr>
            <a:r>
              <a:rPr lang="en-US" dirty="0"/>
              <a:t>In-app purchasing </a:t>
            </a:r>
          </a:p>
          <a:p>
            <a:pPr>
              <a:defRPr/>
            </a:pPr>
            <a:r>
              <a:rPr lang="en-US" dirty="0" smtClean="0"/>
              <a:t>Calling non-existent functionality just does not do anything 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2017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APIs – Architectures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24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API Usage – Sensors  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67208" y="1772816"/>
            <a:ext cx="10510428" cy="1796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/>
            <a:r>
              <a:rPr lang="en-US" kern="0" dirty="0"/>
              <a:t>//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start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the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sensor</a:t>
            </a:r>
            <a:r>
              <a:rPr lang="en-US" kern="0" dirty="0">
                <a:solidFill>
                  <a:srgbClr val="35322F"/>
                </a:solidFill>
              </a:rPr>
              <a:t> </a:t>
            </a:r>
          </a:p>
          <a:p>
            <a:pPr lvl="0"/>
            <a:r>
              <a:rPr lang="en-US" kern="0" dirty="0" err="1">
                <a:solidFill>
                  <a:srgbClr val="800080"/>
                </a:solidFill>
              </a:rPr>
              <a:t>QSensor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sensor(</a:t>
            </a:r>
            <a:r>
              <a:rPr lang="en-US" kern="0" dirty="0"/>
              <a:t>"</a:t>
            </a:r>
            <a:r>
              <a:rPr lang="en-US" kern="0" dirty="0" err="1"/>
              <a:t>QAccelerometer</a:t>
            </a:r>
            <a:r>
              <a:rPr lang="en-US" kern="0" dirty="0"/>
              <a:t>"</a:t>
            </a:r>
            <a:r>
              <a:rPr lang="en-US" kern="0" dirty="0">
                <a:solidFill>
                  <a:srgbClr val="000000"/>
                </a:solidFill>
              </a:rPr>
              <a:t>);</a:t>
            </a:r>
            <a:r>
              <a:rPr lang="en-US" kern="0" dirty="0">
                <a:solidFill>
                  <a:srgbClr val="35322F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sensor.</a:t>
            </a:r>
            <a:r>
              <a:rPr lang="en-US" kern="0" dirty="0" err="1">
                <a:solidFill>
                  <a:srgbClr val="35322F"/>
                </a:solidFill>
              </a:rPr>
              <a:t>start</a:t>
            </a:r>
            <a:r>
              <a:rPr lang="en-US" kern="0" dirty="0">
                <a:solidFill>
                  <a:srgbClr val="000000"/>
                </a:solidFill>
              </a:rPr>
              <a:t>();</a:t>
            </a:r>
            <a:r>
              <a:rPr lang="en-US" kern="0" dirty="0">
                <a:solidFill>
                  <a:srgbClr val="35322F"/>
                </a:solidFill>
              </a:rPr>
              <a:t> </a:t>
            </a:r>
          </a:p>
          <a:p>
            <a:pPr lvl="0"/>
            <a:endParaRPr lang="en-US" kern="0" dirty="0"/>
          </a:p>
          <a:p>
            <a:pPr lvl="0"/>
            <a:r>
              <a:rPr lang="en-US" kern="0" dirty="0"/>
              <a:t>//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later</a:t>
            </a:r>
            <a:r>
              <a:rPr lang="en-US" kern="0" dirty="0">
                <a:solidFill>
                  <a:srgbClr val="35322F"/>
                </a:solidFill>
              </a:rPr>
              <a:t> </a:t>
            </a:r>
          </a:p>
          <a:p>
            <a:pPr lvl="0"/>
            <a:r>
              <a:rPr lang="en-US" kern="0" dirty="0" err="1">
                <a:solidFill>
                  <a:srgbClr val="800080"/>
                </a:solidFill>
              </a:rPr>
              <a:t>QSensorReading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*reading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sensor.</a:t>
            </a:r>
            <a:r>
              <a:rPr lang="en-US" kern="0" dirty="0" err="1">
                <a:solidFill>
                  <a:srgbClr val="35322F"/>
                </a:solidFill>
              </a:rPr>
              <a:t>reading</a:t>
            </a:r>
            <a:r>
              <a:rPr lang="en-US" kern="0" dirty="0">
                <a:solidFill>
                  <a:srgbClr val="000000"/>
                </a:solidFill>
              </a:rPr>
              <a:t>();</a:t>
            </a:r>
            <a:r>
              <a:rPr lang="en-US" kern="0" dirty="0">
                <a:solidFill>
                  <a:srgbClr val="35322F"/>
                </a:solidFill>
              </a:rPr>
              <a:t> </a:t>
            </a:r>
          </a:p>
          <a:p>
            <a:pPr lvl="0"/>
            <a:r>
              <a:rPr lang="en-US" kern="0" dirty="0" err="1">
                <a:solidFill>
                  <a:srgbClr val="800080"/>
                </a:solidFill>
              </a:rPr>
              <a:t>qreal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x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reading-</a:t>
            </a:r>
            <a:r>
              <a:rPr lang="en-US" kern="0" dirty="0" smtClean="0">
                <a:solidFill>
                  <a:srgbClr val="000000"/>
                </a:solidFill>
              </a:rPr>
              <a:t>&gt;</a:t>
            </a:r>
            <a:r>
              <a:rPr lang="en-US" kern="0" dirty="0" smtClean="0">
                <a:solidFill>
                  <a:srgbClr val="35322F"/>
                </a:solidFill>
              </a:rPr>
              <a:t>property</a:t>
            </a:r>
            <a:r>
              <a:rPr lang="en-US" kern="0" dirty="0">
                <a:solidFill>
                  <a:srgbClr val="000000"/>
                </a:solidFill>
              </a:rPr>
              <a:t>(</a:t>
            </a:r>
            <a:r>
              <a:rPr lang="en-US" kern="0" dirty="0"/>
              <a:t>"x"</a:t>
            </a:r>
            <a:r>
              <a:rPr lang="en-US" kern="0" dirty="0">
                <a:solidFill>
                  <a:srgbClr val="000000"/>
                </a:solidFill>
              </a:rPr>
              <a:t>).</a:t>
            </a:r>
            <a:r>
              <a:rPr lang="en-US" kern="0" dirty="0">
                <a:solidFill>
                  <a:srgbClr val="35322F"/>
                </a:solidFill>
              </a:rPr>
              <a:t>value</a:t>
            </a:r>
            <a:r>
              <a:rPr lang="en-US" kern="0" dirty="0">
                <a:solidFill>
                  <a:srgbClr val="000000"/>
                </a:solidFill>
              </a:rPr>
              <a:t>&lt;</a:t>
            </a:r>
            <a:r>
              <a:rPr lang="en-US" kern="0" dirty="0" err="1">
                <a:solidFill>
                  <a:srgbClr val="800080"/>
                </a:solidFill>
              </a:rPr>
              <a:t>qreal</a:t>
            </a:r>
            <a:r>
              <a:rPr lang="en-US" kern="0" dirty="0">
                <a:solidFill>
                  <a:srgbClr val="000000"/>
                </a:solidFill>
              </a:rPr>
              <a:t>&gt;();</a:t>
            </a:r>
            <a:r>
              <a:rPr lang="en-US" kern="0" dirty="0">
                <a:solidFill>
                  <a:srgbClr val="35322F"/>
                </a:solidFill>
              </a:rPr>
              <a:t> </a:t>
            </a:r>
          </a:p>
          <a:p>
            <a:pPr lvl="0"/>
            <a:r>
              <a:rPr lang="en-US" kern="0" dirty="0" err="1">
                <a:solidFill>
                  <a:srgbClr val="800080"/>
                </a:solidFill>
              </a:rPr>
              <a:t>qreal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y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reading-&gt;</a:t>
            </a:r>
            <a:r>
              <a:rPr lang="en-US" kern="0" dirty="0">
                <a:solidFill>
                  <a:srgbClr val="35322F"/>
                </a:solidFill>
              </a:rPr>
              <a:t>value</a:t>
            </a:r>
            <a:r>
              <a:rPr lang="en-US" kern="0" dirty="0">
                <a:solidFill>
                  <a:srgbClr val="000000"/>
                </a:solidFill>
              </a:rPr>
              <a:t>(</a:t>
            </a:r>
            <a:r>
              <a:rPr lang="en-US" kern="0" dirty="0">
                <a:solidFill>
                  <a:srgbClr val="000080"/>
                </a:solidFill>
              </a:rPr>
              <a:t>1</a:t>
            </a:r>
            <a:r>
              <a:rPr lang="en-US" kern="0" dirty="0">
                <a:solidFill>
                  <a:srgbClr val="000000"/>
                </a:solidFill>
              </a:rPr>
              <a:t>).</a:t>
            </a:r>
            <a:r>
              <a:rPr lang="en-US" kern="0" dirty="0">
                <a:solidFill>
                  <a:srgbClr val="35322F"/>
                </a:solidFill>
              </a:rPr>
              <a:t>value</a:t>
            </a:r>
            <a:r>
              <a:rPr lang="en-US" kern="0" dirty="0">
                <a:solidFill>
                  <a:srgbClr val="000000"/>
                </a:solidFill>
              </a:rPr>
              <a:t>&lt;</a:t>
            </a:r>
            <a:r>
              <a:rPr lang="en-US" kern="0" dirty="0" err="1">
                <a:solidFill>
                  <a:srgbClr val="800080"/>
                </a:solidFill>
              </a:rPr>
              <a:t>qreal</a:t>
            </a:r>
            <a:r>
              <a:rPr lang="en-US" kern="0" dirty="0">
                <a:solidFill>
                  <a:srgbClr val="000000"/>
                </a:solidFill>
              </a:rPr>
              <a:t>&gt;();</a:t>
            </a:r>
            <a:endParaRPr lang="en-US" dirty="0">
              <a:solidFill>
                <a:srgbClr val="808000"/>
              </a:solidFill>
              <a:ea typeface="MS PGothic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767209" y="3718485"/>
            <a:ext cx="10510429" cy="2518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 typeface="Arial"/>
              <a:buNone/>
              <a:defRPr sz="1400">
                <a:solidFill>
                  <a:srgbClr val="0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 typeface="Arial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808000"/>
                </a:solidFill>
              </a:rPr>
              <a:t>import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err="1">
                <a:solidFill>
                  <a:srgbClr val="35322F"/>
                </a:solidFill>
              </a:rPr>
              <a:t>QtSensors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5.0 </a:t>
            </a:r>
            <a:br>
              <a:rPr lang="en-US" kern="0" dirty="0">
                <a:solidFill>
                  <a:srgbClr val="35322F"/>
                </a:solidFill>
              </a:rPr>
            </a:br>
            <a:endParaRPr lang="en-US" kern="0" dirty="0" smtClean="0">
              <a:solidFill>
                <a:srgbClr val="35322F"/>
              </a:solidFill>
            </a:endParaRPr>
          </a:p>
          <a:p>
            <a:r>
              <a:rPr lang="en-US" kern="0" dirty="0" smtClean="0">
                <a:solidFill>
                  <a:srgbClr val="800080"/>
                </a:solidFill>
              </a:rPr>
              <a:t>Text </a:t>
            </a:r>
            <a:r>
              <a:rPr lang="en-US" kern="0" dirty="0">
                <a:solidFill>
                  <a:srgbClr val="35322F"/>
                </a:solidFill>
              </a:rPr>
              <a:t>{ </a:t>
            </a:r>
          </a:p>
          <a:p>
            <a:pPr lvl="0"/>
            <a:r>
              <a:rPr lang="en-US" kern="0" dirty="0" smtClean="0">
                <a:solidFill>
                  <a:srgbClr val="800080"/>
                </a:solidFill>
              </a:rPr>
              <a:t>    </a:t>
            </a:r>
            <a:r>
              <a:rPr lang="en-US" kern="0" dirty="0" err="1" smtClean="0">
                <a:solidFill>
                  <a:srgbClr val="800080"/>
                </a:solidFill>
              </a:rPr>
              <a:t>TiltSensor</a:t>
            </a:r>
            <a:r>
              <a:rPr lang="en-US" kern="0" dirty="0" smtClean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{ </a:t>
            </a:r>
          </a:p>
          <a:p>
            <a:pPr lvl="0"/>
            <a:r>
              <a:rPr lang="en-US" kern="0" dirty="0">
                <a:solidFill>
                  <a:srgbClr val="800000"/>
                </a:solidFill>
              </a:rPr>
              <a:t>    </a:t>
            </a:r>
            <a:r>
              <a:rPr lang="en-US" kern="0" dirty="0" smtClean="0">
                <a:solidFill>
                  <a:srgbClr val="800000"/>
                </a:solidFill>
              </a:rPr>
              <a:t>    id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i="1" kern="0" dirty="0" smtClean="0">
                <a:solidFill>
                  <a:srgbClr val="000000"/>
                </a:solidFill>
              </a:rPr>
              <a:t>tilt;</a:t>
            </a:r>
            <a:r>
              <a:rPr lang="en-US" kern="0" dirty="0" smtClean="0">
                <a:solidFill>
                  <a:srgbClr val="35322F"/>
                </a:solidFill>
              </a:rPr>
              <a:t> </a:t>
            </a:r>
            <a:r>
              <a:rPr lang="en-US" kern="0" dirty="0">
                <a:solidFill>
                  <a:srgbClr val="800000"/>
                </a:solidFill>
              </a:rPr>
              <a:t>active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false </a:t>
            </a:r>
          </a:p>
          <a:p>
            <a:pPr lvl="0"/>
            <a:r>
              <a:rPr lang="en-US" kern="0" dirty="0" smtClean="0">
                <a:solidFill>
                  <a:srgbClr val="35322F"/>
                </a:solidFill>
              </a:rPr>
              <a:t>    } </a:t>
            </a:r>
          </a:p>
          <a:p>
            <a:pPr lvl="0"/>
            <a:r>
              <a:rPr lang="en-US" kern="0" dirty="0">
                <a:solidFill>
                  <a:srgbClr val="35322F"/>
                </a:solidFill>
              </a:rPr>
              <a:t> </a:t>
            </a:r>
            <a:r>
              <a:rPr lang="en-US" kern="0" dirty="0" smtClean="0">
                <a:solidFill>
                  <a:srgbClr val="35322F"/>
                </a:solidFill>
              </a:rPr>
              <a:t>   </a:t>
            </a:r>
            <a:r>
              <a:rPr lang="en-US" kern="0" dirty="0" err="1" smtClean="0">
                <a:solidFill>
                  <a:srgbClr val="35322F"/>
                </a:solidFill>
              </a:rPr>
              <a:t>onSomeSignal</a:t>
            </a:r>
            <a:r>
              <a:rPr lang="en-US" kern="0" dirty="0" smtClean="0">
                <a:solidFill>
                  <a:srgbClr val="35322F"/>
                </a:solidFill>
              </a:rPr>
              <a:t>: {</a:t>
            </a:r>
            <a:endParaRPr lang="en-US" kern="0" dirty="0">
              <a:solidFill>
                <a:srgbClr val="35322F"/>
              </a:solidFill>
            </a:endParaRPr>
          </a:p>
          <a:p>
            <a:pPr lvl="0"/>
            <a:r>
              <a:rPr lang="en-US" kern="0" dirty="0" smtClean="0">
                <a:solidFill>
                  <a:srgbClr val="35322F"/>
                </a:solidFill>
              </a:rPr>
              <a:t>        </a:t>
            </a:r>
            <a:r>
              <a:rPr lang="en-US" kern="0" dirty="0" err="1" smtClean="0">
                <a:solidFill>
                  <a:srgbClr val="35322F"/>
                </a:solidFill>
              </a:rPr>
              <a:t>tilt.active</a:t>
            </a:r>
            <a:r>
              <a:rPr lang="en-US" kern="0" dirty="0" smtClean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(</a:t>
            </a:r>
            <a:r>
              <a:rPr lang="en-US" kern="0" dirty="0" err="1">
                <a:solidFill>
                  <a:srgbClr val="35322F"/>
                </a:solidFill>
              </a:rPr>
              <a:t>tiltStart.text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===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"Start"</a:t>
            </a:r>
            <a:r>
              <a:rPr lang="en-US" kern="0" dirty="0">
                <a:solidFill>
                  <a:srgbClr val="35322F"/>
                </a:solidFill>
              </a:rPr>
              <a:t>); </a:t>
            </a:r>
          </a:p>
          <a:p>
            <a:pPr lvl="0"/>
            <a:r>
              <a:rPr lang="en-US" kern="0" dirty="0" smtClean="0">
                <a:solidFill>
                  <a:srgbClr val="35322F"/>
                </a:solidFill>
              </a:rPr>
              <a:t>        text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"X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Rotation: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+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err="1">
                <a:solidFill>
                  <a:srgbClr val="35322F"/>
                </a:solidFill>
              </a:rPr>
              <a:t>tilt.xRotation</a:t>
            </a:r>
            <a:endParaRPr lang="en-US" kern="0" dirty="0">
              <a:solidFill>
                <a:srgbClr val="C0C0C0"/>
              </a:solidFill>
            </a:endParaRPr>
          </a:p>
          <a:p>
            <a:pPr lvl="0"/>
            <a:r>
              <a:rPr lang="en-US" kern="0" dirty="0" smtClean="0">
                <a:solidFill>
                  <a:srgbClr val="35322F"/>
                </a:solidFill>
              </a:rPr>
              <a:t>        text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"Y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Rotation: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+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err="1" smtClean="0">
                <a:solidFill>
                  <a:srgbClr val="35322F"/>
                </a:solidFill>
              </a:rPr>
              <a:t>tilt.yRotation</a:t>
            </a:r>
            <a:endParaRPr lang="en-US" kern="0" dirty="0">
              <a:solidFill>
                <a:srgbClr val="35322F"/>
              </a:solidFill>
            </a:endParaRPr>
          </a:p>
          <a:p>
            <a:pPr lvl="0"/>
            <a:r>
              <a:rPr lang="en-US" kern="0" dirty="0" smtClean="0">
                <a:solidFill>
                  <a:srgbClr val="35322F"/>
                </a:solidFill>
              </a:rPr>
              <a:t>        text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"Proximity: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+ (</a:t>
            </a:r>
            <a:r>
              <a:rPr lang="en-US" kern="0" dirty="0" err="1">
                <a:solidFill>
                  <a:srgbClr val="35322F"/>
                </a:solidFill>
              </a:rPr>
              <a:t>proxi.active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?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smtClean="0">
                <a:solidFill>
                  <a:srgbClr val="35322F"/>
                </a:solidFill>
              </a:rPr>
              <a:t>(</a:t>
            </a:r>
            <a:r>
              <a:rPr lang="en-US" kern="0" dirty="0" err="1">
                <a:solidFill>
                  <a:srgbClr val="35322F"/>
                </a:solidFill>
              </a:rPr>
              <a:t>proxi.reading.near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?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"Near"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/>
              <a:t>"Far"</a:t>
            </a:r>
            <a:r>
              <a:rPr lang="en-US" kern="0" dirty="0">
                <a:solidFill>
                  <a:srgbClr val="35322F"/>
                </a:solidFill>
              </a:rPr>
              <a:t>)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>
                <a:solidFill>
                  <a:srgbClr val="35322F"/>
                </a:solidFill>
              </a:rPr>
              <a:t>:</a:t>
            </a:r>
            <a:r>
              <a:rPr lang="en-US" kern="0" dirty="0">
                <a:solidFill>
                  <a:srgbClr val="C0C0C0"/>
                </a:solidFill>
              </a:rPr>
              <a:t> </a:t>
            </a:r>
            <a:r>
              <a:rPr lang="en-US" kern="0" dirty="0" smtClean="0"/>
              <a:t>"</a:t>
            </a:r>
            <a:r>
              <a:rPr lang="en-US" kern="0" dirty="0"/>
              <a:t>Unknown"</a:t>
            </a:r>
            <a:r>
              <a:rPr lang="en-US" kern="0" dirty="0">
                <a:solidFill>
                  <a:srgbClr val="35322F"/>
                </a:solidFill>
              </a:rPr>
              <a:t>)</a:t>
            </a:r>
            <a:endParaRPr lang="en-US" dirty="0">
              <a:solidFill>
                <a:srgbClr val="808000"/>
              </a:solidFill>
              <a:ea typeface="MS PGothic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329024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0724" y="1844825"/>
            <a:ext cx="5255735" cy="4321032"/>
          </a:xfrm>
        </p:spPr>
        <p:txBody>
          <a:bodyPr/>
          <a:lstStyle/>
          <a:p>
            <a:r>
              <a:rPr lang="en-US" dirty="0"/>
              <a:t>Supports Android Google Play and </a:t>
            </a:r>
            <a:r>
              <a:rPr lang="en-US" dirty="0" err="1"/>
              <a:t>iOS</a:t>
            </a:r>
            <a:r>
              <a:rPr lang="en-US" dirty="0"/>
              <a:t> App Store</a:t>
            </a:r>
          </a:p>
          <a:p>
            <a:pPr lvl="1"/>
            <a:r>
              <a:rPr lang="en-US" dirty="0"/>
              <a:t>Makes it easy to monetize your application (new features, new items </a:t>
            </a:r>
            <a:r>
              <a:rPr lang="en-US" dirty="0" smtClean="0"/>
              <a:t>etc.)</a:t>
            </a:r>
            <a:endParaRPr lang="en-US" dirty="0"/>
          </a:p>
          <a:p>
            <a:pPr lvl="1"/>
            <a:r>
              <a:rPr lang="en-US" dirty="0"/>
              <a:t>Makes it easier to use the credit card information on your platform </a:t>
            </a:r>
          </a:p>
          <a:p>
            <a:r>
              <a:rPr lang="en-US" dirty="0"/>
              <a:t>Publish your application (possible using alpha or beta testing) and add new product in Google Play</a:t>
            </a:r>
          </a:p>
          <a:p>
            <a:pPr lvl="1"/>
            <a:r>
              <a:rPr lang="en-US" dirty="0"/>
              <a:t>Product Id</a:t>
            </a:r>
          </a:p>
          <a:p>
            <a:pPr lvl="1"/>
            <a:r>
              <a:rPr lang="en-US" dirty="0"/>
              <a:t>Product Type – Only Managed products supported by Qt</a:t>
            </a:r>
          </a:p>
          <a:p>
            <a:pPr lvl="1"/>
            <a:r>
              <a:rPr lang="en-US" dirty="0"/>
              <a:t>Price information</a:t>
            </a:r>
          </a:p>
          <a:p>
            <a:pPr lvl="1"/>
            <a:r>
              <a:rPr lang="en-US" dirty="0"/>
              <a:t>Activate the product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82370" y="1844825"/>
            <a:ext cx="5255737" cy="4321032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iOS</a:t>
            </a:r>
            <a:r>
              <a:rPr lang="en-US" dirty="0"/>
              <a:t>, use iTunes Connect to register your application and products </a:t>
            </a:r>
          </a:p>
          <a:p>
            <a:pPr lvl="1"/>
            <a:r>
              <a:rPr lang="en-US" dirty="0"/>
              <a:t>Qt supports only Consumable and Non-Consumable types</a:t>
            </a:r>
          </a:p>
          <a:p>
            <a:pPr lvl="1"/>
            <a:r>
              <a:rPr lang="en-US" dirty="0"/>
              <a:t>Add the name, description, screen shot, and pricing information of your product </a:t>
            </a:r>
          </a:p>
          <a:p>
            <a:pPr lvl="1"/>
            <a:endParaRPr lang="en-US" dirty="0"/>
          </a:p>
          <a:p>
            <a:r>
              <a:rPr lang="en-US" dirty="0"/>
              <a:t>Both C++ and QML types available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API Usage – In-App Purchasing   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2" y="6381758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23692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Qt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1" id="{AA76FDA5-2777-4795-92B7-67D03C5B08B0}" vid="{05B28644-DD47-409B-B126-3019DAFA3E9F}"/>
    </a:ext>
  </a:extLst>
</a:theme>
</file>

<file path=ppt/theme/theme2.xml><?xml version="1.0" encoding="utf-8"?>
<a:theme xmlns:a="http://schemas.openxmlformats.org/drawingml/2006/main" name="Office Theme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TheQt.potx</Template>
  <TotalTime>22812</TotalTime>
  <Words>3123</Words>
  <Application>Microsoft Macintosh PowerPoint</Application>
  <PresentationFormat>Custom</PresentationFormat>
  <Paragraphs>671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TheQt</vt:lpstr>
      <vt:lpstr>Mobile Edition </vt:lpstr>
      <vt:lpstr>Contents</vt:lpstr>
      <vt:lpstr>Objevtives</vt:lpstr>
      <vt:lpstr>Qt in Mobile Platforms</vt:lpstr>
      <vt:lpstr>Qt in Mobile Platforms</vt:lpstr>
      <vt:lpstr>Platform-Dependent Variations </vt:lpstr>
      <vt:lpstr>Mobile APIs – Architectures  </vt:lpstr>
      <vt:lpstr>Mobile API Usage – Sensors  </vt:lpstr>
      <vt:lpstr>Mobile API Usage – In-App Purchasing   </vt:lpstr>
      <vt:lpstr>Qt Positioning</vt:lpstr>
      <vt:lpstr>Qt Positioning – Location and Address</vt:lpstr>
      <vt:lpstr>Location Backend Abstraction – Plugin </vt:lpstr>
      <vt:lpstr>Location – Map</vt:lpstr>
      <vt:lpstr>Location – Places &amp; Routes </vt:lpstr>
      <vt:lpstr>Mobile API Usage – In-App Purchasing   </vt:lpstr>
      <vt:lpstr>Cross-Platform APIs: Connectivity</vt:lpstr>
      <vt:lpstr>NFC</vt:lpstr>
      <vt:lpstr>Bluetooth</vt:lpstr>
      <vt:lpstr>QBluetoothServiceInfo </vt:lpstr>
      <vt:lpstr>Bluetooth</vt:lpstr>
      <vt:lpstr>Bluetooth QML Client</vt:lpstr>
      <vt:lpstr>Bluetooth QML Client</vt:lpstr>
      <vt:lpstr>Android</vt:lpstr>
      <vt:lpstr>Qt in Android – Tooling </vt:lpstr>
      <vt:lpstr>Qt in Android – Application Building Blocks </vt:lpstr>
      <vt:lpstr>Building, Package Creation, Signing, Deployment </vt:lpstr>
      <vt:lpstr>Native Apps Android – Consists of Application Components </vt:lpstr>
      <vt:lpstr>Android Activity</vt:lpstr>
      <vt:lpstr>Qt Android Apps </vt:lpstr>
      <vt:lpstr>Native APIs Android </vt:lpstr>
      <vt:lpstr>Arguments and Return Types in Signatures </vt:lpstr>
      <vt:lpstr>Java Class </vt:lpstr>
      <vt:lpstr>JNI – Calling Java Methods from C++</vt:lpstr>
      <vt:lpstr>JNI – Calling C++ Methods from Java</vt:lpstr>
      <vt:lpstr>Custom Activity </vt:lpstr>
      <vt:lpstr>Intents</vt:lpstr>
      <vt:lpstr>QtAndroid Namespace </vt:lpstr>
      <vt:lpstr>iOS</vt:lpstr>
      <vt:lpstr>Qt in iOS – Tooling </vt:lpstr>
      <vt:lpstr>Qt in iOS – Application Building Blocks </vt:lpstr>
      <vt:lpstr>Building, Package Creation, Signing, Deployment </vt:lpstr>
      <vt:lpstr>Native Apps iOS</vt:lpstr>
      <vt:lpstr>Qt iOS Apps</vt:lpstr>
      <vt:lpstr>Native APIs iOS</vt:lpstr>
      <vt:lpstr>Native APIs iOS</vt:lpstr>
      <vt:lpstr>Application Lifecycle</vt:lpstr>
      <vt:lpstr>Application Lifecycle and Persistent Data</vt:lpstr>
      <vt:lpstr>Application States</vt:lpstr>
      <vt:lpstr>Thank you</vt:lpstr>
    </vt:vector>
  </TitlesOfParts>
  <Company>grow.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PowerPoint Template</dc:title>
  <dc:creator>mika kontio / grow.</dc:creator>
  <cp:lastModifiedBy>Tino Pyssysalo</cp:lastModifiedBy>
  <cp:revision>743</cp:revision>
  <cp:lastPrinted>2016-05-13T12:45:14Z</cp:lastPrinted>
  <dcterms:created xsi:type="dcterms:W3CDTF">2016-03-29T07:41:16Z</dcterms:created>
  <dcterms:modified xsi:type="dcterms:W3CDTF">2017-02-22T14:53:10Z</dcterms:modified>
</cp:coreProperties>
</file>