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58" r:id="rId6"/>
    <p:sldId id="259" r:id="rId7"/>
    <p:sldId id="261" r:id="rId8"/>
    <p:sldId id="277" r:id="rId9"/>
    <p:sldId id="262" r:id="rId10"/>
    <p:sldId id="263" r:id="rId11"/>
    <p:sldId id="280" r:id="rId12"/>
    <p:sldId id="27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1" r:id="rId23"/>
    <p:sldId id="283" r:id="rId24"/>
    <p:sldId id="282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0100-DD48-4BAB-A21D-F4988E33AD69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DC55-AA10-496B-980F-1606A5884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FEDC4B-F3EE-4859-B9C9-FE66CB44B580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105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8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5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5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8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7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6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3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9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9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99D6-3917-44BF-89CC-93BF1578222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3ADB-D0D6-41AC-BA22-D27576E37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gongjun/Neuroimaging-and-Neuromodulation/tree/main/WM" TargetMode="External"/><Relationship Id="rId2" Type="http://schemas.openxmlformats.org/officeDocument/2006/relationships/hyperlink" Target="https://github.com/jigongjun/Neuroimaging-and-Neuromodulation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talab/vistasoft" TargetMode="External"/><Relationship Id="rId2" Type="http://schemas.openxmlformats.org/officeDocument/2006/relationships/hyperlink" Target="https://github.com/yeatmanlab/AFQ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il.ion.ucl.ac.uk/spm/software/" TargetMode="External"/><Relationship Id="rId4" Type="http://schemas.openxmlformats.org/officeDocument/2006/relationships/hyperlink" Target="https://fsl.fmrib.ox.ac.uk/fsl/fslwik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8579" y="1758461"/>
            <a:ext cx="764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WhiteMatterSF manual</a:t>
            </a:r>
            <a:endParaRPr lang="zh-CN" altLang="en-US" sz="54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6166" y="2881533"/>
            <a:ext cx="46730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Gong-Jun Ji</a:t>
            </a:r>
          </a:p>
          <a:p>
            <a:pPr algn="ctr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jigongjun@163.com</a:t>
            </a:r>
          </a:p>
          <a:p>
            <a:pPr algn="ctr"/>
            <a:endParaRPr lang="en-US" altLang="zh-CN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Anhui Medical University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5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207963" y="327025"/>
            <a:ext cx="4906962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3686175" y="1562100"/>
            <a:ext cx="0" cy="379730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31749" idx="1"/>
          </p:cNvCxnSpPr>
          <p:nvPr/>
        </p:nvCxnSpPr>
        <p:spPr>
          <a:xfrm flipV="1">
            <a:off x="4343400" y="769938"/>
            <a:ext cx="2593975" cy="21574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TextBox 8"/>
          <p:cNvSpPr txBox="1">
            <a:spLocks noChangeArrowheads="1"/>
          </p:cNvSpPr>
          <p:nvPr/>
        </p:nvSpPr>
        <p:spPr bwMode="auto">
          <a:xfrm>
            <a:off x="6937374" y="585788"/>
            <a:ext cx="393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Remove scalp and skin from the images</a:t>
            </a:r>
            <a:endParaRPr lang="zh-CN" altLang="en-US" sz="18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343400" y="1562100"/>
            <a:ext cx="2409092" cy="17231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TextBox 10"/>
          <p:cNvSpPr txBox="1">
            <a:spLocks noChangeArrowheads="1"/>
          </p:cNvSpPr>
          <p:nvPr/>
        </p:nvSpPr>
        <p:spPr bwMode="auto">
          <a:xfrm>
            <a:off x="6844933" y="1355560"/>
            <a:ext cx="4660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Segment whole brain to gray and white matter</a:t>
            </a:r>
            <a:endParaRPr lang="zh-CN" altLang="en-US" sz="1800" dirty="0"/>
          </a:p>
        </p:txBody>
      </p:sp>
      <p:pic>
        <p:nvPicPr>
          <p:cNvPr id="31752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25116" b="57037"/>
          <a:stretch/>
        </p:blipFill>
        <p:spPr bwMode="auto">
          <a:xfrm>
            <a:off x="6844933" y="2112307"/>
            <a:ext cx="4548137" cy="253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/>
          <p:nvPr/>
        </p:nvCxnSpPr>
        <p:spPr>
          <a:xfrm flipV="1">
            <a:off x="5000624" y="3460750"/>
            <a:ext cx="1611191" cy="137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7835594" y="4643709"/>
            <a:ext cx="2679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Figure for quality control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58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3704" y="2630658"/>
            <a:ext cx="579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Functional data processing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802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76225"/>
            <a:ext cx="666432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椭圆 19"/>
          <p:cNvSpPr/>
          <p:nvPr/>
        </p:nvSpPr>
        <p:spPr>
          <a:xfrm>
            <a:off x="5788855" y="808037"/>
            <a:ext cx="1143000" cy="385763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39483" y="1472688"/>
            <a:ext cx="2996419" cy="2578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31855" y="1000918"/>
            <a:ext cx="13680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07569" y="1057190"/>
            <a:ext cx="410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Select the data directory with functional images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135902" y="4051495"/>
            <a:ext cx="394203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07569" y="4236161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Check all these processings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1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936625" y="276225"/>
            <a:ext cx="4906963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141587" y="1560513"/>
            <a:ext cx="4892259" cy="206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22284" y="1861293"/>
            <a:ext cx="381156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033846" y="1360458"/>
            <a:ext cx="42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Transform DICOM to Nifti images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033846" y="1647032"/>
            <a:ext cx="42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Delete the first 5 volumes</a:t>
            </a:r>
            <a:endParaRPr lang="zh-CN" altLang="en-US" sz="2000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249269" y="2061210"/>
            <a:ext cx="4784577" cy="160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33846" y="1877236"/>
            <a:ext cx="496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Delete the sipke time pionts in the signal</a:t>
            </a:r>
            <a:endParaRPr lang="zh-CN" altLang="en-US" sz="2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579735" y="2421891"/>
            <a:ext cx="5454111" cy="183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033846" y="2191387"/>
            <a:ext cx="496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Slice timing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69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936625" y="276225"/>
            <a:ext cx="4906963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57413" y="2708275"/>
            <a:ext cx="2896772" cy="208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/>
          <p:nvPr/>
        </p:nvSpPr>
        <p:spPr>
          <a:xfrm>
            <a:off x="5219115" y="2267467"/>
            <a:ext cx="121201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Head motion correction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482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765175"/>
            <a:ext cx="46212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494088"/>
            <a:ext cx="46228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572250" y="5043488"/>
            <a:ext cx="2128838" cy="257175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3" y="3494088"/>
            <a:ext cx="3532187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/>
          <p:nvPr/>
        </p:nvSpPr>
        <p:spPr>
          <a:xfrm>
            <a:off x="6596063" y="2038350"/>
            <a:ext cx="2128837" cy="257175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1"/>
          <a:stretch>
            <a:fillRect/>
          </a:stretch>
        </p:blipFill>
        <p:spPr bwMode="auto">
          <a:xfrm>
            <a:off x="8291513" y="1144588"/>
            <a:ext cx="349408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38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936625" y="276225"/>
            <a:ext cx="4906963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57538" y="2908300"/>
            <a:ext cx="359886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/>
          <p:nvPr/>
        </p:nvSpPr>
        <p:spPr>
          <a:xfrm>
            <a:off x="2491481" y="2396609"/>
            <a:ext cx="51348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Coregistration for functional and structure images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992188"/>
            <a:ext cx="177958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138" y="966788"/>
            <a:ext cx="18542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2" r="49654" b="26511"/>
          <a:stretch>
            <a:fillRect/>
          </a:stretch>
        </p:blipFill>
        <p:spPr bwMode="auto">
          <a:xfrm>
            <a:off x="6624638" y="3287713"/>
            <a:ext cx="257175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文本框 1"/>
          <p:cNvSpPr txBox="1">
            <a:spLocks noChangeArrowheads="1"/>
          </p:cNvSpPr>
          <p:nvPr/>
        </p:nvSpPr>
        <p:spPr bwMode="auto">
          <a:xfrm>
            <a:off x="7097497" y="637027"/>
            <a:ext cx="2149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Before coregistration</a:t>
            </a:r>
            <a:endParaRPr lang="zh-CN" altLang="en-US" sz="1800" dirty="0"/>
          </a:p>
        </p:txBody>
      </p:sp>
      <p:sp>
        <p:nvSpPr>
          <p:cNvPr id="35852" name="文本框 18"/>
          <p:cNvSpPr txBox="1">
            <a:spLocks noChangeArrowheads="1"/>
          </p:cNvSpPr>
          <p:nvPr/>
        </p:nvSpPr>
        <p:spPr bwMode="auto">
          <a:xfrm>
            <a:off x="6735763" y="2919413"/>
            <a:ext cx="2469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QC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– successed example</a:t>
            </a:r>
            <a:endParaRPr lang="zh-CN" altLang="en-US" sz="1800" dirty="0"/>
          </a:p>
        </p:txBody>
      </p:sp>
      <p:sp>
        <p:nvSpPr>
          <p:cNvPr id="35853" name="文本框 19"/>
          <p:cNvSpPr txBox="1">
            <a:spLocks noChangeArrowheads="1"/>
          </p:cNvSpPr>
          <p:nvPr/>
        </p:nvSpPr>
        <p:spPr bwMode="auto">
          <a:xfrm>
            <a:off x="9409113" y="2921000"/>
            <a:ext cx="2049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QC – falied example</a:t>
            </a:r>
            <a:endParaRPr lang="zh-CN" altLang="en-US" sz="1800" dirty="0"/>
          </a:p>
        </p:txBody>
      </p:sp>
      <p:pic>
        <p:nvPicPr>
          <p:cNvPr id="35854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" t="35747" r="49190" b="28505"/>
          <a:stretch>
            <a:fillRect/>
          </a:stretch>
        </p:blipFill>
        <p:spPr bwMode="auto">
          <a:xfrm>
            <a:off x="9248646" y="3287713"/>
            <a:ext cx="276688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9616528" y="622856"/>
            <a:ext cx="2004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After coregistration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5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936625" y="276225"/>
            <a:ext cx="4906963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089400" y="3178175"/>
            <a:ext cx="2634957" cy="158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/>
          <p:nvPr/>
        </p:nvSpPr>
        <p:spPr>
          <a:xfrm>
            <a:off x="4127040" y="2636706"/>
            <a:ext cx="22971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Nusiance regression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6870" name="Picture 2" descr="C:\Users\jigongjun\Desktop\HeadMotion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3255" r="8453" b="5501"/>
          <a:stretch>
            <a:fillRect/>
          </a:stretch>
        </p:blipFill>
        <p:spPr bwMode="auto">
          <a:xfrm>
            <a:off x="7169150" y="1468438"/>
            <a:ext cx="211455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63" y="1484313"/>
            <a:ext cx="215900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4008438"/>
            <a:ext cx="21145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3992563"/>
            <a:ext cx="21510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4" name="矩形 6"/>
          <p:cNvSpPr>
            <a:spLocks noChangeArrowheads="1"/>
          </p:cNvSpPr>
          <p:nvPr/>
        </p:nvSpPr>
        <p:spPr bwMode="auto">
          <a:xfrm>
            <a:off x="9481405" y="3470014"/>
            <a:ext cx="1887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STKaiti" pitchFamily="2" charset="-122"/>
                <a:ea typeface="STKaiti" pitchFamily="2" charset="-122"/>
                <a:cs typeface="等线" panose="02010600030101010101" pitchFamily="2" charset="-122"/>
              </a:rPr>
              <a:t>Global signal</a:t>
            </a:r>
            <a:endParaRPr lang="zh-CN" altLang="en-US" sz="2000" dirty="0">
              <a:latin typeface="STKaiti" pitchFamily="2" charset="-122"/>
              <a:ea typeface="STKaiti" pitchFamily="2" charset="-122"/>
              <a:cs typeface="等线" panose="02010600030101010101" pitchFamily="2" charset="-122"/>
            </a:endParaRPr>
          </a:p>
        </p:txBody>
      </p:sp>
      <p:sp>
        <p:nvSpPr>
          <p:cNvPr id="36875" name="矩形 7"/>
          <p:cNvSpPr>
            <a:spLocks noChangeArrowheads="1"/>
          </p:cNvSpPr>
          <p:nvPr/>
        </p:nvSpPr>
        <p:spPr bwMode="auto">
          <a:xfrm>
            <a:off x="9481405" y="919103"/>
            <a:ext cx="16414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STKaiti" pitchFamily="2" charset="-122"/>
                <a:ea typeface="STKaiti" pitchFamily="2" charset="-122"/>
                <a:cs typeface="等线" panose="02010600030101010101" pitchFamily="2" charset="-122"/>
              </a:rPr>
              <a:t>CSF signal</a:t>
            </a:r>
            <a:endParaRPr lang="zh-CN" altLang="en-US" sz="2000" dirty="0">
              <a:latin typeface="STKaiti" pitchFamily="2" charset="-122"/>
              <a:ea typeface="STKaiti" pitchFamily="2" charset="-122"/>
              <a:cs typeface="等线" panose="02010600030101010101" pitchFamily="2" charset="-122"/>
            </a:endParaRPr>
          </a:p>
        </p:txBody>
      </p:sp>
      <p:sp>
        <p:nvSpPr>
          <p:cNvPr id="36877" name="矩形 7"/>
          <p:cNvSpPr>
            <a:spLocks noChangeArrowheads="1"/>
          </p:cNvSpPr>
          <p:nvPr/>
        </p:nvSpPr>
        <p:spPr bwMode="auto">
          <a:xfrm>
            <a:off x="7169150" y="701606"/>
            <a:ext cx="19272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STKaiti" pitchFamily="2" charset="-122"/>
                <a:ea typeface="STKaiti" pitchFamily="2" charset="-122"/>
                <a:cs typeface="等线" panose="02010600030101010101" pitchFamily="2" charset="-122"/>
              </a:rPr>
              <a:t>Head motion parameters</a:t>
            </a:r>
            <a:endParaRPr lang="zh-CN" altLang="en-US" sz="2000" dirty="0">
              <a:latin typeface="STKaiti" pitchFamily="2" charset="-122"/>
              <a:ea typeface="STKaiti" pitchFamily="2" charset="-122"/>
              <a:cs typeface="等线" panose="02010600030101010101" pitchFamily="2" charset="-122"/>
            </a:endParaRPr>
          </a:p>
        </p:txBody>
      </p:sp>
      <p:sp>
        <p:nvSpPr>
          <p:cNvPr id="36878" name="文本框 3"/>
          <p:cNvSpPr txBox="1">
            <a:spLocks noChangeArrowheads="1"/>
          </p:cNvSpPr>
          <p:nvPr/>
        </p:nvSpPr>
        <p:spPr bwMode="auto">
          <a:xfrm>
            <a:off x="8711406" y="3235326"/>
            <a:ext cx="4780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3300"/>
                </a:solidFill>
              </a:rPr>
              <a:t>X</a:t>
            </a:r>
            <a:endParaRPr lang="zh-CN" altLang="en-US" sz="4400" dirty="0">
              <a:solidFill>
                <a:srgbClr val="FF3300"/>
              </a:solidFill>
            </a:endParaRPr>
          </a:p>
        </p:txBody>
      </p:sp>
      <p:sp>
        <p:nvSpPr>
          <p:cNvPr id="36879" name="文本框 31"/>
          <p:cNvSpPr txBox="1">
            <a:spLocks noChangeArrowheads="1"/>
          </p:cNvSpPr>
          <p:nvPr/>
        </p:nvSpPr>
        <p:spPr bwMode="auto">
          <a:xfrm>
            <a:off x="11298237" y="3208168"/>
            <a:ext cx="4780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3300"/>
                </a:solidFill>
              </a:rPr>
              <a:t>X</a:t>
            </a:r>
            <a:endParaRPr lang="zh-CN" altLang="en-US" sz="4400" dirty="0">
              <a:solidFill>
                <a:srgbClr val="FF3300"/>
              </a:solidFill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7004844" y="3508375"/>
            <a:ext cx="1887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STKaiti" pitchFamily="2" charset="-122"/>
                <a:ea typeface="STKaiti" pitchFamily="2" charset="-122"/>
                <a:cs typeface="等线" panose="02010600030101010101" pitchFamily="2" charset="-122"/>
              </a:rPr>
              <a:t>White matter</a:t>
            </a:r>
            <a:endParaRPr lang="zh-CN" altLang="en-US" sz="2000" dirty="0">
              <a:latin typeface="STKaiti" pitchFamily="2" charset="-122"/>
              <a:ea typeface="STKaiti" pitchFamily="2" charset="-122"/>
              <a:cs typeface="等线" panose="02010600030101010101" pitchFamily="2" charset="-122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8605446" y="701606"/>
            <a:ext cx="6834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STKaiti" pitchFamily="2" charset="-122"/>
                <a:ea typeface="STKaiti" pitchFamily="2" charset="-122"/>
                <a:cs typeface="等线" panose="02010600030101010101" pitchFamily="2" charset="-122"/>
              </a:rPr>
              <a:t>√</a:t>
            </a: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10887025" y="715208"/>
            <a:ext cx="6834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STKaiti" pitchFamily="2" charset="-122"/>
                <a:ea typeface="STKaiti" pitchFamily="2" charset="-122"/>
                <a:cs typeface="等线" panose="0201060003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1293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936625" y="276225"/>
            <a:ext cx="4906963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60725" y="3409950"/>
            <a:ext cx="3454400" cy="142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/>
          <p:nvPr/>
        </p:nvSpPr>
        <p:spPr>
          <a:xfrm>
            <a:off x="2859550" y="2524406"/>
            <a:ext cx="3855575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Segment the functional images into gray and white matter parts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789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955675"/>
            <a:ext cx="463073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3752850"/>
            <a:ext cx="463073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9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936625" y="276225"/>
            <a:ext cx="4906963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819400" y="3687763"/>
            <a:ext cx="3905250" cy="17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/>
          <p:nvPr/>
        </p:nvSpPr>
        <p:spPr>
          <a:xfrm>
            <a:off x="3451603" y="3179117"/>
            <a:ext cx="26408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Spatial smoothing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8918" name="Picture 4" descr="conv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1" b="3728"/>
          <a:stretch>
            <a:fillRect/>
          </a:stretch>
        </p:blipFill>
        <p:spPr bwMode="auto">
          <a:xfrm>
            <a:off x="7010400" y="1252538"/>
            <a:ext cx="4602163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6"/>
          <p:cNvSpPr txBox="1">
            <a:spLocks noChangeArrowheads="1"/>
          </p:cNvSpPr>
          <p:nvPr/>
        </p:nvSpPr>
        <p:spPr bwMode="auto">
          <a:xfrm>
            <a:off x="7127875" y="3459163"/>
            <a:ext cx="4700588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342900" defTabSz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1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1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1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1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ts val="750"/>
              </a:spcBef>
            </a:pPr>
            <a:r>
              <a:rPr lang="en-GB" altLang="zh-CN" sz="2000">
                <a:latin typeface="Arial" panose="020B0604020202020204" pitchFamily="34" charset="0"/>
                <a:cs typeface="Arial" panose="020B0604020202020204" pitchFamily="34" charset="0"/>
              </a:rPr>
              <a:t>Improves spatial overlap by blurring over minor anatomical differences and registration errors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eaLnBrk="1" hangingPunct="1">
              <a:spcBef>
                <a:spcPts val="750"/>
              </a:spcBef>
            </a:pPr>
            <a:r>
              <a:rPr lang="en-GB" altLang="zh-CN" sz="2000">
                <a:latin typeface="Arial" panose="020B0604020202020204" pitchFamily="34" charset="0"/>
                <a:cs typeface="Arial" panose="020B0604020202020204" pitchFamily="34" charset="0"/>
              </a:rPr>
              <a:t>Averaging neighbouring voxels suppresses noise</a:t>
            </a:r>
          </a:p>
          <a:p>
            <a:pPr marL="0" lvl="1" eaLnBrk="1" hangingPunct="1">
              <a:spcBef>
                <a:spcPts val="750"/>
              </a:spcBef>
            </a:pPr>
            <a:r>
              <a:rPr lang="en-GB" altLang="zh-CN" sz="2000">
                <a:latin typeface="Arial" panose="020B0604020202020204" pitchFamily="34" charset="0"/>
                <a:cs typeface="Arial" panose="020B0604020202020204" pitchFamily="34" charset="0"/>
              </a:rPr>
              <a:t>Makes data more normally distributed (central limit theorem)</a:t>
            </a:r>
          </a:p>
        </p:txBody>
      </p:sp>
    </p:spTree>
    <p:extLst>
      <p:ext uri="{BB962C8B-B14F-4D97-AF65-F5344CB8AC3E}">
        <p14:creationId xmlns:p14="http://schemas.microsoft.com/office/powerpoint/2010/main" val="2177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936625" y="276225"/>
            <a:ext cx="4906963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17863" y="3910013"/>
            <a:ext cx="3454400" cy="142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/>
          <p:nvPr/>
        </p:nvSpPr>
        <p:spPr>
          <a:xfrm>
            <a:off x="3726290" y="3367746"/>
            <a:ext cx="243754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Temporal filter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9942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5" r="343" b="39066"/>
          <a:stretch>
            <a:fillRect/>
          </a:stretch>
        </p:blipFill>
        <p:spPr bwMode="auto">
          <a:xfrm>
            <a:off x="6753225" y="565150"/>
            <a:ext cx="490855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2369" y="35169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0894" y="1404889"/>
            <a:ext cx="103702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Neuroimage has been used to investigate how the brain works for decades. But only in the past 10 years, fMRI has become a promising way to guide clinical treatment, such as repetitive transcranial stimulation (rTMS) for major depression disorder. In this background, we initiated a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Neuroimaging-and-Neruomodulation project that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aimed to provide a toolbox connecting imaging findings with rTMS treatment. WhiteMatterSF and TMStarget are two tools generated in this project. </a:t>
            </a:r>
          </a:p>
          <a:p>
            <a:pPr algn="just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code in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Neuroimaging-and-Neruomodulation project has been shared at github. You may download them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zh-CN" sz="20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github.com/jigongjun/Neuroimaging-and-Neuromodulation</a:t>
            </a:r>
            <a:r>
              <a:rPr lang="en-US" altLang="zh-CN" sz="20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This manual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about WhiteMatterSF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The main script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download at 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zh-CN" sz="20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github.com/jigongjun/Neuroimaging-and-Neuromodulation/tree/main/WM</a:t>
            </a:r>
            <a:r>
              <a:rPr lang="en-US" altLang="zh-CN" sz="20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Notably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the intact function of WhiteMatterSF need all the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scripts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 Neuroimaging-and-Neruomodulation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zh-CN" altLang="en-US" sz="20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5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5750"/>
            <a:ext cx="5024437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94025" y="4757738"/>
            <a:ext cx="3735388" cy="238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/>
          <p:nvPr/>
        </p:nvSpPr>
        <p:spPr>
          <a:xfrm>
            <a:off x="4195920" y="3871913"/>
            <a:ext cx="2131061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Computing white matter amplitude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0966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5" r="343" b="76"/>
          <a:stretch>
            <a:fillRect/>
          </a:stretch>
        </p:blipFill>
        <p:spPr bwMode="auto">
          <a:xfrm>
            <a:off x="6850063" y="1128713"/>
            <a:ext cx="49069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25650" y="4349750"/>
            <a:ext cx="1690688" cy="315913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5750"/>
            <a:ext cx="5024437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100138" y="1560513"/>
            <a:ext cx="0" cy="379888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94025" y="5657850"/>
            <a:ext cx="3735388" cy="238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/>
          <p:nvPr/>
        </p:nvSpPr>
        <p:spPr>
          <a:xfrm>
            <a:off x="3257818" y="5128567"/>
            <a:ext cx="310488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Spatial normalization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735013"/>
            <a:ext cx="16208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3073400"/>
            <a:ext cx="1531938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4832350"/>
            <a:ext cx="14605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矩形 4"/>
          <p:cNvSpPr>
            <a:spLocks noChangeArrowheads="1"/>
          </p:cNvSpPr>
          <p:nvPr/>
        </p:nvSpPr>
        <p:spPr bwMode="auto">
          <a:xfrm>
            <a:off x="7863839" y="254655"/>
            <a:ext cx="2753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3333CC"/>
                </a:solidFill>
                <a:latin typeface="等线" panose="02010600030101010101" pitchFamily="2" charset="-122"/>
                <a:ea typeface="STKaiti" pitchFamily="2" charset="-122"/>
                <a:cs typeface="等线" panose="02010600030101010101" pitchFamily="2" charset="-122"/>
              </a:rPr>
              <a:t>In individual space</a:t>
            </a:r>
            <a:endParaRPr lang="zh-CN" altLang="en-US" sz="2400" b="1" dirty="0">
              <a:solidFill>
                <a:srgbClr val="3333CC"/>
              </a:solidFill>
              <a:latin typeface="等线" panose="02010600030101010101" pitchFamily="2" charset="-122"/>
              <a:ea typeface="STKaiti" pitchFamily="2" charset="-122"/>
              <a:cs typeface="等线" panose="02010600030101010101" pitchFamily="2" charset="-122"/>
            </a:endParaRPr>
          </a:p>
        </p:txBody>
      </p:sp>
      <p:pic>
        <p:nvPicPr>
          <p:cNvPr id="4199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777875"/>
            <a:ext cx="16383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8" y="3073400"/>
            <a:ext cx="150177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4794250"/>
            <a:ext cx="1506538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右箭头 19"/>
          <p:cNvSpPr/>
          <p:nvPr/>
        </p:nvSpPr>
        <p:spPr>
          <a:xfrm rot="5400000">
            <a:off x="7752556" y="2524919"/>
            <a:ext cx="415925" cy="4079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10205244" y="2556669"/>
            <a:ext cx="415925" cy="4079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8190879" y="2543473"/>
            <a:ext cx="2132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3333CC"/>
                </a:solidFill>
                <a:latin typeface="等线" panose="02010600030101010101" pitchFamily="2" charset="-122"/>
                <a:ea typeface="STKaiti" pitchFamily="2" charset="-122"/>
                <a:cs typeface="等线" panose="02010600030101010101" pitchFamily="2" charset="-122"/>
              </a:rPr>
              <a:t>In MNI space</a:t>
            </a:r>
            <a:endParaRPr lang="zh-CN" altLang="en-US" sz="2400" b="1" dirty="0">
              <a:solidFill>
                <a:srgbClr val="3333CC"/>
              </a:solidFill>
              <a:latin typeface="等线" panose="02010600030101010101" pitchFamily="2" charset="-122"/>
              <a:ea typeface="STKaiti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4962" y="1123535"/>
            <a:ext cx="10370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transform all the metric images into MNI space, then we can perform statistical analysis on the images.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Since the ‘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’ is still under developing, we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recommand SnPm toolbox and PALM function for statistical inference.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4962" y="4736588"/>
            <a:ext cx="1037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aimed to investigate the functional of major fibers, please follow the diffusion analysis from the next slide.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0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76225"/>
            <a:ext cx="666432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椭圆 19"/>
          <p:cNvSpPr/>
          <p:nvPr/>
        </p:nvSpPr>
        <p:spPr>
          <a:xfrm>
            <a:off x="5788855" y="808037"/>
            <a:ext cx="1143000" cy="385763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08431" y="1472688"/>
            <a:ext cx="1498208" cy="269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31855" y="1000918"/>
            <a:ext cx="13680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07569" y="1057190"/>
            <a:ext cx="410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Select the data directory with diffusion images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345408" y="4158283"/>
            <a:ext cx="2511083" cy="13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07568" y="4158283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Check all these processings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51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76225"/>
            <a:ext cx="666432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6783925" y="1583449"/>
            <a:ext cx="995509" cy="4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79434" y="1383394"/>
            <a:ext cx="42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Transform DICOM to Nifti images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779434" y="1952781"/>
            <a:ext cx="39369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Remove scalp and skin from the images</a:t>
            </a:r>
            <a:endParaRPr lang="zh-CN" altLang="en-US" sz="2000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6639951" y="1952781"/>
            <a:ext cx="1139483" cy="3539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7779434" y="2983218"/>
            <a:ext cx="405149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Coregistration for functional and structure images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1937" y="2983218"/>
            <a:ext cx="1067497" cy="3226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5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76225"/>
            <a:ext cx="666432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6933980" y="2770727"/>
            <a:ext cx="995509" cy="5894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29489" y="2570672"/>
            <a:ext cx="42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ea typeface="宋体" panose="02010600030101010101" pitchFamily="2" charset="-122"/>
              </a:rPr>
              <a:t>Correct the image distotion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29489" y="3384911"/>
            <a:ext cx="39369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Using tensor model to compute FA and MD images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72618" y="3712437"/>
            <a:ext cx="756871" cy="166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7929489" y="4252208"/>
            <a:ext cx="405149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Using AFQ toolbox to identify 18 main fibers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69245" y="4158653"/>
            <a:ext cx="1060244" cy="4474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76225"/>
            <a:ext cx="666432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1930546" y="5156200"/>
            <a:ext cx="5994254" cy="4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/>
        </p:nvSpPr>
        <p:spPr>
          <a:xfrm>
            <a:off x="7924800" y="3878927"/>
            <a:ext cx="4051495" cy="25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 compute the diffusion data and identify the 18 main fibers, you may check this option to compute the function of each fiber using ALFF or other metrics. </a:t>
            </a:r>
          </a:p>
          <a:p>
            <a:pPr eaLnBrk="1" hangingPunct="1">
              <a:defRPr/>
            </a:pP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Statistical analysis on fibers could be performed in SPASS.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26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5200" y="2501900"/>
            <a:ext cx="7561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Thanks for reading this manual!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48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69" y="35169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915" y="1206197"/>
            <a:ext cx="10595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WhiteMatterSF</a:t>
            </a:r>
            <a:r>
              <a:rPr lang="en-US" altLang="zh-CN" sz="2400" b="0" i="0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matlab toolbox. To use the full function of this package, you should add additional fMRI tools in your compute.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i="0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AFQ: </a:t>
            </a:r>
            <a:r>
              <a:rPr lang="en-US" altLang="zh-CN" sz="2400" b="0" i="0" u="sng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https://github.com/yeatmanlab/AFQ</a:t>
            </a:r>
            <a:r>
              <a:rPr lang="en-US" altLang="zh-CN" sz="2400" b="0" i="0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 bundle-based WM function analysis)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i="0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vistasoft: </a:t>
            </a:r>
            <a:r>
              <a:rPr lang="en-US" altLang="zh-CN" sz="2400" b="0" i="0" u="sng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https://github.com/vistalab/vistasoft</a:t>
            </a:r>
            <a:r>
              <a:rPr lang="en-US" altLang="zh-CN" sz="2400" b="0" i="0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 bundle-based WM function analysis)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i="0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FSL: </a:t>
            </a:r>
            <a:r>
              <a:rPr lang="en-US" altLang="zh-CN" sz="2400" b="0" i="0" u="sng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https://fsl.fmrib.ox.ac.uk/fsl/fslwiki/</a:t>
            </a:r>
            <a:r>
              <a:rPr lang="en-US" altLang="zh-CN" sz="2400" b="0" i="0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i="0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SPM12: </a:t>
            </a:r>
            <a:r>
              <a:rPr lang="en-US" altLang="zh-CN" sz="2400" b="0" i="0" u="sng" dirty="0" smtClean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https://www.fil.ion.ucl.ac.uk/spm/software/</a:t>
            </a:r>
            <a:endParaRPr lang="en-US" altLang="zh-CN" sz="24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69" y="351692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preparing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79" y="1347786"/>
            <a:ext cx="2555946" cy="4673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797083" y="1347786"/>
            <a:ext cx="67243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WhiteMatterSF can analyze structural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functional, and duffision images.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DICOM files of different modalities should be listed in different folders as the left figure. 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functional and structure images, we can analyze the white matter function at voxel level [1]. With all the three modalities data, we can investigate the white matter function in particular fiber tracts [2].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97083" y="4205089"/>
            <a:ext cx="69072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References: </a:t>
            </a:r>
          </a:p>
          <a:p>
            <a:r>
              <a:rPr lang="en-US" altLang="zh-CN" sz="16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[1] Ji </a:t>
            </a:r>
            <a:r>
              <a:rPr lang="en-US" altLang="zh-CN" sz="16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GJ, Ren C, Li Y, et al. Regional and network properties of white matter function in parkinson's disease. Hum Brain Mapp, 2019, 40: </a:t>
            </a:r>
            <a:r>
              <a:rPr lang="en-US" altLang="zh-CN" sz="16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1253-1263</a:t>
            </a:r>
            <a:endParaRPr lang="en-US" altLang="zh-CN" sz="16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[2] Ji </a:t>
            </a:r>
            <a:r>
              <a:rPr lang="en-US" altLang="zh-CN" sz="16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GJ, Sun J, Hua Q, et al. </a:t>
            </a:r>
            <a:r>
              <a:rPr lang="en-US" altLang="zh-CN" sz="16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White matter dysfunction in psychiatric disorders is associated with neurotransmitter and genetic profiles. Nature Mental Health, 2023, 1: 655-666</a:t>
            </a:r>
            <a:endParaRPr lang="zh-CN" altLang="en-US" sz="16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9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742950"/>
            <a:ext cx="9972675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1719263"/>
            <a:ext cx="74485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文本框 11"/>
          <p:cNvSpPr txBox="1">
            <a:spLocks noChangeArrowheads="1"/>
          </p:cNvSpPr>
          <p:nvPr/>
        </p:nvSpPr>
        <p:spPr bwMode="auto">
          <a:xfrm>
            <a:off x="277305" y="139700"/>
            <a:ext cx="600132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Add all the toolbox on the pathway of Matlab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21559"/>
          <a:stretch/>
        </p:blipFill>
        <p:spPr>
          <a:xfrm>
            <a:off x="4986338" y="4417254"/>
            <a:ext cx="6934200" cy="840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3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88" y="3093472"/>
            <a:ext cx="3426391" cy="321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11"/>
          <p:cNvSpPr txBox="1">
            <a:spLocks noChangeArrowheads="1"/>
          </p:cNvSpPr>
          <p:nvPr/>
        </p:nvSpPr>
        <p:spPr bwMode="auto">
          <a:xfrm>
            <a:off x="277305" y="139700"/>
            <a:ext cx="6183809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Open the main GUI by typing “WhiteMatterSF”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8" y="1086731"/>
            <a:ext cx="3446196" cy="1009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下箭头 2"/>
          <p:cNvSpPr/>
          <p:nvPr/>
        </p:nvSpPr>
        <p:spPr>
          <a:xfrm>
            <a:off x="2541829" y="2216490"/>
            <a:ext cx="647113" cy="786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6200000">
            <a:off x="4668021" y="3472264"/>
            <a:ext cx="434952" cy="1623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842" y="811530"/>
            <a:ext cx="59721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76225"/>
            <a:ext cx="666432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椭圆 19"/>
          <p:cNvSpPr/>
          <p:nvPr/>
        </p:nvSpPr>
        <p:spPr>
          <a:xfrm>
            <a:off x="5788855" y="808037"/>
            <a:ext cx="1143000" cy="385763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06240" y="1193800"/>
            <a:ext cx="1582615" cy="2407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31855" y="1000918"/>
            <a:ext cx="13680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07569" y="1057190"/>
            <a:ext cx="410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Select the data directory with structural images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788855" y="3193366"/>
            <a:ext cx="2511083" cy="13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07569" y="3215748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Check all these processings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1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76225"/>
            <a:ext cx="666432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206240" y="1518855"/>
            <a:ext cx="1582615" cy="206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439361" y="1711545"/>
            <a:ext cx="2511083" cy="13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07569" y="1909748"/>
            <a:ext cx="4262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Transform DICOM to Nifti images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0"/>
          <a:stretch>
            <a:fillRect/>
          </a:stretch>
        </p:blipFill>
        <p:spPr bwMode="auto">
          <a:xfrm>
            <a:off x="207963" y="327025"/>
            <a:ext cx="4906962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3686175" y="1562100"/>
            <a:ext cx="0" cy="379730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矩形 3"/>
          <p:cNvSpPr>
            <a:spLocks noChangeArrowheads="1"/>
          </p:cNvSpPr>
          <p:nvPr/>
        </p:nvSpPr>
        <p:spPr bwMode="auto">
          <a:xfrm>
            <a:off x="5883447" y="5074053"/>
            <a:ext cx="579273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select the AC point;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select the PC point;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select a point in the mid-sagital slice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3686175" y="1754188"/>
            <a:ext cx="1428750" cy="30321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495255" y="993305"/>
            <a:ext cx="4195763" cy="3727450"/>
            <a:chOff x="5286375" y="1450975"/>
            <a:chExt cx="4195763" cy="3727450"/>
          </a:xfrm>
        </p:grpSpPr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3" t="10776" r="3844" b="2245"/>
            <a:stretch>
              <a:fillRect/>
            </a:stretch>
          </p:blipFill>
          <p:spPr bwMode="auto">
            <a:xfrm>
              <a:off x="5286375" y="1450975"/>
              <a:ext cx="4195763" cy="372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文本框 4"/>
            <p:cNvSpPr txBox="1">
              <a:spLocks noChangeArrowheads="1"/>
            </p:cNvSpPr>
            <p:nvPr/>
          </p:nvSpPr>
          <p:spPr bwMode="auto">
            <a:xfrm>
              <a:off x="5705475" y="4514850"/>
              <a:ext cx="244475" cy="369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30730" name="文本框 15"/>
            <p:cNvSpPr txBox="1">
              <a:spLocks noChangeArrowheads="1"/>
            </p:cNvSpPr>
            <p:nvPr/>
          </p:nvSpPr>
          <p:spPr bwMode="auto">
            <a:xfrm>
              <a:off x="6869113" y="4514850"/>
              <a:ext cx="244475" cy="369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2</a:t>
              </a:r>
              <a:endParaRPr lang="zh-CN" altLang="en-US" sz="1800"/>
            </a:p>
          </p:txBody>
        </p:sp>
        <p:sp>
          <p:nvSpPr>
            <p:cNvPr id="30731" name="文本框 16"/>
            <p:cNvSpPr txBox="1">
              <a:spLocks noChangeArrowheads="1"/>
            </p:cNvSpPr>
            <p:nvPr/>
          </p:nvSpPr>
          <p:spPr bwMode="auto">
            <a:xfrm>
              <a:off x="8066088" y="4543425"/>
              <a:ext cx="244475" cy="368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3</a:t>
              </a:r>
              <a:endParaRPr lang="zh-CN" altLang="en-US" sz="1800"/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V="1">
            <a:off x="3810964" y="2043565"/>
            <a:ext cx="2511083" cy="13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731</Words>
  <Application>Microsoft Office PowerPoint</Application>
  <PresentationFormat>宽屏</PresentationFormat>
  <Paragraphs>89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STKaiti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2024-07-13T01:56:35Z</dcterms:created>
  <dcterms:modified xsi:type="dcterms:W3CDTF">2024-07-13T08:43:06Z</dcterms:modified>
</cp:coreProperties>
</file>