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59" r:id="rId5"/>
    <p:sldId id="296" r:id="rId6"/>
    <p:sldId id="268" r:id="rId7"/>
    <p:sldId id="272" r:id="rId8"/>
    <p:sldId id="261" r:id="rId9"/>
    <p:sldId id="276" r:id="rId10"/>
    <p:sldId id="279" r:id="rId11"/>
    <p:sldId id="277" r:id="rId12"/>
    <p:sldId id="281" r:id="rId13"/>
    <p:sldId id="283" r:id="rId14"/>
    <p:sldId id="282" r:id="rId15"/>
    <p:sldId id="285" r:id="rId16"/>
    <p:sldId id="284" r:id="rId17"/>
    <p:sldId id="287" r:id="rId18"/>
    <p:sldId id="286" r:id="rId19"/>
    <p:sldId id="288" r:id="rId20"/>
    <p:sldId id="298" r:id="rId21"/>
    <p:sldId id="297" r:id="rId22"/>
    <p:sldId id="294" r:id="rId23"/>
    <p:sldId id="293" r:id="rId24"/>
    <p:sldId id="289" r:id="rId25"/>
    <p:sldId id="291" r:id="rId26"/>
    <p:sldId id="292" r:id="rId27"/>
    <p:sldId id="290" r:id="rId28"/>
  </p:sldIdLst>
  <p:sldSz cx="18288000" cy="10287000"/>
  <p:notesSz cx="6858000" cy="9144000"/>
  <p:embeddedFontLst>
    <p:embeddedFont>
      <p:font typeface="나눔스퀘어 Bold" panose="020B0600000101010101" pitchFamily="50" charset="-127"/>
      <p:bold r:id="rId30"/>
    </p:embeddedFont>
    <p:embeddedFont>
      <p:font typeface="나눔스퀘어 Light" panose="020B0600000101010101" pitchFamily="50" charset="-127"/>
      <p:regular r:id="rId31"/>
    </p:embeddedFont>
    <p:embeddedFont>
      <p:font typeface="나눔스퀘어라운드 Bold" panose="020B0600000101010101" pitchFamily="50" charset="-127"/>
      <p:bold r:id="rId32"/>
    </p:embeddedFont>
    <p:embeddedFont>
      <p:font typeface="나눔스퀘어라운드 Light" panose="020B0600000101010101" pitchFamily="50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85026" autoAdjust="0"/>
  </p:normalViewPr>
  <p:slideViewPr>
    <p:cSldViewPr>
      <p:cViewPr>
        <p:scale>
          <a:sx n="66" d="100"/>
          <a:sy n="66" d="100"/>
        </p:scale>
        <p:origin x="768" y="-174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클래스 수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A7-4155-A901-090F3BE3F0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EA7-4155-A901-090F3BE3F0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EA7-4155-A901-090F3BE3F0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EA7-4155-A901-090F3BE3F0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0.3448979591836735</c:v>
                </c:pt>
                <c:pt idx="1">
                  <c:v>0.26326530612244897</c:v>
                </c:pt>
                <c:pt idx="2">
                  <c:v>0.22285714285714286</c:v>
                </c:pt>
                <c:pt idx="3">
                  <c:v>0.16897959183673469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18-48D0-8C89-858BD56479D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클래스 수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C25-4131-8DE8-193344C794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C25-4131-8DE8-193344C7943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C25-4131-8DE8-193344C794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C25-4131-8DE8-193344C794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0.52502120441051736</c:v>
                </c:pt>
                <c:pt idx="1">
                  <c:v>0.20016963528413911</c:v>
                </c:pt>
                <c:pt idx="2">
                  <c:v>0.15776081424936386</c:v>
                </c:pt>
                <c:pt idx="3">
                  <c:v>0.11704834605597965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25-4131-8DE8-193344C7943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98AF51-99E8-49DF-9E92-0E4454AD281A}" type="datetime1">
              <a:rPr lang="ko-KR" altLang="en-US"/>
              <a:pPr lvl="0">
                <a:defRPr/>
              </a:pPr>
              <a:t>2024-10-25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9EAD698-E648-428C-B966-35EDAF02C6E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85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폰트 </a:t>
            </a:r>
            <a:r>
              <a:rPr lang="ko-KR" altLang="en-US" dirty="0" err="1"/>
              <a:t>나눔스퀘어라운드</a:t>
            </a:r>
            <a:r>
              <a:rPr lang="en-US" altLang="ko-KR" dirty="0"/>
              <a:t>bold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97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44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95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33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58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{'0': 619, '1': 236, '2': 186, '3': 138}</a:t>
            </a:r>
            <a:endParaRPr lang="en-US" altLang="ko-KR" b="1" dirty="0"/>
          </a:p>
          <a:p>
            <a:r>
              <a:rPr lang="ko-KR" altLang="en-US" b="1" dirty="0"/>
              <a:t>{'0': 845, '1': 645, '2': 546, '3': 414}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성능 저하의 원인</a:t>
            </a:r>
            <a:r>
              <a:rPr lang="en-US" altLang="ko-KR" b="1" dirty="0"/>
              <a:t>(</a:t>
            </a:r>
            <a:r>
              <a:rPr lang="ko-KR" altLang="en-US" b="1" dirty="0"/>
              <a:t>클래스 불균형 문제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학습 편향</a:t>
            </a:r>
            <a:r>
              <a:rPr lang="en-US" altLang="ko-KR" dirty="0"/>
              <a:t>: </a:t>
            </a:r>
            <a:r>
              <a:rPr lang="ko-KR" altLang="en-US" dirty="0"/>
              <a:t>모델이 데이터가 많은 클래스에만 집중하고</a:t>
            </a:r>
            <a:r>
              <a:rPr lang="en-US" altLang="ko-KR" dirty="0"/>
              <a:t>, </a:t>
            </a:r>
            <a:r>
              <a:rPr lang="ko-KR" altLang="en-US" dirty="0"/>
              <a:t>데이터가 적은 클래스를 무시할 수 있습니다</a:t>
            </a:r>
            <a:r>
              <a:rPr lang="en-US" altLang="ko-KR" dirty="0"/>
              <a:t>. </a:t>
            </a:r>
            <a:r>
              <a:rPr lang="ko-KR" altLang="en-US" dirty="0"/>
              <a:t>이로 인해 </a:t>
            </a:r>
            <a:r>
              <a:rPr lang="ko-KR" altLang="en-US" b="1" dirty="0"/>
              <a:t>소수 클래스</a:t>
            </a:r>
            <a:r>
              <a:rPr lang="ko-KR" altLang="en-US" dirty="0"/>
              <a:t>에 대한 탐지 성능이 떨어집니다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불균형한 손실 계산</a:t>
            </a:r>
            <a:r>
              <a:rPr lang="en-US" altLang="ko-KR" dirty="0"/>
              <a:t>: </a:t>
            </a:r>
            <a:r>
              <a:rPr lang="ko-KR" altLang="en-US" dirty="0" err="1"/>
              <a:t>클래스별</a:t>
            </a:r>
            <a:r>
              <a:rPr lang="ko-KR" altLang="en-US" dirty="0"/>
              <a:t> 데이터의 비율에 따라 손실 함수가 편향되기 때문에</a:t>
            </a:r>
            <a:r>
              <a:rPr lang="en-US" altLang="ko-KR" dirty="0"/>
              <a:t>, </a:t>
            </a:r>
            <a:r>
              <a:rPr lang="ko-KR" altLang="en-US" dirty="0"/>
              <a:t>손실이 작은 클래스에 더 많은 가중치가 부여되며</a:t>
            </a:r>
            <a:r>
              <a:rPr lang="en-US" altLang="ko-KR" dirty="0"/>
              <a:t>, </a:t>
            </a:r>
            <a:r>
              <a:rPr lang="ko-KR" altLang="en-US" dirty="0"/>
              <a:t>이는 학습이 잘 안 되는 원인이 됩니다</a:t>
            </a:r>
            <a:r>
              <a:rPr lang="en-US" altLang="ko-KR" dirty="0"/>
              <a:t>.</a:t>
            </a:r>
          </a:p>
          <a:p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87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002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02CE4-527A-9AAF-7721-0C60B566F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680FE6-FF6C-0A71-DCBA-8960E0390C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3E0867-BBF3-68F6-181B-9F4CBC5A5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8735C3-23AB-E314-1B9E-4B7FDDF58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EAD698-E648-428C-B966-35EDAF02C6E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87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폰트 </a:t>
            </a:r>
            <a:r>
              <a:rPr lang="ko-KR" altLang="en-US" dirty="0" err="1"/>
              <a:t>나눔스퀘어라운드</a:t>
            </a:r>
            <a:r>
              <a:rPr lang="en-US" altLang="ko-KR" dirty="0"/>
              <a:t>bold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3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.\</a:t>
            </a:r>
            <a:r>
              <a:rPr lang="ko-KR" altLang="en-US" dirty="0"/>
              <a:t>가상환경이름</a:t>
            </a:r>
            <a:r>
              <a:rPr lang="en-US" altLang="ko-KR" dirty="0"/>
              <a:t>\Scripts\activate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73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73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폰트 </a:t>
            </a:r>
            <a:r>
              <a:rPr lang="ko-KR" altLang="en-US" dirty="0" err="1"/>
              <a:t>나눔스퀘어라운드</a:t>
            </a:r>
            <a:r>
              <a:rPr lang="en-US" altLang="ko-KR" dirty="0"/>
              <a:t>bold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16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5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EAD698-E648-428C-B966-35EDAF02C6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7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.\</a:t>
            </a:r>
            <a:r>
              <a:rPr lang="ko-KR" altLang="en-US" dirty="0"/>
              <a:t>가상환경이름</a:t>
            </a:r>
            <a:r>
              <a:rPr lang="en-US" altLang="ko-KR" dirty="0"/>
              <a:t>\Scripts\activate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폰트 </a:t>
            </a:r>
            <a:r>
              <a:rPr lang="ko-KR" altLang="en-US" dirty="0" err="1"/>
              <a:t>나눔스퀘어라운드</a:t>
            </a:r>
            <a:r>
              <a:rPr lang="en-US" altLang="ko-KR" dirty="0"/>
              <a:t>bold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808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폰트 </a:t>
            </a:r>
            <a:r>
              <a:rPr lang="ko-KR" altLang="en-US" dirty="0" err="1"/>
              <a:t>나눔스퀘어라운드</a:t>
            </a:r>
            <a:r>
              <a:rPr lang="en-US" altLang="ko-KR" dirty="0"/>
              <a:t>bold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2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5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4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AD698-E648-428C-B966-35EDAF02C6E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4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746289" y="2317812"/>
            <a:ext cx="6795423" cy="852248"/>
            <a:chOff x="0" y="0"/>
            <a:chExt cx="3181762" cy="3990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181762" cy="399040"/>
            </a:xfrm>
            <a:custGeom>
              <a:avLst/>
              <a:gdLst/>
              <a:ahLst/>
              <a:cxnLst/>
              <a:rect l="l" t="t" r="r" b="b"/>
              <a:pathLst>
                <a:path w="3181762" h="399040">
                  <a:moveTo>
                    <a:pt x="33039" y="0"/>
                  </a:moveTo>
                  <a:lnTo>
                    <a:pt x="3148723" y="0"/>
                  </a:lnTo>
                  <a:cubicBezTo>
                    <a:pt x="3157485" y="0"/>
                    <a:pt x="3165889" y="3481"/>
                    <a:pt x="3172085" y="9677"/>
                  </a:cubicBezTo>
                  <a:cubicBezTo>
                    <a:pt x="3178281" y="15873"/>
                    <a:pt x="3181762" y="24277"/>
                    <a:pt x="3181762" y="33039"/>
                  </a:cubicBezTo>
                  <a:lnTo>
                    <a:pt x="3181762" y="366001"/>
                  </a:lnTo>
                  <a:cubicBezTo>
                    <a:pt x="3181762" y="384248"/>
                    <a:pt x="3166970" y="399040"/>
                    <a:pt x="3148723" y="399040"/>
                  </a:cubicBezTo>
                  <a:lnTo>
                    <a:pt x="33039" y="399040"/>
                  </a:lnTo>
                  <a:cubicBezTo>
                    <a:pt x="14792" y="399040"/>
                    <a:pt x="0" y="384248"/>
                    <a:pt x="0" y="366001"/>
                  </a:cubicBezTo>
                  <a:lnTo>
                    <a:pt x="0" y="33039"/>
                  </a:lnTo>
                  <a:cubicBezTo>
                    <a:pt x="0" y="24277"/>
                    <a:pt x="3481" y="15873"/>
                    <a:pt x="9677" y="9677"/>
                  </a:cubicBezTo>
                  <a:cubicBezTo>
                    <a:pt x="15873" y="3481"/>
                    <a:pt x="24277" y="0"/>
                    <a:pt x="33039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3181762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127253" y="2692670"/>
            <a:ext cx="102532" cy="102532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058215" y="2692670"/>
            <a:ext cx="102532" cy="10253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746289" y="2400300"/>
            <a:ext cx="6795423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ko-KR" altLang="en-US" sz="33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지켜보고있다 </a:t>
            </a:r>
            <a:r>
              <a:rPr lang="en-US" altLang="ko-KR" sz="33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TEAM</a:t>
            </a:r>
            <a:endParaRPr lang="en-US" sz="33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452232" y="4577083"/>
            <a:ext cx="11383536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얼굴 인식을 통한 </a:t>
            </a:r>
            <a:endParaRPr lang="en-US" altLang="ko-KR" sz="54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  <a:p>
            <a:pPr algn="ctr"/>
            <a:r>
              <a:rPr lang="ko-KR" altLang="en-US" sz="54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보안 알림 </a:t>
            </a:r>
            <a:r>
              <a:rPr lang="en-US" altLang="ko-KR" sz="54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CCTV </a:t>
            </a:r>
            <a:r>
              <a:rPr lang="ko-KR" altLang="en-US" sz="54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서비스</a:t>
            </a:r>
            <a:endParaRPr lang="en-US" sz="54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7425968" y="7602493"/>
            <a:ext cx="3444153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ko-KR" altLang="en-US" sz="28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rPr>
              <a:t>장지연 김민정</a:t>
            </a:r>
            <a:endParaRPr lang="en-US" sz="2800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8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defRPr/>
            </a:pPr>
            <a:r>
              <a:rPr lang="ko-KR" altLang="en-US" sz="5200" b="1">
                <a:solidFill>
                  <a:srgbClr val="40352D"/>
                </a:solidFill>
                <a:latin typeface="나눔스퀘어라운드 Bold"/>
                <a:ea typeface="나눔스퀘어라운드 Bold"/>
                <a:cs typeface="Tlab 라곰 Bold"/>
                <a:sym typeface="Tlab 라곰 Bold"/>
              </a:rPr>
              <a:t>프로젝트 과정</a:t>
            </a:r>
            <a:endParaRPr lang="en-US" sz="5200" b="1">
              <a:solidFill>
                <a:srgbClr val="40352D"/>
              </a:solidFill>
              <a:latin typeface="나눔스퀘어라운드 Bold"/>
              <a:ea typeface="나눔스퀘어라운드 Bold"/>
              <a:cs typeface="Tlab 라곰 Bold"/>
              <a:sym typeface="Tlab 라곰 Bol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8700" y="6100108"/>
            <a:ext cx="16230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atin typeface="나눔스퀘어라운드 Bold"/>
                <a:ea typeface="나눔스퀘어라운드 Bold"/>
              </a:rPr>
              <a:t>CCTV</a:t>
            </a:r>
            <a:r>
              <a:rPr lang="ko-KR" altLang="en-US" sz="2400" b="1" dirty="0">
                <a:latin typeface="나눔스퀘어라운드 Bold"/>
                <a:ea typeface="나눔스퀘어라운드 Bold"/>
              </a:rPr>
              <a:t>가 있지만 여전히 보안과 관련한 사고가 끊임없이 발생하고 있음</a:t>
            </a:r>
          </a:p>
          <a:p>
            <a:pPr algn="ctr">
              <a:defRPr/>
            </a:pPr>
            <a:endParaRPr lang="en-US" altLang="ko-KR" sz="2400" b="1" dirty="0"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endParaRPr lang="en-US" altLang="ko-KR" sz="2400" b="1" dirty="0"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endParaRPr lang="en-US" altLang="ko-KR" sz="2400" b="1" dirty="0"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en-US" sz="2400" b="1" u="sng" dirty="0">
                <a:latin typeface="나눔스퀘어라운드 Bold"/>
                <a:ea typeface="나눔스퀘어라운드 Bold"/>
              </a:rPr>
              <a:t>실시간</a:t>
            </a:r>
            <a:r>
              <a:rPr lang="ko-KR" altLang="en-US" sz="2400" b="1" dirty="0">
                <a:latin typeface="나눔스퀘어라운드 Bold"/>
                <a:ea typeface="나눔스퀘어라운드 Bold"/>
              </a:rPr>
              <a:t>으로 사람을 인식하고 메일로 알려주는 서비스를 구현하여 피해를 최소화 하고자 함 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3294485" y="3329623"/>
            <a:ext cx="11699030" cy="988149"/>
            <a:chOff x="3386688" y="3132762"/>
            <a:chExt cx="11699030" cy="988149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386688" y="3132762"/>
              <a:ext cx="11699030" cy="988149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>
              <a:outerShdw blurRad="25400" dist="25400" dir="5400000" algn="ctr" rotWithShape="0">
                <a:srgbClr val="000000">
                  <a:alpha val="4314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505200" y="3233832"/>
              <a:ext cx="792510" cy="792510"/>
              <a:chOff x="3505200" y="3233832"/>
              <a:chExt cx="792510" cy="792510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505200" y="3233832"/>
                <a:ext cx="792510" cy="7925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41" name="Picture 2" descr="뉴스 - 무료 상호 작용개 아이콘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3665436" y="3390900"/>
                <a:ext cx="449364" cy="449364"/>
              </a:xfrm>
              <a:prstGeom prst="rect">
                <a:avLst/>
              </a:prstGeom>
              <a:noFill/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4508419" y="3570596"/>
              <a:ext cx="95193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>
                  <a:latin typeface="나눔스퀘어 Bold"/>
                  <a:ea typeface="나눔스퀘어 Bold"/>
                </a:rPr>
                <a:t>"</a:t>
              </a:r>
              <a:r>
                <a:rPr lang="ko-KR" altLang="en-US" sz="2400" b="1">
                  <a:latin typeface="나눔스퀘어 Bold"/>
                  <a:ea typeface="나눔스퀘어 Bold"/>
                </a:rPr>
                <a:t>문 앞에서 </a:t>
              </a:r>
              <a:r>
                <a:rPr lang="en-US" altLang="ko-KR" sz="2400" b="1">
                  <a:latin typeface="나눔스퀘어 Bold"/>
                  <a:ea typeface="나눔스퀘어 Bold"/>
                </a:rPr>
                <a:t>13</a:t>
              </a:r>
              <a:r>
                <a:rPr lang="ko-KR" altLang="en-US" sz="2400" b="1">
                  <a:latin typeface="나눔스퀘어 Bold"/>
                  <a:ea typeface="나눔스퀘어 Bold"/>
                </a:rPr>
                <a:t>시간 기다렸다가</a:t>
              </a:r>
              <a:r>
                <a:rPr lang="en-US" altLang="ko-KR" sz="2400" b="1">
                  <a:latin typeface="나눔스퀘어 Bold"/>
                  <a:ea typeface="나눔스퀘어 Bold"/>
                </a:rPr>
                <a:t>..." 20</a:t>
              </a:r>
              <a:r>
                <a:rPr lang="ko-KR" altLang="en-US" sz="2400" b="1">
                  <a:latin typeface="나눔스퀘어 Bold"/>
                  <a:ea typeface="나눔스퀘어 Bold"/>
                </a:rPr>
                <a:t>대 </a:t>
              </a:r>
              <a:r>
                <a:rPr lang="en-US" altLang="ko-KR" sz="2400" b="1">
                  <a:latin typeface="나눔스퀘어 Bold"/>
                  <a:ea typeface="나눔스퀘어 Bold"/>
                </a:rPr>
                <a:t>BJ, </a:t>
              </a:r>
              <a:r>
                <a:rPr lang="ko-KR" altLang="en-US" sz="2400" b="1">
                  <a:latin typeface="나눔스퀘어 Bold"/>
                  <a:ea typeface="나눔스퀘어 Bold"/>
                </a:rPr>
                <a:t>스토커 무단침입 영상 공개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46582" y="3235692"/>
              <a:ext cx="21590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나눔스퀘어 Light"/>
                  <a:ea typeface="나눔스퀘어 Light"/>
                </a:rPr>
                <a:t>2024.10.21 YTN</a:t>
              </a:r>
              <a:endParaRPr lang="ko-KR" altLang="en-US">
                <a:latin typeface="나눔스퀘어 Light"/>
                <a:ea typeface="나눔스퀘어 Light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294485" y="4480906"/>
            <a:ext cx="11699030" cy="988149"/>
            <a:chOff x="3386688" y="3132762"/>
            <a:chExt cx="11699030" cy="988149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386688" y="3132762"/>
              <a:ext cx="11699030" cy="988149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>
              <a:outerShdw blurRad="25400" dist="25400" dir="5400000" algn="ctr" rotWithShape="0">
                <a:srgbClr val="000000">
                  <a:alpha val="4314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505200" y="3233832"/>
              <a:ext cx="792510" cy="792510"/>
              <a:chOff x="3505200" y="3233832"/>
              <a:chExt cx="792510" cy="792510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3505200" y="3233832"/>
                <a:ext cx="792510" cy="7925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53" name="Picture 2" descr="뉴스 - 무료 상호 작용개 아이콘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3665436" y="3390900"/>
                <a:ext cx="449364" cy="449364"/>
              </a:xfrm>
              <a:prstGeom prst="rect">
                <a:avLst/>
              </a:prstGeom>
              <a:noFill/>
            </p:spPr>
          </p:pic>
        </p:grpSp>
        <p:sp>
          <p:nvSpPr>
            <p:cNvPr id="50" name="TextBox 49"/>
            <p:cNvSpPr txBox="1"/>
            <p:nvPr/>
          </p:nvSpPr>
          <p:spPr>
            <a:xfrm>
              <a:off x="4508419" y="3570596"/>
              <a:ext cx="95193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>
                  <a:latin typeface="나눔스퀘어 Bold"/>
                  <a:ea typeface="나눔스퀘어 Bold"/>
                </a:rPr>
                <a:t>'</a:t>
              </a:r>
              <a:r>
                <a:rPr lang="ko-KR" altLang="en-US" sz="2400" b="1">
                  <a:latin typeface="나눔스퀘어 Bold"/>
                  <a:ea typeface="나눔스퀘어 Bold"/>
                </a:rPr>
                <a:t>돌로 금은방 깨부숴</a:t>
              </a:r>
              <a:r>
                <a:rPr lang="en-US" altLang="ko-KR" sz="2400" b="1">
                  <a:latin typeface="나눔스퀘어 Bold"/>
                  <a:ea typeface="나눔스퀘어 Bold"/>
                </a:rPr>
                <a:t>' 30</a:t>
              </a:r>
              <a:r>
                <a:rPr lang="ko-KR" altLang="en-US" sz="2400" b="1">
                  <a:latin typeface="나눔스퀘어 Bold"/>
                  <a:ea typeface="나눔스퀘어 Bold"/>
                </a:rPr>
                <a:t>초 만에 </a:t>
              </a:r>
              <a:r>
                <a:rPr lang="en-US" altLang="ko-KR" sz="2400" b="1">
                  <a:latin typeface="나눔스퀘어 Bold"/>
                  <a:ea typeface="나눔스퀘어 Bold"/>
                </a:rPr>
                <a:t>6</a:t>
              </a:r>
              <a:r>
                <a:rPr lang="ko-KR" altLang="en-US" sz="2400" b="1">
                  <a:latin typeface="나눔스퀘어 Bold"/>
                  <a:ea typeface="나눔스퀘어 Bold"/>
                </a:rPr>
                <a:t>천만원어치 턴 일당 징역 구형</a:t>
              </a:r>
              <a:endParaRPr lang="ko-KR" altLang="en-US" sz="3200" b="1">
                <a:latin typeface="나눔스퀘어 Bold"/>
                <a:ea typeface="나눔스퀘어 Bold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46581" y="3235692"/>
              <a:ext cx="2531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나눔스퀘어 Light"/>
                  <a:ea typeface="나눔스퀘어 Light"/>
                </a:rPr>
                <a:t>2024.10.17 JIBS </a:t>
              </a:r>
              <a:r>
                <a:rPr lang="ko-KR" altLang="en-US">
                  <a:latin typeface="나눔스퀘어 Light"/>
                  <a:ea typeface="나눔스퀘어 Light"/>
                </a:rPr>
                <a:t>뉴스</a:t>
              </a:r>
            </a:p>
          </p:txBody>
        </p:sp>
      </p:grpSp>
      <p:sp>
        <p:nvSpPr>
          <p:cNvPr id="42" name="아래쪽 화살표 41"/>
          <p:cNvSpPr/>
          <p:nvPr/>
        </p:nvSpPr>
        <p:spPr>
          <a:xfrm>
            <a:off x="8820149" y="6764460"/>
            <a:ext cx="647701" cy="665040"/>
          </a:xfrm>
          <a:prstGeom prst="downArrow">
            <a:avLst>
              <a:gd name="adj1" fmla="val 36223"/>
              <a:gd name="adj2" fmla="val 4589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932027" y="2334280"/>
            <a:ext cx="656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및 모델 선택</a:t>
            </a:r>
          </a:p>
        </p:txBody>
      </p:sp>
    </p:spTree>
    <p:extLst>
      <p:ext uri="{BB962C8B-B14F-4D97-AF65-F5344CB8AC3E}">
        <p14:creationId xmlns:p14="http://schemas.microsoft.com/office/powerpoint/2010/main" val="112913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32759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과정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2027" y="2334280"/>
            <a:ext cx="656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및 모델 선택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39679" y="6040975"/>
            <a:ext cx="6475721" cy="2400657"/>
          </a:xfrm>
          <a:prstGeom prst="rect">
            <a:avLst/>
          </a:prstGeom>
          <a:noFill/>
        </p:spPr>
        <p:txBody>
          <a:bodyPr wrap="square" lIns="288000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성능과 효율성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속도와 정확성의 균형을 잘 맞춘 모델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실시간 영상처리와 같은 고속 애플리케이션에 효율적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최신 기술 적용 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모자이크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Mixup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 데이터 증강 기법이 적용 되어 있음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34000" y="3619500"/>
            <a:ext cx="11658600" cy="114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속도와 높은 정확도를 제공하는 객체 탐지 모델로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실시간 응용 프로그램에 매우 적합</a:t>
            </a:r>
            <a:endParaRPr lang="en-US" altLang="ko-KR" sz="24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다른 객체 탐지 모델들에 비해 구조가 단순하고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적은 자원으로도 높은 성능을 낼 수 있음</a:t>
            </a:r>
          </a:p>
        </p:txBody>
      </p:sp>
      <p:pic>
        <p:nvPicPr>
          <p:cNvPr id="1028" name="Picture 4" descr="YOLO: Real-Time Object Dete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45371"/>
            <a:ext cx="3104395" cy="164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9019289" y="5973990"/>
            <a:ext cx="75281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사용의 용이성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모델을 학습시키고 추론하는 과정이 간단하고 확장성이 우수함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다양한 크기의 모델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경량화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고성능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선택할 수 있음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다양한 옵션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하이퍼파라미터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등을 제공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477539" y="3162300"/>
            <a:ext cx="6106364" cy="480360"/>
            <a:chOff x="3060175" y="3432175"/>
            <a:chExt cx="2785263" cy="480360"/>
          </a:xfrm>
        </p:grpSpPr>
        <p:sp>
          <p:nvSpPr>
            <p:cNvPr id="79" name="직사각형 78"/>
            <p:cNvSpPr/>
            <p:nvPr/>
          </p:nvSpPr>
          <p:spPr>
            <a:xfrm>
              <a:off x="3681160" y="3432175"/>
              <a:ext cx="21642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YOLO(You Only Look Once)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0" name="오각형 79"/>
            <p:cNvSpPr/>
            <p:nvPr/>
          </p:nvSpPr>
          <p:spPr>
            <a:xfrm>
              <a:off x="3060175" y="3440815"/>
              <a:ext cx="550467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모델 </a:t>
              </a:r>
            </a:p>
          </p:txBody>
        </p:sp>
      </p:grpSp>
      <p:sp>
        <p:nvSpPr>
          <p:cNvPr id="81" name="Freeform 33"/>
          <p:cNvSpPr/>
          <p:nvPr/>
        </p:nvSpPr>
        <p:spPr>
          <a:xfrm>
            <a:off x="2615317" y="5351125"/>
            <a:ext cx="1474267" cy="482225"/>
          </a:xfrm>
          <a:custGeom>
            <a:avLst/>
            <a:gdLst/>
            <a:ahLst/>
            <a:cxnLst/>
            <a:rect l="l" t="t" r="r" b="b"/>
            <a:pathLst>
              <a:path w="1868867" h="399040">
                <a:moveTo>
                  <a:pt x="56250" y="0"/>
                </a:moveTo>
                <a:lnTo>
                  <a:pt x="1812617" y="0"/>
                </a:lnTo>
                <a:cubicBezTo>
                  <a:pt x="1827536" y="0"/>
                  <a:pt x="1841843" y="5926"/>
                  <a:pt x="1852392" y="16475"/>
                </a:cubicBezTo>
                <a:cubicBezTo>
                  <a:pt x="1862941" y="27024"/>
                  <a:pt x="1868867" y="41331"/>
                  <a:pt x="1868867" y="56250"/>
                </a:cubicBezTo>
                <a:lnTo>
                  <a:pt x="1868867" y="342791"/>
                </a:lnTo>
                <a:cubicBezTo>
                  <a:pt x="1868867" y="357709"/>
                  <a:pt x="1862941" y="372016"/>
                  <a:pt x="1852392" y="382565"/>
                </a:cubicBezTo>
                <a:cubicBezTo>
                  <a:pt x="1841843" y="393114"/>
                  <a:pt x="1827536" y="399040"/>
                  <a:pt x="1812617" y="399040"/>
                </a:cubicBezTo>
                <a:lnTo>
                  <a:pt x="56250" y="399040"/>
                </a:lnTo>
                <a:cubicBezTo>
                  <a:pt x="41331" y="399040"/>
                  <a:pt x="27024" y="393114"/>
                  <a:pt x="16475" y="382565"/>
                </a:cubicBezTo>
                <a:cubicBezTo>
                  <a:pt x="5926" y="372016"/>
                  <a:pt x="0" y="357709"/>
                  <a:pt x="0" y="342791"/>
                </a:cubicBezTo>
                <a:lnTo>
                  <a:pt x="0" y="56250"/>
                </a:lnTo>
                <a:cubicBezTo>
                  <a:pt x="0" y="41331"/>
                  <a:pt x="5926" y="27024"/>
                  <a:pt x="16475" y="16475"/>
                </a:cubicBezTo>
                <a:cubicBezTo>
                  <a:pt x="27024" y="5926"/>
                  <a:pt x="41331" y="0"/>
                  <a:pt x="56250" y="0"/>
                </a:cubicBezTo>
                <a:close/>
              </a:path>
            </a:pathLst>
          </a:custGeom>
          <a:solidFill>
            <a:srgbClr val="C9DFDD"/>
          </a:solidFill>
          <a:ln w="19050" cap="rnd">
            <a:noFill/>
            <a:prstDash val="solid"/>
            <a:round/>
          </a:ln>
        </p:spPr>
        <p:txBody>
          <a:bodyPr anchor="ctr"/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28917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32759" y="920310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과정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2027" y="2334280"/>
            <a:ext cx="6560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2-0.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07283"/>
              </p:ext>
            </p:extLst>
          </p:nvPr>
        </p:nvGraphicFramePr>
        <p:xfrm>
          <a:off x="2408569" y="6454140"/>
          <a:ext cx="5241003" cy="21945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47001">
                  <a:extLst>
                    <a:ext uri="{9D8B030D-6E8A-4147-A177-3AD203B41FA5}">
                      <a16:colId xmlns:a16="http://schemas.microsoft.com/office/drawing/2014/main" val="740453532"/>
                    </a:ext>
                  </a:extLst>
                </a:gridCol>
                <a:gridCol w="1747001">
                  <a:extLst>
                    <a:ext uri="{9D8B030D-6E8A-4147-A177-3AD203B41FA5}">
                      <a16:colId xmlns:a16="http://schemas.microsoft.com/office/drawing/2014/main" val="3286829666"/>
                    </a:ext>
                  </a:extLst>
                </a:gridCol>
                <a:gridCol w="1747001">
                  <a:extLst>
                    <a:ext uri="{9D8B030D-6E8A-4147-A177-3AD203B41FA5}">
                      <a16:colId xmlns:a16="http://schemas.microsoft.com/office/drawing/2014/main" val="2575068718"/>
                    </a:ext>
                  </a:extLst>
                </a:gridCol>
              </a:tblGrid>
              <a:tr h="326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03499"/>
                  </a:ext>
                </a:extLst>
              </a:tr>
              <a:tr h="32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YOLOv8n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매우 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낮음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29538"/>
                  </a:ext>
                </a:extLst>
              </a:tr>
              <a:tr h="32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YOLOv8s</a:t>
                      </a:r>
                      <a:endParaRPr lang="ko-KR" altLang="en-US" dirty="0">
                        <a:solidFill>
                          <a:schemeClr val="accent2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89855"/>
                  </a:ext>
                </a:extLst>
              </a:tr>
              <a:tr h="32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YOLOv8m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높음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9824"/>
                  </a:ext>
                </a:extLst>
              </a:tr>
              <a:tr h="32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YOLOv8l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느림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매우 높음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58866"/>
                  </a:ext>
                </a:extLst>
              </a:tr>
              <a:tr h="32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YOLOv8x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매우 느림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817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348773" y="5598022"/>
            <a:ext cx="587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실시간이 핵심이기 때문에 속도가 어느정도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빠르고 정확도가 보장된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YOLOv8s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선택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24618" y="5748738"/>
            <a:ext cx="4708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 </a:t>
            </a:r>
            <a:r>
              <a:rPr lang="en-US" altLang="ko-KR" sz="24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24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</a:t>
            </a:r>
            <a:r>
              <a:rPr lang="en-US" altLang="ko-KR" sz="24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class</a:t>
            </a:r>
            <a:r>
              <a:rPr lang="ko-KR" altLang="en-US" sz="24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0, 1, 2, 3</a:t>
            </a:r>
          </a:p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1,2,3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클래스에는 특정 인물을 학습시키고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다양한 얼굴들을 학습시켜서 저장되지 않은 얼굴이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외부인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등장했을 때에도 얼굴을 인식하고자 함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831733" y="5686440"/>
            <a:ext cx="3064945" cy="132343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 : face (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다양한 얼굴</a:t>
            </a: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: </a:t>
            </a:r>
            <a:r>
              <a:rPr lang="en-US" altLang="ko-KR" sz="20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jjy</a:t>
            </a: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(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장지연</a:t>
            </a: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 : </a:t>
            </a:r>
            <a:r>
              <a:rPr lang="en-US" altLang="ko-KR" sz="20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jsy</a:t>
            </a: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(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장지연 동생</a:t>
            </a: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 : IU	(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아이유</a:t>
            </a: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62200" y="3924300"/>
            <a:ext cx="14020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대규모 데이터셋에서 학습된 모델의 가중치를 재사용하면서 새로운 데이터에 맞춰 필요한 부분만 조정하기 때문에 적은 데이터로도 높은 성능을 내고 더 빠르고 효율적으로 학습 함</a:t>
            </a:r>
            <a:endParaRPr lang="ko-KR" altLang="en-US" sz="24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450574" y="3390900"/>
            <a:ext cx="3864176" cy="480360"/>
            <a:chOff x="3060174" y="3432175"/>
            <a:chExt cx="3864176" cy="480360"/>
          </a:xfrm>
        </p:grpSpPr>
        <p:sp>
          <p:nvSpPr>
            <p:cNvPr id="41" name="직사각형 40"/>
            <p:cNvSpPr/>
            <p:nvPr/>
          </p:nvSpPr>
          <p:spPr>
            <a:xfrm>
              <a:off x="5241877" y="3432175"/>
              <a:ext cx="16824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latin typeface="나눔스퀘어라운드 Bold"/>
                  <a:ea typeface="나눔스퀘어라운드 Bold"/>
                </a:rPr>
                <a:t>전이 학습</a:t>
              </a:r>
              <a:endParaRPr lang="en-US" altLang="ko-KR" sz="2400" b="1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2" name="오각형 41"/>
            <p:cNvSpPr/>
            <p:nvPr/>
          </p:nvSpPr>
          <p:spPr>
            <a:xfrm>
              <a:off x="3060174" y="3440815"/>
              <a:ext cx="2173583" cy="47172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>
                  <a:latin typeface="나눔스퀘어라운드 Bold"/>
                  <a:ea typeface="나눔스퀘어라운드 Bold"/>
                </a:rPr>
                <a:t>모델 학습 방법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445669" y="5110078"/>
            <a:ext cx="3351604" cy="471720"/>
            <a:chOff x="3060174" y="3440815"/>
            <a:chExt cx="3351604" cy="471720"/>
          </a:xfrm>
        </p:grpSpPr>
        <p:sp>
          <p:nvSpPr>
            <p:cNvPr id="53" name="직사각형 52"/>
            <p:cNvSpPr/>
            <p:nvPr/>
          </p:nvSpPr>
          <p:spPr>
            <a:xfrm>
              <a:off x="4729305" y="3445842"/>
              <a:ext cx="16824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YOLOv8s</a:t>
              </a:r>
            </a:p>
          </p:txBody>
        </p:sp>
        <p:sp>
          <p:nvSpPr>
            <p:cNvPr id="54" name="오각형 53"/>
            <p:cNvSpPr/>
            <p:nvPr/>
          </p:nvSpPr>
          <p:spPr>
            <a:xfrm>
              <a:off x="3060174" y="3440815"/>
              <a:ext cx="1669131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모델 선택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575726" y="5110078"/>
            <a:ext cx="3675529" cy="471720"/>
            <a:chOff x="3060174" y="3440815"/>
            <a:chExt cx="3675529" cy="471720"/>
          </a:xfrm>
        </p:grpSpPr>
        <p:sp>
          <p:nvSpPr>
            <p:cNvPr id="56" name="직사각형 55"/>
            <p:cNvSpPr/>
            <p:nvPr/>
          </p:nvSpPr>
          <p:spPr>
            <a:xfrm>
              <a:off x="4147829" y="3445842"/>
              <a:ext cx="2587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</a:t>
              </a:r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class </a:t>
              </a:r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학습</a:t>
              </a:r>
              <a:endPara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7" name="오각형 56"/>
            <p:cNvSpPr/>
            <p:nvPr/>
          </p:nvSpPr>
          <p:spPr>
            <a:xfrm>
              <a:off x="3060174" y="3440815"/>
              <a:ext cx="1050387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객체</a:t>
              </a: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2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32759" y="920310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과정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2027" y="2334280"/>
            <a:ext cx="6560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2-1.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 및 라벨링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2176" y="4010911"/>
            <a:ext cx="13340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0,3 :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 얼굴 데이터를 학습시키기 위해 다양한 연예인 얼굴의 사진을 크롤링으로 수집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1,2 :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장지연의 얼굴과 실시간 영상 테스트를 위한 동생의 얼굴 사진을 모아 따로 저장</a:t>
            </a:r>
            <a:endParaRPr lang="ko-KR" altLang="en-US" sz="24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438400" y="3410836"/>
            <a:ext cx="6056074" cy="480360"/>
            <a:chOff x="3060174" y="3432175"/>
            <a:chExt cx="6056074" cy="480360"/>
          </a:xfrm>
        </p:grpSpPr>
        <p:sp>
          <p:nvSpPr>
            <p:cNvPr id="41" name="직사각형 40"/>
            <p:cNvSpPr/>
            <p:nvPr/>
          </p:nvSpPr>
          <p:spPr>
            <a:xfrm>
              <a:off x="5041374" y="3432175"/>
              <a:ext cx="4074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구글 크롤링 </a:t>
              </a:r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+ </a:t>
              </a:r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개인 사진 수집</a:t>
              </a:r>
              <a:endPara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2" name="오각형 41"/>
            <p:cNvSpPr/>
            <p:nvPr/>
          </p:nvSpPr>
          <p:spPr>
            <a:xfrm>
              <a:off x="3060174" y="3440815"/>
              <a:ext cx="1935285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수집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442659" y="5136837"/>
            <a:ext cx="6244141" cy="480360"/>
            <a:chOff x="3060174" y="3432175"/>
            <a:chExt cx="6244141" cy="480360"/>
          </a:xfrm>
        </p:grpSpPr>
        <p:sp>
          <p:nvSpPr>
            <p:cNvPr id="48" name="직사각형 47"/>
            <p:cNvSpPr/>
            <p:nvPr/>
          </p:nvSpPr>
          <p:spPr>
            <a:xfrm>
              <a:off x="5229441" y="3432175"/>
              <a:ext cx="4074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얼굴 위치를 표시</a:t>
              </a:r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(labelImg)</a:t>
              </a:r>
            </a:p>
          </p:txBody>
        </p:sp>
        <p:sp>
          <p:nvSpPr>
            <p:cNvPr id="49" name="오각형 48"/>
            <p:cNvSpPr/>
            <p:nvPr/>
          </p:nvSpPr>
          <p:spPr>
            <a:xfrm>
              <a:off x="3060174" y="3440815"/>
              <a:ext cx="2154705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라벨링</a:t>
              </a: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147" y="5773294"/>
            <a:ext cx="4261655" cy="314460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7700" y="5808878"/>
            <a:ext cx="2857500" cy="140017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347336" y="7460006"/>
            <a:ext cx="6900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labelImg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얼굴을 직접 표시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바운딩 박스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➡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표시된 위치가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.txt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 형태로 저장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➡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사진 이미지와 좌표 파일을 정리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226300" y="5773294"/>
            <a:ext cx="3745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(class	 x_center, y_center, width, height)</a:t>
            </a: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11126218" y="6121757"/>
            <a:ext cx="44185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탐지된 객체의 클래스 번호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x_center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바운딩 박스 중심의 x좌표 (이미지 너비 대비 상대 좌표)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y_center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바운딩 박스 중심의 y좌표 (이미지 높이 대비 상대 좌표)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바운딩 박스의 너비 (이미지 너비 대비)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바운딩 박스의 높이 (이미지 높이 대비).</a:t>
            </a:r>
          </a:p>
        </p:txBody>
      </p:sp>
    </p:spTree>
    <p:extLst>
      <p:ext uri="{BB962C8B-B14F-4D97-AF65-F5344CB8AC3E}">
        <p14:creationId xmlns:p14="http://schemas.microsoft.com/office/powerpoint/2010/main" val="259887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32759" y="920310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과정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2027" y="2334280"/>
            <a:ext cx="6560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2-2.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2176" y="4010911"/>
            <a:ext cx="1334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YOLOv8s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모델을 학습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디폴트 옵션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24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438401" y="3410836"/>
            <a:ext cx="5827473" cy="480360"/>
            <a:chOff x="3060175" y="3432175"/>
            <a:chExt cx="5827473" cy="480360"/>
          </a:xfrm>
        </p:grpSpPr>
        <p:sp>
          <p:nvSpPr>
            <p:cNvPr id="41" name="직사각형 40"/>
            <p:cNvSpPr/>
            <p:nvPr/>
          </p:nvSpPr>
          <p:spPr>
            <a:xfrm>
              <a:off x="4812774" y="3432175"/>
              <a:ext cx="4074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YOLOv8s</a:t>
              </a:r>
            </a:p>
          </p:txBody>
        </p:sp>
        <p:sp>
          <p:nvSpPr>
            <p:cNvPr id="42" name="오각형 41"/>
            <p:cNvSpPr/>
            <p:nvPr/>
          </p:nvSpPr>
          <p:spPr>
            <a:xfrm>
              <a:off x="3060175" y="3440815"/>
              <a:ext cx="1667424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모델 학습</a:t>
              </a: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279" y="4610986"/>
            <a:ext cx="5254141" cy="3450660"/>
          </a:xfrm>
          <a:prstGeom prst="rect">
            <a:avLst/>
          </a:prstGeom>
        </p:spPr>
      </p:pic>
      <p:sp>
        <p:nvSpPr>
          <p:cNvPr id="67" name="Freeform 33"/>
          <p:cNvSpPr/>
          <p:nvPr/>
        </p:nvSpPr>
        <p:spPr>
          <a:xfrm>
            <a:off x="8130597" y="4610986"/>
            <a:ext cx="3005638" cy="482225"/>
          </a:xfrm>
          <a:custGeom>
            <a:avLst/>
            <a:gdLst/>
            <a:ahLst/>
            <a:cxnLst/>
            <a:rect l="l" t="t" r="r" b="b"/>
            <a:pathLst>
              <a:path w="1868867" h="399040">
                <a:moveTo>
                  <a:pt x="56250" y="0"/>
                </a:moveTo>
                <a:lnTo>
                  <a:pt x="1812617" y="0"/>
                </a:lnTo>
                <a:cubicBezTo>
                  <a:pt x="1827536" y="0"/>
                  <a:pt x="1841843" y="5926"/>
                  <a:pt x="1852392" y="16475"/>
                </a:cubicBezTo>
                <a:cubicBezTo>
                  <a:pt x="1862941" y="27024"/>
                  <a:pt x="1868867" y="41331"/>
                  <a:pt x="1868867" y="56250"/>
                </a:cubicBezTo>
                <a:lnTo>
                  <a:pt x="1868867" y="342791"/>
                </a:lnTo>
                <a:cubicBezTo>
                  <a:pt x="1868867" y="357709"/>
                  <a:pt x="1862941" y="372016"/>
                  <a:pt x="1852392" y="382565"/>
                </a:cubicBezTo>
                <a:cubicBezTo>
                  <a:pt x="1841843" y="393114"/>
                  <a:pt x="1827536" y="399040"/>
                  <a:pt x="1812617" y="399040"/>
                </a:cubicBezTo>
                <a:lnTo>
                  <a:pt x="56250" y="399040"/>
                </a:lnTo>
                <a:cubicBezTo>
                  <a:pt x="41331" y="399040"/>
                  <a:pt x="27024" y="393114"/>
                  <a:pt x="16475" y="382565"/>
                </a:cubicBezTo>
                <a:cubicBezTo>
                  <a:pt x="5926" y="372016"/>
                  <a:pt x="0" y="357709"/>
                  <a:pt x="0" y="342791"/>
                </a:cubicBezTo>
                <a:lnTo>
                  <a:pt x="0" y="56250"/>
                </a:lnTo>
                <a:cubicBezTo>
                  <a:pt x="0" y="41331"/>
                  <a:pt x="5926" y="27024"/>
                  <a:pt x="16475" y="16475"/>
                </a:cubicBezTo>
                <a:cubicBezTo>
                  <a:pt x="27024" y="5926"/>
                  <a:pt x="41331" y="0"/>
                  <a:pt x="56250" y="0"/>
                </a:cubicBezTo>
                <a:close/>
              </a:path>
            </a:pathLst>
          </a:custGeom>
          <a:solidFill>
            <a:srgbClr val="C9DFDD"/>
          </a:solidFill>
          <a:ln w="19050" cap="rnd">
            <a:noFill/>
            <a:prstDash val="solid"/>
            <a:round/>
          </a:ln>
        </p:spPr>
        <p:txBody>
          <a:bodyPr anchor="ctr"/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문제점과 원인 분석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60404" y="5143500"/>
            <a:ext cx="8703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❌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사용된 학습 데이터가 적기 때문에 얼굴 인식률과 정확도가 낮음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❌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크롤링 데이터의 화질이 좋지 않은 것도 낮은 성능과 연관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❌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얼굴이 살짝 가려지거나 다양한 표정을 잘 읽지 못함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❌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YOLOv8s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모델의 성능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❌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 간의 데이터 수의 차이가 있어 성능이 낮을 수도 있음</a:t>
            </a:r>
          </a:p>
        </p:txBody>
      </p:sp>
    </p:spTree>
    <p:extLst>
      <p:ext uri="{BB962C8B-B14F-4D97-AF65-F5344CB8AC3E}">
        <p14:creationId xmlns:p14="http://schemas.microsoft.com/office/powerpoint/2010/main" val="256347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32759" y="920310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과정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2027" y="2334280"/>
            <a:ext cx="6560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2-3.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개선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438400" y="4076700"/>
            <a:ext cx="5827473" cy="480360"/>
            <a:chOff x="3060174" y="3432175"/>
            <a:chExt cx="5827473" cy="480360"/>
          </a:xfrm>
        </p:grpSpPr>
        <p:sp>
          <p:nvSpPr>
            <p:cNvPr id="47" name="직사각형 46"/>
            <p:cNvSpPr/>
            <p:nvPr/>
          </p:nvSpPr>
          <p:spPr>
            <a:xfrm>
              <a:off x="5045584" y="3432175"/>
              <a:ext cx="38420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수 늘리기</a:t>
              </a:r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</p:txBody>
        </p:sp>
        <p:sp>
          <p:nvSpPr>
            <p:cNvPr id="48" name="오각형 47"/>
            <p:cNvSpPr/>
            <p:nvPr/>
          </p:nvSpPr>
          <p:spPr>
            <a:xfrm>
              <a:off x="3060174" y="3440815"/>
              <a:ext cx="1904999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개선 방법 </a:t>
              </a:r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85455" y="4627085"/>
            <a:ext cx="8703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❌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사용된 학습 데이터가 적기 때문에 얼굴 인식률과 정확도가 낮음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❌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크롤링 데이터의 화질이 좋지 않는 것도 성능과 연관이 되어 있음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❌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얼굴이 살짝 가려지거나 다양한 표정을 잘 읽지 못함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85454" y="6470131"/>
            <a:ext cx="1125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✔ 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데이터의 수를 늘리고 화질 좋은 사진을 직접 수집하여 정확도를 높이고자 함 </a:t>
            </a:r>
            <a:endParaRPr lang="en-US" altLang="ko-KR" sz="2400" b="1" dirty="0">
              <a:solidFill>
                <a:schemeClr val="accent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04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32759" y="920310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과정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2027" y="2334280"/>
            <a:ext cx="6560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2-3.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개선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438400" y="3894428"/>
            <a:ext cx="8650650" cy="480360"/>
            <a:chOff x="3060174" y="3432175"/>
            <a:chExt cx="8650650" cy="480360"/>
          </a:xfrm>
        </p:grpSpPr>
        <p:sp>
          <p:nvSpPr>
            <p:cNvPr id="47" name="직사각형 46"/>
            <p:cNvSpPr/>
            <p:nvPr/>
          </p:nvSpPr>
          <p:spPr>
            <a:xfrm>
              <a:off x="5045583" y="3432175"/>
              <a:ext cx="66652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YOLOv8 </a:t>
              </a:r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모델 변경 및 옵션 설정</a:t>
              </a:r>
              <a:endPara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8" name="오각형 47"/>
            <p:cNvSpPr/>
            <p:nvPr/>
          </p:nvSpPr>
          <p:spPr>
            <a:xfrm>
              <a:off x="3060174" y="3440815"/>
              <a:ext cx="1904999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개선 방법 </a:t>
              </a:r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85455" y="4444813"/>
            <a:ext cx="8703596" cy="11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❌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YOLOv8s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모델의 성능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❌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얼굴이 살짝 가려지거나 다양한 표정을 잘 읽지 못함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85455" y="5598974"/>
            <a:ext cx="13006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✔ 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모델을 변경하여 성능을 개선시킴</a:t>
            </a:r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✔ </a:t>
            </a:r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YOLO 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모델에 포함된 </a:t>
            </a:r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 중 증강 기법</a:t>
            </a:r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증강</a:t>
            </a:r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)‘ 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통해 랜덤하게 데이터에 증강을 적용</a:t>
            </a:r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✔ 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하이퍼파라미터 변경 </a:t>
            </a:r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(epoch, early stopping)</a:t>
            </a:r>
          </a:p>
        </p:txBody>
      </p:sp>
    </p:spTree>
    <p:extLst>
      <p:ext uri="{BB962C8B-B14F-4D97-AF65-F5344CB8AC3E}">
        <p14:creationId xmlns:p14="http://schemas.microsoft.com/office/powerpoint/2010/main" val="13672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32759" y="920310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과정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2027" y="2334280"/>
            <a:ext cx="6560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2-3.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개선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438400" y="3467100"/>
            <a:ext cx="6701539" cy="480360"/>
            <a:chOff x="3060174" y="3432175"/>
            <a:chExt cx="6701539" cy="480360"/>
          </a:xfrm>
        </p:grpSpPr>
        <p:sp>
          <p:nvSpPr>
            <p:cNvPr id="47" name="직사각형 46"/>
            <p:cNvSpPr/>
            <p:nvPr/>
          </p:nvSpPr>
          <p:spPr>
            <a:xfrm>
              <a:off x="5045584" y="3432175"/>
              <a:ext cx="47161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학습 데이터 증강</a:t>
              </a:r>
              <a:endPara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8" name="오각형 47"/>
            <p:cNvSpPr/>
            <p:nvPr/>
          </p:nvSpPr>
          <p:spPr>
            <a:xfrm>
              <a:off x="3060174" y="3440815"/>
              <a:ext cx="1904999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개선 방법 </a:t>
              </a:r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369914" y="8689379"/>
            <a:ext cx="2954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증강 전 테스트 정확도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A6848D0-7DBD-52FD-1383-F0EAD4673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53464"/>
              </p:ext>
            </p:extLst>
          </p:nvPr>
        </p:nvGraphicFramePr>
        <p:xfrm>
          <a:off x="2369914" y="4209068"/>
          <a:ext cx="2954990" cy="44396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565969">
                  <a:extLst>
                    <a:ext uri="{9D8B030D-6E8A-4147-A177-3AD203B41FA5}">
                      <a16:colId xmlns:a16="http://schemas.microsoft.com/office/drawing/2014/main" val="3192738702"/>
                    </a:ext>
                  </a:extLst>
                </a:gridCol>
                <a:gridCol w="567331">
                  <a:extLst>
                    <a:ext uri="{9D8B030D-6E8A-4147-A177-3AD203B41FA5}">
                      <a16:colId xmlns:a16="http://schemas.microsoft.com/office/drawing/2014/main" val="249749499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414545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75307979"/>
                    </a:ext>
                  </a:extLst>
                </a:gridCol>
                <a:gridCol w="450090">
                  <a:extLst>
                    <a:ext uri="{9D8B030D-6E8A-4147-A177-3AD203B41FA5}">
                      <a16:colId xmlns:a16="http://schemas.microsoft.com/office/drawing/2014/main" val="2891379421"/>
                    </a:ext>
                  </a:extLst>
                </a:gridCol>
              </a:tblGrid>
              <a:tr h="308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사진 번호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맞은 개수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틀린 개수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인식 못한 개수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97257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35375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33779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7200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921632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63838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80291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409588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923712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948707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03945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16491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37341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977431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91349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54445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011105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385311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911320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625329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051317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124664"/>
                  </a:ext>
                </a:extLst>
              </a:tr>
              <a:tr h="1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solidFill>
                            <a:schemeClr val="accent2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0.82</a:t>
                      </a: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96450913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A6848D0-7DBD-52FD-1383-F0EAD4673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13688"/>
              </p:ext>
            </p:extLst>
          </p:nvPr>
        </p:nvGraphicFramePr>
        <p:xfrm>
          <a:off x="5554895" y="4206103"/>
          <a:ext cx="2954990" cy="444258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5969">
                  <a:extLst>
                    <a:ext uri="{9D8B030D-6E8A-4147-A177-3AD203B41FA5}">
                      <a16:colId xmlns:a16="http://schemas.microsoft.com/office/drawing/2014/main" val="3192738702"/>
                    </a:ext>
                  </a:extLst>
                </a:gridCol>
                <a:gridCol w="567331">
                  <a:extLst>
                    <a:ext uri="{9D8B030D-6E8A-4147-A177-3AD203B41FA5}">
                      <a16:colId xmlns:a16="http://schemas.microsoft.com/office/drawing/2014/main" val="249749499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414545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75307979"/>
                    </a:ext>
                  </a:extLst>
                </a:gridCol>
                <a:gridCol w="450090">
                  <a:extLst>
                    <a:ext uri="{9D8B030D-6E8A-4147-A177-3AD203B41FA5}">
                      <a16:colId xmlns:a16="http://schemas.microsoft.com/office/drawing/2014/main" val="2891379421"/>
                    </a:ext>
                  </a:extLst>
                </a:gridCol>
              </a:tblGrid>
              <a:tr h="3091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사진 번호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맞은 개수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틀린 개수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인식 못한 개수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97257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35375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33779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7200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921632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63838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80291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409588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923712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948707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03945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16491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37341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977431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91349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54445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011105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385311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911320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625329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051317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124664"/>
                  </a:ext>
                </a:extLst>
              </a:tr>
              <a:tr h="18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solidFill>
                            <a:schemeClr val="accent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0.38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9645091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5554895" y="8689379"/>
            <a:ext cx="2937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증강 후 테스트 정확도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753008" y="4876443"/>
            <a:ext cx="8100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❎</a:t>
            </a:r>
            <a:r>
              <a:rPr lang="ko-KR" altLang="en-US" sz="20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증강 후 오히려 정확도가 낮아짐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과도한 증강으로 인해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과적합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발생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증강 데이터가 너무 변형되어 실제 상황에서 객체 인식이 어려울 수도 있음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➡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 데이터의 증강 없이 모델을 학습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839201" y="4044532"/>
            <a:ext cx="5029200" cy="738664"/>
            <a:chOff x="9138397" y="4174989"/>
            <a:chExt cx="5584414" cy="738664"/>
          </a:xfrm>
        </p:grpSpPr>
        <p:sp>
          <p:nvSpPr>
            <p:cNvPr id="30" name="직사각형 29"/>
            <p:cNvSpPr/>
            <p:nvPr/>
          </p:nvSpPr>
          <p:spPr>
            <a:xfrm>
              <a:off x="9138397" y="4174989"/>
              <a:ext cx="558441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800" dirty="0">
                  <a:solidFill>
                    <a:schemeClr val="accent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증강 전</a:t>
              </a:r>
              <a:r>
                <a:rPr lang="en-US" altLang="ko-KR" sz="2800" dirty="0">
                  <a:solidFill>
                    <a:schemeClr val="accent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(82%)</a:t>
              </a:r>
              <a:r>
                <a:rPr lang="ko-KR" altLang="en-US" sz="2800" dirty="0">
                  <a:solidFill>
                    <a:schemeClr val="accent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   </a:t>
              </a:r>
              <a:r>
                <a:rPr lang="ko-KR" altLang="en-US" sz="2800" dirty="0">
                  <a:solidFill>
                    <a:schemeClr val="accen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증강 후</a:t>
              </a:r>
              <a:r>
                <a:rPr lang="en-US" altLang="ko-KR" sz="2800" dirty="0">
                  <a:solidFill>
                    <a:schemeClr val="accent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(38%)</a:t>
              </a: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11735305" y="4406900"/>
              <a:ext cx="381000" cy="38100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02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32759" y="920310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과정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2027" y="2334280"/>
            <a:ext cx="6560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2-3.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개선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438400" y="3467100"/>
            <a:ext cx="6701539" cy="480360"/>
            <a:chOff x="3060174" y="3432175"/>
            <a:chExt cx="6701539" cy="480360"/>
          </a:xfrm>
        </p:grpSpPr>
        <p:sp>
          <p:nvSpPr>
            <p:cNvPr id="47" name="직사각형 46"/>
            <p:cNvSpPr/>
            <p:nvPr/>
          </p:nvSpPr>
          <p:spPr>
            <a:xfrm>
              <a:off x="5045584" y="3432175"/>
              <a:ext cx="47161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학습 데이터 증강</a:t>
              </a:r>
              <a:endPara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8" name="오각형 47"/>
            <p:cNvSpPr/>
            <p:nvPr/>
          </p:nvSpPr>
          <p:spPr>
            <a:xfrm>
              <a:off x="3060174" y="3440815"/>
              <a:ext cx="1904999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개선 방법 </a:t>
              </a:r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85454" y="4017485"/>
            <a:ext cx="11025745" cy="11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❌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사용된 학습 데이터가 적기 때문에 얼굴 인식률과 정확도가 낮음</a:t>
            </a:r>
            <a:endParaRPr lang="en-US" altLang="ko-KR" sz="24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❌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 간의 데이터 수의 차이가 있어 성능이 낮을 수도 있음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85454" y="5287839"/>
            <a:ext cx="1354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✔ 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적은 클래스의 학습 데이터의 수를 증강하여 클래스 간의 개수를 비슷하게 맞추고자 함</a:t>
            </a:r>
            <a:endParaRPr lang="en-US" altLang="ko-KR" sz="2400" b="1" dirty="0">
              <a:solidFill>
                <a:schemeClr val="accent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EC0A77E-032B-625B-DB4B-00914F1FC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55717"/>
              </p:ext>
            </p:extLst>
          </p:nvPr>
        </p:nvGraphicFramePr>
        <p:xfrm>
          <a:off x="3036296" y="6730220"/>
          <a:ext cx="4749096" cy="184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6213">
                  <a:extLst>
                    <a:ext uri="{9D8B030D-6E8A-4147-A177-3AD203B41FA5}">
                      <a16:colId xmlns:a16="http://schemas.microsoft.com/office/drawing/2014/main" val="3216804404"/>
                    </a:ext>
                  </a:extLst>
                </a:gridCol>
                <a:gridCol w="1810298">
                  <a:extLst>
                    <a:ext uri="{9D8B030D-6E8A-4147-A177-3AD203B41FA5}">
                      <a16:colId xmlns:a16="http://schemas.microsoft.com/office/drawing/2014/main" val="1075337098"/>
                    </a:ext>
                  </a:extLst>
                </a:gridCol>
                <a:gridCol w="1892585">
                  <a:extLst>
                    <a:ext uri="{9D8B030D-6E8A-4147-A177-3AD203B41FA5}">
                      <a16:colId xmlns:a16="http://schemas.microsoft.com/office/drawing/2014/main" val="2790823692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class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증강 전 파일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증강 후 파일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15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 (face)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346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346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0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 (</a:t>
                      </a:r>
                      <a:r>
                        <a:rPr lang="en-US" altLang="ko-KR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jjy</a:t>
                      </a: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525</a:t>
                      </a:r>
                      <a:endParaRPr lang="ko-KR" altLang="en-US" dirty="0">
                        <a:solidFill>
                          <a:schemeClr val="accent2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79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 (</a:t>
                      </a:r>
                      <a:r>
                        <a:rPr lang="en-US" altLang="ko-KR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jsy</a:t>
                      </a: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510</a:t>
                      </a:r>
                      <a:endParaRPr lang="ko-KR" altLang="en-US" dirty="0">
                        <a:solidFill>
                          <a:schemeClr val="accent2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97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 (IU)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138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414</a:t>
                      </a:r>
                      <a:endParaRPr lang="ko-KR" altLang="en-US" dirty="0">
                        <a:solidFill>
                          <a:schemeClr val="accent2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933287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4051639" y="6305593"/>
            <a:ext cx="2730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증강 후 파일 수 차이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</p:txBody>
      </p:sp>
      <p:graphicFrame>
        <p:nvGraphicFramePr>
          <p:cNvPr id="44" name="차트 43"/>
          <p:cNvGraphicFramePr/>
          <p:nvPr>
            <p:extLst>
              <p:ext uri="{D42A27DB-BD31-4B8C-83A1-F6EECF244321}">
                <p14:modId xmlns:p14="http://schemas.microsoft.com/office/powerpoint/2010/main" val="2686733688"/>
              </p:ext>
            </p:extLst>
          </p:nvPr>
        </p:nvGraphicFramePr>
        <p:xfrm>
          <a:off x="8897764" y="6025814"/>
          <a:ext cx="3021939" cy="262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9280476" y="6305593"/>
            <a:ext cx="6374095" cy="2724107"/>
            <a:chOff x="9270901" y="6108780"/>
            <a:chExt cx="6374095" cy="2724107"/>
          </a:xfrm>
        </p:grpSpPr>
        <p:grpSp>
          <p:nvGrpSpPr>
            <p:cNvPr id="34" name="그룹 33"/>
            <p:cNvGrpSpPr/>
            <p:nvPr/>
          </p:nvGrpSpPr>
          <p:grpSpPr>
            <a:xfrm>
              <a:off x="9270901" y="6210001"/>
              <a:ext cx="6374095" cy="2622886"/>
              <a:chOff x="9220853" y="6255038"/>
              <a:chExt cx="6374095" cy="2622886"/>
            </a:xfrm>
          </p:grpSpPr>
          <p:graphicFrame>
            <p:nvGraphicFramePr>
              <p:cNvPr id="33" name="차트 32"/>
              <p:cNvGraphicFramePr/>
              <p:nvPr>
                <p:extLst>
                  <p:ext uri="{D42A27DB-BD31-4B8C-83A1-F6EECF244321}">
                    <p14:modId xmlns:p14="http://schemas.microsoft.com/office/powerpoint/2010/main" val="1284250166"/>
                  </p:ext>
                </p:extLst>
              </p:nvPr>
            </p:nvGraphicFramePr>
            <p:xfrm>
              <a:off x="12573009" y="6255038"/>
              <a:ext cx="3021939" cy="26228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45" name="차트 44"/>
              <p:cNvGraphicFramePr/>
              <p:nvPr>
                <p:extLst>
                  <p:ext uri="{D42A27DB-BD31-4B8C-83A1-F6EECF244321}">
                    <p14:modId xmlns:p14="http://schemas.microsoft.com/office/powerpoint/2010/main" val="869464180"/>
                  </p:ext>
                </p:extLst>
              </p:nvPr>
            </p:nvGraphicFramePr>
            <p:xfrm>
              <a:off x="9220853" y="6255038"/>
              <a:ext cx="3021939" cy="26228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p:grpSp>
        <p:sp>
          <p:nvSpPr>
            <p:cNvPr id="35" name="갈매기형 수장 34"/>
            <p:cNvSpPr/>
            <p:nvPr/>
          </p:nvSpPr>
          <p:spPr>
            <a:xfrm>
              <a:off x="12060400" y="7197334"/>
              <a:ext cx="655425" cy="648221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814209" y="6108780"/>
              <a:ext cx="32015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&lt;</a:t>
              </a: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증강 전</a:t>
              </a:r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/</a:t>
              </a:r>
              <a:r>
                <a:rPr lang="ko-KR" altLang="en-US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후 클래스 수 차이</a:t>
              </a:r>
              <a:r>
                <a:rPr lang="en-US" altLang="ko-KR" sz="16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3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32759" y="920310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과정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2027" y="2334280"/>
            <a:ext cx="656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 및 기능 구현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62200" y="4069661"/>
            <a:ext cx="1402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편의성을 위해 웹 서버를 이용하여 사용자가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접속했을 때 간편하게 볼 수 있도록 함</a:t>
            </a:r>
            <a:endParaRPr lang="ko-KR" altLang="en-US" sz="24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450574" y="3536261"/>
            <a:ext cx="3864176" cy="480360"/>
            <a:chOff x="3060174" y="3432175"/>
            <a:chExt cx="3864176" cy="480360"/>
          </a:xfrm>
        </p:grpSpPr>
        <p:sp>
          <p:nvSpPr>
            <p:cNvPr id="41" name="직사각형 40"/>
            <p:cNvSpPr/>
            <p:nvPr/>
          </p:nvSpPr>
          <p:spPr>
            <a:xfrm>
              <a:off x="5241877" y="3432175"/>
              <a:ext cx="16824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웹</a:t>
              </a:r>
              <a:endPara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2" name="오각형 41"/>
            <p:cNvSpPr/>
            <p:nvPr/>
          </p:nvSpPr>
          <p:spPr>
            <a:xfrm>
              <a:off x="3060174" y="3440815"/>
              <a:ext cx="2173583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프론트 구현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362200" y="5441616"/>
            <a:ext cx="1402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미리 메일을 등록해 놓으면 카메라가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사람을 인식했을 때마다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간격이 있음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메일이 사진과 함께 전송됨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450575" y="4908216"/>
            <a:ext cx="4873448" cy="480360"/>
            <a:chOff x="3060175" y="3432175"/>
            <a:chExt cx="4873448" cy="480360"/>
          </a:xfrm>
        </p:grpSpPr>
        <p:sp>
          <p:nvSpPr>
            <p:cNvPr id="45" name="직사각형 44"/>
            <p:cNvSpPr/>
            <p:nvPr/>
          </p:nvSpPr>
          <p:spPr>
            <a:xfrm>
              <a:off x="5012948" y="3432175"/>
              <a:ext cx="29206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메일 </a:t>
              </a:r>
              <a:r>
                <a:rPr lang="ko-KR" altLang="en-US" sz="2400" b="1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알람</a:t>
              </a:r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전송</a:t>
              </a:r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 </a:t>
              </a:r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기능</a:t>
              </a:r>
              <a:endPara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6" name="오각형 45"/>
            <p:cNvSpPr/>
            <p:nvPr/>
          </p:nvSpPr>
          <p:spPr>
            <a:xfrm>
              <a:off x="3060175" y="3440815"/>
              <a:ext cx="1816625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주요 기능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362200" y="6827103"/>
            <a:ext cx="14020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사람을 인식했을 때 사진이 서버에 저장되며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인식된 날짜와 객체에 대한 정보가 저장됨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사람 검색 기능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기간 검색 기능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 시 사진 보여주기 기능을 추가하여 사용자에게 편의성을 제공하고자 함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450575" y="6293703"/>
            <a:ext cx="4873448" cy="480360"/>
            <a:chOff x="3060175" y="3432175"/>
            <a:chExt cx="4873448" cy="480360"/>
          </a:xfrm>
        </p:grpSpPr>
        <p:sp>
          <p:nvSpPr>
            <p:cNvPr id="49" name="직사각형 48"/>
            <p:cNvSpPr/>
            <p:nvPr/>
          </p:nvSpPr>
          <p:spPr>
            <a:xfrm>
              <a:off x="5012948" y="3432175"/>
              <a:ext cx="29206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편의성을 위한 기능</a:t>
              </a:r>
              <a:endPara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0" name="오각형 49"/>
            <p:cNvSpPr/>
            <p:nvPr/>
          </p:nvSpPr>
          <p:spPr>
            <a:xfrm>
              <a:off x="3060175" y="3440815"/>
              <a:ext cx="1816625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기타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97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4639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22476" y="1910150"/>
            <a:ext cx="7399557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14"/>
              </a:lnSpc>
            </a:pPr>
            <a:r>
              <a:rPr lang="ko-KR" altLang="en-US" sz="66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목차</a:t>
            </a:r>
            <a:endParaRPr lang="en-US" sz="66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2957319" y="3944398"/>
            <a:ext cx="5818774" cy="852248"/>
            <a:chOff x="0" y="0"/>
            <a:chExt cx="2724474" cy="39904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511907" y="3944398"/>
            <a:ext cx="5818774" cy="852248"/>
            <a:chOff x="0" y="0"/>
            <a:chExt cx="2724474" cy="39904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511907" y="5296518"/>
            <a:ext cx="5818774" cy="852248"/>
            <a:chOff x="0" y="0"/>
            <a:chExt cx="2724474" cy="39904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9511907" y="6644066"/>
            <a:ext cx="5818774" cy="852248"/>
            <a:chOff x="0" y="0"/>
            <a:chExt cx="2724474" cy="39904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2724474" cy="399040"/>
            </a:xfrm>
            <a:custGeom>
              <a:avLst/>
              <a:gdLst/>
              <a:ahLst/>
              <a:cxnLst/>
              <a:rect l="l" t="t" r="r" b="b"/>
              <a:pathLst>
                <a:path w="2724474" h="399040">
                  <a:moveTo>
                    <a:pt x="38585" y="0"/>
                  </a:moveTo>
                  <a:lnTo>
                    <a:pt x="2685889" y="0"/>
                  </a:lnTo>
                  <a:cubicBezTo>
                    <a:pt x="2696123" y="0"/>
                    <a:pt x="2705937" y="4065"/>
                    <a:pt x="2713173" y="11301"/>
                  </a:cubicBezTo>
                  <a:cubicBezTo>
                    <a:pt x="2720409" y="18537"/>
                    <a:pt x="2724474" y="28351"/>
                    <a:pt x="2724474" y="38585"/>
                  </a:cubicBezTo>
                  <a:lnTo>
                    <a:pt x="2724474" y="360456"/>
                  </a:lnTo>
                  <a:cubicBezTo>
                    <a:pt x="2724474" y="370689"/>
                    <a:pt x="2720409" y="380503"/>
                    <a:pt x="2713173" y="387739"/>
                  </a:cubicBezTo>
                  <a:cubicBezTo>
                    <a:pt x="2705937" y="394975"/>
                    <a:pt x="2696123" y="399040"/>
                    <a:pt x="2685889" y="399040"/>
                  </a:cubicBezTo>
                  <a:lnTo>
                    <a:pt x="38585" y="399040"/>
                  </a:lnTo>
                  <a:cubicBezTo>
                    <a:pt x="28351" y="399040"/>
                    <a:pt x="18537" y="394975"/>
                    <a:pt x="11301" y="387739"/>
                  </a:cubicBezTo>
                  <a:cubicBezTo>
                    <a:pt x="4065" y="380503"/>
                    <a:pt x="0" y="370689"/>
                    <a:pt x="0" y="360456"/>
                  </a:cubicBezTo>
                  <a:lnTo>
                    <a:pt x="0" y="38585"/>
                  </a:lnTo>
                  <a:cubicBezTo>
                    <a:pt x="0" y="28351"/>
                    <a:pt x="4065" y="18537"/>
                    <a:pt x="11301" y="11301"/>
                  </a:cubicBezTo>
                  <a:cubicBezTo>
                    <a:pt x="18537" y="4065"/>
                    <a:pt x="28351" y="0"/>
                    <a:pt x="385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19050"/>
              <a:ext cx="2724474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4246288" y="4015811"/>
            <a:ext cx="429887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ko-KR" altLang="en-US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소개</a:t>
            </a:r>
            <a:endParaRPr lang="en-US" sz="3300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10800877" y="4015811"/>
            <a:ext cx="4298870" cy="598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9"/>
              </a:lnSpc>
              <a:spcBef>
                <a:spcPct val="0"/>
              </a:spcBef>
            </a:pPr>
            <a:r>
              <a:rPr lang="en-US" altLang="ko-KR" sz="3300" dirty="0" err="1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</a:t>
            </a:r>
            <a:r>
              <a:rPr lang="en-US" altLang="ko-KR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 </a:t>
            </a:r>
            <a:r>
              <a:rPr lang="ko-KR" altLang="en-US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과정</a:t>
            </a:r>
            <a:endParaRPr lang="en-US" altLang="ko-KR" sz="3300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10800877" y="5367931"/>
            <a:ext cx="4298870" cy="598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9"/>
              </a:lnSpc>
              <a:spcBef>
                <a:spcPct val="0"/>
              </a:spcBef>
            </a:pPr>
            <a:r>
              <a:rPr lang="en-US" altLang="ko-KR" sz="3300" dirty="0" err="1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</a:t>
            </a:r>
            <a:r>
              <a:rPr lang="en-US" altLang="ko-KR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 </a:t>
            </a:r>
            <a:r>
              <a:rPr lang="ko-KR" altLang="en-US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시연</a:t>
            </a:r>
            <a:endParaRPr lang="en-US" altLang="ko-KR" sz="3300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10800877" y="6715478"/>
            <a:ext cx="429887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ko-KR" altLang="en-US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후기</a:t>
            </a:r>
            <a:endParaRPr lang="en-US" sz="3300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3243607" y="4015811"/>
            <a:ext cx="636438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1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798196" y="4015811"/>
            <a:ext cx="636438" cy="598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3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798196" y="5365645"/>
            <a:ext cx="636438" cy="598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4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F62F29F-578C-1990-D3B4-8CD3ECCD9227}"/>
              </a:ext>
            </a:extLst>
          </p:cNvPr>
          <p:cNvGrpSpPr/>
          <p:nvPr/>
        </p:nvGrpSpPr>
        <p:grpSpPr>
          <a:xfrm>
            <a:off x="2957319" y="5281852"/>
            <a:ext cx="5818774" cy="852248"/>
            <a:chOff x="2957319" y="6644066"/>
            <a:chExt cx="5818774" cy="852248"/>
          </a:xfrm>
        </p:grpSpPr>
        <p:grpSp>
          <p:nvGrpSpPr>
            <p:cNvPr id="43" name="Group 43"/>
            <p:cNvGrpSpPr/>
            <p:nvPr/>
          </p:nvGrpSpPr>
          <p:grpSpPr>
            <a:xfrm>
              <a:off x="2957319" y="6644066"/>
              <a:ext cx="5818774" cy="852248"/>
              <a:chOff x="0" y="0"/>
              <a:chExt cx="2724474" cy="39904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2724474" cy="399040"/>
              </a:xfrm>
              <a:custGeom>
                <a:avLst/>
                <a:gdLst/>
                <a:ahLst/>
                <a:cxnLst/>
                <a:rect l="l" t="t" r="r" b="b"/>
                <a:pathLst>
                  <a:path w="2724474" h="399040">
                    <a:moveTo>
                      <a:pt x="38585" y="0"/>
                    </a:moveTo>
                    <a:lnTo>
                      <a:pt x="2685889" y="0"/>
                    </a:lnTo>
                    <a:cubicBezTo>
                      <a:pt x="2696123" y="0"/>
                      <a:pt x="2705937" y="4065"/>
                      <a:pt x="2713173" y="11301"/>
                    </a:cubicBezTo>
                    <a:cubicBezTo>
                      <a:pt x="2720409" y="18537"/>
                      <a:pt x="2724474" y="28351"/>
                      <a:pt x="2724474" y="38585"/>
                    </a:cubicBezTo>
                    <a:lnTo>
                      <a:pt x="2724474" y="360456"/>
                    </a:lnTo>
                    <a:cubicBezTo>
                      <a:pt x="2724474" y="370689"/>
                      <a:pt x="2720409" y="380503"/>
                      <a:pt x="2713173" y="387739"/>
                    </a:cubicBezTo>
                    <a:cubicBezTo>
                      <a:pt x="2705937" y="394975"/>
                      <a:pt x="2696123" y="399040"/>
                      <a:pt x="2685889" y="399040"/>
                    </a:cubicBezTo>
                    <a:lnTo>
                      <a:pt x="38585" y="399040"/>
                    </a:lnTo>
                    <a:cubicBezTo>
                      <a:pt x="28351" y="399040"/>
                      <a:pt x="18537" y="394975"/>
                      <a:pt x="11301" y="387739"/>
                    </a:cubicBezTo>
                    <a:cubicBezTo>
                      <a:pt x="4065" y="380503"/>
                      <a:pt x="0" y="370689"/>
                      <a:pt x="0" y="360456"/>
                    </a:cubicBezTo>
                    <a:lnTo>
                      <a:pt x="0" y="38585"/>
                    </a:lnTo>
                    <a:cubicBezTo>
                      <a:pt x="0" y="28351"/>
                      <a:pt x="4065" y="18537"/>
                      <a:pt x="11301" y="11301"/>
                    </a:cubicBezTo>
                    <a:cubicBezTo>
                      <a:pt x="18537" y="4065"/>
                      <a:pt x="28351" y="0"/>
                      <a:pt x="3858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40352D"/>
                </a:solidFill>
                <a:prstDash val="solid"/>
                <a:round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19050"/>
                <a:ext cx="2724474" cy="418090"/>
              </a:xfrm>
              <a:prstGeom prst="rect">
                <a:avLst/>
              </a:prstGeom>
            </p:spPr>
            <p:txBody>
              <a:bodyPr lIns="28575" tIns="28575" rIns="28575" bIns="28575" rtlCol="0" anchor="ctr"/>
              <a:lstStyle/>
              <a:p>
                <a:pPr marL="0" lvl="0" indent="0" algn="ctr">
                  <a:lnSpc>
                    <a:spcPts val="1496"/>
                  </a:lnSpc>
                  <a:spcBef>
                    <a:spcPct val="0"/>
                  </a:spcBef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53" name="TextBox 53"/>
            <p:cNvSpPr txBox="1"/>
            <p:nvPr/>
          </p:nvSpPr>
          <p:spPr>
            <a:xfrm>
              <a:off x="4246288" y="6715478"/>
              <a:ext cx="4298870" cy="598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9"/>
                </a:lnSpc>
                <a:spcBef>
                  <a:spcPct val="0"/>
                </a:spcBef>
              </a:pPr>
              <a:r>
                <a:rPr lang="en-US" altLang="ko-KR" sz="3300" dirty="0" err="1">
                  <a:solidFill>
                    <a:srgbClr val="40352D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Tlab 라곰 Bold"/>
                  <a:sym typeface="Tlab 라곰 Bold"/>
                </a:rPr>
                <a:t>프로젝트</a:t>
              </a:r>
              <a:r>
                <a:rPr lang="en-US" altLang="ko-KR" sz="3300" dirty="0">
                  <a:solidFill>
                    <a:srgbClr val="40352D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Tlab 라곰 Bold"/>
                  <a:sym typeface="Tlab 라곰 Bold"/>
                </a:rPr>
                <a:t> </a:t>
              </a:r>
              <a:r>
                <a:rPr lang="ko-KR" altLang="en-US" sz="3300" dirty="0">
                  <a:solidFill>
                    <a:srgbClr val="40352D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Tlab 라곰 Bold"/>
                  <a:sym typeface="Tlab 라곰 Bold"/>
                </a:rPr>
                <a:t>일정</a:t>
              </a:r>
              <a:endParaRPr lang="en-US" altLang="ko-KR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endParaRP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3243607" y="6720266"/>
              <a:ext cx="636438" cy="598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9"/>
                </a:lnSpc>
                <a:spcBef>
                  <a:spcPct val="0"/>
                </a:spcBef>
              </a:pPr>
              <a:r>
                <a:rPr lang="en-US" sz="3300" dirty="0">
                  <a:solidFill>
                    <a:srgbClr val="40352D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Tlab 라곰 Bold"/>
                  <a:sym typeface="Tlab 라곰 Bold"/>
                </a:rPr>
                <a:t>2</a:t>
              </a:r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9798196" y="6720266"/>
            <a:ext cx="636438" cy="598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33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C9875-5CC6-25B5-6396-A3F4B918C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A8C344B-5E0A-9749-8C93-DF8FADB7CDE3}"/>
              </a:ext>
            </a:extLst>
          </p:cNvPr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9F2D799-C265-7749-8614-33A893BEEFEB}"/>
                </a:ext>
              </a:extLst>
            </p:cNvPr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12B1BED-2BA8-BA7F-23C1-4AFFE6E9CD8D}"/>
                </a:ext>
              </a:extLst>
            </p:cNvPr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C62A531-1D55-1D2B-182C-D95A43C46D25}"/>
                </a:ext>
              </a:extLst>
            </p:cNvPr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B011438-3A5B-0A61-6815-9D60DF777EF4}"/>
                </a:ext>
              </a:extLst>
            </p:cNvPr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59A6A99-F987-A757-326C-D74CACE95478}"/>
                </a:ext>
              </a:extLst>
            </p:cNvPr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C9CBB02-0C9D-0979-3880-AEA836905A8D}"/>
                </a:ext>
              </a:extLst>
            </p:cNvPr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F938915-2BAA-1D96-B191-0E4A1272CC76}"/>
                </a:ext>
              </a:extLst>
            </p:cNvPr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1C0845A-6FF5-6E10-6C59-FDBD96661A68}"/>
                </a:ext>
              </a:extLst>
            </p:cNvPr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2B09547-EC31-1051-7998-211EC69B2B70}"/>
                </a:ext>
              </a:extLst>
            </p:cNvPr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A615D43-947F-D9CB-8B73-B6F990410C38}"/>
                </a:ext>
              </a:extLst>
            </p:cNvPr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59DD865-7001-91E9-28AE-36F7712AF2A4}"/>
                </a:ext>
              </a:extLst>
            </p:cNvPr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247A312-DCA9-A489-8B27-3BD4D37A90FD}"/>
                </a:ext>
              </a:extLst>
            </p:cNvPr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6A28D80-23F2-A1DB-4A5B-5FFEB29D3949}"/>
                </a:ext>
              </a:extLst>
            </p:cNvPr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ADBE03D-E965-0DBD-8E68-483704AAEC16}"/>
                </a:ext>
              </a:extLst>
            </p:cNvPr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BD8AB81-EDCD-D125-83D4-9A7B5F330D54}"/>
                </a:ext>
              </a:extLst>
            </p:cNvPr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FCAEA47-4D51-25D0-0DAF-15CEF6C4A5E8}"/>
                </a:ext>
              </a:extLst>
            </p:cNvPr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D11351E-597D-8ED9-D19C-E074A0F67C61}"/>
                </a:ext>
              </a:extLst>
            </p:cNvPr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FD1B7680-6218-1527-2D75-A193CDBBACD3}"/>
                </a:ext>
              </a:extLst>
            </p:cNvPr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1A08509-199F-1287-4714-FD6F77FDD35A}"/>
                </a:ext>
              </a:extLst>
            </p:cNvPr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060CF5A-F27D-CA3A-0E8B-307B08ABDAA2}"/>
                </a:ext>
              </a:extLst>
            </p:cNvPr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28F136BF-2FE7-FF0A-447C-4A15EE8585DC}"/>
                </a:ext>
              </a:extLst>
            </p:cNvPr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8006228-D416-543D-BC38-D292C5D0E5F2}"/>
                </a:ext>
              </a:extLst>
            </p:cNvPr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14EB79BE-0989-2A21-64AA-50A3DC3E2BCD}"/>
                </a:ext>
              </a:extLst>
            </p:cNvPr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A62BDFA-C3CF-A526-1C8C-E2794325F9DD}"/>
                </a:ext>
              </a:extLst>
            </p:cNvPr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7E8A6A50-3194-4F6D-AA1D-A9F474CCF385}"/>
              </a:ext>
            </a:extLst>
          </p:cNvPr>
          <p:cNvGrpSpPr/>
          <p:nvPr/>
        </p:nvGrpSpPr>
        <p:grpSpPr>
          <a:xfrm>
            <a:off x="1032759" y="920310"/>
            <a:ext cx="16230600" cy="8414630"/>
            <a:chOff x="0" y="0"/>
            <a:chExt cx="7599513" cy="3939909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DA6C6C60-E5B1-F5B7-6380-F0759177D3C3}"/>
                </a:ext>
              </a:extLst>
            </p:cNvPr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C35807CC-1593-6979-30A2-D7FA6EFB5C6C}"/>
                </a:ext>
              </a:extLst>
            </p:cNvPr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34">
            <a:extLst>
              <a:ext uri="{FF2B5EF4-FFF2-40B4-BE49-F238E27FC236}">
                <a16:creationId xmlns:a16="http://schemas.microsoft.com/office/drawing/2014/main" id="{D12A2632-231A-1C87-2A0B-E1CAFC3D9BBF}"/>
              </a:ext>
            </a:extLst>
          </p:cNvPr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과정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A2FCBD-DCE9-BAEB-4D12-BF7210FD46A8}"/>
              </a:ext>
            </a:extLst>
          </p:cNvPr>
          <p:cNvSpPr txBox="1"/>
          <p:nvPr/>
        </p:nvSpPr>
        <p:spPr>
          <a:xfrm>
            <a:off x="1932027" y="2334280"/>
            <a:ext cx="656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 및 기능 구현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8D1EC28-6EC0-9898-BA25-9A0B4F45FF20}"/>
              </a:ext>
            </a:extLst>
          </p:cNvPr>
          <p:cNvGrpSpPr/>
          <p:nvPr/>
        </p:nvGrpSpPr>
        <p:grpSpPr>
          <a:xfrm>
            <a:off x="1469240" y="3467100"/>
            <a:ext cx="10883331" cy="4882134"/>
            <a:chOff x="1905668" y="3318556"/>
            <a:chExt cx="10883331" cy="488213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AA8B67F-F2B2-2825-BB06-F4C726101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5668" y="3318556"/>
              <a:ext cx="10883331" cy="488213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3DA6D5-56D7-5CED-56E1-25B04534426F}"/>
                </a:ext>
              </a:extLst>
            </p:cNvPr>
            <p:cNvSpPr txBox="1"/>
            <p:nvPr/>
          </p:nvSpPr>
          <p:spPr>
            <a:xfrm>
              <a:off x="4787242" y="5405022"/>
              <a:ext cx="7117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accent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①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BAD9C6-ECC2-6AE5-A236-2933B1BBF8D4}"/>
                </a:ext>
              </a:extLst>
            </p:cNvPr>
            <p:cNvSpPr txBox="1"/>
            <p:nvPr/>
          </p:nvSpPr>
          <p:spPr>
            <a:xfrm>
              <a:off x="9697167" y="3737900"/>
              <a:ext cx="7117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accent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②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26AE8D-42DA-ED8B-E789-D95DD62D8EA5}"/>
                </a:ext>
              </a:extLst>
            </p:cNvPr>
            <p:cNvSpPr txBox="1"/>
            <p:nvPr/>
          </p:nvSpPr>
          <p:spPr>
            <a:xfrm>
              <a:off x="11035289" y="3763947"/>
              <a:ext cx="7117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accent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③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AD2F1A1-63EC-A7F9-97E0-9A312E2D61B3}"/>
                </a:ext>
              </a:extLst>
            </p:cNvPr>
            <p:cNvSpPr txBox="1"/>
            <p:nvPr/>
          </p:nvSpPr>
          <p:spPr>
            <a:xfrm>
              <a:off x="11620768" y="5405022"/>
              <a:ext cx="7117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accent2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④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051B1E3-53D5-50E6-F08A-6E1D82204EC1}"/>
              </a:ext>
            </a:extLst>
          </p:cNvPr>
          <p:cNvSpPr txBox="1"/>
          <p:nvPr/>
        </p:nvSpPr>
        <p:spPr>
          <a:xfrm>
            <a:off x="12908355" y="4179269"/>
            <a:ext cx="381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①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카메라 화면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②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기간과 방문자를 검색할 수 있는 기능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③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 고침을 통해 최신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방문자 기록을 볼 수 있음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④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최신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방문자 리스트가 나오며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클릭하면 저장된 사진이 보여짐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⑤</a:t>
            </a:r>
            <a:r>
              <a:rPr lang="en-US" altLang="ko-KR" sz="24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누가 방문했는지 메일로 알람이 옴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9764B7DD-488F-A0F6-D248-9DEA1B57D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4340" y="1084917"/>
            <a:ext cx="5844865" cy="209599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83D3A15-8C2A-8338-0831-3DA6AC295584}"/>
              </a:ext>
            </a:extLst>
          </p:cNvPr>
          <p:cNvSpPr txBox="1"/>
          <p:nvPr/>
        </p:nvSpPr>
        <p:spPr>
          <a:xfrm>
            <a:off x="16121624" y="1092335"/>
            <a:ext cx="711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⑤</a:t>
            </a:r>
          </a:p>
        </p:txBody>
      </p:sp>
      <p:sp>
        <p:nvSpPr>
          <p:cNvPr id="60" name="오각형 41">
            <a:extLst>
              <a:ext uri="{FF2B5EF4-FFF2-40B4-BE49-F238E27FC236}">
                <a16:creationId xmlns:a16="http://schemas.microsoft.com/office/drawing/2014/main" id="{0AC6ED97-D646-897A-B08F-AB7925A32565}"/>
              </a:ext>
            </a:extLst>
          </p:cNvPr>
          <p:cNvSpPr/>
          <p:nvPr/>
        </p:nvSpPr>
        <p:spPr>
          <a:xfrm>
            <a:off x="13019885" y="3543300"/>
            <a:ext cx="2173583" cy="47172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설명</a:t>
            </a:r>
          </a:p>
        </p:txBody>
      </p:sp>
    </p:spTree>
    <p:extLst>
      <p:ext uri="{BB962C8B-B14F-4D97-AF65-F5344CB8AC3E}">
        <p14:creationId xmlns:p14="http://schemas.microsoft.com/office/powerpoint/2010/main" val="129187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8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699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6" y="1270216"/>
            <a:ext cx="14345586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defRPr/>
            </a:pPr>
            <a:r>
              <a:rPr lang="ko-KR" altLang="en-US" sz="5200" b="1" dirty="0">
                <a:solidFill>
                  <a:srgbClr val="40352D"/>
                </a:solidFill>
                <a:latin typeface="나눔스퀘어라운드 Bold"/>
                <a:ea typeface="나눔스퀘어라운드 Bold"/>
                <a:cs typeface="Tlab 라곰 Bold"/>
                <a:sym typeface="Tlab 라곰 Bold"/>
              </a:rPr>
              <a:t>프로젝트 과정</a:t>
            </a:r>
            <a:endParaRPr lang="en-US" sz="5200" b="1" dirty="0">
              <a:solidFill>
                <a:srgbClr val="40352D"/>
              </a:solidFill>
              <a:latin typeface="나눔스퀘어라운드 Bold"/>
              <a:ea typeface="나눔스퀘어라운드 Bold"/>
              <a:cs typeface="Tlab 라곰 Bold"/>
              <a:sym typeface="Tlab 라곰 Bold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33154" y="5219700"/>
            <a:ext cx="13592645" cy="1022884"/>
          </a:xfrm>
          <a:prstGeom prst="roundRect">
            <a:avLst>
              <a:gd name="adj" fmla="val 16667"/>
            </a:avLst>
          </a:prstGeom>
          <a:solidFill>
            <a:srgbClr val="E7E7E7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</a:t>
            </a:r>
            <a:endParaRPr kumimoji="0" lang="en-US" altLang="ko-KR" sz="2000" b="0" i="0" u="none" strike="noStrike" kern="1200" cap="none" spc="0" normalizeH="0" baseline="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Jupyter Lab, Colab, yolov8</a:t>
            </a:r>
            <a:endParaRPr kumimoji="0" lang="ko-KR" altLang="en-US" sz="2000" b="0" i="0" u="none" strike="noStrike" kern="1200" cap="none" spc="0" normalizeH="0" baseline="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343150" y="7596293"/>
            <a:ext cx="13582650" cy="1000780"/>
          </a:xfrm>
          <a:prstGeom prst="roundRect">
            <a:avLst>
              <a:gd name="adj" fmla="val 16667"/>
            </a:avLst>
          </a:prstGeom>
          <a:solidFill>
            <a:srgbClr val="E7E7E7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웹 개발</a:t>
            </a: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Vscode, html, javascript</a:t>
            </a:r>
            <a:r>
              <a:rPr lang="en-US" altLang="ko-KR" sz="200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, jquery, </a:t>
            </a:r>
            <a:r>
              <a:rPr kumimoji="0" lang="ko-KR" altLang="en-US" sz="2000" b="0" i="0" u="none" strike="noStrike" kern="1200" cap="none" spc="0" normalizeH="0" baseline="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SQLit</a:t>
            </a:r>
            <a:r>
              <a:rPr lang="en-US" altLang="ko-KR" sz="200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e</a:t>
            </a:r>
            <a:r>
              <a:rPr kumimoji="0" lang="en-US" altLang="ko-KR" sz="2000" b="0" i="0" u="none" strike="noStrike" kern="1200" cap="none" spc="0" normalizeH="0" baseline="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, flask</a:t>
            </a:r>
            <a:r>
              <a:rPr lang="en-US" altLang="ko-KR" sz="200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,</a:t>
            </a:r>
            <a:r>
              <a:rPr kumimoji="0" lang="ko-KR" altLang="en-US" sz="2000" b="0" i="0" u="none" strike="noStrike" kern="1200" cap="none" spc="0" normalizeH="0" baseline="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smtplib</a:t>
            </a:r>
            <a:endParaRPr kumimoji="0" lang="ko-KR" altLang="en-US" sz="2000" b="0" i="0" u="none" strike="noStrike" kern="1200" cap="none" spc="0" normalizeH="0" baseline="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333155" y="6386153"/>
            <a:ext cx="13601700" cy="1022883"/>
          </a:xfrm>
          <a:prstGeom prst="roundRect">
            <a:avLst>
              <a:gd name="adj" fmla="val 16667"/>
            </a:avLst>
          </a:prstGeom>
          <a:solidFill>
            <a:srgbClr val="E7E7E7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데이터 전처리</a:t>
            </a:r>
            <a:r>
              <a:rPr kumimoji="0" lang="ko-KR" altLang="en-US" sz="2400" b="1" i="0" u="none" strike="noStrike" kern="1200" cap="none" spc="0" normalizeH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labelImg, VGG Image Annotator</a:t>
            </a:r>
            <a:r>
              <a:rPr lang="en-US" altLang="ko-KR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"/>
              </a:rPr>
              <a:t>, python</a:t>
            </a:r>
            <a:endParaRPr kumimoji="0" lang="ko-KR" altLang="en-US" sz="2000" b="0" i="0" u="none" strike="noStrike" kern="1200" cap="none" spc="0" normalizeH="0" baseline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CDBFE5-5223-7C5B-A2F1-B1D1F81F1127}"/>
              </a:ext>
            </a:extLst>
          </p:cNvPr>
          <p:cNvGrpSpPr/>
          <p:nvPr/>
        </p:nvGrpSpPr>
        <p:grpSpPr>
          <a:xfrm>
            <a:off x="2438398" y="4136523"/>
            <a:ext cx="13411201" cy="702177"/>
            <a:chOff x="2438399" y="3238500"/>
            <a:chExt cx="12259778" cy="702177"/>
          </a:xfrm>
        </p:grpSpPr>
        <p:grpSp>
          <p:nvGrpSpPr>
            <p:cNvPr id="84" name="그룹 83"/>
            <p:cNvGrpSpPr/>
            <p:nvPr/>
          </p:nvGrpSpPr>
          <p:grpSpPr>
            <a:xfrm>
              <a:off x="4487376" y="3254877"/>
              <a:ext cx="10210801" cy="685800"/>
              <a:chOff x="2133600" y="3086100"/>
              <a:chExt cx="12801600" cy="60960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133600" y="3086100"/>
                <a:ext cx="2286000" cy="6096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웹 크롤링</a:t>
                </a: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4724400" y="3086100"/>
                <a:ext cx="2286000" cy="609600"/>
              </a:xfrm>
              <a:prstGeom prst="rect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2000" b="0" i="0" u="none" strike="noStrike" kern="1200" cap="none" spc="0" normalizeH="0" baseline="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맑은 고딕"/>
                  </a:rPr>
                  <a:t>이미지 </a:t>
                </a:r>
                <a:r>
                  <a:rPr kumimoji="0" lang="ko-KR" altLang="en-US" sz="2000" b="0" i="0" u="none" strike="noStrike" kern="1200" cap="none" spc="0" normalizeH="0" baseline="0" dirty="0" err="1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맑은 고딕"/>
                  </a:rPr>
                  <a:t>라벨링</a:t>
                </a:r>
                <a:endParaRPr kumimoji="0" lang="ko-KR" altLang="en-US" sz="2000" b="0" i="0" u="none" strike="noStrike" kern="1200" cap="none" spc="0" normalizeH="0" baseline="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362769" y="3086100"/>
                <a:ext cx="2286000" cy="609600"/>
              </a:xfrm>
              <a:prstGeom prst="rect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2000" b="0" i="0" u="none" strike="noStrike" kern="1200" cap="none" spc="0" normalizeH="0" baseline="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맑은 고딕"/>
                  </a:rPr>
                  <a:t>YOLOv8 모델 학습</a:t>
                </a: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982200" y="3086100"/>
                <a:ext cx="2286000" cy="609600"/>
              </a:xfrm>
              <a:prstGeom prst="rect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2000" b="0" i="0" u="none" strike="noStrike" kern="1200" cap="none" spc="0" normalizeH="0" baseline="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맑은 고딕"/>
                  </a:rPr>
                  <a:t>성능 개선</a:t>
                </a: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2649200" y="3086100"/>
                <a:ext cx="2286000" cy="609600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2000" b="0" i="0" u="none" strike="noStrike" kern="1200" cap="none" spc="0" normalizeH="0" baseline="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맑은 고딕"/>
                  </a:rPr>
                  <a:t>웹 개발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2B492FF-AC11-98EC-757D-3C8B029E361E}"/>
                </a:ext>
              </a:extLst>
            </p:cNvPr>
            <p:cNvSpPr/>
            <p:nvPr/>
          </p:nvSpPr>
          <p:spPr>
            <a:xfrm>
              <a:off x="2438399" y="3238500"/>
              <a:ext cx="1823357" cy="685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주제선정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4B15A1-B474-6109-0C86-96CCC4252AA2}"/>
              </a:ext>
            </a:extLst>
          </p:cNvPr>
          <p:cNvSpPr/>
          <p:nvPr/>
        </p:nvSpPr>
        <p:spPr>
          <a:xfrm>
            <a:off x="2438399" y="3326275"/>
            <a:ext cx="1994604" cy="685800"/>
          </a:xfrm>
          <a:prstGeom prst="rect">
            <a:avLst/>
          </a:prstGeom>
          <a:solidFill>
            <a:srgbClr val="C9DFD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주제선정 및 모델선택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9F4DEE-E913-42F7-F418-003903879BA0}"/>
              </a:ext>
            </a:extLst>
          </p:cNvPr>
          <p:cNvSpPr/>
          <p:nvPr/>
        </p:nvSpPr>
        <p:spPr>
          <a:xfrm>
            <a:off x="4679812" y="3326275"/>
            <a:ext cx="8842748" cy="685800"/>
          </a:xfrm>
          <a:prstGeom prst="rect">
            <a:avLst/>
          </a:prstGeom>
          <a:solidFill>
            <a:srgbClr val="C9DFD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모델학습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0087EF-FD06-561F-F5F0-C810A064C908}"/>
              </a:ext>
            </a:extLst>
          </p:cNvPr>
          <p:cNvSpPr/>
          <p:nvPr/>
        </p:nvSpPr>
        <p:spPr>
          <a:xfrm>
            <a:off x="13854998" y="3329452"/>
            <a:ext cx="1994601" cy="685800"/>
          </a:xfrm>
          <a:prstGeom prst="rect">
            <a:avLst/>
          </a:prstGeom>
          <a:solidFill>
            <a:srgbClr val="C9DFD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 및 기능 개발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DD6C7C-0C07-D14F-9497-7639B4BD78ED}"/>
              </a:ext>
            </a:extLst>
          </p:cNvPr>
          <p:cNvSpPr txBox="1"/>
          <p:nvPr/>
        </p:nvSpPr>
        <p:spPr>
          <a:xfrm>
            <a:off x="1932027" y="2334280"/>
            <a:ext cx="656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과정 및 개발 환경</a:t>
            </a:r>
          </a:p>
        </p:txBody>
      </p:sp>
    </p:spTree>
    <p:extLst>
      <p:ext uri="{BB962C8B-B14F-4D97-AF65-F5344CB8AC3E}">
        <p14:creationId xmlns:p14="http://schemas.microsoft.com/office/powerpoint/2010/main" val="4646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3460321" y="4069068"/>
            <a:ext cx="11383536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99"/>
              </a:lnSpc>
              <a:spcBef>
                <a:spcPct val="0"/>
              </a:spcBef>
            </a:pPr>
            <a:r>
              <a:rPr lang="ko-KR" altLang="en-US" sz="80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시연</a:t>
            </a:r>
            <a:r>
              <a:rPr lang="en-US" altLang="ko-KR" sz="80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(</a:t>
            </a:r>
            <a:r>
              <a:rPr lang="ko-KR" altLang="en-US" sz="80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영상</a:t>
            </a:r>
            <a:r>
              <a:rPr lang="en-US" altLang="ko-KR" sz="80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)</a:t>
            </a:r>
            <a:endParaRPr lang="en-US" sz="80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36" name="Freeform 31"/>
          <p:cNvSpPr/>
          <p:nvPr/>
        </p:nvSpPr>
        <p:spPr>
          <a:xfrm>
            <a:off x="5867400" y="5786872"/>
            <a:ext cx="6795423" cy="852248"/>
          </a:xfrm>
          <a:custGeom>
            <a:avLst/>
            <a:gdLst/>
            <a:ahLst/>
            <a:cxnLst/>
            <a:rect l="l" t="t" r="r" b="b"/>
            <a:pathLst>
              <a:path w="3181762" h="399040">
                <a:moveTo>
                  <a:pt x="33039" y="0"/>
                </a:moveTo>
                <a:lnTo>
                  <a:pt x="3148723" y="0"/>
                </a:lnTo>
                <a:cubicBezTo>
                  <a:pt x="3157485" y="0"/>
                  <a:pt x="3165889" y="3481"/>
                  <a:pt x="3172085" y="9677"/>
                </a:cubicBezTo>
                <a:cubicBezTo>
                  <a:pt x="3178281" y="15873"/>
                  <a:pt x="3181762" y="24277"/>
                  <a:pt x="3181762" y="33039"/>
                </a:cubicBezTo>
                <a:lnTo>
                  <a:pt x="3181762" y="366001"/>
                </a:lnTo>
                <a:cubicBezTo>
                  <a:pt x="3181762" y="384248"/>
                  <a:pt x="3166970" y="399040"/>
                  <a:pt x="3148723" y="399040"/>
                </a:cubicBezTo>
                <a:lnTo>
                  <a:pt x="33039" y="399040"/>
                </a:lnTo>
                <a:cubicBezTo>
                  <a:pt x="14792" y="399040"/>
                  <a:pt x="0" y="384248"/>
                  <a:pt x="0" y="366001"/>
                </a:cubicBezTo>
                <a:lnTo>
                  <a:pt x="0" y="33039"/>
                </a:lnTo>
                <a:cubicBezTo>
                  <a:pt x="0" y="24277"/>
                  <a:pt x="3481" y="15873"/>
                  <a:pt x="9677" y="9677"/>
                </a:cubicBezTo>
                <a:cubicBezTo>
                  <a:pt x="15873" y="3481"/>
                  <a:pt x="24277" y="0"/>
                  <a:pt x="33039" y="0"/>
                </a:cubicBezTo>
                <a:close/>
              </a:path>
            </a:pathLst>
          </a:custGeom>
          <a:solidFill>
            <a:srgbClr val="C9DFDD"/>
          </a:solidFill>
          <a:ln w="19050" cap="rnd">
            <a:solidFill>
              <a:srgbClr val="40352D"/>
            </a:solidFill>
            <a:prstDash val="solid"/>
            <a:round/>
          </a:ln>
        </p:spPr>
      </p:sp>
      <p:sp>
        <p:nvSpPr>
          <p:cNvPr id="37" name="TextBox 40"/>
          <p:cNvSpPr txBox="1"/>
          <p:nvPr/>
        </p:nvSpPr>
        <p:spPr>
          <a:xfrm>
            <a:off x="4889277" y="5951707"/>
            <a:ext cx="8525624" cy="522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67"/>
              </a:lnSpc>
              <a:spcBef>
                <a:spcPct val="0"/>
              </a:spcBef>
            </a:pPr>
            <a:r>
              <a:rPr lang="ko-KR" altLang="en-US" sz="2799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rPr>
              <a:t>시연 영상</a:t>
            </a:r>
            <a:endParaRPr lang="en-US" sz="2799" b="1" u="none" strike="noStrike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210 디딤고딕 Light"/>
              <a:sym typeface="210 디딤고딕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1965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32759" y="920310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영상</a:t>
            </a:r>
            <a:r>
              <a:rPr lang="en-US" altLang="ko-KR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(</a:t>
            </a:r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시연</a:t>
            </a:r>
            <a:r>
              <a:rPr lang="en-US" altLang="ko-KR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)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</p:spTree>
    <p:extLst>
      <p:ext uri="{BB962C8B-B14F-4D97-AF65-F5344CB8AC3E}">
        <p14:creationId xmlns:p14="http://schemas.microsoft.com/office/powerpoint/2010/main" val="358353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3460321" y="4069068"/>
            <a:ext cx="11383536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99"/>
              </a:lnSpc>
              <a:spcBef>
                <a:spcPct val="0"/>
              </a:spcBef>
            </a:pPr>
            <a:r>
              <a:rPr lang="ko-KR" altLang="en-US" sz="80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후기</a:t>
            </a:r>
            <a:endParaRPr lang="en-US" sz="80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36" name="Freeform 31"/>
          <p:cNvSpPr/>
          <p:nvPr/>
        </p:nvSpPr>
        <p:spPr>
          <a:xfrm>
            <a:off x="5867400" y="5786872"/>
            <a:ext cx="6795423" cy="852248"/>
          </a:xfrm>
          <a:custGeom>
            <a:avLst/>
            <a:gdLst/>
            <a:ahLst/>
            <a:cxnLst/>
            <a:rect l="l" t="t" r="r" b="b"/>
            <a:pathLst>
              <a:path w="3181762" h="399040">
                <a:moveTo>
                  <a:pt x="33039" y="0"/>
                </a:moveTo>
                <a:lnTo>
                  <a:pt x="3148723" y="0"/>
                </a:lnTo>
                <a:cubicBezTo>
                  <a:pt x="3157485" y="0"/>
                  <a:pt x="3165889" y="3481"/>
                  <a:pt x="3172085" y="9677"/>
                </a:cubicBezTo>
                <a:cubicBezTo>
                  <a:pt x="3178281" y="15873"/>
                  <a:pt x="3181762" y="24277"/>
                  <a:pt x="3181762" y="33039"/>
                </a:cubicBezTo>
                <a:lnTo>
                  <a:pt x="3181762" y="366001"/>
                </a:lnTo>
                <a:cubicBezTo>
                  <a:pt x="3181762" y="384248"/>
                  <a:pt x="3166970" y="399040"/>
                  <a:pt x="3148723" y="399040"/>
                </a:cubicBezTo>
                <a:lnTo>
                  <a:pt x="33039" y="399040"/>
                </a:lnTo>
                <a:cubicBezTo>
                  <a:pt x="14792" y="399040"/>
                  <a:pt x="0" y="384248"/>
                  <a:pt x="0" y="366001"/>
                </a:cubicBezTo>
                <a:lnTo>
                  <a:pt x="0" y="33039"/>
                </a:lnTo>
                <a:cubicBezTo>
                  <a:pt x="0" y="24277"/>
                  <a:pt x="3481" y="15873"/>
                  <a:pt x="9677" y="9677"/>
                </a:cubicBezTo>
                <a:cubicBezTo>
                  <a:pt x="15873" y="3481"/>
                  <a:pt x="24277" y="0"/>
                  <a:pt x="33039" y="0"/>
                </a:cubicBezTo>
                <a:close/>
              </a:path>
            </a:pathLst>
          </a:custGeom>
          <a:solidFill>
            <a:srgbClr val="C9DFDD"/>
          </a:solidFill>
          <a:ln w="19050" cap="rnd">
            <a:solidFill>
              <a:srgbClr val="40352D"/>
            </a:solidFill>
            <a:prstDash val="solid"/>
            <a:round/>
          </a:ln>
        </p:spPr>
      </p:sp>
      <p:sp>
        <p:nvSpPr>
          <p:cNvPr id="37" name="TextBox 40"/>
          <p:cNvSpPr txBox="1"/>
          <p:nvPr/>
        </p:nvSpPr>
        <p:spPr>
          <a:xfrm>
            <a:off x="4889277" y="5951707"/>
            <a:ext cx="8525624" cy="522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67"/>
              </a:lnSpc>
              <a:spcBef>
                <a:spcPct val="0"/>
              </a:spcBef>
            </a:pPr>
            <a:r>
              <a:rPr lang="ko-KR" altLang="en-US" sz="2799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rPr>
              <a:t>후기 및 아쉬운 점</a:t>
            </a:r>
            <a:endParaRPr lang="en-US" sz="2799" b="1" u="none" strike="noStrike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210 디딤고딕 Light"/>
              <a:sym typeface="210 디딤고딕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749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32759" y="920310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후기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2027" y="2334280"/>
            <a:ext cx="656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후기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7656" y1="34400" x2="47656" y2="34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7169" y="3549202"/>
            <a:ext cx="1219200" cy="1190625"/>
          </a:xfrm>
          <a:prstGeom prst="rect">
            <a:avLst/>
          </a:prstGeom>
        </p:spPr>
      </p:pic>
      <p:grpSp>
        <p:nvGrpSpPr>
          <p:cNvPr id="52" name="Group 30"/>
          <p:cNvGrpSpPr/>
          <p:nvPr/>
        </p:nvGrpSpPr>
        <p:grpSpPr>
          <a:xfrm>
            <a:off x="1764334" y="4688127"/>
            <a:ext cx="2964870" cy="852248"/>
            <a:chOff x="0" y="0"/>
            <a:chExt cx="1388215" cy="399040"/>
          </a:xfrm>
        </p:grpSpPr>
        <p:sp>
          <p:nvSpPr>
            <p:cNvPr id="53" name="Freeform 31"/>
            <p:cNvSpPr/>
            <p:nvPr/>
          </p:nvSpPr>
          <p:spPr>
            <a:xfrm>
              <a:off x="0" y="0"/>
              <a:ext cx="1388215" cy="399040"/>
            </a:xfrm>
            <a:custGeom>
              <a:avLst/>
              <a:gdLst/>
              <a:ahLst/>
              <a:cxnLst/>
              <a:rect l="l" t="t" r="r" b="b"/>
              <a:pathLst>
                <a:path w="1388215" h="399040">
                  <a:moveTo>
                    <a:pt x="41779" y="0"/>
                  </a:moveTo>
                  <a:lnTo>
                    <a:pt x="1346436" y="0"/>
                  </a:lnTo>
                  <a:cubicBezTo>
                    <a:pt x="1369510" y="0"/>
                    <a:pt x="1388215" y="18705"/>
                    <a:pt x="1388215" y="41779"/>
                  </a:cubicBezTo>
                  <a:lnTo>
                    <a:pt x="1388215" y="357261"/>
                  </a:lnTo>
                  <a:cubicBezTo>
                    <a:pt x="1388215" y="368342"/>
                    <a:pt x="1383813" y="378968"/>
                    <a:pt x="1375978" y="386804"/>
                  </a:cubicBezTo>
                  <a:cubicBezTo>
                    <a:pt x="1368143" y="394639"/>
                    <a:pt x="1357516" y="399040"/>
                    <a:pt x="1346436" y="399040"/>
                  </a:cubicBezTo>
                  <a:lnTo>
                    <a:pt x="41779" y="399040"/>
                  </a:lnTo>
                  <a:cubicBezTo>
                    <a:pt x="30699" y="399040"/>
                    <a:pt x="20072" y="394639"/>
                    <a:pt x="12237" y="386804"/>
                  </a:cubicBezTo>
                  <a:cubicBezTo>
                    <a:pt x="4402" y="378968"/>
                    <a:pt x="0" y="368342"/>
                    <a:pt x="0" y="357261"/>
                  </a:cubicBezTo>
                  <a:lnTo>
                    <a:pt x="0" y="41779"/>
                  </a:lnTo>
                  <a:cubicBezTo>
                    <a:pt x="0" y="30699"/>
                    <a:pt x="4402" y="20072"/>
                    <a:pt x="12237" y="12237"/>
                  </a:cubicBezTo>
                  <a:cubicBezTo>
                    <a:pt x="20072" y="4402"/>
                    <a:pt x="30699" y="0"/>
                    <a:pt x="41779" y="0"/>
                  </a:cubicBezTo>
                  <a:close/>
                </a:path>
              </a:pathLst>
            </a:custGeom>
            <a:solidFill>
              <a:srgbClr val="C9DFDD"/>
            </a:solidFill>
            <a:ln w="19050" cap="sq">
              <a:solidFill>
                <a:srgbClr val="40352D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ko-KR" altLang="en-US" sz="2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팀장 장지연</a:t>
              </a:r>
            </a:p>
          </p:txBody>
        </p:sp>
        <p:sp>
          <p:nvSpPr>
            <p:cNvPr id="54" name="TextBox 32"/>
            <p:cNvSpPr txBox="1"/>
            <p:nvPr/>
          </p:nvSpPr>
          <p:spPr>
            <a:xfrm>
              <a:off x="0" y="-19050"/>
              <a:ext cx="1388215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55" name="Freeform 31"/>
          <p:cNvSpPr/>
          <p:nvPr/>
        </p:nvSpPr>
        <p:spPr>
          <a:xfrm>
            <a:off x="1835730" y="7491652"/>
            <a:ext cx="2964870" cy="852248"/>
          </a:xfrm>
          <a:custGeom>
            <a:avLst/>
            <a:gdLst/>
            <a:ahLst/>
            <a:cxnLst/>
            <a:rect l="l" t="t" r="r" b="b"/>
            <a:pathLst>
              <a:path w="1388215" h="399040">
                <a:moveTo>
                  <a:pt x="41779" y="0"/>
                </a:moveTo>
                <a:lnTo>
                  <a:pt x="1346436" y="0"/>
                </a:lnTo>
                <a:cubicBezTo>
                  <a:pt x="1369510" y="0"/>
                  <a:pt x="1388215" y="18705"/>
                  <a:pt x="1388215" y="41779"/>
                </a:cubicBezTo>
                <a:lnTo>
                  <a:pt x="1388215" y="357261"/>
                </a:lnTo>
                <a:cubicBezTo>
                  <a:pt x="1388215" y="368342"/>
                  <a:pt x="1383813" y="378968"/>
                  <a:pt x="1375978" y="386804"/>
                </a:cubicBezTo>
                <a:cubicBezTo>
                  <a:pt x="1368143" y="394639"/>
                  <a:pt x="1357516" y="399040"/>
                  <a:pt x="1346436" y="399040"/>
                </a:cubicBezTo>
                <a:lnTo>
                  <a:pt x="41779" y="399040"/>
                </a:lnTo>
                <a:cubicBezTo>
                  <a:pt x="30699" y="399040"/>
                  <a:pt x="20072" y="394639"/>
                  <a:pt x="12237" y="386804"/>
                </a:cubicBezTo>
                <a:cubicBezTo>
                  <a:pt x="4402" y="378968"/>
                  <a:pt x="0" y="368342"/>
                  <a:pt x="0" y="357261"/>
                </a:cubicBezTo>
                <a:lnTo>
                  <a:pt x="0" y="41779"/>
                </a:lnTo>
                <a:cubicBezTo>
                  <a:pt x="0" y="30699"/>
                  <a:pt x="4402" y="20072"/>
                  <a:pt x="12237" y="12237"/>
                </a:cubicBezTo>
                <a:cubicBezTo>
                  <a:pt x="20072" y="4402"/>
                  <a:pt x="30699" y="0"/>
                  <a:pt x="41779" y="0"/>
                </a:cubicBezTo>
                <a:close/>
              </a:path>
            </a:pathLst>
          </a:custGeom>
          <a:solidFill>
            <a:srgbClr val="C9DFDD">
              <a:alpha val="27000"/>
            </a:srgbClr>
          </a:solidFill>
          <a:ln w="19050" cap="sq">
            <a:solidFill>
              <a:srgbClr val="40352D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 김민정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7656" y1="34400" x2="47656" y2="34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5221" y="6338472"/>
            <a:ext cx="1219200" cy="1190625"/>
          </a:xfrm>
          <a:prstGeom prst="rect">
            <a:avLst/>
          </a:prstGeom>
        </p:spPr>
      </p:pic>
      <p:sp>
        <p:nvSpPr>
          <p:cNvPr id="30" name="모서리가 둥근 사각형 설명선 29"/>
          <p:cNvSpPr/>
          <p:nvPr/>
        </p:nvSpPr>
        <p:spPr>
          <a:xfrm>
            <a:off x="5715000" y="3549202"/>
            <a:ext cx="10820400" cy="1991173"/>
          </a:xfrm>
          <a:prstGeom prst="wedgeRoundRectCallout">
            <a:avLst>
              <a:gd name="adj1" fmla="val -55327"/>
              <a:gd name="adj2" fmla="val -1491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 처리와 관련한 프로젝트를 하고 싶었는데 프로젝트를 통해 </a:t>
            </a:r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yolo</a:t>
            </a: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대해 더 알게 되어서 좋았습니다</a:t>
            </a:r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다음에도 다른 딥러닝 모델을 이용해서 새로운 프로젝트를 진행해보고 싶습니다</a:t>
            </a:r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다만 아쉬운 점은 학습 데이터나 모델 학습에 대해 너무 겉핥기 식으로 진행한 점입니다</a:t>
            </a:r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다음에는 이번에 배운 지식을 바탕으로 더 좋은 딥러닝 프로젝트를 진행하고 싶습니다</a:t>
            </a:r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7" name="모서리가 둥근 사각형 설명선 56"/>
          <p:cNvSpPr/>
          <p:nvPr/>
        </p:nvSpPr>
        <p:spPr>
          <a:xfrm>
            <a:off x="5734987" y="6232973"/>
            <a:ext cx="10820400" cy="1991173"/>
          </a:xfrm>
          <a:prstGeom prst="wedgeRoundRectCallout">
            <a:avLst>
              <a:gd name="adj1" fmla="val -55604"/>
              <a:gd name="adj2" fmla="val 1520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 프로젝트를 진행하면서 여러 가지 경험을 쌓을 수 있었습니다. </a:t>
            </a: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그러나 몇 가지 아쉬운 점도 있었습니다.</a:t>
            </a: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특히, 9월부터 회사 프로젝트에 참여하게 되면서 개인 프로젝트에 집중할 시간이 줄어들었습니다. 이로 인해 YOLOv8 모델 학습 및 결과 분석에 충분한 시간을 할애하지 못한 점이 아쉬웠습니다.</a:t>
            </a:r>
          </a:p>
        </p:txBody>
      </p:sp>
    </p:spTree>
    <p:extLst>
      <p:ext uri="{BB962C8B-B14F-4D97-AF65-F5344CB8AC3E}">
        <p14:creationId xmlns:p14="http://schemas.microsoft.com/office/powerpoint/2010/main" val="218890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32759" y="920310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후기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2027" y="2334280"/>
            <a:ext cx="656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아쉬운 점 및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보안점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4D9ED4D-41F4-5551-7699-182ED808B234}"/>
              </a:ext>
            </a:extLst>
          </p:cNvPr>
          <p:cNvGrpSpPr/>
          <p:nvPr/>
        </p:nvGrpSpPr>
        <p:grpSpPr>
          <a:xfrm>
            <a:off x="2057401" y="3277122"/>
            <a:ext cx="14020799" cy="4831842"/>
            <a:chOff x="1975500" y="3549637"/>
            <a:chExt cx="14020799" cy="47180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EC337D-334B-AA08-F328-C9B8971AFD4E}"/>
                </a:ext>
              </a:extLst>
            </p:cNvPr>
            <p:cNvSpPr txBox="1"/>
            <p:nvPr/>
          </p:nvSpPr>
          <p:spPr>
            <a:xfrm>
              <a:off x="1975500" y="4112716"/>
              <a:ext cx="14020799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모델을 학습시킬 때 </a:t>
              </a:r>
              <a:r>
                <a:rPr lang="ko-KR" altLang="en-US" sz="2400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하이퍼</a:t>
              </a:r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파라미터의 변경이나 증강 등 모델의 성능을 높이기 위한 노력을 덜 한 것 같습니다</a:t>
              </a:r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</a:t>
              </a:r>
            </a:p>
            <a:p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이론을 추가적으로 공부하여 조금 더 프로젝트의 주제와 딥러닝 모델의 특징에 맞는 학습을 진행하고 싶습니다</a:t>
              </a:r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</a:t>
              </a:r>
            </a:p>
            <a:p>
              <a:endPara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endPara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데이터의 양이 많으면 많을수록 좋다고 하셨지만 시간에 한계가 있어 비교적 적은 데이터로 진행했습니다</a:t>
              </a:r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 </a:t>
              </a:r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또한 </a:t>
              </a:r>
              <a:r>
                <a:rPr lang="ko-KR" altLang="en-US" sz="2400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크롤링</a:t>
              </a:r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사진의 일부분은 화질이 좋지 않아 성능에 안 좋은 영향을 미친 것 같습니다</a:t>
              </a:r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 </a:t>
              </a:r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다음에는 질 좋고 정확한 데이터로 진행해 보고 싶습니다</a:t>
              </a:r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</a:t>
              </a:r>
            </a:p>
            <a:p>
              <a:endPara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endPara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웹 화면으로 기능을 실행할 수 있게 하였지만 여전히 기능적으로 부족합니다</a:t>
              </a:r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 (</a:t>
              </a:r>
              <a:r>
                <a:rPr lang="ko-KR" altLang="en-US" sz="2400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페이징</a:t>
              </a:r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기능</a:t>
              </a:r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삭제 등</a:t>
              </a:r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 </a:t>
              </a:r>
            </a:p>
            <a:p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사용자의 입장에서 생각하면서 필요한 기능들을 추가하여 더 편리한 웹 사이트로 개선하고 싶습니다</a:t>
              </a:r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 </a:t>
              </a:r>
            </a:p>
          </p:txBody>
        </p:sp>
        <p:sp>
          <p:nvSpPr>
            <p:cNvPr id="31" name="오각형 41">
              <a:extLst>
                <a:ext uri="{FF2B5EF4-FFF2-40B4-BE49-F238E27FC236}">
                  <a16:creationId xmlns:a16="http://schemas.microsoft.com/office/drawing/2014/main" id="{45295B30-FEA6-691C-79FC-82CDDDF83F0A}"/>
                </a:ext>
              </a:extLst>
            </p:cNvPr>
            <p:cNvSpPr/>
            <p:nvPr/>
          </p:nvSpPr>
          <p:spPr>
            <a:xfrm>
              <a:off x="2049074" y="3549637"/>
              <a:ext cx="1616948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모델 성능</a:t>
              </a:r>
            </a:p>
          </p:txBody>
        </p:sp>
        <p:sp>
          <p:nvSpPr>
            <p:cNvPr id="32" name="오각형 41">
              <a:extLst>
                <a:ext uri="{FF2B5EF4-FFF2-40B4-BE49-F238E27FC236}">
                  <a16:creationId xmlns:a16="http://schemas.microsoft.com/office/drawing/2014/main" id="{810DF9FB-FD62-4013-F543-8EB18F304DEA}"/>
                </a:ext>
              </a:extLst>
            </p:cNvPr>
            <p:cNvSpPr/>
            <p:nvPr/>
          </p:nvSpPr>
          <p:spPr>
            <a:xfrm>
              <a:off x="2049072" y="5086430"/>
              <a:ext cx="2758862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품질 및 양</a:t>
              </a:r>
            </a:p>
          </p:txBody>
        </p:sp>
        <p:sp>
          <p:nvSpPr>
            <p:cNvPr id="33" name="오각형 41">
              <a:extLst>
                <a:ext uri="{FF2B5EF4-FFF2-40B4-BE49-F238E27FC236}">
                  <a16:creationId xmlns:a16="http://schemas.microsoft.com/office/drawing/2014/main" id="{176FF1BD-C31F-DC1C-4A2F-03ABB1C633A9}"/>
                </a:ext>
              </a:extLst>
            </p:cNvPr>
            <p:cNvSpPr/>
            <p:nvPr/>
          </p:nvSpPr>
          <p:spPr>
            <a:xfrm>
              <a:off x="2049072" y="6904627"/>
              <a:ext cx="2758862" cy="47172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부족한 웹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286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746289" y="2317812"/>
            <a:ext cx="6795423" cy="852248"/>
            <a:chOff x="0" y="0"/>
            <a:chExt cx="3181762" cy="3990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181762" cy="399040"/>
            </a:xfrm>
            <a:custGeom>
              <a:avLst/>
              <a:gdLst/>
              <a:ahLst/>
              <a:cxnLst/>
              <a:rect l="l" t="t" r="r" b="b"/>
              <a:pathLst>
                <a:path w="3181762" h="399040">
                  <a:moveTo>
                    <a:pt x="33039" y="0"/>
                  </a:moveTo>
                  <a:lnTo>
                    <a:pt x="3148723" y="0"/>
                  </a:lnTo>
                  <a:cubicBezTo>
                    <a:pt x="3157485" y="0"/>
                    <a:pt x="3165889" y="3481"/>
                    <a:pt x="3172085" y="9677"/>
                  </a:cubicBezTo>
                  <a:cubicBezTo>
                    <a:pt x="3178281" y="15873"/>
                    <a:pt x="3181762" y="24277"/>
                    <a:pt x="3181762" y="33039"/>
                  </a:cubicBezTo>
                  <a:lnTo>
                    <a:pt x="3181762" y="366001"/>
                  </a:lnTo>
                  <a:cubicBezTo>
                    <a:pt x="3181762" y="384248"/>
                    <a:pt x="3166970" y="399040"/>
                    <a:pt x="3148723" y="399040"/>
                  </a:cubicBezTo>
                  <a:lnTo>
                    <a:pt x="33039" y="399040"/>
                  </a:lnTo>
                  <a:cubicBezTo>
                    <a:pt x="14792" y="399040"/>
                    <a:pt x="0" y="384248"/>
                    <a:pt x="0" y="366001"/>
                  </a:cubicBezTo>
                  <a:lnTo>
                    <a:pt x="0" y="33039"/>
                  </a:lnTo>
                  <a:cubicBezTo>
                    <a:pt x="0" y="24277"/>
                    <a:pt x="3481" y="15873"/>
                    <a:pt x="9677" y="9677"/>
                  </a:cubicBezTo>
                  <a:cubicBezTo>
                    <a:pt x="15873" y="3481"/>
                    <a:pt x="24277" y="0"/>
                    <a:pt x="33039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3181762" cy="418090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127253" y="2692670"/>
            <a:ext cx="102532" cy="102532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058215" y="2692670"/>
            <a:ext cx="102532" cy="10253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746289" y="2400300"/>
            <a:ext cx="6795423" cy="6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ko-KR" altLang="en-US" sz="33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지켜보고있다 </a:t>
            </a:r>
            <a:r>
              <a:rPr lang="en-US" altLang="ko-KR" sz="33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TEAM</a:t>
            </a:r>
            <a:endParaRPr lang="en-US" sz="33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452232" y="4577083"/>
            <a:ext cx="11383536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감사합니다 </a:t>
            </a:r>
            <a:r>
              <a:rPr lang="en-US" altLang="ko-KR" sz="54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!</a:t>
            </a:r>
            <a:endParaRPr lang="en-US" sz="54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7425968" y="7602493"/>
            <a:ext cx="3444153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ko-KR" altLang="en-US" sz="2800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rPr>
              <a:t>장지연 김민정</a:t>
            </a:r>
            <a:endParaRPr lang="en-US" sz="2800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210 디딤고딕 Light"/>
              <a:sym typeface="210 디딤고딕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440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889277" y="5786872"/>
            <a:ext cx="8525624" cy="852248"/>
            <a:chOff x="4889277" y="7221803"/>
            <a:chExt cx="8525624" cy="852248"/>
          </a:xfrm>
        </p:grpSpPr>
        <p:grpSp>
          <p:nvGrpSpPr>
            <p:cNvPr id="42" name="Group 30"/>
            <p:cNvGrpSpPr/>
            <p:nvPr/>
          </p:nvGrpSpPr>
          <p:grpSpPr>
            <a:xfrm>
              <a:off x="5867400" y="7221803"/>
              <a:ext cx="6795423" cy="852248"/>
              <a:chOff x="0" y="0"/>
              <a:chExt cx="3181762" cy="399040"/>
            </a:xfrm>
          </p:grpSpPr>
          <p:sp>
            <p:nvSpPr>
              <p:cNvPr id="43" name="Freeform 31"/>
              <p:cNvSpPr/>
              <p:nvPr/>
            </p:nvSpPr>
            <p:spPr>
              <a:xfrm>
                <a:off x="0" y="0"/>
                <a:ext cx="3181762" cy="399040"/>
              </a:xfrm>
              <a:custGeom>
                <a:avLst/>
                <a:gdLst/>
                <a:ahLst/>
                <a:cxnLst/>
                <a:rect l="l" t="t" r="r" b="b"/>
                <a:pathLst>
                  <a:path w="3181762" h="399040">
                    <a:moveTo>
                      <a:pt x="33039" y="0"/>
                    </a:moveTo>
                    <a:lnTo>
                      <a:pt x="3148723" y="0"/>
                    </a:lnTo>
                    <a:cubicBezTo>
                      <a:pt x="3157485" y="0"/>
                      <a:pt x="3165889" y="3481"/>
                      <a:pt x="3172085" y="9677"/>
                    </a:cubicBezTo>
                    <a:cubicBezTo>
                      <a:pt x="3178281" y="15873"/>
                      <a:pt x="3181762" y="24277"/>
                      <a:pt x="3181762" y="33039"/>
                    </a:cubicBezTo>
                    <a:lnTo>
                      <a:pt x="3181762" y="366001"/>
                    </a:lnTo>
                    <a:cubicBezTo>
                      <a:pt x="3181762" y="384248"/>
                      <a:pt x="3166970" y="399040"/>
                      <a:pt x="3148723" y="399040"/>
                    </a:cubicBezTo>
                    <a:lnTo>
                      <a:pt x="33039" y="399040"/>
                    </a:lnTo>
                    <a:cubicBezTo>
                      <a:pt x="14792" y="399040"/>
                      <a:pt x="0" y="384248"/>
                      <a:pt x="0" y="366001"/>
                    </a:cubicBezTo>
                    <a:lnTo>
                      <a:pt x="0" y="33039"/>
                    </a:lnTo>
                    <a:cubicBezTo>
                      <a:pt x="0" y="24277"/>
                      <a:pt x="3481" y="15873"/>
                      <a:pt x="9677" y="9677"/>
                    </a:cubicBezTo>
                    <a:cubicBezTo>
                      <a:pt x="15873" y="3481"/>
                      <a:pt x="24277" y="0"/>
                      <a:pt x="33039" y="0"/>
                    </a:cubicBezTo>
                    <a:close/>
                  </a:path>
                </a:pathLst>
              </a:custGeom>
              <a:solidFill>
                <a:srgbClr val="C9DFDD"/>
              </a:solidFill>
              <a:ln w="19050" cap="rnd">
                <a:solidFill>
                  <a:srgbClr val="40352D"/>
                </a:solidFill>
                <a:prstDash val="solid"/>
                <a:round/>
              </a:ln>
            </p:spPr>
          </p:sp>
          <p:sp>
            <p:nvSpPr>
              <p:cNvPr id="44" name="TextBox 32"/>
              <p:cNvSpPr txBox="1"/>
              <p:nvPr/>
            </p:nvSpPr>
            <p:spPr>
              <a:xfrm>
                <a:off x="0" y="-19050"/>
                <a:ext cx="3181762" cy="418090"/>
              </a:xfrm>
              <a:prstGeom prst="rect">
                <a:avLst/>
              </a:prstGeom>
            </p:spPr>
            <p:txBody>
              <a:bodyPr lIns="28575" tIns="28575" rIns="28575" bIns="28575" rtlCol="0" anchor="ctr"/>
              <a:lstStyle/>
              <a:p>
                <a:pPr marL="0" lvl="0" indent="0" algn="ctr">
                  <a:lnSpc>
                    <a:spcPts val="1496"/>
                  </a:lnSpc>
                  <a:spcBef>
                    <a:spcPct val="0"/>
                  </a:spcBef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4889277" y="7386638"/>
              <a:ext cx="8525624" cy="564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67"/>
                </a:lnSpc>
                <a:spcBef>
                  <a:spcPct val="0"/>
                </a:spcBef>
              </a:pPr>
              <a:r>
                <a:rPr lang="ko-KR" altLang="en-US" sz="2799" b="1" u="none" strike="noStrike" dirty="0">
                  <a:solidFill>
                    <a:srgbClr val="40352D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210 디딤고딕 Light"/>
                  <a:sym typeface="210 디딤고딕 Light"/>
                </a:rPr>
                <a:t>프로젝트 주제 및 개요</a:t>
              </a:r>
              <a:endParaRPr lang="en-US" sz="2799" b="1" u="none" strike="noStrike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endParaR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3460321" y="4069068"/>
            <a:ext cx="11383536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99"/>
              </a:lnSpc>
              <a:spcBef>
                <a:spcPct val="0"/>
              </a:spcBef>
            </a:pPr>
            <a:r>
              <a:rPr lang="ko-KR" altLang="en-US" sz="80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소개</a:t>
            </a:r>
            <a:endParaRPr lang="en-US" sz="80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8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chemeClr val="dk1">
                  <a:alpha val="0"/>
                </a:schemeClr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  <a:ln>
              <a:solidFill>
                <a:schemeClr val="dk1">
                  <a:alpha val="0"/>
                </a:schemeClr>
              </a:solidFill>
            </a:ln>
          </p:spPr>
          <p:txBody>
            <a:bodyPr lIns="28575" tIns="28575" rIns="28575" bIns="28575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  <a:defRPr/>
              </a:pPr>
              <a:endParaRPr>
                <a:latin typeface="나눔스퀘어라운드 Light"/>
                <a:ea typeface="나눔스퀘어라운드 Light"/>
              </a:endParaR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580216" y="1270216"/>
            <a:ext cx="14345586" cy="7871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defRPr/>
            </a:pPr>
            <a:r>
              <a:rPr lang="en-US" sz="5200" b="1" dirty="0" err="1">
                <a:solidFill>
                  <a:srgbClr val="40352D"/>
                </a:solidFill>
                <a:latin typeface="나눔스퀘어라운드 Bold"/>
                <a:ea typeface="나눔스퀘어라운드 Bold"/>
                <a:cs typeface="Tlab 라곰 Bold"/>
                <a:sym typeface="Tlab 라곰 Bold"/>
              </a:rPr>
              <a:t>프로젝트</a:t>
            </a:r>
            <a:r>
              <a:rPr lang="en-US" sz="5200" b="1" dirty="0">
                <a:solidFill>
                  <a:srgbClr val="40352D"/>
                </a:solidFill>
                <a:latin typeface="나눔스퀘어라운드 Bold"/>
                <a:ea typeface="나눔스퀘어라운드 Bold"/>
                <a:cs typeface="Tlab 라곰 Bold"/>
                <a:sym typeface="Tlab 라곰 Bold"/>
              </a:rPr>
              <a:t> </a:t>
            </a:r>
            <a:r>
              <a:rPr lang="en-US" sz="5200" b="1" dirty="0" err="1">
                <a:solidFill>
                  <a:srgbClr val="40352D"/>
                </a:solidFill>
                <a:latin typeface="나눔스퀘어라운드 Bold"/>
                <a:ea typeface="나눔스퀘어라운드 Bold"/>
                <a:cs typeface="Tlab 라곰 Bold"/>
                <a:sym typeface="Tlab 라곰 Bold"/>
              </a:rPr>
              <a:t>소개</a:t>
            </a:r>
            <a:endParaRPr lang="en-US" sz="5200" b="1" dirty="0">
              <a:solidFill>
                <a:srgbClr val="40352D"/>
              </a:solidFill>
              <a:latin typeface="나눔스퀘어라운드 Bold"/>
              <a:ea typeface="나눔스퀘어라운드 Bold"/>
              <a:cs typeface="Tlab 라곰 Bold"/>
              <a:sym typeface="Tlab 라곰 Bold"/>
            </a:endParaRPr>
          </a:p>
        </p:txBody>
      </p:sp>
      <p:sp>
        <p:nvSpPr>
          <p:cNvPr id="37" name="AutoShape 2" descr="CCTV - 나무위키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372600" y="4019541"/>
            <a:ext cx="6438900" cy="265255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dirty="0">
                <a:latin typeface="나눔스퀘어라운드 Bold"/>
                <a:ea typeface="나눔스퀘어라운드 Bold"/>
              </a:rPr>
              <a:t>카메라 화면에 나타난 사람의 얼굴을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800" dirty="0">
                <a:latin typeface="나눔스퀘어라운드 Bold"/>
                <a:ea typeface="나눔스퀘어라운드 Bold"/>
              </a:rPr>
              <a:t>실시간으로 인식하고</a:t>
            </a:r>
            <a:r>
              <a:rPr lang="en-US" altLang="ko-KR" sz="2800" dirty="0">
                <a:latin typeface="나눔스퀘어라운드 Bold"/>
                <a:ea typeface="나눔스퀘어라운드 Bold"/>
              </a:rPr>
              <a:t>,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800" dirty="0">
                <a:latin typeface="나눔스퀘어라운드 Bold"/>
                <a:ea typeface="나눔스퀘어라운드 Bold"/>
              </a:rPr>
              <a:t>집 주인에게 누가 방문했는지 메일로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800" dirty="0">
                <a:latin typeface="나눔스퀘어라운드 Bold"/>
                <a:ea typeface="나눔스퀘어라운드 Bold"/>
              </a:rPr>
              <a:t> 알려주는 서비스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036320" y="2735976"/>
            <a:ext cx="6096000" cy="5486400"/>
            <a:chOff x="1371600" y="3390900"/>
            <a:chExt cx="6096000" cy="5486400"/>
          </a:xfrm>
        </p:grpSpPr>
        <p:grpSp>
          <p:nvGrpSpPr>
            <p:cNvPr id="48" name="그룹 47"/>
            <p:cNvGrpSpPr/>
            <p:nvPr/>
          </p:nvGrpSpPr>
          <p:grpSpPr>
            <a:xfrm>
              <a:off x="1371600" y="3390900"/>
              <a:ext cx="6096000" cy="5486400"/>
              <a:chOff x="1371600" y="3390900"/>
              <a:chExt cx="6096000" cy="5486400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420467" y="4062412"/>
                <a:ext cx="6047133" cy="4814887"/>
              </a:xfrm>
              <a:prstGeom prst="rect">
                <a:avLst/>
              </a:prstGeom>
              <a:ln>
                <a:solidFill>
                  <a:schemeClr val="dk1">
                    <a:alpha val="0"/>
                  </a:schemeClr>
                </a:solidFill>
              </a:ln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1371600" y="3390900"/>
                <a:ext cx="6096000" cy="838199"/>
              </a:xfrm>
              <a:prstGeom prst="rect">
                <a:avLst/>
              </a:prstGeom>
              <a:blipFill rotWithShape="1">
                <a:blip r:embed="rId5">
                  <a:alphaModFix/>
                  <a:lum/>
                </a:blip>
                <a:srcRect/>
                <a:tile tx="0" ty="0" sx="100000" sy="100000" flip="none" algn="tl"/>
              </a:blipFill>
              <a:ln w="25400" cap="flat" cmpd="sng" algn="ctr">
                <a:solidFill>
                  <a:schemeClr val="dk1">
                    <a:alpha val="0"/>
                  </a:scheme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2700" b="1" i="0" u="none" strike="noStrike" kern="1200" cap="none" spc="0" normalizeH="0" baseline="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</a:t>
                </a:r>
                <a:r>
                  <a:rPr kumimoji="0" lang="ko-KR" altLang="en-US" sz="2700" b="1" i="0" u="none" strike="noStrike" kern="1200" cap="none" spc="0" normalizeH="0" baseline="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Calibri"/>
                  </a:rPr>
                  <a:t>얼굴 인식 </a:t>
                </a:r>
                <a:r>
                  <a:rPr kumimoji="0" lang="en-US" altLang="ko-KR" sz="2700" b="1" i="0" u="none" strike="noStrike" kern="1200" cap="none" spc="0" normalizeH="0" baseline="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CCTV </a:t>
                </a:r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431303" y="3485111"/>
                <a:ext cx="2226296" cy="1963188"/>
              </a:xfrm>
              <a:prstGeom prst="rect">
                <a:avLst/>
              </a:prstGeom>
              <a:ln>
                <a:solidFill>
                  <a:schemeClr val="dk1">
                    <a:alpha val="0"/>
                  </a:schemeClr>
                </a:solidFill>
              </a:ln>
            </p:spPr>
          </p:pic>
        </p:grpSp>
        <p:sp>
          <p:nvSpPr>
            <p:cNvPr id="50" name="모서리가 둥근 직사각형 49"/>
            <p:cNvSpPr/>
            <p:nvPr/>
          </p:nvSpPr>
          <p:spPr>
            <a:xfrm>
              <a:off x="3120571" y="7512844"/>
              <a:ext cx="2743200" cy="533400"/>
            </a:xfrm>
            <a:prstGeom prst="roundRect">
              <a:avLst>
                <a:gd name="adj" fmla="val 16667"/>
              </a:avLst>
            </a:prstGeom>
            <a:solidFill>
              <a:srgbClr val="5C5C5C">
                <a:alpha val="100000"/>
              </a:srgbClr>
            </a:solidFill>
            <a:ln w="25400" cap="flat" cmpd="sng" algn="ctr">
              <a:solidFill>
                <a:srgbClr val="FFFFFF">
                  <a:alpha val="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000" b="1" i="0" u="none" strike="noStrike" kern="1200" cap="none" spc="0" normalizeH="0" baseline="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Facial Recognition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24200" y="8115300"/>
              <a:ext cx="2743200" cy="457200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5400" cap="flat" cmpd="sng" algn="ctr">
              <a:solidFill>
                <a:srgbClr val="FFFFFF">
                  <a:alpha val="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500" b="1" i="0" u="none" strike="noStrike" kern="1200" cap="none" spc="0" normalizeH="0" baseline="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실시간 얼굴 인식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8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  <a:defRPr/>
              </a:pPr>
              <a:endParaRPr>
                <a:latin typeface="나눔스퀘어라운드 Light"/>
                <a:ea typeface="나눔스퀘어라운드 Light"/>
              </a:endParaR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580216" y="1270216"/>
            <a:ext cx="14345586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defRPr/>
            </a:pPr>
            <a:r>
              <a:rPr lang="en-US" altLang="ko-KR" sz="5200" b="1" dirty="0" err="1">
                <a:solidFill>
                  <a:srgbClr val="40352D"/>
                </a:solidFill>
                <a:latin typeface="나눔스퀘어라운드 Bold"/>
                <a:ea typeface="나눔스퀘어라운드 Bold"/>
                <a:cs typeface="Tlab 라곰 Bold"/>
                <a:sym typeface="Tlab 라곰 Bold"/>
              </a:rPr>
              <a:t>프로젝트</a:t>
            </a:r>
            <a:r>
              <a:rPr lang="en-US" altLang="ko-KR" sz="5200" b="1" dirty="0">
                <a:solidFill>
                  <a:srgbClr val="40352D"/>
                </a:solidFill>
                <a:latin typeface="나눔스퀘어라운드 Bold"/>
                <a:ea typeface="나눔스퀘어라운드 Bold"/>
                <a:cs typeface="Tlab 라곰 Bold"/>
                <a:sym typeface="Tlab 라곰 Bold"/>
              </a:rPr>
              <a:t> </a:t>
            </a:r>
            <a:r>
              <a:rPr lang="en-US" altLang="ko-KR" sz="5200" b="1" dirty="0" err="1">
                <a:solidFill>
                  <a:srgbClr val="40352D"/>
                </a:solidFill>
                <a:latin typeface="나눔스퀘어라운드 Bold"/>
                <a:ea typeface="나눔스퀘어라운드 Bold"/>
                <a:cs typeface="Tlab 라곰 Bold"/>
                <a:sym typeface="Tlab 라곰 Bold"/>
              </a:rPr>
              <a:t>소개</a:t>
            </a:r>
            <a:endParaRPr lang="en-US" altLang="ko-KR" sz="5200" b="1" dirty="0">
              <a:solidFill>
                <a:srgbClr val="40352D"/>
              </a:solidFill>
              <a:latin typeface="나눔스퀘어라운드 Bold"/>
              <a:ea typeface="나눔스퀘어라운드 Bold"/>
              <a:cs typeface="Tlab 라곰 Bold"/>
              <a:sym typeface="Tlab 라곰 Bold"/>
            </a:endParaRPr>
          </a:p>
        </p:txBody>
      </p:sp>
      <p:sp>
        <p:nvSpPr>
          <p:cNvPr id="37" name="AutoShape 2" descr="CCTV - 나무위키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158623" y="2933700"/>
            <a:ext cx="13792200" cy="6000430"/>
            <a:chOff x="1447800" y="2324100"/>
            <a:chExt cx="14935200" cy="6324600"/>
          </a:xfrm>
        </p:grpSpPr>
        <p:sp>
          <p:nvSpPr>
            <p:cNvPr id="52" name="직사각형 51"/>
            <p:cNvSpPr/>
            <p:nvPr/>
          </p:nvSpPr>
          <p:spPr>
            <a:xfrm>
              <a:off x="1447800" y="2324100"/>
              <a:ext cx="14935200" cy="6324600"/>
            </a:xfrm>
            <a:prstGeom prst="rect">
              <a:avLst/>
            </a:prstGeom>
            <a:solidFill>
              <a:srgbClr val="C9DFDD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 </a:t>
              </a: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38400" y="3109020"/>
              <a:ext cx="2695575" cy="2796479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239000" y="3086100"/>
              <a:ext cx="2867024" cy="2946224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963400" y="3076575"/>
              <a:ext cx="3242859" cy="3133725"/>
            </a:xfrm>
            <a:prstGeom prst="rect">
              <a:avLst/>
            </a:prstGeom>
          </p:spPr>
        </p:pic>
        <p:sp>
          <p:nvSpPr>
            <p:cNvPr id="53" name="오른쪽 화살표 52"/>
            <p:cNvSpPr/>
            <p:nvPr/>
          </p:nvSpPr>
          <p:spPr>
            <a:xfrm>
              <a:off x="5867400" y="4305299"/>
              <a:ext cx="990600" cy="838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4" name="오른쪽 화살표 53"/>
            <p:cNvSpPr/>
            <p:nvPr/>
          </p:nvSpPr>
          <p:spPr>
            <a:xfrm>
              <a:off x="10515600" y="4305300"/>
              <a:ext cx="990600" cy="838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1981200" y="6591300"/>
              <a:ext cx="3733800" cy="12192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25400" cap="rnd" cmpd="sng" algn="ctr">
              <a:solidFill>
                <a:srgbClr val="263E5B">
                  <a:alpha val="100000"/>
                </a:srgbClr>
              </a:solidFill>
              <a:prstDash val="solid"/>
              <a:bevel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 dirty="0">
                  <a:solidFill>
                    <a:schemeClr val="dk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맑은 고딕"/>
                </a:rPr>
                <a:t>1.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chemeClr val="dk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맑은 고딕"/>
                </a:rPr>
                <a:t> </a:t>
              </a:r>
              <a:r>
                <a:rPr lang="en-US" altLang="ko-KR" b="1" dirty="0">
                  <a:solidFill>
                    <a:schemeClr val="dk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맑은 고딕"/>
                </a:rPr>
                <a:t>CCTV</a:t>
              </a:r>
              <a:r>
                <a:rPr lang="ko-KR" altLang="en-US" b="1" dirty="0">
                  <a:solidFill>
                    <a:schemeClr val="dk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맑은 고딕"/>
                </a:rPr>
                <a:t>가 실시간으로 사람의 얼굴을 인식함</a:t>
              </a:r>
              <a:endParaRPr kumimoji="0" lang="ko-KR" altLang="en-US" sz="1800" b="1" i="0" u="none" strike="noStrike" kern="1200" cap="none" spc="0" normalizeH="0" baseline="0" dirty="0">
                <a:solidFill>
                  <a:schemeClr val="dk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맑은 고딕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857999" y="6591300"/>
              <a:ext cx="3733800" cy="12192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25400" cap="rnd" cmpd="sng" algn="ctr">
              <a:solidFill>
                <a:srgbClr val="263E5B">
                  <a:alpha val="100000"/>
                </a:srgbClr>
              </a:solidFill>
              <a:prstDash val="solid"/>
              <a:bevel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 dirty="0">
                  <a:solidFill>
                    <a:schemeClr val="dk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맑은 고딕"/>
                </a:rPr>
                <a:t> 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chemeClr val="dk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맑은 고딕"/>
                </a:rPr>
                <a:t>2.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chemeClr val="dk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맑은 고딕"/>
                </a:rPr>
                <a:t> 인식된 얼굴이 학습된 얼굴인지 판별</a:t>
              </a: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11506200" y="6591300"/>
              <a:ext cx="3733800" cy="12192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25400" cap="rnd" cmpd="sng" algn="ctr">
              <a:solidFill>
                <a:srgbClr val="263E5B">
                  <a:alpha val="100000"/>
                </a:srgbClr>
              </a:solidFill>
              <a:prstDash val="solid"/>
              <a:bevel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 dirty="0">
                  <a:solidFill>
                    <a:schemeClr val="dk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맑은 고딕"/>
                </a:rPr>
                <a:t>3.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chemeClr val="dk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맑은 고딕"/>
                </a:rPr>
                <a:t> 인물을 판별하고 어떤 사람이 방문했는지 집 주인에게 전송</a:t>
              </a:r>
            </a:p>
          </p:txBody>
        </p:sp>
        <p:sp>
          <p:nvSpPr>
            <p:cNvPr id="58" name="타원 57"/>
            <p:cNvSpPr/>
            <p:nvPr/>
          </p:nvSpPr>
          <p:spPr>
            <a:xfrm>
              <a:off x="2209800" y="3238500"/>
              <a:ext cx="609600" cy="6096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dk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</a:p>
          </p:txBody>
        </p:sp>
        <p:sp>
          <p:nvSpPr>
            <p:cNvPr id="59" name="타원 58"/>
            <p:cNvSpPr/>
            <p:nvPr/>
          </p:nvSpPr>
          <p:spPr>
            <a:xfrm>
              <a:off x="6705600" y="3162300"/>
              <a:ext cx="609600" cy="60960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/>
                </a:rPr>
                <a:t>2</a:t>
              </a:r>
            </a:p>
          </p:txBody>
        </p:sp>
        <p:sp>
          <p:nvSpPr>
            <p:cNvPr id="60" name="타원 59"/>
            <p:cNvSpPr/>
            <p:nvPr/>
          </p:nvSpPr>
          <p:spPr>
            <a:xfrm>
              <a:off x="11963400" y="3086100"/>
              <a:ext cx="609600" cy="60960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/>
                </a:rPr>
                <a:t>3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932027" y="2334280"/>
            <a:ext cx="656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인식 과정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565" y1="48947" x2="32174" y2="50526"/>
                        <a14:foregroundMark x1="32174" y1="50000" x2="32174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56" y="3535030"/>
            <a:ext cx="1534064" cy="12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5200" b="1" dirty="0" err="1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</a:t>
            </a:r>
            <a:r>
              <a:rPr lang="en-US" altLang="ko-KR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 </a:t>
            </a:r>
            <a:r>
              <a:rPr lang="en-US" altLang="ko-KR" sz="5200" b="1" dirty="0" err="1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소개</a:t>
            </a:r>
            <a:endParaRPr lang="en-US" altLang="ko-KR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37" name="AutoShape 2" descr="CCTV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순서도: 처리 32"/>
          <p:cNvSpPr/>
          <p:nvPr/>
        </p:nvSpPr>
        <p:spPr>
          <a:xfrm>
            <a:off x="2059838" y="3658866"/>
            <a:ext cx="14160201" cy="176490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학습된</a:t>
            </a:r>
            <a:r>
              <a:rPr lang="en-US" altLang="ko-KR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(</a:t>
            </a:r>
            <a:r>
              <a:rPr lang="ko-KR" altLang="en-US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저장된</a:t>
            </a:r>
            <a:r>
              <a:rPr lang="en-US" altLang="ko-KR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) </a:t>
            </a:r>
            <a:r>
              <a:rPr lang="ko-KR" altLang="en-US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얼굴이 등장할 경우 </a:t>
            </a:r>
            <a:r>
              <a:rPr lang="ko-KR" altLang="en-US" sz="2400" b="1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얼굴을 인식</a:t>
            </a:r>
            <a:r>
              <a:rPr lang="ko-KR" altLang="en-US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하고 </a:t>
            </a:r>
            <a:r>
              <a:rPr lang="ko-KR" altLang="en-US" sz="2400" b="1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이미지로 저장</a:t>
            </a:r>
            <a:endParaRPr lang="ko-KR" altLang="en-US" sz="2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학습 데이터를 만들어 </a:t>
            </a:r>
            <a:r>
              <a:rPr lang="en-US" altLang="ko-KR" sz="2400" b="1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YOLOv8 </a:t>
            </a:r>
            <a:r>
              <a:rPr lang="ko-KR" altLang="en-US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모델을 목표에 맞게 학습하여 </a:t>
            </a:r>
            <a:r>
              <a:rPr lang="ko-KR" altLang="en-US" sz="2400" b="1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물체를 인식</a:t>
            </a:r>
            <a:r>
              <a:rPr lang="ko-KR" altLang="en-US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하도록 학습</a:t>
            </a:r>
          </a:p>
        </p:txBody>
      </p:sp>
      <p:sp>
        <p:nvSpPr>
          <p:cNvPr id="47" name="TextBox 64"/>
          <p:cNvSpPr txBox="1"/>
          <p:nvPr/>
        </p:nvSpPr>
        <p:spPr>
          <a:xfrm>
            <a:off x="2028238" y="3696406"/>
            <a:ext cx="3991418" cy="2590094"/>
          </a:xfrm>
          <a:prstGeom prst="rect">
            <a:avLst/>
          </a:prstGeom>
        </p:spPr>
        <p:txBody>
          <a:bodyPr lIns="28575" tIns="28575" rIns="28575" bIns="28575" rtlCol="0" anchor="ctr"/>
          <a:lstStyle/>
          <a:p>
            <a:pPr marL="0" lvl="0" indent="0" algn="ctr">
              <a:lnSpc>
                <a:spcPts val="1496"/>
              </a:lnSpc>
              <a:spcBef>
                <a:spcPct val="0"/>
              </a:spcBef>
            </a:pP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16582" y="377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7" name="순서도: 처리 56"/>
          <p:cNvSpPr/>
          <p:nvPr/>
        </p:nvSpPr>
        <p:spPr>
          <a:xfrm>
            <a:off x="2059838" y="6426591"/>
            <a:ext cx="14160201" cy="176490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인식된 사람이 아는</a:t>
            </a:r>
            <a:r>
              <a:rPr lang="en-US" altLang="ko-KR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(</a:t>
            </a:r>
            <a:r>
              <a:rPr lang="ko-KR" altLang="en-US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학습된</a:t>
            </a:r>
            <a:r>
              <a:rPr lang="en-US" altLang="ko-KR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) </a:t>
            </a:r>
            <a:r>
              <a:rPr lang="ko-KR" altLang="en-US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사람이면 특정 인물이 방문했다고 </a:t>
            </a:r>
            <a:r>
              <a:rPr lang="ko-KR" altLang="en-US" sz="2400" b="1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메일로 알려주는 기능</a:t>
            </a:r>
            <a:endParaRPr lang="ko-KR" altLang="en-US" sz="2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만약 모르는</a:t>
            </a:r>
            <a:r>
              <a:rPr lang="en-US" altLang="ko-KR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(</a:t>
            </a:r>
            <a:r>
              <a:rPr lang="ko-KR" altLang="en-US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학습 되지 않은</a:t>
            </a:r>
            <a:r>
              <a:rPr lang="en-US" altLang="ko-KR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) </a:t>
            </a:r>
            <a:r>
              <a:rPr lang="ko-KR" altLang="en-US" sz="2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인물이 방문했다면 외부 사람이 방문했다는 메일이 전송 됨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16582" y="6545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오각형 55"/>
          <p:cNvSpPr/>
          <p:nvPr/>
        </p:nvSpPr>
        <p:spPr>
          <a:xfrm>
            <a:off x="1983638" y="3390900"/>
            <a:ext cx="2543186" cy="47172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얼굴 인식 기능</a:t>
            </a:r>
          </a:p>
        </p:txBody>
      </p:sp>
      <p:sp>
        <p:nvSpPr>
          <p:cNvPr id="69" name="오각형 68"/>
          <p:cNvSpPr/>
          <p:nvPr/>
        </p:nvSpPr>
        <p:spPr>
          <a:xfrm>
            <a:off x="1983638" y="6138755"/>
            <a:ext cx="2543186" cy="47172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메일 전송 기능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32027" y="2334280"/>
            <a:ext cx="656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 소개</a:t>
            </a:r>
          </a:p>
        </p:txBody>
      </p:sp>
    </p:spTree>
    <p:extLst>
      <p:ext uri="{BB962C8B-B14F-4D97-AF65-F5344CB8AC3E}">
        <p14:creationId xmlns:p14="http://schemas.microsoft.com/office/powerpoint/2010/main" val="19467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889277" y="5786872"/>
            <a:ext cx="8525624" cy="852248"/>
            <a:chOff x="4889277" y="7221803"/>
            <a:chExt cx="8525624" cy="852248"/>
          </a:xfrm>
        </p:grpSpPr>
        <p:grpSp>
          <p:nvGrpSpPr>
            <p:cNvPr id="42" name="Group 30"/>
            <p:cNvGrpSpPr/>
            <p:nvPr/>
          </p:nvGrpSpPr>
          <p:grpSpPr>
            <a:xfrm>
              <a:off x="5867400" y="7221803"/>
              <a:ext cx="6795423" cy="852248"/>
              <a:chOff x="0" y="0"/>
              <a:chExt cx="3181762" cy="399040"/>
            </a:xfrm>
          </p:grpSpPr>
          <p:sp>
            <p:nvSpPr>
              <p:cNvPr id="43" name="Freeform 31"/>
              <p:cNvSpPr/>
              <p:nvPr/>
            </p:nvSpPr>
            <p:spPr>
              <a:xfrm>
                <a:off x="0" y="0"/>
                <a:ext cx="3181762" cy="399040"/>
              </a:xfrm>
              <a:custGeom>
                <a:avLst/>
                <a:gdLst/>
                <a:ahLst/>
                <a:cxnLst/>
                <a:rect l="l" t="t" r="r" b="b"/>
                <a:pathLst>
                  <a:path w="3181762" h="399040">
                    <a:moveTo>
                      <a:pt x="33039" y="0"/>
                    </a:moveTo>
                    <a:lnTo>
                      <a:pt x="3148723" y="0"/>
                    </a:lnTo>
                    <a:cubicBezTo>
                      <a:pt x="3157485" y="0"/>
                      <a:pt x="3165889" y="3481"/>
                      <a:pt x="3172085" y="9677"/>
                    </a:cubicBezTo>
                    <a:cubicBezTo>
                      <a:pt x="3178281" y="15873"/>
                      <a:pt x="3181762" y="24277"/>
                      <a:pt x="3181762" y="33039"/>
                    </a:cubicBezTo>
                    <a:lnTo>
                      <a:pt x="3181762" y="366001"/>
                    </a:lnTo>
                    <a:cubicBezTo>
                      <a:pt x="3181762" y="384248"/>
                      <a:pt x="3166970" y="399040"/>
                      <a:pt x="3148723" y="399040"/>
                    </a:cubicBezTo>
                    <a:lnTo>
                      <a:pt x="33039" y="399040"/>
                    </a:lnTo>
                    <a:cubicBezTo>
                      <a:pt x="14792" y="399040"/>
                      <a:pt x="0" y="384248"/>
                      <a:pt x="0" y="366001"/>
                    </a:cubicBezTo>
                    <a:lnTo>
                      <a:pt x="0" y="33039"/>
                    </a:lnTo>
                    <a:cubicBezTo>
                      <a:pt x="0" y="24277"/>
                      <a:pt x="3481" y="15873"/>
                      <a:pt x="9677" y="9677"/>
                    </a:cubicBezTo>
                    <a:cubicBezTo>
                      <a:pt x="15873" y="3481"/>
                      <a:pt x="24277" y="0"/>
                      <a:pt x="33039" y="0"/>
                    </a:cubicBezTo>
                    <a:close/>
                  </a:path>
                </a:pathLst>
              </a:custGeom>
              <a:solidFill>
                <a:srgbClr val="C9DFDD"/>
              </a:solidFill>
              <a:ln w="19050" cap="rnd">
                <a:solidFill>
                  <a:srgbClr val="40352D"/>
                </a:solidFill>
                <a:prstDash val="solid"/>
                <a:round/>
              </a:ln>
            </p:spPr>
          </p:sp>
          <p:sp>
            <p:nvSpPr>
              <p:cNvPr id="44" name="TextBox 32"/>
              <p:cNvSpPr txBox="1"/>
              <p:nvPr/>
            </p:nvSpPr>
            <p:spPr>
              <a:xfrm>
                <a:off x="0" y="-19050"/>
                <a:ext cx="3181762" cy="418090"/>
              </a:xfrm>
              <a:prstGeom prst="rect">
                <a:avLst/>
              </a:prstGeom>
            </p:spPr>
            <p:txBody>
              <a:bodyPr lIns="28575" tIns="28575" rIns="28575" bIns="28575" rtlCol="0" anchor="ctr"/>
              <a:lstStyle/>
              <a:p>
                <a:pPr marL="0" lvl="0" indent="0" algn="ctr">
                  <a:lnSpc>
                    <a:spcPts val="1496"/>
                  </a:lnSpc>
                  <a:spcBef>
                    <a:spcPct val="0"/>
                  </a:spcBef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4889277" y="7386638"/>
              <a:ext cx="8525624" cy="522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67"/>
                </a:lnSpc>
                <a:spcBef>
                  <a:spcPct val="0"/>
                </a:spcBef>
              </a:pPr>
              <a:r>
                <a:rPr lang="ko-KR" altLang="en-US" sz="2799" b="1" dirty="0">
                  <a:solidFill>
                    <a:srgbClr val="40352D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210 디딤고딕 Light"/>
                  <a:sym typeface="210 디딤고딕 Light"/>
                </a:rPr>
                <a:t>주차별 일정</a:t>
              </a:r>
              <a:endParaRPr lang="en-US" sz="2799" b="1" u="none" strike="noStrike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endParaR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3460321" y="4069068"/>
            <a:ext cx="11383536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99"/>
              </a:lnSpc>
              <a:spcBef>
                <a:spcPct val="0"/>
              </a:spcBef>
            </a:pPr>
            <a:r>
              <a:rPr lang="ko-KR" altLang="en-US" sz="80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일정</a:t>
            </a:r>
            <a:endParaRPr lang="en-US" sz="80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</p:spTree>
    <p:extLst>
      <p:ext uri="{BB962C8B-B14F-4D97-AF65-F5344CB8AC3E}">
        <p14:creationId xmlns:p14="http://schemas.microsoft.com/office/powerpoint/2010/main" val="90096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966710" y="3390900"/>
            <a:ext cx="3423139" cy="2397931"/>
            <a:chOff x="0" y="-19050"/>
            <a:chExt cx="1027981" cy="127846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27981" cy="1096912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sz="2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610524" y="3426631"/>
            <a:ext cx="3423139" cy="2057401"/>
            <a:chOff x="0" y="0"/>
            <a:chExt cx="1027981" cy="125941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sz="2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254337" y="3426631"/>
            <a:ext cx="3423139" cy="2057401"/>
            <a:chOff x="0" y="0"/>
            <a:chExt cx="1027981" cy="125941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sz="2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2898151" y="3426631"/>
            <a:ext cx="3423139" cy="2057401"/>
            <a:chOff x="0" y="0"/>
            <a:chExt cx="1027981" cy="1259417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27981" cy="1259417"/>
            </a:xfrm>
            <a:custGeom>
              <a:avLst/>
              <a:gdLst/>
              <a:ahLst/>
              <a:cxnLst/>
              <a:rect l="l" t="t" r="r" b="b"/>
              <a:pathLst>
                <a:path w="1027981" h="1259417">
                  <a:moveTo>
                    <a:pt x="70111" y="0"/>
                  </a:moveTo>
                  <a:lnTo>
                    <a:pt x="957870" y="0"/>
                  </a:lnTo>
                  <a:cubicBezTo>
                    <a:pt x="996591" y="0"/>
                    <a:pt x="1027981" y="31390"/>
                    <a:pt x="1027981" y="70111"/>
                  </a:cubicBezTo>
                  <a:lnTo>
                    <a:pt x="1027981" y="1189306"/>
                  </a:lnTo>
                  <a:cubicBezTo>
                    <a:pt x="1027981" y="1228027"/>
                    <a:pt x="996591" y="1259417"/>
                    <a:pt x="957870" y="1259417"/>
                  </a:cubicBezTo>
                  <a:lnTo>
                    <a:pt x="70111" y="1259417"/>
                  </a:lnTo>
                  <a:cubicBezTo>
                    <a:pt x="51516" y="1259417"/>
                    <a:pt x="33683" y="1252030"/>
                    <a:pt x="20535" y="1238882"/>
                  </a:cubicBezTo>
                  <a:cubicBezTo>
                    <a:pt x="7387" y="1225733"/>
                    <a:pt x="0" y="1207900"/>
                    <a:pt x="0" y="1189306"/>
                  </a:cubicBezTo>
                  <a:lnTo>
                    <a:pt x="0" y="70111"/>
                  </a:lnTo>
                  <a:cubicBezTo>
                    <a:pt x="0" y="31390"/>
                    <a:pt x="31390" y="0"/>
                    <a:pt x="70111" y="0"/>
                  </a:cubicBezTo>
                  <a:close/>
                </a:path>
              </a:pathLst>
            </a:custGeom>
            <a:solidFill>
              <a:srgbClr val="C9DFDD"/>
            </a:solidFill>
            <a:ln w="19050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19050"/>
              <a:ext cx="1027981" cy="127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sz="2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3" name="AutoShape 43"/>
          <p:cNvSpPr/>
          <p:nvPr/>
        </p:nvSpPr>
        <p:spPr>
          <a:xfrm>
            <a:off x="1966710" y="4119556"/>
            <a:ext cx="14354580" cy="0"/>
          </a:xfrm>
          <a:prstGeom prst="line">
            <a:avLst/>
          </a:prstGeom>
          <a:ln w="19050" cap="flat">
            <a:solidFill>
              <a:srgbClr val="40352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4" name="Group 44"/>
          <p:cNvGrpSpPr/>
          <p:nvPr/>
        </p:nvGrpSpPr>
        <p:grpSpPr>
          <a:xfrm>
            <a:off x="3594955" y="4036231"/>
            <a:ext cx="166650" cy="166650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 sz="2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7238768" y="4036231"/>
            <a:ext cx="166650" cy="166650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 sz="2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0882582" y="4036231"/>
            <a:ext cx="166650" cy="166650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 sz="2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4526395" y="4036231"/>
            <a:ext cx="166650" cy="166650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352D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4"/>
                </a:lnSpc>
              </a:pPr>
              <a:endParaRPr sz="2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2195845" y="3426631"/>
            <a:ext cx="2964870" cy="58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2800" dirty="0">
                <a:solidFill>
                  <a:srgbClr val="40352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lab 라곰 Bold"/>
                <a:sym typeface="Tlab 라곰 Bold"/>
              </a:rPr>
              <a:t>1</a:t>
            </a:r>
            <a:r>
              <a:rPr lang="ko-KR" altLang="en-US" sz="2800" dirty="0">
                <a:solidFill>
                  <a:srgbClr val="40352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lab 라곰 Bold"/>
                <a:sym typeface="Tlab 라곰 Bold"/>
              </a:rPr>
              <a:t>주차</a:t>
            </a:r>
            <a:endParaRPr lang="en-US" sz="2800" dirty="0">
              <a:solidFill>
                <a:srgbClr val="40352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5839658" y="3426631"/>
            <a:ext cx="2964870" cy="58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2800" dirty="0">
                <a:solidFill>
                  <a:srgbClr val="40352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lab 라곰 Bold"/>
                <a:sym typeface="Tlab 라곰 Bold"/>
              </a:rPr>
              <a:t>2</a:t>
            </a:r>
            <a:r>
              <a:rPr lang="ko-KR" altLang="en-US" sz="2800" dirty="0">
                <a:solidFill>
                  <a:srgbClr val="40352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lab 라곰 Bold"/>
                <a:sym typeface="Tlab 라곰 Bold"/>
              </a:rPr>
              <a:t>주차</a:t>
            </a:r>
            <a:endParaRPr lang="en-US" sz="2800" dirty="0">
              <a:solidFill>
                <a:srgbClr val="40352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9483472" y="3426631"/>
            <a:ext cx="2964870" cy="58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2800" dirty="0">
                <a:solidFill>
                  <a:srgbClr val="40352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lab 라곰 Bold"/>
                <a:sym typeface="Tlab 라곰 Bold"/>
              </a:rPr>
              <a:t>3</a:t>
            </a:r>
            <a:r>
              <a:rPr lang="ko-KR" altLang="en-US" sz="2800" dirty="0">
                <a:solidFill>
                  <a:srgbClr val="40352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lab 라곰 Bold"/>
                <a:sym typeface="Tlab 라곰 Bold"/>
              </a:rPr>
              <a:t>주차</a:t>
            </a:r>
            <a:endParaRPr lang="en-US" sz="2800" dirty="0">
              <a:solidFill>
                <a:srgbClr val="40352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59" name="TextBox 59"/>
          <p:cNvSpPr txBox="1"/>
          <p:nvPr/>
        </p:nvSpPr>
        <p:spPr>
          <a:xfrm>
            <a:off x="13127286" y="3426631"/>
            <a:ext cx="2964870" cy="58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9"/>
              </a:lnSpc>
              <a:spcBef>
                <a:spcPct val="0"/>
              </a:spcBef>
            </a:pPr>
            <a:r>
              <a:rPr lang="en-US" sz="2800" dirty="0">
                <a:solidFill>
                  <a:srgbClr val="40352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lab 라곰 Bold"/>
                <a:sym typeface="Tlab 라곰 Bold"/>
              </a:rPr>
              <a:t>4</a:t>
            </a:r>
            <a:r>
              <a:rPr lang="ko-KR" altLang="en-US" sz="2800" dirty="0">
                <a:solidFill>
                  <a:srgbClr val="40352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lab 라곰 Bold"/>
                <a:sym typeface="Tlab 라곰 Bold"/>
              </a:rPr>
              <a:t>주차</a:t>
            </a:r>
            <a:endParaRPr lang="en-US" sz="2800" dirty="0">
              <a:solidFill>
                <a:srgbClr val="40352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4" name="TextBox 34"/>
          <p:cNvSpPr txBox="1"/>
          <p:nvPr/>
        </p:nvSpPr>
        <p:spPr>
          <a:xfrm>
            <a:off x="1580217" y="1270216"/>
            <a:ext cx="14345583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52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일정</a:t>
            </a:r>
            <a:endParaRPr lang="en-US" sz="52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95845" y="4417231"/>
            <a:ext cx="296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자료 탐색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39656" y="4417231"/>
            <a:ext cx="3194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생성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개발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483472" y="4417231"/>
            <a:ext cx="296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 개발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구현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127284" y="4417231"/>
            <a:ext cx="296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성능 개선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발표 준비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966710" y="5876590"/>
            <a:ext cx="3423139" cy="1338828"/>
          </a:xfrm>
          <a:prstGeom prst="rect">
            <a:avLst/>
          </a:prstGeom>
          <a:noFill/>
        </p:spPr>
        <p:txBody>
          <a:bodyPr wrap="square" lIns="288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 선정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 관련 </a:t>
            </a:r>
            <a:r>
              <a:rPr lang="ko-KR" altLang="en-US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딥러닝</a:t>
            </a: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모델 탐색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자료조사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10522" y="5876589"/>
            <a:ext cx="3423139" cy="2585323"/>
          </a:xfrm>
          <a:prstGeom prst="rect">
            <a:avLst/>
          </a:prstGeom>
          <a:noFill/>
        </p:spPr>
        <p:txBody>
          <a:bodyPr wrap="square" lIns="288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수집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크롤링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라벨링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전처리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학습 및 성능 비교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실시간 영상 테스트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54337" y="5872417"/>
            <a:ext cx="3423139" cy="3000821"/>
          </a:xfrm>
          <a:prstGeom prst="rect">
            <a:avLst/>
          </a:prstGeom>
          <a:noFill/>
        </p:spPr>
        <p:txBody>
          <a:bodyPr wrap="square" lIns="288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구현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 구현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사진 저장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메일 전송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검색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서버 및 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 </a:t>
            </a: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구축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898149" y="5872417"/>
            <a:ext cx="3423139" cy="2585323"/>
          </a:xfrm>
          <a:prstGeom prst="rect">
            <a:avLst/>
          </a:prstGeom>
          <a:noFill/>
        </p:spPr>
        <p:txBody>
          <a:bodyPr wrap="square" lIns="288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추가 데이터 생성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성능 개선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증강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변경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발표 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PPT </a:t>
            </a: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준비</a:t>
            </a:r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 정리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32027" y="2334280"/>
            <a:ext cx="656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주차별 일정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895" y="-986755"/>
            <a:ext cx="18397789" cy="12260510"/>
            <a:chOff x="0" y="0"/>
            <a:chExt cx="24530386" cy="163473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17318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634637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4086593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12259779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20432966" y="0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817318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1" name="Freeform 11"/>
            <p:cNvSpPr/>
            <p:nvPr/>
          </p:nvSpPr>
          <p:spPr>
            <a:xfrm>
              <a:off x="1634637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4086593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12259779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20432966" y="4076253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>
              <a:off x="817318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1634637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4086593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12259779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20432966" y="815250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20"/>
                  </a:lnTo>
                  <a:lnTo>
                    <a:pt x="0" y="409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0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817318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1634637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4086593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5" name="Freeform 25"/>
            <p:cNvSpPr/>
            <p:nvPr/>
          </p:nvSpPr>
          <p:spPr>
            <a:xfrm>
              <a:off x="12259779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Freeform 26"/>
            <p:cNvSpPr/>
            <p:nvPr/>
          </p:nvSpPr>
          <p:spPr>
            <a:xfrm>
              <a:off x="20432966" y="12249927"/>
              <a:ext cx="4097420" cy="4097420"/>
            </a:xfrm>
            <a:custGeom>
              <a:avLst/>
              <a:gdLst/>
              <a:ahLst/>
              <a:cxnLst/>
              <a:rect l="l" t="t" r="r" b="b"/>
              <a:pathLst>
                <a:path w="4097420" h="4097420">
                  <a:moveTo>
                    <a:pt x="0" y="0"/>
                  </a:moveTo>
                  <a:lnTo>
                    <a:pt x="4097420" y="0"/>
                  </a:lnTo>
                  <a:lnTo>
                    <a:pt x="4097420" y="4097419"/>
                  </a:lnTo>
                  <a:lnTo>
                    <a:pt x="0" y="409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1028700" y="936185"/>
            <a:ext cx="16230600" cy="8414630"/>
            <a:chOff x="0" y="0"/>
            <a:chExt cx="7599513" cy="393990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99513" cy="3939909"/>
            </a:xfrm>
            <a:custGeom>
              <a:avLst/>
              <a:gdLst/>
              <a:ahLst/>
              <a:cxnLst/>
              <a:rect l="l" t="t" r="r" b="b"/>
              <a:pathLst>
                <a:path w="7599513" h="3939909">
                  <a:moveTo>
                    <a:pt x="13833" y="0"/>
                  </a:moveTo>
                  <a:lnTo>
                    <a:pt x="7585680" y="0"/>
                  </a:lnTo>
                  <a:cubicBezTo>
                    <a:pt x="7593319" y="0"/>
                    <a:pt x="7599513" y="6193"/>
                    <a:pt x="7599513" y="13833"/>
                  </a:cubicBezTo>
                  <a:lnTo>
                    <a:pt x="7599513" y="3926076"/>
                  </a:lnTo>
                  <a:cubicBezTo>
                    <a:pt x="7599513" y="3933716"/>
                    <a:pt x="7593319" y="3939909"/>
                    <a:pt x="7585680" y="3939909"/>
                  </a:cubicBezTo>
                  <a:lnTo>
                    <a:pt x="13833" y="3939909"/>
                  </a:lnTo>
                  <a:cubicBezTo>
                    <a:pt x="6193" y="3939909"/>
                    <a:pt x="0" y="3933716"/>
                    <a:pt x="0" y="3926076"/>
                  </a:cubicBezTo>
                  <a:lnTo>
                    <a:pt x="0" y="13833"/>
                  </a:lnTo>
                  <a:cubicBezTo>
                    <a:pt x="0" y="6193"/>
                    <a:pt x="6193" y="0"/>
                    <a:pt x="13833" y="0"/>
                  </a:cubicBezTo>
                  <a:close/>
                </a:path>
              </a:pathLst>
            </a:custGeom>
            <a:solidFill>
              <a:srgbClr val="FDF7F2"/>
            </a:solidFill>
            <a:ln w="28575" cap="rnd">
              <a:solidFill>
                <a:srgbClr val="40352D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599513" cy="3958959"/>
            </a:xfrm>
            <a:prstGeom prst="rect">
              <a:avLst/>
            </a:prstGeom>
          </p:spPr>
          <p:txBody>
            <a:bodyPr lIns="28575" tIns="28575" rIns="28575" bIns="28575" rtlCol="0" anchor="ctr"/>
            <a:lstStyle/>
            <a:p>
              <a:pPr marL="0" lvl="0" indent="0" algn="ctr">
                <a:lnSpc>
                  <a:spcPts val="1496"/>
                </a:lnSpc>
                <a:spcBef>
                  <a:spcPct val="0"/>
                </a:spcBef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3460321" y="4069068"/>
            <a:ext cx="11383536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99"/>
              </a:lnSpc>
              <a:spcBef>
                <a:spcPct val="0"/>
              </a:spcBef>
            </a:pPr>
            <a:r>
              <a:rPr lang="ko-KR" altLang="en-US" sz="8000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lab 라곰 Bold"/>
                <a:sym typeface="Tlab 라곰 Bold"/>
              </a:rPr>
              <a:t>프로젝트 과정</a:t>
            </a:r>
            <a:endParaRPr lang="en-US" sz="8000" b="1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lab 라곰 Bold"/>
              <a:sym typeface="Tlab 라곰 Bold"/>
            </a:endParaRPr>
          </a:p>
        </p:txBody>
      </p:sp>
      <p:sp>
        <p:nvSpPr>
          <p:cNvPr id="36" name="Freeform 31"/>
          <p:cNvSpPr/>
          <p:nvPr/>
        </p:nvSpPr>
        <p:spPr>
          <a:xfrm>
            <a:off x="5867400" y="5786872"/>
            <a:ext cx="6795423" cy="852248"/>
          </a:xfrm>
          <a:custGeom>
            <a:avLst/>
            <a:gdLst/>
            <a:ahLst/>
            <a:cxnLst/>
            <a:rect l="l" t="t" r="r" b="b"/>
            <a:pathLst>
              <a:path w="3181762" h="399040">
                <a:moveTo>
                  <a:pt x="33039" y="0"/>
                </a:moveTo>
                <a:lnTo>
                  <a:pt x="3148723" y="0"/>
                </a:lnTo>
                <a:cubicBezTo>
                  <a:pt x="3157485" y="0"/>
                  <a:pt x="3165889" y="3481"/>
                  <a:pt x="3172085" y="9677"/>
                </a:cubicBezTo>
                <a:cubicBezTo>
                  <a:pt x="3178281" y="15873"/>
                  <a:pt x="3181762" y="24277"/>
                  <a:pt x="3181762" y="33039"/>
                </a:cubicBezTo>
                <a:lnTo>
                  <a:pt x="3181762" y="366001"/>
                </a:lnTo>
                <a:cubicBezTo>
                  <a:pt x="3181762" y="384248"/>
                  <a:pt x="3166970" y="399040"/>
                  <a:pt x="3148723" y="399040"/>
                </a:cubicBezTo>
                <a:lnTo>
                  <a:pt x="33039" y="399040"/>
                </a:lnTo>
                <a:cubicBezTo>
                  <a:pt x="14792" y="399040"/>
                  <a:pt x="0" y="384248"/>
                  <a:pt x="0" y="366001"/>
                </a:cubicBezTo>
                <a:lnTo>
                  <a:pt x="0" y="33039"/>
                </a:lnTo>
                <a:cubicBezTo>
                  <a:pt x="0" y="24277"/>
                  <a:pt x="3481" y="15873"/>
                  <a:pt x="9677" y="9677"/>
                </a:cubicBezTo>
                <a:cubicBezTo>
                  <a:pt x="15873" y="3481"/>
                  <a:pt x="24277" y="0"/>
                  <a:pt x="33039" y="0"/>
                </a:cubicBezTo>
                <a:close/>
              </a:path>
            </a:pathLst>
          </a:custGeom>
          <a:solidFill>
            <a:srgbClr val="C9DFDD"/>
          </a:solidFill>
          <a:ln w="19050" cap="rnd">
            <a:solidFill>
              <a:srgbClr val="40352D"/>
            </a:solidFill>
            <a:prstDash val="solid"/>
            <a:round/>
          </a:ln>
        </p:spPr>
      </p:sp>
      <p:sp>
        <p:nvSpPr>
          <p:cNvPr id="37" name="TextBox 40"/>
          <p:cNvSpPr txBox="1"/>
          <p:nvPr/>
        </p:nvSpPr>
        <p:spPr>
          <a:xfrm>
            <a:off x="4889277" y="5951707"/>
            <a:ext cx="8525624" cy="522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67"/>
              </a:lnSpc>
              <a:spcBef>
                <a:spcPct val="0"/>
              </a:spcBef>
            </a:pPr>
            <a:r>
              <a:rPr lang="ko-KR" altLang="en-US" sz="2799" b="1" dirty="0">
                <a:solidFill>
                  <a:srgbClr val="40352D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210 디딤고딕 Light"/>
                <a:sym typeface="210 디딤고딕 Light"/>
              </a:rPr>
              <a:t>프로젝트 진행 과정</a:t>
            </a:r>
            <a:endParaRPr lang="en-US" sz="2799" b="1" u="none" strike="noStrike" dirty="0">
              <a:solidFill>
                <a:srgbClr val="40352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210 디딤고딕 Light"/>
              <a:sym typeface="210 디딤고딕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778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1830</Words>
  <Application>Microsoft Office PowerPoint</Application>
  <PresentationFormat>사용자 지정</PresentationFormat>
  <Paragraphs>456</Paragraphs>
  <Slides>27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나눔스퀘어라운드 Bold</vt:lpstr>
      <vt:lpstr>나눔스퀘어라운드 Light</vt:lpstr>
      <vt:lpstr>Arial</vt:lpstr>
      <vt:lpstr>나눔스퀘어 Bold</vt:lpstr>
      <vt:lpstr>나눔스퀘어 Light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민트색 크림색 그룹 프로젝트 프레젠테이션</dc:title>
  <dc:creator>장지연</dc:creator>
  <cp:lastModifiedBy>장 지연</cp:lastModifiedBy>
  <cp:revision>129</cp:revision>
  <dcterms:created xsi:type="dcterms:W3CDTF">2006-08-16T00:00:00Z</dcterms:created>
  <dcterms:modified xsi:type="dcterms:W3CDTF">2024-10-25T12:56:05Z</dcterms:modified>
  <cp:version/>
</cp:coreProperties>
</file>