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59" r:id="rId5"/>
    <p:sldId id="268" r:id="rId6"/>
    <p:sldId id="260" r:id="rId7"/>
    <p:sldId id="266" r:id="rId8"/>
    <p:sldId id="258" r:id="rId9"/>
    <p:sldId id="271" r:id="rId10"/>
    <p:sldId id="270" r:id="rId11"/>
    <p:sldId id="272" r:id="rId12"/>
    <p:sldId id="261" r:id="rId13"/>
    <p:sldId id="262" r:id="rId14"/>
    <p:sldId id="263" r:id="rId15"/>
    <p:sldId id="265" r:id="rId16"/>
    <p:sldId id="269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210 디딤고딕 Light" panose="020B0600000101010101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나눔스퀘어라운드 Bold" panose="020B0600000101010101" pitchFamily="50" charset="-127"/>
      <p:bold r:id="rId26"/>
    </p:embeddedFont>
    <p:embeddedFont>
      <p:font typeface="나눔스퀘어라운드 Light" panose="020B0600000101010101" pitchFamily="50" charset="-127"/>
      <p:regular r:id="rId27"/>
    </p:embeddedFont>
    <p:embeddedFont>
      <p:font typeface="Tlab 라곰 Bold" panose="020B0600000101010101" charset="-127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872" autoAdjust="0"/>
  </p:normalViewPr>
  <p:slideViewPr>
    <p:cSldViewPr>
      <p:cViewPr>
        <p:scale>
          <a:sx n="66" d="100"/>
          <a:sy n="66" d="100"/>
        </p:scale>
        <p:origin x="101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8AF51-99E8-49DF-9E92-0E4454AD281A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AD698-E648-428C-B966-35EDAF02C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8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폰트 </a:t>
            </a:r>
            <a:r>
              <a:rPr lang="ko-KR" altLang="en-US" dirty="0" err="1" smtClean="0"/>
              <a:t>나눔스퀘어라운드</a:t>
            </a:r>
            <a:r>
              <a:rPr lang="en-US" altLang="ko-KR" dirty="0" smtClean="0"/>
              <a:t>bold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9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.\</a:t>
            </a:r>
            <a:r>
              <a:rPr lang="ko-KR" altLang="en-US" dirty="0" smtClean="0"/>
              <a:t>가상환경이름</a:t>
            </a:r>
            <a:r>
              <a:rPr lang="en-US" altLang="ko-KR" dirty="0" smtClean="0"/>
              <a:t>\Scripts\activate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73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.\</a:t>
            </a:r>
            <a:r>
              <a:rPr lang="ko-KR" altLang="en-US" dirty="0" smtClean="0"/>
              <a:t>가상환경이름</a:t>
            </a:r>
            <a:r>
              <a:rPr lang="en-US" altLang="ko-KR" dirty="0" smtClean="0"/>
              <a:t>\Scripts\activate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폰트 </a:t>
            </a:r>
            <a:r>
              <a:rPr lang="ko-KR" altLang="en-US" dirty="0" err="1" smtClean="0"/>
              <a:t>나눔스퀘어라운드</a:t>
            </a:r>
            <a:r>
              <a:rPr lang="en-US" altLang="ko-KR" dirty="0" smtClean="0"/>
              <a:t>bold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폰트 </a:t>
            </a:r>
            <a:r>
              <a:rPr lang="ko-KR" altLang="en-US" dirty="0" err="1" smtClean="0"/>
              <a:t>나눔스퀘어라운드</a:t>
            </a:r>
            <a:r>
              <a:rPr lang="en-US" altLang="ko-KR" dirty="0" smtClean="0"/>
              <a:t>bold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80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746289" y="2317812"/>
            <a:ext cx="6795423" cy="852248"/>
            <a:chOff x="0" y="0"/>
            <a:chExt cx="3181762" cy="3990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181762" cy="399040"/>
            </a:xfrm>
            <a:custGeom>
              <a:avLst/>
              <a:gdLst/>
              <a:ahLst/>
              <a:cxnLst/>
              <a:rect l="l" t="t" r="r" b="b"/>
              <a:pathLst>
                <a:path w="3181762" h="399040">
                  <a:moveTo>
                    <a:pt x="33039" y="0"/>
                  </a:moveTo>
                  <a:lnTo>
                    <a:pt x="3148723" y="0"/>
                  </a:lnTo>
                  <a:cubicBezTo>
                    <a:pt x="3157485" y="0"/>
                    <a:pt x="3165889" y="3481"/>
                    <a:pt x="3172085" y="9677"/>
                  </a:cubicBezTo>
                  <a:cubicBezTo>
                    <a:pt x="3178281" y="15873"/>
                    <a:pt x="3181762" y="24277"/>
                    <a:pt x="3181762" y="33039"/>
                  </a:cubicBezTo>
                  <a:lnTo>
                    <a:pt x="3181762" y="366001"/>
                  </a:lnTo>
                  <a:cubicBezTo>
                    <a:pt x="3181762" y="384248"/>
                    <a:pt x="3166970" y="399040"/>
                    <a:pt x="3148723" y="399040"/>
                  </a:cubicBezTo>
                  <a:lnTo>
                    <a:pt x="33039" y="399040"/>
                  </a:lnTo>
                  <a:cubicBezTo>
                    <a:pt x="14792" y="399040"/>
                    <a:pt x="0" y="384248"/>
                    <a:pt x="0" y="366001"/>
                  </a:cubicBezTo>
                  <a:lnTo>
                    <a:pt x="0" y="33039"/>
                  </a:lnTo>
                  <a:cubicBezTo>
                    <a:pt x="0" y="24277"/>
                    <a:pt x="3481" y="15873"/>
                    <a:pt x="9677" y="9677"/>
                  </a:cubicBezTo>
                  <a:cubicBezTo>
                    <a:pt x="15873" y="3481"/>
                    <a:pt x="24277" y="0"/>
                    <a:pt x="33039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3181762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127253" y="2692670"/>
            <a:ext cx="102532" cy="102532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6058215" y="2692670"/>
            <a:ext cx="102532" cy="10253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746289" y="2400300"/>
            <a:ext cx="6795423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ko-KR" altLang="en-US" sz="33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지켜보고있다 </a:t>
            </a:r>
            <a:r>
              <a:rPr lang="en-US" altLang="ko-KR" sz="33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TEAM</a:t>
            </a:r>
            <a:endParaRPr lang="en-US" sz="33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452232" y="4577083"/>
            <a:ext cx="11383536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얼굴 인식을 통한 </a:t>
            </a:r>
            <a:endParaRPr lang="en-US" altLang="ko-KR" sz="5400" b="1" dirty="0" smtClean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  <a:p>
            <a:pPr algn="ctr"/>
            <a:r>
              <a:rPr lang="ko-KR" altLang="en-US" sz="54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보안 알림 </a:t>
            </a:r>
            <a:r>
              <a:rPr lang="en-US" altLang="ko-KR" sz="54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CCTV </a:t>
            </a:r>
            <a:r>
              <a:rPr lang="ko-KR" altLang="en-US" sz="54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서비스</a:t>
            </a:r>
            <a:endParaRPr lang="en-US" sz="54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7425968" y="7602493"/>
            <a:ext cx="3444153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ko-KR" altLang="en-US" sz="2800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210 디딤고딕 Light"/>
                <a:sym typeface="210 디딤고딕 Light"/>
              </a:rPr>
              <a:t>장지연 김민정</a:t>
            </a:r>
            <a:endParaRPr lang="en-US" sz="2800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6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개발 환경 및 전체 구조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7656" y1="34400" x2="47656" y2="34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3176" y="4240161"/>
            <a:ext cx="1219200" cy="119062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2056721" y="2934253"/>
            <a:ext cx="2438400" cy="67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225332" y="2868327"/>
            <a:ext cx="2438400" cy="67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 : flask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58767" y="3861393"/>
            <a:ext cx="2678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: </a:t>
            </a:r>
            <a:r>
              <a:rPr lang="en-US" altLang="ko-KR" dirty="0" err="1" smtClean="0"/>
              <a:t>sqlite</a:t>
            </a:r>
            <a:endParaRPr lang="en-US" altLang="ko-KR" dirty="0"/>
          </a:p>
          <a:p>
            <a:r>
              <a:rPr lang="en-US" altLang="ko-KR" dirty="0" smtClean="0"/>
              <a:t>Python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8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889277" y="5786872"/>
            <a:ext cx="8525624" cy="852248"/>
            <a:chOff x="4889277" y="7221803"/>
            <a:chExt cx="8525624" cy="852248"/>
          </a:xfrm>
        </p:grpSpPr>
        <p:grpSp>
          <p:nvGrpSpPr>
            <p:cNvPr id="42" name="Group 30"/>
            <p:cNvGrpSpPr/>
            <p:nvPr/>
          </p:nvGrpSpPr>
          <p:grpSpPr>
            <a:xfrm>
              <a:off x="5867400" y="7221803"/>
              <a:ext cx="6795423" cy="852248"/>
              <a:chOff x="0" y="0"/>
              <a:chExt cx="3181762" cy="399040"/>
            </a:xfrm>
          </p:grpSpPr>
          <p:sp>
            <p:nvSpPr>
              <p:cNvPr id="43" name="Freeform 31"/>
              <p:cNvSpPr/>
              <p:nvPr/>
            </p:nvSpPr>
            <p:spPr>
              <a:xfrm>
                <a:off x="0" y="0"/>
                <a:ext cx="3181762" cy="399040"/>
              </a:xfrm>
              <a:custGeom>
                <a:avLst/>
                <a:gdLst/>
                <a:ahLst/>
                <a:cxnLst/>
                <a:rect l="l" t="t" r="r" b="b"/>
                <a:pathLst>
                  <a:path w="3181762" h="399040">
                    <a:moveTo>
                      <a:pt x="33039" y="0"/>
                    </a:moveTo>
                    <a:lnTo>
                      <a:pt x="3148723" y="0"/>
                    </a:lnTo>
                    <a:cubicBezTo>
                      <a:pt x="3157485" y="0"/>
                      <a:pt x="3165889" y="3481"/>
                      <a:pt x="3172085" y="9677"/>
                    </a:cubicBezTo>
                    <a:cubicBezTo>
                      <a:pt x="3178281" y="15873"/>
                      <a:pt x="3181762" y="24277"/>
                      <a:pt x="3181762" y="33039"/>
                    </a:cubicBezTo>
                    <a:lnTo>
                      <a:pt x="3181762" y="366001"/>
                    </a:lnTo>
                    <a:cubicBezTo>
                      <a:pt x="3181762" y="384248"/>
                      <a:pt x="3166970" y="399040"/>
                      <a:pt x="3148723" y="399040"/>
                    </a:cubicBezTo>
                    <a:lnTo>
                      <a:pt x="33039" y="399040"/>
                    </a:lnTo>
                    <a:cubicBezTo>
                      <a:pt x="14792" y="399040"/>
                      <a:pt x="0" y="384248"/>
                      <a:pt x="0" y="366001"/>
                    </a:cubicBezTo>
                    <a:lnTo>
                      <a:pt x="0" y="33039"/>
                    </a:lnTo>
                    <a:cubicBezTo>
                      <a:pt x="0" y="24277"/>
                      <a:pt x="3481" y="15873"/>
                      <a:pt x="9677" y="9677"/>
                    </a:cubicBezTo>
                    <a:cubicBezTo>
                      <a:pt x="15873" y="3481"/>
                      <a:pt x="24277" y="0"/>
                      <a:pt x="33039" y="0"/>
                    </a:cubicBezTo>
                    <a:close/>
                  </a:path>
                </a:pathLst>
              </a:custGeom>
              <a:solidFill>
                <a:srgbClr val="C9DFDD"/>
              </a:solidFill>
              <a:ln w="19050" cap="rnd">
                <a:solidFill>
                  <a:srgbClr val="40352D"/>
                </a:solidFill>
                <a:prstDash val="solid"/>
                <a:round/>
              </a:ln>
            </p:spPr>
          </p:sp>
          <p:sp>
            <p:nvSpPr>
              <p:cNvPr id="44" name="TextBox 32"/>
              <p:cNvSpPr txBox="1"/>
              <p:nvPr/>
            </p:nvSpPr>
            <p:spPr>
              <a:xfrm>
                <a:off x="0" y="-19050"/>
                <a:ext cx="3181762" cy="418090"/>
              </a:xfrm>
              <a:prstGeom prst="rect">
                <a:avLst/>
              </a:prstGeom>
            </p:spPr>
            <p:txBody>
              <a:bodyPr lIns="28575" tIns="28575" rIns="28575" bIns="28575" rtlCol="0" anchor="ctr"/>
              <a:lstStyle/>
              <a:p>
                <a:pPr marL="0" lvl="0" indent="0" algn="ctr">
                  <a:lnSpc>
                    <a:spcPts val="1496"/>
                  </a:lnSpc>
                  <a:spcBef>
                    <a:spcPct val="0"/>
                  </a:spcBef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4889277" y="7386638"/>
              <a:ext cx="8525624" cy="522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67"/>
                </a:lnSpc>
                <a:spcBef>
                  <a:spcPct val="0"/>
                </a:spcBef>
              </a:pPr>
              <a:r>
                <a:rPr lang="en-US" altLang="ko-KR" sz="2799" b="1" dirty="0" smtClean="0">
                  <a:solidFill>
                    <a:srgbClr val="40352D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210 디딤고딕 Light"/>
                  <a:sym typeface="210 디딤고딕 Light"/>
                </a:rPr>
                <a:t>WBS</a:t>
              </a:r>
              <a:endParaRPr lang="en-US" sz="2799" b="1" u="none" strike="noStrike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210 디딤고딕 Light"/>
                <a:sym typeface="210 디딤고딕 Light"/>
              </a:endParaR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3460321" y="4069068"/>
            <a:ext cx="11383536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99"/>
              </a:lnSpc>
              <a:spcBef>
                <a:spcPct val="0"/>
              </a:spcBef>
            </a:pPr>
            <a:r>
              <a:rPr lang="ko-KR" altLang="en-US" sz="80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일정</a:t>
            </a:r>
            <a:endParaRPr lang="en-US" sz="80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</p:spTree>
    <p:extLst>
      <p:ext uri="{BB962C8B-B14F-4D97-AF65-F5344CB8AC3E}">
        <p14:creationId xmlns:p14="http://schemas.microsoft.com/office/powerpoint/2010/main" val="9009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22476" y="1910150"/>
            <a:ext cx="12708220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 dirty="0">
                <a:solidFill>
                  <a:srgbClr val="40352D"/>
                </a:solidFill>
                <a:latin typeface="Tlab 라곰 Bold"/>
                <a:ea typeface="Tlab 라곰 Bold"/>
                <a:cs typeface="Tlab 라곰 Bold"/>
                <a:sym typeface="Tlab 라곰 Bold"/>
              </a:rPr>
              <a:t>프로젝트 </a:t>
            </a:r>
            <a:r>
              <a:rPr lang="en-US" sz="8845" dirty="0" err="1">
                <a:solidFill>
                  <a:srgbClr val="40352D"/>
                </a:solidFill>
                <a:latin typeface="Tlab 라곰 Bold"/>
                <a:ea typeface="Tlab 라곰 Bold"/>
                <a:cs typeface="Tlab 라곰 Bold"/>
                <a:sym typeface="Tlab 라곰 Bold"/>
              </a:rPr>
              <a:t>진행</a:t>
            </a:r>
            <a:endParaRPr lang="en-US" sz="8845" dirty="0">
              <a:solidFill>
                <a:srgbClr val="40352D"/>
              </a:solidFill>
              <a:latin typeface="Tlab 라곰 Bold"/>
              <a:ea typeface="Tlab 라곰 Bold"/>
              <a:cs typeface="Tlab 라곰 Bold"/>
              <a:sym typeface="Tlab 라곰 Bold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1966710" y="3936826"/>
            <a:ext cx="3423139" cy="4193812"/>
            <a:chOff x="0" y="0"/>
            <a:chExt cx="1027981" cy="125941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610524" y="3936826"/>
            <a:ext cx="3423139" cy="4193812"/>
            <a:chOff x="0" y="0"/>
            <a:chExt cx="1027981" cy="125941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254337" y="3936826"/>
            <a:ext cx="3423139" cy="4193812"/>
            <a:chOff x="0" y="0"/>
            <a:chExt cx="1027981" cy="125941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2898151" y="3936826"/>
            <a:ext cx="3423139" cy="4193812"/>
            <a:chOff x="0" y="0"/>
            <a:chExt cx="1027981" cy="1259417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3" name="AutoShape 43"/>
          <p:cNvSpPr/>
          <p:nvPr/>
        </p:nvSpPr>
        <p:spPr>
          <a:xfrm>
            <a:off x="1966710" y="5286375"/>
            <a:ext cx="14354580" cy="0"/>
          </a:xfrm>
          <a:prstGeom prst="line">
            <a:avLst/>
          </a:prstGeom>
          <a:ln w="19050" cap="flat">
            <a:solidFill>
              <a:srgbClr val="40352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4" name="Group 44"/>
          <p:cNvGrpSpPr/>
          <p:nvPr/>
        </p:nvGrpSpPr>
        <p:grpSpPr>
          <a:xfrm>
            <a:off x="3594955" y="5203050"/>
            <a:ext cx="166650" cy="166650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7238768" y="5203050"/>
            <a:ext cx="166650" cy="166650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0882582" y="5203050"/>
            <a:ext cx="166650" cy="166650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4526395" y="5203050"/>
            <a:ext cx="166650" cy="166650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2195845" y="4196020"/>
            <a:ext cx="2964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 dirty="0">
                <a:solidFill>
                  <a:srgbClr val="40352D"/>
                </a:solidFill>
                <a:latin typeface="Tlab 라곰 Bold"/>
                <a:ea typeface="Tlab 라곰 Bold"/>
                <a:cs typeface="Tlab 라곰 Bold"/>
                <a:sym typeface="Tlab 라곰 Bold"/>
              </a:rPr>
              <a:t>1분기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5839658" y="4196020"/>
            <a:ext cx="2964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  <a:ea typeface="Tlab 라곰 Bold"/>
                <a:cs typeface="Tlab 라곰 Bold"/>
                <a:sym typeface="Tlab 라곰 Bold"/>
              </a:rPr>
              <a:t>2분기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483472" y="4196020"/>
            <a:ext cx="2964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  <a:ea typeface="Tlab 라곰 Bold"/>
                <a:cs typeface="Tlab 라곰 Bold"/>
                <a:sym typeface="Tlab 라곰 Bold"/>
              </a:rPr>
              <a:t>3분기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127286" y="4196020"/>
            <a:ext cx="2964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  <a:ea typeface="Tlab 라곰 Bold"/>
                <a:cs typeface="Tlab 라곰 Bold"/>
                <a:sym typeface="Tlab 라곰 Bold"/>
              </a:rPr>
              <a:t>4분기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2294593" y="5750700"/>
            <a:ext cx="2767373" cy="106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3"/>
              </a:lnSpc>
              <a:spcBef>
                <a:spcPct val="0"/>
              </a:spcBef>
            </a:pP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프로젝트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계획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및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전략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수립</a:t>
            </a:r>
            <a:endParaRPr lang="en-US" sz="2799" dirty="0">
              <a:solidFill>
                <a:srgbClr val="40352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61" name="TextBox 61"/>
          <p:cNvSpPr txBox="1"/>
          <p:nvPr/>
        </p:nvSpPr>
        <p:spPr>
          <a:xfrm>
            <a:off x="5938407" y="5750700"/>
            <a:ext cx="2767373" cy="106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3"/>
              </a:lnSpc>
              <a:spcBef>
                <a:spcPct val="0"/>
              </a:spcBef>
            </a:pP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프로젝트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전략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개발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및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자원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배분</a:t>
            </a:r>
            <a:endParaRPr lang="en-US" sz="2799" dirty="0">
              <a:solidFill>
                <a:srgbClr val="40352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62" name="TextBox 62"/>
          <p:cNvSpPr txBox="1"/>
          <p:nvPr/>
        </p:nvSpPr>
        <p:spPr>
          <a:xfrm>
            <a:off x="9582221" y="5750700"/>
            <a:ext cx="2767373" cy="106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3"/>
              </a:lnSpc>
              <a:spcBef>
                <a:spcPct val="0"/>
              </a:spcBef>
            </a:pP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프로젝트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실행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및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모니터링</a:t>
            </a:r>
            <a:endParaRPr lang="en-US" sz="2799" dirty="0">
              <a:solidFill>
                <a:srgbClr val="40352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13226034" y="5750700"/>
            <a:ext cx="2767373" cy="106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3"/>
              </a:lnSpc>
              <a:spcBef>
                <a:spcPct val="0"/>
              </a:spcBef>
            </a:pP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프로젝트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성과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평가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및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최적화</a:t>
            </a:r>
            <a:endParaRPr lang="en-US" sz="2799" dirty="0">
              <a:solidFill>
                <a:srgbClr val="40352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22476" y="1910150"/>
            <a:ext cx="7399557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 dirty="0">
                <a:solidFill>
                  <a:srgbClr val="40352D"/>
                </a:solidFill>
                <a:latin typeface="Tlab 라곰 Bold"/>
                <a:ea typeface="Tlab 라곰 Bold"/>
                <a:cs typeface="Tlab 라곰 Bold"/>
                <a:sym typeface="Tlab 라곰 Bold"/>
              </a:rPr>
              <a:t>프로젝트 </a:t>
            </a:r>
            <a:r>
              <a:rPr lang="en-US" sz="8845" dirty="0" err="1">
                <a:solidFill>
                  <a:srgbClr val="40352D"/>
                </a:solidFill>
                <a:latin typeface="Tlab 라곰 Bold"/>
                <a:ea typeface="Tlab 라곰 Bold"/>
                <a:cs typeface="Tlab 라곰 Bold"/>
                <a:sym typeface="Tlab 라곰 Bold"/>
              </a:rPr>
              <a:t>성과</a:t>
            </a:r>
            <a:endParaRPr lang="en-US" sz="8845" dirty="0">
              <a:solidFill>
                <a:srgbClr val="40352D"/>
              </a:solidFill>
              <a:latin typeface="Tlab 라곰 Bold"/>
              <a:ea typeface="Tlab 라곰 Bold"/>
              <a:cs typeface="Tlab 라곰 Bold"/>
              <a:sym typeface="Tlab 라곰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622476" y="3836035"/>
            <a:ext cx="6041891" cy="273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67"/>
              </a:lnSpc>
            </a:pP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프로젝트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성과로는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증가한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매출액이나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수익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,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브랜드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인지도의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향상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,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고객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충성도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증가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,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새로운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고객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유치율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증가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등이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있을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수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있습니다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.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프로젝트를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통해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달성한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성과를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이곳에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작성해주세요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343" y="2668729"/>
            <a:ext cx="7013353" cy="6561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3366281" y="3830126"/>
            <a:ext cx="11555438" cy="1313374"/>
            <a:chOff x="0" y="0"/>
            <a:chExt cx="5410502" cy="61495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410502" cy="614950"/>
            </a:xfrm>
            <a:custGeom>
              <a:avLst/>
              <a:gdLst/>
              <a:ahLst/>
              <a:cxnLst/>
              <a:rect l="l" t="t" r="r" b="b"/>
              <a:pathLst>
                <a:path w="5410502" h="614950">
                  <a:moveTo>
                    <a:pt x="19429" y="0"/>
                  </a:moveTo>
                  <a:lnTo>
                    <a:pt x="5391073" y="0"/>
                  </a:lnTo>
                  <a:cubicBezTo>
                    <a:pt x="5401804" y="0"/>
                    <a:pt x="5410502" y="8699"/>
                    <a:pt x="5410502" y="19429"/>
                  </a:cubicBezTo>
                  <a:lnTo>
                    <a:pt x="5410502" y="595520"/>
                  </a:lnTo>
                  <a:cubicBezTo>
                    <a:pt x="5410502" y="606251"/>
                    <a:pt x="5401804" y="614950"/>
                    <a:pt x="5391073" y="614950"/>
                  </a:cubicBezTo>
                  <a:lnTo>
                    <a:pt x="19429" y="614950"/>
                  </a:lnTo>
                  <a:cubicBezTo>
                    <a:pt x="8699" y="614950"/>
                    <a:pt x="0" y="606251"/>
                    <a:pt x="0" y="595520"/>
                  </a:cubicBezTo>
                  <a:lnTo>
                    <a:pt x="0" y="19429"/>
                  </a:lnTo>
                  <a:cubicBezTo>
                    <a:pt x="0" y="8699"/>
                    <a:pt x="8699" y="0"/>
                    <a:pt x="194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5410502" cy="63400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366281" y="5552766"/>
            <a:ext cx="11555438" cy="1313374"/>
            <a:chOff x="0" y="0"/>
            <a:chExt cx="5410502" cy="61495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410502" cy="614950"/>
            </a:xfrm>
            <a:custGeom>
              <a:avLst/>
              <a:gdLst/>
              <a:ahLst/>
              <a:cxnLst/>
              <a:rect l="l" t="t" r="r" b="b"/>
              <a:pathLst>
                <a:path w="5410502" h="614950">
                  <a:moveTo>
                    <a:pt x="19429" y="0"/>
                  </a:moveTo>
                  <a:lnTo>
                    <a:pt x="5391073" y="0"/>
                  </a:lnTo>
                  <a:cubicBezTo>
                    <a:pt x="5401804" y="0"/>
                    <a:pt x="5410502" y="8699"/>
                    <a:pt x="5410502" y="19429"/>
                  </a:cubicBezTo>
                  <a:lnTo>
                    <a:pt x="5410502" y="595520"/>
                  </a:lnTo>
                  <a:cubicBezTo>
                    <a:pt x="5410502" y="606251"/>
                    <a:pt x="5401804" y="614950"/>
                    <a:pt x="5391073" y="614950"/>
                  </a:cubicBezTo>
                  <a:lnTo>
                    <a:pt x="19429" y="614950"/>
                  </a:lnTo>
                  <a:cubicBezTo>
                    <a:pt x="8699" y="614950"/>
                    <a:pt x="0" y="606251"/>
                    <a:pt x="0" y="595520"/>
                  </a:cubicBezTo>
                  <a:lnTo>
                    <a:pt x="0" y="19429"/>
                  </a:lnTo>
                  <a:cubicBezTo>
                    <a:pt x="0" y="8699"/>
                    <a:pt x="8699" y="0"/>
                    <a:pt x="194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19050"/>
              <a:ext cx="5410502" cy="63400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3366281" y="7275715"/>
            <a:ext cx="11555438" cy="1313374"/>
            <a:chOff x="0" y="0"/>
            <a:chExt cx="5410502" cy="61495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5410502" cy="614950"/>
            </a:xfrm>
            <a:custGeom>
              <a:avLst/>
              <a:gdLst/>
              <a:ahLst/>
              <a:cxnLst/>
              <a:rect l="l" t="t" r="r" b="b"/>
              <a:pathLst>
                <a:path w="5410502" h="614950">
                  <a:moveTo>
                    <a:pt x="19429" y="0"/>
                  </a:moveTo>
                  <a:lnTo>
                    <a:pt x="5391073" y="0"/>
                  </a:lnTo>
                  <a:cubicBezTo>
                    <a:pt x="5401804" y="0"/>
                    <a:pt x="5410502" y="8699"/>
                    <a:pt x="5410502" y="19429"/>
                  </a:cubicBezTo>
                  <a:lnTo>
                    <a:pt x="5410502" y="595520"/>
                  </a:lnTo>
                  <a:cubicBezTo>
                    <a:pt x="5410502" y="606251"/>
                    <a:pt x="5401804" y="614950"/>
                    <a:pt x="5391073" y="614950"/>
                  </a:cubicBezTo>
                  <a:lnTo>
                    <a:pt x="19429" y="614950"/>
                  </a:lnTo>
                  <a:cubicBezTo>
                    <a:pt x="8699" y="614950"/>
                    <a:pt x="0" y="606251"/>
                    <a:pt x="0" y="595520"/>
                  </a:cubicBezTo>
                  <a:lnTo>
                    <a:pt x="0" y="19429"/>
                  </a:lnTo>
                  <a:cubicBezTo>
                    <a:pt x="0" y="8699"/>
                    <a:pt x="8699" y="0"/>
                    <a:pt x="194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19050"/>
              <a:ext cx="5410502" cy="63400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3366281" y="3829817"/>
            <a:ext cx="1613759" cy="1313374"/>
            <a:chOff x="0" y="0"/>
            <a:chExt cx="755596" cy="61495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755596" cy="614950"/>
            </a:xfrm>
            <a:custGeom>
              <a:avLst/>
              <a:gdLst/>
              <a:ahLst/>
              <a:cxnLst/>
              <a:rect l="l" t="t" r="r" b="b"/>
              <a:pathLst>
                <a:path w="755596" h="614950">
                  <a:moveTo>
                    <a:pt x="139126" y="0"/>
                  </a:moveTo>
                  <a:lnTo>
                    <a:pt x="616470" y="0"/>
                  </a:lnTo>
                  <a:cubicBezTo>
                    <a:pt x="653369" y="0"/>
                    <a:pt x="688756" y="14658"/>
                    <a:pt x="714847" y="40749"/>
                  </a:cubicBezTo>
                  <a:cubicBezTo>
                    <a:pt x="740938" y="66840"/>
                    <a:pt x="755596" y="102227"/>
                    <a:pt x="755596" y="139126"/>
                  </a:cubicBezTo>
                  <a:lnTo>
                    <a:pt x="755596" y="475824"/>
                  </a:lnTo>
                  <a:cubicBezTo>
                    <a:pt x="755596" y="512722"/>
                    <a:pt x="740938" y="548110"/>
                    <a:pt x="714847" y="574201"/>
                  </a:cubicBezTo>
                  <a:cubicBezTo>
                    <a:pt x="688756" y="600292"/>
                    <a:pt x="653369" y="614950"/>
                    <a:pt x="616470" y="614950"/>
                  </a:cubicBezTo>
                  <a:lnTo>
                    <a:pt x="139126" y="614950"/>
                  </a:lnTo>
                  <a:cubicBezTo>
                    <a:pt x="102227" y="614950"/>
                    <a:pt x="66840" y="600292"/>
                    <a:pt x="40749" y="574201"/>
                  </a:cubicBezTo>
                  <a:cubicBezTo>
                    <a:pt x="14658" y="548110"/>
                    <a:pt x="0" y="512722"/>
                    <a:pt x="0" y="475824"/>
                  </a:cubicBezTo>
                  <a:lnTo>
                    <a:pt x="0" y="139126"/>
                  </a:lnTo>
                  <a:cubicBezTo>
                    <a:pt x="0" y="102227"/>
                    <a:pt x="14658" y="66840"/>
                    <a:pt x="40749" y="40749"/>
                  </a:cubicBezTo>
                  <a:cubicBezTo>
                    <a:pt x="66840" y="14658"/>
                    <a:pt x="102227" y="0"/>
                    <a:pt x="139126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19050"/>
              <a:ext cx="755596" cy="63400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3366281" y="5552921"/>
            <a:ext cx="1613759" cy="1313374"/>
            <a:chOff x="0" y="0"/>
            <a:chExt cx="755596" cy="61495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755596" cy="614950"/>
            </a:xfrm>
            <a:custGeom>
              <a:avLst/>
              <a:gdLst/>
              <a:ahLst/>
              <a:cxnLst/>
              <a:rect l="l" t="t" r="r" b="b"/>
              <a:pathLst>
                <a:path w="755596" h="614950">
                  <a:moveTo>
                    <a:pt x="139126" y="0"/>
                  </a:moveTo>
                  <a:lnTo>
                    <a:pt x="616470" y="0"/>
                  </a:lnTo>
                  <a:cubicBezTo>
                    <a:pt x="653369" y="0"/>
                    <a:pt x="688756" y="14658"/>
                    <a:pt x="714847" y="40749"/>
                  </a:cubicBezTo>
                  <a:cubicBezTo>
                    <a:pt x="740938" y="66840"/>
                    <a:pt x="755596" y="102227"/>
                    <a:pt x="755596" y="139126"/>
                  </a:cubicBezTo>
                  <a:lnTo>
                    <a:pt x="755596" y="475824"/>
                  </a:lnTo>
                  <a:cubicBezTo>
                    <a:pt x="755596" y="512722"/>
                    <a:pt x="740938" y="548110"/>
                    <a:pt x="714847" y="574201"/>
                  </a:cubicBezTo>
                  <a:cubicBezTo>
                    <a:pt x="688756" y="600292"/>
                    <a:pt x="653369" y="614950"/>
                    <a:pt x="616470" y="614950"/>
                  </a:cubicBezTo>
                  <a:lnTo>
                    <a:pt x="139126" y="614950"/>
                  </a:lnTo>
                  <a:cubicBezTo>
                    <a:pt x="102227" y="614950"/>
                    <a:pt x="66840" y="600292"/>
                    <a:pt x="40749" y="574201"/>
                  </a:cubicBezTo>
                  <a:cubicBezTo>
                    <a:pt x="14658" y="548110"/>
                    <a:pt x="0" y="512722"/>
                    <a:pt x="0" y="475824"/>
                  </a:cubicBezTo>
                  <a:lnTo>
                    <a:pt x="0" y="139126"/>
                  </a:lnTo>
                  <a:cubicBezTo>
                    <a:pt x="0" y="102227"/>
                    <a:pt x="14658" y="66840"/>
                    <a:pt x="40749" y="40749"/>
                  </a:cubicBezTo>
                  <a:cubicBezTo>
                    <a:pt x="66840" y="14658"/>
                    <a:pt x="102227" y="0"/>
                    <a:pt x="139126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19050"/>
              <a:ext cx="755596" cy="63400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3366281" y="7275715"/>
            <a:ext cx="1613759" cy="1313374"/>
            <a:chOff x="0" y="0"/>
            <a:chExt cx="755596" cy="61495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755596" cy="614950"/>
            </a:xfrm>
            <a:custGeom>
              <a:avLst/>
              <a:gdLst/>
              <a:ahLst/>
              <a:cxnLst/>
              <a:rect l="l" t="t" r="r" b="b"/>
              <a:pathLst>
                <a:path w="755596" h="614950">
                  <a:moveTo>
                    <a:pt x="139126" y="0"/>
                  </a:moveTo>
                  <a:lnTo>
                    <a:pt x="616470" y="0"/>
                  </a:lnTo>
                  <a:cubicBezTo>
                    <a:pt x="653369" y="0"/>
                    <a:pt x="688756" y="14658"/>
                    <a:pt x="714847" y="40749"/>
                  </a:cubicBezTo>
                  <a:cubicBezTo>
                    <a:pt x="740938" y="66840"/>
                    <a:pt x="755596" y="102227"/>
                    <a:pt x="755596" y="139126"/>
                  </a:cubicBezTo>
                  <a:lnTo>
                    <a:pt x="755596" y="475824"/>
                  </a:lnTo>
                  <a:cubicBezTo>
                    <a:pt x="755596" y="512722"/>
                    <a:pt x="740938" y="548110"/>
                    <a:pt x="714847" y="574201"/>
                  </a:cubicBezTo>
                  <a:cubicBezTo>
                    <a:pt x="688756" y="600292"/>
                    <a:pt x="653369" y="614950"/>
                    <a:pt x="616470" y="614950"/>
                  </a:cubicBezTo>
                  <a:lnTo>
                    <a:pt x="139126" y="614950"/>
                  </a:lnTo>
                  <a:cubicBezTo>
                    <a:pt x="102227" y="614950"/>
                    <a:pt x="66840" y="600292"/>
                    <a:pt x="40749" y="574201"/>
                  </a:cubicBezTo>
                  <a:cubicBezTo>
                    <a:pt x="14658" y="548110"/>
                    <a:pt x="0" y="512722"/>
                    <a:pt x="0" y="475824"/>
                  </a:cubicBezTo>
                  <a:lnTo>
                    <a:pt x="0" y="139126"/>
                  </a:lnTo>
                  <a:cubicBezTo>
                    <a:pt x="0" y="102227"/>
                    <a:pt x="14658" y="66840"/>
                    <a:pt x="40749" y="40749"/>
                  </a:cubicBezTo>
                  <a:cubicBezTo>
                    <a:pt x="66840" y="14658"/>
                    <a:pt x="102227" y="0"/>
                    <a:pt x="139126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0" y="-19050"/>
              <a:ext cx="755596" cy="63400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8" name="Freeform 48"/>
          <p:cNvSpPr/>
          <p:nvPr/>
        </p:nvSpPr>
        <p:spPr>
          <a:xfrm>
            <a:off x="3783831" y="5820124"/>
            <a:ext cx="778658" cy="778658"/>
          </a:xfrm>
          <a:custGeom>
            <a:avLst/>
            <a:gdLst/>
            <a:ahLst/>
            <a:cxnLst/>
            <a:rect l="l" t="t" r="r" b="b"/>
            <a:pathLst>
              <a:path w="778658" h="778658">
                <a:moveTo>
                  <a:pt x="0" y="0"/>
                </a:moveTo>
                <a:lnTo>
                  <a:pt x="778658" y="0"/>
                </a:lnTo>
                <a:lnTo>
                  <a:pt x="778658" y="778658"/>
                </a:lnTo>
                <a:lnTo>
                  <a:pt x="0" y="7786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49"/>
          <p:cNvSpPr/>
          <p:nvPr/>
        </p:nvSpPr>
        <p:spPr>
          <a:xfrm>
            <a:off x="3728911" y="7488153"/>
            <a:ext cx="888499" cy="888499"/>
          </a:xfrm>
          <a:custGeom>
            <a:avLst/>
            <a:gdLst/>
            <a:ahLst/>
            <a:cxnLst/>
            <a:rect l="l" t="t" r="r" b="b"/>
            <a:pathLst>
              <a:path w="888499" h="888499">
                <a:moveTo>
                  <a:pt x="0" y="0"/>
                </a:moveTo>
                <a:lnTo>
                  <a:pt x="888499" y="0"/>
                </a:lnTo>
                <a:lnTo>
                  <a:pt x="888499" y="888499"/>
                </a:lnTo>
                <a:lnTo>
                  <a:pt x="0" y="8884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0" name="Freeform 50"/>
          <p:cNvSpPr/>
          <p:nvPr/>
        </p:nvSpPr>
        <p:spPr>
          <a:xfrm>
            <a:off x="3743154" y="4038889"/>
            <a:ext cx="860014" cy="895848"/>
          </a:xfrm>
          <a:custGeom>
            <a:avLst/>
            <a:gdLst/>
            <a:ahLst/>
            <a:cxnLst/>
            <a:rect l="l" t="t" r="r" b="b"/>
            <a:pathLst>
              <a:path w="860014" h="895848">
                <a:moveTo>
                  <a:pt x="0" y="0"/>
                </a:moveTo>
                <a:lnTo>
                  <a:pt x="860013" y="0"/>
                </a:lnTo>
                <a:lnTo>
                  <a:pt x="860013" y="895848"/>
                </a:lnTo>
                <a:lnTo>
                  <a:pt x="0" y="8958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51" name="TextBox 51"/>
          <p:cNvSpPr txBox="1"/>
          <p:nvPr/>
        </p:nvSpPr>
        <p:spPr>
          <a:xfrm>
            <a:off x="2622476" y="1910150"/>
            <a:ext cx="9687034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 dirty="0">
                <a:solidFill>
                  <a:srgbClr val="40352D"/>
                </a:solidFill>
                <a:latin typeface="Tlab 라곰 Bold"/>
                <a:ea typeface="Tlab 라곰 Bold"/>
                <a:cs typeface="Tlab 라곰 Bold"/>
                <a:sym typeface="Tlab 라곰 Bold"/>
              </a:rPr>
              <a:t>프로젝트 </a:t>
            </a:r>
            <a:r>
              <a:rPr lang="en-US" sz="8845" dirty="0" err="1">
                <a:solidFill>
                  <a:srgbClr val="40352D"/>
                </a:solidFill>
                <a:latin typeface="Tlab 라곰 Bold"/>
                <a:ea typeface="Tlab 라곰 Bold"/>
                <a:cs typeface="Tlab 라곰 Bold"/>
                <a:sym typeface="Tlab 라곰 Bold"/>
              </a:rPr>
              <a:t>발전</a:t>
            </a:r>
            <a:r>
              <a:rPr lang="en-US" sz="8845" dirty="0">
                <a:solidFill>
                  <a:srgbClr val="40352D"/>
                </a:solidFill>
                <a:latin typeface="Tlab 라곰 Bold"/>
                <a:ea typeface="Tlab 라곰 Bold"/>
                <a:cs typeface="Tlab 라곰 Bold"/>
                <a:sym typeface="Tlab 라곰 Bold"/>
              </a:rPr>
              <a:t> </a:t>
            </a:r>
            <a:r>
              <a:rPr lang="en-US" sz="8845" dirty="0" err="1">
                <a:solidFill>
                  <a:srgbClr val="40352D"/>
                </a:solidFill>
                <a:latin typeface="Tlab 라곰 Bold"/>
                <a:ea typeface="Tlab 라곰 Bold"/>
                <a:cs typeface="Tlab 라곰 Bold"/>
                <a:sym typeface="Tlab 라곰 Bold"/>
              </a:rPr>
              <a:t>방향</a:t>
            </a:r>
            <a:endParaRPr lang="en-US" sz="8845" dirty="0">
              <a:solidFill>
                <a:srgbClr val="40352D"/>
              </a:solidFill>
              <a:latin typeface="Tlab 라곰 Bold"/>
              <a:ea typeface="Tlab 라곰 Bold"/>
              <a:cs typeface="Tlab 라곰 Bold"/>
              <a:sym typeface="Tlab 라곰 Bold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5369060" y="4178774"/>
            <a:ext cx="9552659" cy="52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고객 중심의 마케팅 전략 강화하여 장기적인 관계 구축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5369060" y="5901415"/>
            <a:ext cx="9552659" cy="52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3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새로운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기술의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적극적인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활용을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통한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혁신적인</a:t>
            </a:r>
            <a:r>
              <a:rPr lang="en-US" sz="2799" dirty="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프로젝트 </a:t>
            </a:r>
            <a:r>
              <a:rPr lang="en-US" sz="2799" dirty="0" err="1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실행</a:t>
            </a:r>
            <a:endParaRPr lang="en-US" sz="2799" dirty="0">
              <a:solidFill>
                <a:srgbClr val="40352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5369060" y="7624364"/>
            <a:ext cx="9552659" cy="52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기업 가치와 영향력을 통한 지속 가능한 마케팅 실행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746289" y="2317812"/>
            <a:ext cx="6795423" cy="852248"/>
            <a:chOff x="0" y="0"/>
            <a:chExt cx="3181762" cy="3990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181762" cy="399040"/>
            </a:xfrm>
            <a:custGeom>
              <a:avLst/>
              <a:gdLst/>
              <a:ahLst/>
              <a:cxnLst/>
              <a:rect l="l" t="t" r="r" b="b"/>
              <a:pathLst>
                <a:path w="3181762" h="399040">
                  <a:moveTo>
                    <a:pt x="33039" y="0"/>
                  </a:moveTo>
                  <a:lnTo>
                    <a:pt x="3148723" y="0"/>
                  </a:lnTo>
                  <a:cubicBezTo>
                    <a:pt x="3157485" y="0"/>
                    <a:pt x="3165889" y="3481"/>
                    <a:pt x="3172085" y="9677"/>
                  </a:cubicBezTo>
                  <a:cubicBezTo>
                    <a:pt x="3178281" y="15873"/>
                    <a:pt x="3181762" y="24277"/>
                    <a:pt x="3181762" y="33039"/>
                  </a:cubicBezTo>
                  <a:lnTo>
                    <a:pt x="3181762" y="366001"/>
                  </a:lnTo>
                  <a:cubicBezTo>
                    <a:pt x="3181762" y="384248"/>
                    <a:pt x="3166970" y="399040"/>
                    <a:pt x="3148723" y="399040"/>
                  </a:cubicBezTo>
                  <a:lnTo>
                    <a:pt x="33039" y="399040"/>
                  </a:lnTo>
                  <a:cubicBezTo>
                    <a:pt x="14792" y="399040"/>
                    <a:pt x="0" y="384248"/>
                    <a:pt x="0" y="366001"/>
                  </a:cubicBezTo>
                  <a:lnTo>
                    <a:pt x="0" y="33039"/>
                  </a:lnTo>
                  <a:cubicBezTo>
                    <a:pt x="0" y="24277"/>
                    <a:pt x="3481" y="15873"/>
                    <a:pt x="9677" y="9677"/>
                  </a:cubicBezTo>
                  <a:cubicBezTo>
                    <a:pt x="15873" y="3481"/>
                    <a:pt x="24277" y="0"/>
                    <a:pt x="33039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3181762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127253" y="2692670"/>
            <a:ext cx="102532" cy="102532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6058215" y="2692670"/>
            <a:ext cx="102532" cy="10253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6465547" y="2367251"/>
            <a:ext cx="5356906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 dirty="0">
                <a:solidFill>
                  <a:srgbClr val="40352D"/>
                </a:solidFill>
                <a:latin typeface="Tlab 라곰 Bold"/>
                <a:ea typeface="Tlab 라곰 Bold"/>
                <a:cs typeface="Tlab 라곰 Bold"/>
                <a:sym typeface="Tlab 라곰 Bold"/>
              </a:rPr>
              <a:t>THANK YOU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460321" y="4257675"/>
            <a:ext cx="11383536" cy="1332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99"/>
              </a:lnSpc>
              <a:spcBef>
                <a:spcPct val="0"/>
              </a:spcBef>
            </a:pPr>
            <a:r>
              <a:rPr lang="en-US" sz="10099" u="none" strike="noStrike">
                <a:solidFill>
                  <a:srgbClr val="40352D"/>
                </a:solidFill>
                <a:latin typeface="Tlab 라곰 Bold"/>
                <a:ea typeface="Tlab 라곰 Bold"/>
                <a:cs typeface="Tlab 라곰 Bold"/>
                <a:sym typeface="Tlab 라곰 Bold"/>
              </a:rPr>
              <a:t>감사합니다</a:t>
            </a:r>
          </a:p>
        </p:txBody>
      </p:sp>
      <p:sp>
        <p:nvSpPr>
          <p:cNvPr id="41" name="AutoShape 41"/>
          <p:cNvSpPr/>
          <p:nvPr/>
        </p:nvSpPr>
        <p:spPr>
          <a:xfrm>
            <a:off x="7407636" y="7688218"/>
            <a:ext cx="0" cy="384008"/>
          </a:xfrm>
          <a:prstGeom prst="line">
            <a:avLst/>
          </a:prstGeom>
          <a:ln w="19050" cap="flat">
            <a:solidFill>
              <a:srgbClr val="4035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10851789" y="7709002"/>
            <a:ext cx="0" cy="384008"/>
          </a:xfrm>
          <a:prstGeom prst="line">
            <a:avLst/>
          </a:prstGeom>
          <a:ln w="19050" cap="flat">
            <a:solidFill>
              <a:srgbClr val="4035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7425968" y="7602493"/>
            <a:ext cx="3444153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280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발표자 이수진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460321" y="7602493"/>
            <a:ext cx="3444153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284"/>
              </a:lnSpc>
              <a:spcBef>
                <a:spcPct val="0"/>
              </a:spcBef>
            </a:pPr>
            <a:r>
              <a:rPr lang="en-US" sz="2800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+123-456-7890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1391615" y="7602493"/>
            <a:ext cx="3444153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84"/>
              </a:lnSpc>
              <a:spcBef>
                <a:spcPct val="0"/>
              </a:spcBef>
            </a:pPr>
            <a:r>
              <a:rPr lang="en-US" sz="2800" u="none" strike="noStrike">
                <a:solidFill>
                  <a:srgbClr val="40352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@reallygreatsite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전이 학습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82429" y="2563410"/>
            <a:ext cx="13487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전이 학습 </a:t>
            </a:r>
            <a:r>
              <a:rPr lang="en-US" altLang="ko-KR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(Transfer Learning)</a:t>
            </a:r>
          </a:p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전이 학습은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기존에 학습된 모델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활용하여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새로운 데이터를 기반으로 추가 학습을 진행하는 것입니다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YOLOv8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이미 학습된 가중치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사용하여 새로운 </a:t>
            </a:r>
            <a:r>
              <a:rPr lang="ko-KR" altLang="en-US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데이터셋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클래스 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1000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 대해 학습하는 경우가 전이 학습입니다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경우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</a:p>
          <a:p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기존 </a:t>
            </a:r>
            <a:r>
              <a:rPr lang="en-US" altLang="ko-KR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YOLOv8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모델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대규모 데이터셋에서 학습된 가중치를 가지고 있습니다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새로운 </a:t>
            </a:r>
            <a:r>
              <a:rPr lang="ko-KR" altLang="en-US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데이터셋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개의 클래스와 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1000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개의 데이터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 대해 추가 학습을 진행하여 모델이 해당 </a:t>
            </a:r>
            <a:r>
              <a:rPr lang="ko-KR" altLang="en-US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데이터셋에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맞게 적응할 수 있도록 합니다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YOLOv8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기본 가중치가 중요한 이유</a:t>
            </a:r>
          </a:p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YOLOv8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은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대규모 </a:t>
            </a:r>
            <a:r>
              <a:rPr lang="ko-KR" altLang="en-US" b="1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데이터셋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예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COCO </a:t>
            </a:r>
            <a:r>
              <a:rPr lang="ko-KR" altLang="en-US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데이터셋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에서 학습된 모델입니다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데이터셋에는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많은 다양한 객체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 포함되어 있으며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모델은 이런 객체들에 대해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기본적인 특징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예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모양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질감 등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학습하게 됩니다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즉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하위 레이어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는 </a:t>
            </a:r>
            <a:r>
              <a:rPr lang="ko-KR" altLang="en-US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데이터셋에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포함된 객체들이 아니더라도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일반적인 이미지의 특징들을 학습합니다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하위 레이어에서 학습된 가중치는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새로운 객체에 대해서도 유용한 기본적인 시각적 특징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캡처할 수 있게 됩니다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en-US" altLang="ko-KR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새로운 클래스 학습과 전이 학습의 연관성</a:t>
            </a:r>
          </a:p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새로운 클래스가 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YOLOv8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기본 클래스에 포함되지 않더라도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**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전이 학습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(Transfer Learning)**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여전히 유효합니다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이는 모델이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이미 학습된 특징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재사용하여 새로운 객체를 더 빠르게 학습할 수 있기 때문입니다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모델은 새로운 클래스에 대한 정보를 추가 학습하면서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기존에 학습된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기본적인 이미지 처리 능력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재사용하게 됩니다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</a:p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YOLOv8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기존에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사람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자동차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와 같은 객체를 탐지할 수 있지만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새로운 데이터셋에서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고양이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와 같은 다른 객체를 학습한다면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기존 모델이 학습한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가장자리 탐지</a:t>
            </a:r>
            <a:r>
              <a:rPr lang="en-US" altLang="ko-KR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색상 패턴</a:t>
            </a:r>
            <a:r>
              <a:rPr lang="en-US" altLang="ko-KR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질감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등의 기본적인 시각적 정보는 여전히 유용합니다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전이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학습이 유효한 이유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YOLOv8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대규모 데이터셋에서 학습한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기본적인 이미지 특징들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새로운 </a:t>
            </a:r>
            <a:r>
              <a:rPr lang="ko-KR" altLang="en-US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데이터셋의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클래스에서도 여전히 유용하기 때문입니다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새로운 클래스가 기존에 없더라도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하위 레이어가 학습한 특징을 재사용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하여 학습을 가속할 수 있습니다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en-US" altLang="ko-KR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Fine-Tuning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필요한 경우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상위 레이어를 </a:t>
            </a:r>
            <a:r>
              <a:rPr lang="ko-KR" altLang="en-US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재학습하여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새로운 클래스에 맞게 조정할 수 있습니다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77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4639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22476" y="1910150"/>
            <a:ext cx="7399557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ko-KR" altLang="en-US" sz="66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목차</a:t>
            </a:r>
            <a:endParaRPr lang="en-US" sz="66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2957319" y="3944398"/>
            <a:ext cx="5818774" cy="852248"/>
            <a:chOff x="0" y="0"/>
            <a:chExt cx="2724474" cy="39904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511907" y="3944398"/>
            <a:ext cx="5818774" cy="852248"/>
            <a:chOff x="0" y="0"/>
            <a:chExt cx="2724474" cy="39904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957319" y="5296518"/>
            <a:ext cx="5818774" cy="852248"/>
            <a:chOff x="0" y="0"/>
            <a:chExt cx="2724474" cy="39904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511907" y="5296518"/>
            <a:ext cx="5818774" cy="852248"/>
            <a:chOff x="0" y="0"/>
            <a:chExt cx="2724474" cy="39904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2957319" y="6644066"/>
            <a:ext cx="5818774" cy="852248"/>
            <a:chOff x="0" y="0"/>
            <a:chExt cx="2724474" cy="39904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9511907" y="6644066"/>
            <a:ext cx="5818774" cy="852248"/>
            <a:chOff x="0" y="0"/>
            <a:chExt cx="2724474" cy="39904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4246288" y="4015811"/>
            <a:ext cx="429887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ko-KR" altLang="en-US" sz="3300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소개</a:t>
            </a:r>
            <a:endParaRPr lang="en-US" sz="3300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10800877" y="4015811"/>
            <a:ext cx="429887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</a:t>
            </a:r>
            <a:r>
              <a:rPr lang="ko-KR" altLang="en-US" sz="3300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일정</a:t>
            </a:r>
            <a:endParaRPr lang="en-US" sz="3300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4246288" y="5367931"/>
            <a:ext cx="429887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ko-KR" altLang="en-US" sz="3300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팀 소개</a:t>
            </a:r>
            <a:endParaRPr lang="en-US" sz="3300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10800877" y="5367931"/>
            <a:ext cx="429887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</a:t>
            </a:r>
            <a:r>
              <a:rPr lang="ko-KR" altLang="en-US" sz="3300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과정</a:t>
            </a:r>
            <a:endParaRPr lang="en-US" sz="3300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4246288" y="6715478"/>
            <a:ext cx="429887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ko-KR" altLang="en-US" sz="3300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개발 환경 및 전체 구조</a:t>
            </a:r>
            <a:endParaRPr lang="en-US" sz="3300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10800877" y="6715478"/>
            <a:ext cx="429887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ko-KR" altLang="en-US" sz="3300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후기</a:t>
            </a:r>
            <a:endParaRPr lang="en-US" sz="3300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3243607" y="4015811"/>
            <a:ext cx="636438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1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798196" y="4015811"/>
            <a:ext cx="636438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4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3243607" y="5365645"/>
            <a:ext cx="636438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798196" y="5365645"/>
            <a:ext cx="636438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5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3243607" y="6720266"/>
            <a:ext cx="636438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3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798196" y="6720266"/>
            <a:ext cx="636438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889277" y="5786872"/>
            <a:ext cx="8525624" cy="852248"/>
            <a:chOff x="4889277" y="7221803"/>
            <a:chExt cx="8525624" cy="852248"/>
          </a:xfrm>
        </p:grpSpPr>
        <p:grpSp>
          <p:nvGrpSpPr>
            <p:cNvPr id="42" name="Group 30"/>
            <p:cNvGrpSpPr/>
            <p:nvPr/>
          </p:nvGrpSpPr>
          <p:grpSpPr>
            <a:xfrm>
              <a:off x="5867400" y="7221803"/>
              <a:ext cx="6795423" cy="852248"/>
              <a:chOff x="0" y="0"/>
              <a:chExt cx="3181762" cy="399040"/>
            </a:xfrm>
          </p:grpSpPr>
          <p:sp>
            <p:nvSpPr>
              <p:cNvPr id="43" name="Freeform 31"/>
              <p:cNvSpPr/>
              <p:nvPr/>
            </p:nvSpPr>
            <p:spPr>
              <a:xfrm>
                <a:off x="0" y="0"/>
                <a:ext cx="3181762" cy="399040"/>
              </a:xfrm>
              <a:custGeom>
                <a:avLst/>
                <a:gdLst/>
                <a:ahLst/>
                <a:cxnLst/>
                <a:rect l="l" t="t" r="r" b="b"/>
                <a:pathLst>
                  <a:path w="3181762" h="399040">
                    <a:moveTo>
                      <a:pt x="33039" y="0"/>
                    </a:moveTo>
                    <a:lnTo>
                      <a:pt x="3148723" y="0"/>
                    </a:lnTo>
                    <a:cubicBezTo>
                      <a:pt x="3157485" y="0"/>
                      <a:pt x="3165889" y="3481"/>
                      <a:pt x="3172085" y="9677"/>
                    </a:cubicBezTo>
                    <a:cubicBezTo>
                      <a:pt x="3178281" y="15873"/>
                      <a:pt x="3181762" y="24277"/>
                      <a:pt x="3181762" y="33039"/>
                    </a:cubicBezTo>
                    <a:lnTo>
                      <a:pt x="3181762" y="366001"/>
                    </a:lnTo>
                    <a:cubicBezTo>
                      <a:pt x="3181762" y="384248"/>
                      <a:pt x="3166970" y="399040"/>
                      <a:pt x="3148723" y="399040"/>
                    </a:cubicBezTo>
                    <a:lnTo>
                      <a:pt x="33039" y="399040"/>
                    </a:lnTo>
                    <a:cubicBezTo>
                      <a:pt x="14792" y="399040"/>
                      <a:pt x="0" y="384248"/>
                      <a:pt x="0" y="366001"/>
                    </a:cubicBezTo>
                    <a:lnTo>
                      <a:pt x="0" y="33039"/>
                    </a:lnTo>
                    <a:cubicBezTo>
                      <a:pt x="0" y="24277"/>
                      <a:pt x="3481" y="15873"/>
                      <a:pt x="9677" y="9677"/>
                    </a:cubicBezTo>
                    <a:cubicBezTo>
                      <a:pt x="15873" y="3481"/>
                      <a:pt x="24277" y="0"/>
                      <a:pt x="33039" y="0"/>
                    </a:cubicBezTo>
                    <a:close/>
                  </a:path>
                </a:pathLst>
              </a:custGeom>
              <a:solidFill>
                <a:srgbClr val="C9DFDD"/>
              </a:solidFill>
              <a:ln w="19050" cap="rnd">
                <a:solidFill>
                  <a:srgbClr val="40352D"/>
                </a:solidFill>
                <a:prstDash val="solid"/>
                <a:round/>
              </a:ln>
            </p:spPr>
          </p:sp>
          <p:sp>
            <p:nvSpPr>
              <p:cNvPr id="44" name="TextBox 32"/>
              <p:cNvSpPr txBox="1"/>
              <p:nvPr/>
            </p:nvSpPr>
            <p:spPr>
              <a:xfrm>
                <a:off x="0" y="-19050"/>
                <a:ext cx="3181762" cy="418090"/>
              </a:xfrm>
              <a:prstGeom prst="rect">
                <a:avLst/>
              </a:prstGeom>
            </p:spPr>
            <p:txBody>
              <a:bodyPr lIns="28575" tIns="28575" rIns="28575" bIns="28575" rtlCol="0" anchor="ctr"/>
              <a:lstStyle/>
              <a:p>
                <a:pPr marL="0" lvl="0" indent="0" algn="ctr">
                  <a:lnSpc>
                    <a:spcPts val="1496"/>
                  </a:lnSpc>
                  <a:spcBef>
                    <a:spcPct val="0"/>
                  </a:spcBef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4889277" y="7386638"/>
              <a:ext cx="8525624" cy="564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67"/>
                </a:lnSpc>
                <a:spcBef>
                  <a:spcPct val="0"/>
                </a:spcBef>
              </a:pPr>
              <a:r>
                <a:rPr lang="ko-KR" altLang="en-US" sz="2799" b="1" u="none" strike="noStrike" dirty="0" smtClean="0">
                  <a:solidFill>
                    <a:srgbClr val="40352D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210 디딤고딕 Light"/>
                  <a:sym typeface="210 디딤고딕 Light"/>
                </a:rPr>
                <a:t>프로젝트 주제 및 개요</a:t>
              </a:r>
              <a:endParaRPr lang="en-US" sz="2799" b="1" u="none" strike="noStrike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210 디딤고딕 Light"/>
                <a:sym typeface="210 디딤고딕 Light"/>
              </a:endParaR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3460321" y="4069068"/>
            <a:ext cx="11383536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99"/>
              </a:lnSpc>
              <a:spcBef>
                <a:spcPct val="0"/>
              </a:spcBef>
            </a:pPr>
            <a:r>
              <a:rPr lang="ko-KR" altLang="en-US" sz="80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소개</a:t>
            </a:r>
            <a:endParaRPr lang="en-US" sz="80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소개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957304" y="6819900"/>
            <a:ext cx="12373392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367"/>
              </a:lnSpc>
              <a:spcBef>
                <a:spcPct val="0"/>
              </a:spcBef>
            </a:pPr>
            <a:r>
              <a:rPr lang="ko-KR" altLang="en-US" sz="2799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210 디딤고딕 Light"/>
                <a:sym typeface="210 디딤고딕 Light"/>
              </a:rPr>
              <a:t>카메라 화면에 나타난 사람의 얼굴을 실시간으로 인식하고</a:t>
            </a:r>
            <a:r>
              <a:rPr lang="en-US" altLang="ko-KR" sz="2799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210 디딤고딕 Light"/>
                <a:sym typeface="210 디딤고딕 Light"/>
              </a:rPr>
              <a:t>, </a:t>
            </a:r>
            <a:r>
              <a:rPr lang="ko-KR" altLang="en-US" sz="2799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210 디딤고딕 Light"/>
                <a:sym typeface="210 디딤고딕 Light"/>
              </a:rPr>
              <a:t>집 주인에게 누가 방문했는지 메일로 알려주는 서비스</a:t>
            </a:r>
            <a:endParaRPr lang="en-US" sz="2799" u="none" strike="noStrike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210 디딤고딕 Light"/>
              <a:sym typeface="210 디딤고딕 Light"/>
            </a:endParaRPr>
          </a:p>
        </p:txBody>
      </p:sp>
      <p:sp>
        <p:nvSpPr>
          <p:cNvPr id="36" name="Freeform 31"/>
          <p:cNvSpPr/>
          <p:nvPr/>
        </p:nvSpPr>
        <p:spPr>
          <a:xfrm>
            <a:off x="2135485" y="2336533"/>
            <a:ext cx="13714115" cy="852248"/>
          </a:xfrm>
          <a:custGeom>
            <a:avLst/>
            <a:gdLst/>
            <a:ahLst/>
            <a:cxnLst/>
            <a:rect l="l" t="t" r="r" b="b"/>
            <a:pathLst>
              <a:path w="3181762" h="399040">
                <a:moveTo>
                  <a:pt x="33039" y="0"/>
                </a:moveTo>
                <a:lnTo>
                  <a:pt x="3148723" y="0"/>
                </a:lnTo>
                <a:cubicBezTo>
                  <a:pt x="3157485" y="0"/>
                  <a:pt x="3165889" y="3481"/>
                  <a:pt x="3172085" y="9677"/>
                </a:cubicBezTo>
                <a:cubicBezTo>
                  <a:pt x="3178281" y="15873"/>
                  <a:pt x="3181762" y="24277"/>
                  <a:pt x="3181762" y="33039"/>
                </a:cubicBezTo>
                <a:lnTo>
                  <a:pt x="3181762" y="366001"/>
                </a:lnTo>
                <a:cubicBezTo>
                  <a:pt x="3181762" y="384248"/>
                  <a:pt x="3166970" y="399040"/>
                  <a:pt x="3148723" y="399040"/>
                </a:cubicBezTo>
                <a:lnTo>
                  <a:pt x="33039" y="399040"/>
                </a:lnTo>
                <a:cubicBezTo>
                  <a:pt x="14792" y="399040"/>
                  <a:pt x="0" y="384248"/>
                  <a:pt x="0" y="366001"/>
                </a:cubicBezTo>
                <a:lnTo>
                  <a:pt x="0" y="33039"/>
                </a:lnTo>
                <a:cubicBezTo>
                  <a:pt x="0" y="24277"/>
                  <a:pt x="3481" y="15873"/>
                  <a:pt x="9677" y="9677"/>
                </a:cubicBezTo>
                <a:cubicBezTo>
                  <a:pt x="15873" y="3481"/>
                  <a:pt x="24277" y="0"/>
                  <a:pt x="33039" y="0"/>
                </a:cubicBezTo>
                <a:close/>
              </a:path>
            </a:pathLst>
          </a:custGeom>
          <a:solidFill>
            <a:srgbClr val="C9DFDD"/>
          </a:solidFill>
          <a:ln w="19050" cap="rnd">
            <a:solidFill>
              <a:srgbClr val="40352D"/>
            </a:solidFill>
            <a:prstDash val="solid"/>
            <a:round/>
          </a:ln>
        </p:spPr>
        <p:txBody>
          <a:bodyPr anchor="ctr"/>
          <a:lstStyle/>
          <a:p>
            <a:pPr algn="ctr"/>
            <a:r>
              <a:rPr lang="ko-KR" altLang="en-US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실시간 얼굴 인식 보안 알림 </a:t>
            </a:r>
            <a:r>
              <a:rPr lang="en-US" altLang="ko-KR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CCTV</a:t>
            </a:r>
            <a:endParaRPr lang="ko-KR" altLang="en-US" sz="32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AutoShape 2" descr="CCTV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4565" y1="48947" x2="32174" y2="50526"/>
                        <a14:foregroundMark x1="32174" y1="50000" x2="32174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05" y="3532103"/>
            <a:ext cx="3529795" cy="2915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기능 소개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37" name="AutoShape 2" descr="CCTV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순서도: 처리 32"/>
          <p:cNvSpPr/>
          <p:nvPr/>
        </p:nvSpPr>
        <p:spPr>
          <a:xfrm>
            <a:off x="2059838" y="3386734"/>
            <a:ext cx="14160201" cy="176490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학습된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저장된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얼굴이 등장할 경우 얼굴을 인식하고 이미지로 저장</a:t>
            </a:r>
            <a:endParaRPr lang="en-US" altLang="ko-KR" sz="2400" dirty="0" smtClean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 데이터를 만들어 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YOLOv8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모델을 목표에 맞게 학습하여 물체를 인식하도록 학습</a:t>
            </a:r>
            <a:endParaRPr lang="ko-KR" altLang="en-US" sz="2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983638" y="2705100"/>
            <a:ext cx="3991418" cy="892934"/>
            <a:chOff x="1983638" y="2705100"/>
            <a:chExt cx="3991418" cy="892934"/>
          </a:xfrm>
        </p:grpSpPr>
        <p:grpSp>
          <p:nvGrpSpPr>
            <p:cNvPr id="40" name="Group 32"/>
            <p:cNvGrpSpPr/>
            <p:nvPr/>
          </p:nvGrpSpPr>
          <p:grpSpPr>
            <a:xfrm>
              <a:off x="1983638" y="2705100"/>
              <a:ext cx="3991418" cy="892934"/>
              <a:chOff x="0" y="-19050"/>
              <a:chExt cx="1868867" cy="418090"/>
            </a:xfrm>
          </p:grpSpPr>
          <p:sp>
            <p:nvSpPr>
              <p:cNvPr id="53" name="TextBox 34"/>
              <p:cNvSpPr txBox="1"/>
              <p:nvPr/>
            </p:nvSpPr>
            <p:spPr>
              <a:xfrm>
                <a:off x="0" y="-19050"/>
                <a:ext cx="1868867" cy="418090"/>
              </a:xfrm>
              <a:prstGeom prst="rect">
                <a:avLst/>
              </a:prstGeom>
            </p:spPr>
            <p:txBody>
              <a:bodyPr lIns="28575" tIns="28575" rIns="28575" bIns="28575" rtlCol="0" anchor="ctr"/>
              <a:lstStyle/>
              <a:p>
                <a:pPr marL="0" lvl="0" indent="0" algn="ctr">
                  <a:lnSpc>
                    <a:spcPts val="1496"/>
                  </a:lnSpc>
                  <a:spcBef>
                    <a:spcPct val="0"/>
                  </a:spcBef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2" name="Freeform 33"/>
              <p:cNvSpPr/>
              <p:nvPr/>
            </p:nvSpPr>
            <p:spPr>
              <a:xfrm>
                <a:off x="0" y="32461"/>
                <a:ext cx="1868867" cy="320383"/>
              </a:xfrm>
              <a:custGeom>
                <a:avLst/>
                <a:gdLst/>
                <a:ahLst/>
                <a:cxnLst/>
                <a:rect l="l" t="t" r="r" b="b"/>
                <a:pathLst>
                  <a:path w="1868867" h="399040">
                    <a:moveTo>
                      <a:pt x="56250" y="0"/>
                    </a:moveTo>
                    <a:lnTo>
                      <a:pt x="1812617" y="0"/>
                    </a:lnTo>
                    <a:cubicBezTo>
                      <a:pt x="1827536" y="0"/>
                      <a:pt x="1841843" y="5926"/>
                      <a:pt x="1852392" y="16475"/>
                    </a:cubicBezTo>
                    <a:cubicBezTo>
                      <a:pt x="1862941" y="27024"/>
                      <a:pt x="1868867" y="41331"/>
                      <a:pt x="1868867" y="56250"/>
                    </a:cubicBezTo>
                    <a:lnTo>
                      <a:pt x="1868867" y="342791"/>
                    </a:lnTo>
                    <a:cubicBezTo>
                      <a:pt x="1868867" y="357709"/>
                      <a:pt x="1862941" y="372016"/>
                      <a:pt x="1852392" y="382565"/>
                    </a:cubicBezTo>
                    <a:cubicBezTo>
                      <a:pt x="1841843" y="393114"/>
                      <a:pt x="1827536" y="399040"/>
                      <a:pt x="1812617" y="399040"/>
                    </a:cubicBezTo>
                    <a:lnTo>
                      <a:pt x="56250" y="399040"/>
                    </a:lnTo>
                    <a:cubicBezTo>
                      <a:pt x="41331" y="399040"/>
                      <a:pt x="27024" y="393114"/>
                      <a:pt x="16475" y="382565"/>
                    </a:cubicBezTo>
                    <a:cubicBezTo>
                      <a:pt x="5926" y="372016"/>
                      <a:pt x="0" y="357709"/>
                      <a:pt x="0" y="342791"/>
                    </a:cubicBezTo>
                    <a:lnTo>
                      <a:pt x="0" y="56250"/>
                    </a:lnTo>
                    <a:cubicBezTo>
                      <a:pt x="0" y="41331"/>
                      <a:pt x="5926" y="27024"/>
                      <a:pt x="16475" y="16475"/>
                    </a:cubicBezTo>
                    <a:cubicBezTo>
                      <a:pt x="27024" y="5926"/>
                      <a:pt x="41331" y="0"/>
                      <a:pt x="56250" y="0"/>
                    </a:cubicBezTo>
                    <a:close/>
                  </a:path>
                </a:pathLst>
              </a:custGeom>
              <a:solidFill>
                <a:srgbClr val="C9DFDD"/>
              </a:solidFill>
              <a:ln w="19050" cap="rnd">
                <a:solidFill>
                  <a:srgbClr val="40352D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  <a:r>
                  <a:rPr lang="ko-KR" altLang="en-US" sz="2400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얼굴 인식</a:t>
                </a:r>
                <a:endPara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41" name="Group 35"/>
            <p:cNvGrpSpPr/>
            <p:nvPr/>
          </p:nvGrpSpPr>
          <p:grpSpPr>
            <a:xfrm>
              <a:off x="5532927" y="3120644"/>
              <a:ext cx="102532" cy="102532"/>
              <a:chOff x="0" y="0"/>
              <a:chExt cx="812800" cy="812800"/>
            </a:xfrm>
          </p:grpSpPr>
          <p:sp>
            <p:nvSpPr>
              <p:cNvPr id="50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0352D"/>
              </a:solidFill>
            </p:spPr>
          </p:sp>
          <p:sp>
            <p:nvSpPr>
              <p:cNvPr id="51" name="TextBox 3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4"/>
                  </a:lnSpc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42" name="Group 38"/>
            <p:cNvGrpSpPr/>
            <p:nvPr/>
          </p:nvGrpSpPr>
          <p:grpSpPr>
            <a:xfrm>
              <a:off x="2323235" y="3120644"/>
              <a:ext cx="102532" cy="102532"/>
              <a:chOff x="0" y="0"/>
              <a:chExt cx="812800" cy="812800"/>
            </a:xfrm>
          </p:grpSpPr>
          <p:sp>
            <p:nvSpPr>
              <p:cNvPr id="48" name="Freeform 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0352D"/>
              </a:solidFill>
            </p:spPr>
          </p:sp>
          <p:sp>
            <p:nvSpPr>
              <p:cNvPr id="49" name="TextBox 4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4"/>
                  </a:lnSpc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47" name="TextBox 64"/>
          <p:cNvSpPr txBox="1"/>
          <p:nvPr/>
        </p:nvSpPr>
        <p:spPr>
          <a:xfrm>
            <a:off x="2028238" y="3462841"/>
            <a:ext cx="3991418" cy="2590094"/>
          </a:xfrm>
          <a:prstGeom prst="rect">
            <a:avLst/>
          </a:prstGeom>
        </p:spPr>
        <p:txBody>
          <a:bodyPr lIns="28575" tIns="28575" rIns="28575" bIns="28575" rtlCol="0" anchor="ctr"/>
          <a:lstStyle/>
          <a:p>
            <a:pPr marL="0" lvl="0" indent="0" algn="ctr">
              <a:lnSpc>
                <a:spcPts val="1496"/>
              </a:lnSpc>
              <a:spcBef>
                <a:spcPct val="0"/>
              </a:spcBef>
            </a:pP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16582" y="3505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7" name="순서도: 처리 56"/>
          <p:cNvSpPr/>
          <p:nvPr/>
        </p:nvSpPr>
        <p:spPr>
          <a:xfrm>
            <a:off x="2059838" y="6396320"/>
            <a:ext cx="14160201" cy="176490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인식된 사람이 아는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학습된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사람이면 특정 인물이 방문했다고 메일로 알려주는 기능</a:t>
            </a:r>
            <a:endParaRPr lang="en-US" altLang="ko-KR" sz="2400" dirty="0" smtClean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만약 모르는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 되지 않은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인물이 방문했다면 외부 사람이 방문했다는 메일이 전송 됨</a:t>
            </a:r>
            <a:endParaRPr lang="ko-KR" altLang="en-US" sz="2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8" name="Group 32"/>
          <p:cNvGrpSpPr/>
          <p:nvPr/>
        </p:nvGrpSpPr>
        <p:grpSpPr>
          <a:xfrm>
            <a:off x="1983638" y="5714686"/>
            <a:ext cx="3991418" cy="892934"/>
            <a:chOff x="0" y="-19050"/>
            <a:chExt cx="1868867" cy="418090"/>
          </a:xfrm>
        </p:grpSpPr>
        <p:sp>
          <p:nvSpPr>
            <p:cNvPr id="59" name="TextBox 34"/>
            <p:cNvSpPr txBox="1"/>
            <p:nvPr/>
          </p:nvSpPr>
          <p:spPr>
            <a:xfrm>
              <a:off x="0" y="-19050"/>
              <a:ext cx="1868867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0" name="Freeform 33"/>
            <p:cNvSpPr/>
            <p:nvPr/>
          </p:nvSpPr>
          <p:spPr>
            <a:xfrm>
              <a:off x="0" y="32461"/>
              <a:ext cx="1868867" cy="320383"/>
            </a:xfrm>
            <a:custGeom>
              <a:avLst/>
              <a:gdLst/>
              <a:ahLst/>
              <a:cxnLst/>
              <a:rect l="l" t="t" r="r" b="b"/>
              <a:pathLst>
                <a:path w="1868867" h="399040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342791"/>
                  </a:lnTo>
                  <a:cubicBezTo>
                    <a:pt x="1868867" y="357709"/>
                    <a:pt x="1862941" y="372016"/>
                    <a:pt x="1852392" y="382565"/>
                  </a:cubicBezTo>
                  <a:cubicBezTo>
                    <a:pt x="1841843" y="393114"/>
                    <a:pt x="1827536" y="399040"/>
                    <a:pt x="1812617" y="399040"/>
                  </a:cubicBezTo>
                  <a:lnTo>
                    <a:pt x="56250" y="399040"/>
                  </a:lnTo>
                  <a:cubicBezTo>
                    <a:pt x="41331" y="399040"/>
                    <a:pt x="27024" y="393114"/>
                    <a:pt x="16475" y="382565"/>
                  </a:cubicBezTo>
                  <a:cubicBezTo>
                    <a:pt x="5926" y="372016"/>
                    <a:pt x="0" y="357709"/>
                    <a:pt x="0" y="342791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r>
                <a:rPr lang="ko-KR" altLang="en-US" sz="2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메일 전송</a:t>
              </a: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61" name="Group 35"/>
          <p:cNvGrpSpPr/>
          <p:nvPr/>
        </p:nvGrpSpPr>
        <p:grpSpPr>
          <a:xfrm>
            <a:off x="5532927" y="6130230"/>
            <a:ext cx="102532" cy="102532"/>
            <a:chOff x="0" y="0"/>
            <a:chExt cx="812800" cy="812800"/>
          </a:xfrm>
        </p:grpSpPr>
        <p:sp>
          <p:nvSpPr>
            <p:cNvPr id="62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63" name="TextBox 3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64" name="Group 38"/>
          <p:cNvGrpSpPr/>
          <p:nvPr/>
        </p:nvGrpSpPr>
        <p:grpSpPr>
          <a:xfrm>
            <a:off x="2323235" y="6130230"/>
            <a:ext cx="102532" cy="102532"/>
            <a:chOff x="0" y="0"/>
            <a:chExt cx="812800" cy="812800"/>
          </a:xfrm>
        </p:grpSpPr>
        <p:sp>
          <p:nvSpPr>
            <p:cNvPr id="65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66" name="TextBox 4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416582" y="6514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7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6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목표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100" name="Freeform 69"/>
          <p:cNvSpPr/>
          <p:nvPr/>
        </p:nvSpPr>
        <p:spPr>
          <a:xfrm>
            <a:off x="2708330" y="3830625"/>
            <a:ext cx="5715075" cy="1598149"/>
          </a:xfrm>
          <a:custGeom>
            <a:avLst/>
            <a:gdLst/>
            <a:ahLst/>
            <a:cxnLst/>
            <a:rect l="l" t="t" r="r" b="b"/>
            <a:pathLst>
              <a:path w="1868867" h="1193687">
                <a:moveTo>
                  <a:pt x="56250" y="0"/>
                </a:moveTo>
                <a:lnTo>
                  <a:pt x="1812617" y="0"/>
                </a:lnTo>
                <a:cubicBezTo>
                  <a:pt x="1827536" y="0"/>
                  <a:pt x="1841843" y="5926"/>
                  <a:pt x="1852392" y="16475"/>
                </a:cubicBezTo>
                <a:cubicBezTo>
                  <a:pt x="1862941" y="27024"/>
                  <a:pt x="1868867" y="41331"/>
                  <a:pt x="1868867" y="56250"/>
                </a:cubicBezTo>
                <a:lnTo>
                  <a:pt x="1868867" y="1137438"/>
                </a:lnTo>
                <a:cubicBezTo>
                  <a:pt x="1868867" y="1168503"/>
                  <a:pt x="1843683" y="1193687"/>
                  <a:pt x="1812617" y="1193687"/>
                </a:cubicBezTo>
                <a:lnTo>
                  <a:pt x="56250" y="1193687"/>
                </a:lnTo>
                <a:cubicBezTo>
                  <a:pt x="41331" y="1193687"/>
                  <a:pt x="27024" y="1187761"/>
                  <a:pt x="16475" y="1177212"/>
                </a:cubicBezTo>
                <a:cubicBezTo>
                  <a:pt x="5926" y="1166663"/>
                  <a:pt x="0" y="1152356"/>
                  <a:pt x="0" y="1137438"/>
                </a:cubicBezTo>
                <a:lnTo>
                  <a:pt x="0" y="56250"/>
                </a:lnTo>
                <a:cubicBezTo>
                  <a:pt x="0" y="41331"/>
                  <a:pt x="5926" y="27024"/>
                  <a:pt x="16475" y="16475"/>
                </a:cubicBezTo>
                <a:cubicBezTo>
                  <a:pt x="27024" y="5926"/>
                  <a:pt x="41331" y="0"/>
                  <a:pt x="5625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40352D"/>
            </a:solidFill>
            <a:prstDash val="solid"/>
            <a:round/>
          </a:ln>
        </p:spPr>
        <p:txBody>
          <a:bodyPr anchor="ctr"/>
          <a:lstStyle/>
          <a:p>
            <a:r>
              <a:rPr lang="en-US" altLang="ko-KR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yolo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이용한 서비스를 개발하면서 </a:t>
            </a:r>
            <a:r>
              <a:rPr lang="ko-KR" altLang="en-US" sz="20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딥러닝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모델에 대한 전반적인 개념을 이해하고 목표에 맞게 변경하는 응용력을 키움</a:t>
            </a:r>
            <a:endParaRPr lang="ko-KR" altLang="en-US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1" name="TextBox 70"/>
          <p:cNvSpPr txBox="1"/>
          <p:nvPr/>
        </p:nvSpPr>
        <p:spPr>
          <a:xfrm>
            <a:off x="1924193" y="3952768"/>
            <a:ext cx="5603719" cy="3942094"/>
          </a:xfrm>
          <a:prstGeom prst="rect">
            <a:avLst/>
          </a:prstGeom>
        </p:spPr>
        <p:txBody>
          <a:bodyPr lIns="28575" tIns="28575" rIns="28575" bIns="28575" rtlCol="0" anchor="ctr"/>
          <a:lstStyle/>
          <a:p>
            <a:pPr marL="0" lvl="0" indent="0" algn="ctr">
              <a:lnSpc>
                <a:spcPts val="1496"/>
              </a:lnSpc>
              <a:spcBef>
                <a:spcPct val="0"/>
              </a:spcBef>
            </a:pP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1" name="Group 32"/>
          <p:cNvGrpSpPr/>
          <p:nvPr/>
        </p:nvGrpSpPr>
        <p:grpSpPr>
          <a:xfrm>
            <a:off x="2708330" y="3038056"/>
            <a:ext cx="5728976" cy="892934"/>
            <a:chOff x="0" y="-19050"/>
            <a:chExt cx="1868867" cy="418090"/>
          </a:xfrm>
        </p:grpSpPr>
        <p:sp>
          <p:nvSpPr>
            <p:cNvPr id="98" name="TextBox 34"/>
            <p:cNvSpPr txBox="1"/>
            <p:nvPr/>
          </p:nvSpPr>
          <p:spPr>
            <a:xfrm>
              <a:off x="0" y="-19050"/>
              <a:ext cx="1868867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9" name="Freeform 33"/>
            <p:cNvSpPr/>
            <p:nvPr/>
          </p:nvSpPr>
          <p:spPr>
            <a:xfrm>
              <a:off x="0" y="32461"/>
              <a:ext cx="1868867" cy="320383"/>
            </a:xfrm>
            <a:custGeom>
              <a:avLst/>
              <a:gdLst/>
              <a:ahLst/>
              <a:cxnLst/>
              <a:rect l="l" t="t" r="r" b="b"/>
              <a:pathLst>
                <a:path w="1868867" h="399040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342791"/>
                  </a:lnTo>
                  <a:cubicBezTo>
                    <a:pt x="1868867" y="357709"/>
                    <a:pt x="1862941" y="372016"/>
                    <a:pt x="1852392" y="382565"/>
                  </a:cubicBezTo>
                  <a:cubicBezTo>
                    <a:pt x="1841843" y="393114"/>
                    <a:pt x="1827536" y="399040"/>
                    <a:pt x="1812617" y="399040"/>
                  </a:cubicBezTo>
                  <a:lnTo>
                    <a:pt x="56250" y="399040"/>
                  </a:lnTo>
                  <a:cubicBezTo>
                    <a:pt x="41331" y="399040"/>
                    <a:pt x="27024" y="393114"/>
                    <a:pt x="16475" y="382565"/>
                  </a:cubicBezTo>
                  <a:cubicBezTo>
                    <a:pt x="5926" y="372016"/>
                    <a:pt x="0" y="357709"/>
                    <a:pt x="0" y="342791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r>
                <a:rPr lang="ko-KR" altLang="en-US" sz="2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딥러닝</a:t>
              </a:r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모델 이해 및 응용</a:t>
              </a:r>
            </a:p>
          </p:txBody>
        </p:sp>
      </p:grpSp>
      <p:sp>
        <p:nvSpPr>
          <p:cNvPr id="97" name="TextBox 37"/>
          <p:cNvSpPr txBox="1"/>
          <p:nvPr/>
        </p:nvSpPr>
        <p:spPr>
          <a:xfrm>
            <a:off x="7704820" y="3459608"/>
            <a:ext cx="116958" cy="869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524"/>
              </a:lnSpc>
            </a:pP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5" name="TextBox 40"/>
          <p:cNvSpPr txBox="1"/>
          <p:nvPr/>
        </p:nvSpPr>
        <p:spPr>
          <a:xfrm>
            <a:off x="3198599" y="3459608"/>
            <a:ext cx="116960" cy="869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524"/>
              </a:lnSpc>
            </a:pP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09" name="Group 32"/>
          <p:cNvGrpSpPr/>
          <p:nvPr/>
        </p:nvGrpSpPr>
        <p:grpSpPr>
          <a:xfrm>
            <a:off x="9772346" y="3038056"/>
            <a:ext cx="5714462" cy="892934"/>
            <a:chOff x="0" y="-19050"/>
            <a:chExt cx="1868867" cy="418090"/>
          </a:xfrm>
        </p:grpSpPr>
        <p:sp>
          <p:nvSpPr>
            <p:cNvPr id="110" name="TextBox 34"/>
            <p:cNvSpPr txBox="1"/>
            <p:nvPr/>
          </p:nvSpPr>
          <p:spPr>
            <a:xfrm>
              <a:off x="0" y="-19050"/>
              <a:ext cx="1868867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1" name="Freeform 33"/>
            <p:cNvSpPr/>
            <p:nvPr/>
          </p:nvSpPr>
          <p:spPr>
            <a:xfrm>
              <a:off x="0" y="32461"/>
              <a:ext cx="1868867" cy="320383"/>
            </a:xfrm>
            <a:custGeom>
              <a:avLst/>
              <a:gdLst/>
              <a:ahLst/>
              <a:cxnLst/>
              <a:rect l="l" t="t" r="r" b="b"/>
              <a:pathLst>
                <a:path w="1868867" h="399040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342791"/>
                  </a:lnTo>
                  <a:cubicBezTo>
                    <a:pt x="1868867" y="357709"/>
                    <a:pt x="1862941" y="372016"/>
                    <a:pt x="1852392" y="382565"/>
                  </a:cubicBezTo>
                  <a:cubicBezTo>
                    <a:pt x="1841843" y="393114"/>
                    <a:pt x="1827536" y="399040"/>
                    <a:pt x="1812617" y="399040"/>
                  </a:cubicBezTo>
                  <a:lnTo>
                    <a:pt x="56250" y="399040"/>
                  </a:lnTo>
                  <a:cubicBezTo>
                    <a:pt x="41331" y="399040"/>
                    <a:pt x="27024" y="393114"/>
                    <a:pt x="16475" y="382565"/>
                  </a:cubicBezTo>
                  <a:cubicBezTo>
                    <a:pt x="5926" y="372016"/>
                    <a:pt x="0" y="357709"/>
                    <a:pt x="0" y="342791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r>
                <a:rPr lang="ko-KR" altLang="en-US" sz="2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사용자 중심의 서비스 개발</a:t>
              </a: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12" name="TextBox 37"/>
          <p:cNvSpPr txBox="1"/>
          <p:nvPr/>
        </p:nvSpPr>
        <p:spPr>
          <a:xfrm>
            <a:off x="14768836" y="3459608"/>
            <a:ext cx="116958" cy="869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524"/>
              </a:lnSpc>
            </a:pP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3" name="TextBox 40"/>
          <p:cNvSpPr txBox="1"/>
          <p:nvPr/>
        </p:nvSpPr>
        <p:spPr>
          <a:xfrm>
            <a:off x="10262615" y="3459608"/>
            <a:ext cx="116960" cy="869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524"/>
              </a:lnSpc>
            </a:pP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5" name="Freeform 69"/>
          <p:cNvSpPr/>
          <p:nvPr/>
        </p:nvSpPr>
        <p:spPr>
          <a:xfrm>
            <a:off x="9757832" y="3845358"/>
            <a:ext cx="5728976" cy="1598149"/>
          </a:xfrm>
          <a:custGeom>
            <a:avLst/>
            <a:gdLst/>
            <a:ahLst/>
            <a:cxnLst/>
            <a:rect l="l" t="t" r="r" b="b"/>
            <a:pathLst>
              <a:path w="1868867" h="1193687">
                <a:moveTo>
                  <a:pt x="56250" y="0"/>
                </a:moveTo>
                <a:lnTo>
                  <a:pt x="1812617" y="0"/>
                </a:lnTo>
                <a:cubicBezTo>
                  <a:pt x="1827536" y="0"/>
                  <a:pt x="1841843" y="5926"/>
                  <a:pt x="1852392" y="16475"/>
                </a:cubicBezTo>
                <a:cubicBezTo>
                  <a:pt x="1862941" y="27024"/>
                  <a:pt x="1868867" y="41331"/>
                  <a:pt x="1868867" y="56250"/>
                </a:cubicBezTo>
                <a:lnTo>
                  <a:pt x="1868867" y="1137438"/>
                </a:lnTo>
                <a:cubicBezTo>
                  <a:pt x="1868867" y="1168503"/>
                  <a:pt x="1843683" y="1193687"/>
                  <a:pt x="1812617" y="1193687"/>
                </a:cubicBezTo>
                <a:lnTo>
                  <a:pt x="56250" y="1193687"/>
                </a:lnTo>
                <a:cubicBezTo>
                  <a:pt x="41331" y="1193687"/>
                  <a:pt x="27024" y="1187761"/>
                  <a:pt x="16475" y="1177212"/>
                </a:cubicBezTo>
                <a:cubicBezTo>
                  <a:pt x="5926" y="1166663"/>
                  <a:pt x="0" y="1152356"/>
                  <a:pt x="0" y="1137438"/>
                </a:cubicBezTo>
                <a:lnTo>
                  <a:pt x="0" y="56250"/>
                </a:lnTo>
                <a:cubicBezTo>
                  <a:pt x="0" y="41331"/>
                  <a:pt x="5926" y="27024"/>
                  <a:pt x="16475" y="16475"/>
                </a:cubicBezTo>
                <a:cubicBezTo>
                  <a:pt x="27024" y="5926"/>
                  <a:pt x="41331" y="0"/>
                  <a:pt x="5625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40352D"/>
            </a:solidFill>
            <a:prstDash val="solid"/>
            <a:round/>
          </a:ln>
        </p:spPr>
        <p:txBody>
          <a:bodyPr anchor="ctr"/>
          <a:lstStyle/>
          <a:p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 입장에서 필요한 기능을 생각하고 기획하여 사용하기 쉽고 효율성 좋은 웹 서비스를 기획 및 구현</a:t>
            </a:r>
            <a:endParaRPr lang="ko-KR" altLang="en-US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708330" y="5748246"/>
            <a:ext cx="4819582" cy="2169825"/>
          </a:xfrm>
          <a:prstGeom prst="rect">
            <a:avLst/>
          </a:prstGeom>
          <a:noFill/>
        </p:spPr>
        <p:txBody>
          <a:bodyPr wrap="square" lIns="288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yolo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모델의 이해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학습 데이터 생성 및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라벨링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정확도를 높이기 위한 노력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 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증강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 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모델 비교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757832" y="5748246"/>
            <a:ext cx="4819582" cy="2169825"/>
          </a:xfrm>
          <a:prstGeom prst="rect">
            <a:avLst/>
          </a:prstGeom>
          <a:noFill/>
        </p:spPr>
        <p:txBody>
          <a:bodyPr wrap="square" lIns="288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프론트 구현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기능 구현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 검색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날짜 검색 기능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메일 전송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889277" y="5786872"/>
            <a:ext cx="8525624" cy="852248"/>
            <a:chOff x="4889277" y="7221803"/>
            <a:chExt cx="8525624" cy="852248"/>
          </a:xfrm>
        </p:grpSpPr>
        <p:grpSp>
          <p:nvGrpSpPr>
            <p:cNvPr id="42" name="Group 30"/>
            <p:cNvGrpSpPr/>
            <p:nvPr/>
          </p:nvGrpSpPr>
          <p:grpSpPr>
            <a:xfrm>
              <a:off x="5867400" y="7221803"/>
              <a:ext cx="6795423" cy="852248"/>
              <a:chOff x="0" y="0"/>
              <a:chExt cx="3181762" cy="399040"/>
            </a:xfrm>
          </p:grpSpPr>
          <p:sp>
            <p:nvSpPr>
              <p:cNvPr id="43" name="Freeform 31"/>
              <p:cNvSpPr/>
              <p:nvPr/>
            </p:nvSpPr>
            <p:spPr>
              <a:xfrm>
                <a:off x="0" y="0"/>
                <a:ext cx="3181762" cy="399040"/>
              </a:xfrm>
              <a:custGeom>
                <a:avLst/>
                <a:gdLst/>
                <a:ahLst/>
                <a:cxnLst/>
                <a:rect l="l" t="t" r="r" b="b"/>
                <a:pathLst>
                  <a:path w="3181762" h="399040">
                    <a:moveTo>
                      <a:pt x="33039" y="0"/>
                    </a:moveTo>
                    <a:lnTo>
                      <a:pt x="3148723" y="0"/>
                    </a:lnTo>
                    <a:cubicBezTo>
                      <a:pt x="3157485" y="0"/>
                      <a:pt x="3165889" y="3481"/>
                      <a:pt x="3172085" y="9677"/>
                    </a:cubicBezTo>
                    <a:cubicBezTo>
                      <a:pt x="3178281" y="15873"/>
                      <a:pt x="3181762" y="24277"/>
                      <a:pt x="3181762" y="33039"/>
                    </a:cubicBezTo>
                    <a:lnTo>
                      <a:pt x="3181762" y="366001"/>
                    </a:lnTo>
                    <a:cubicBezTo>
                      <a:pt x="3181762" y="384248"/>
                      <a:pt x="3166970" y="399040"/>
                      <a:pt x="3148723" y="399040"/>
                    </a:cubicBezTo>
                    <a:lnTo>
                      <a:pt x="33039" y="399040"/>
                    </a:lnTo>
                    <a:cubicBezTo>
                      <a:pt x="14792" y="399040"/>
                      <a:pt x="0" y="384248"/>
                      <a:pt x="0" y="366001"/>
                    </a:cubicBezTo>
                    <a:lnTo>
                      <a:pt x="0" y="33039"/>
                    </a:lnTo>
                    <a:cubicBezTo>
                      <a:pt x="0" y="24277"/>
                      <a:pt x="3481" y="15873"/>
                      <a:pt x="9677" y="9677"/>
                    </a:cubicBezTo>
                    <a:cubicBezTo>
                      <a:pt x="15873" y="3481"/>
                      <a:pt x="24277" y="0"/>
                      <a:pt x="33039" y="0"/>
                    </a:cubicBezTo>
                    <a:close/>
                  </a:path>
                </a:pathLst>
              </a:custGeom>
              <a:solidFill>
                <a:srgbClr val="C9DFDD"/>
              </a:solidFill>
              <a:ln w="19050" cap="rnd">
                <a:solidFill>
                  <a:srgbClr val="40352D"/>
                </a:solidFill>
                <a:prstDash val="solid"/>
                <a:round/>
              </a:ln>
            </p:spPr>
          </p:sp>
          <p:sp>
            <p:nvSpPr>
              <p:cNvPr id="44" name="TextBox 32"/>
              <p:cNvSpPr txBox="1"/>
              <p:nvPr/>
            </p:nvSpPr>
            <p:spPr>
              <a:xfrm>
                <a:off x="0" y="-19050"/>
                <a:ext cx="3181762" cy="418090"/>
              </a:xfrm>
              <a:prstGeom prst="rect">
                <a:avLst/>
              </a:prstGeom>
            </p:spPr>
            <p:txBody>
              <a:bodyPr lIns="28575" tIns="28575" rIns="28575" bIns="28575" rtlCol="0" anchor="ctr"/>
              <a:lstStyle/>
              <a:p>
                <a:pPr marL="0" lvl="0" indent="0" algn="ctr">
                  <a:lnSpc>
                    <a:spcPts val="149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4889277" y="7386638"/>
              <a:ext cx="8525624" cy="522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67"/>
                </a:lnSpc>
                <a:spcBef>
                  <a:spcPct val="0"/>
                </a:spcBef>
              </a:pPr>
              <a:r>
                <a:rPr lang="ko-KR" altLang="en-US" sz="2799" b="1" u="none" strike="noStrike" dirty="0" smtClean="0">
                  <a:solidFill>
                    <a:srgbClr val="40352D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  <a:cs typeface="210 디딤고딕 Light"/>
                  <a:sym typeface="210 디딤고딕 Light"/>
                </a:rPr>
                <a:t>팀원 소개 및 역할 분담</a:t>
              </a:r>
              <a:endParaRPr lang="en-US" sz="2799" b="1" u="none" strike="noStrike" dirty="0">
                <a:solidFill>
                  <a:srgbClr val="40352D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210 디딤고딕 Light"/>
                <a:sym typeface="210 디딤고딕 Light"/>
              </a:endParaR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3460321" y="4069068"/>
            <a:ext cx="11383536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99"/>
              </a:lnSpc>
              <a:spcBef>
                <a:spcPct val="0"/>
              </a:spcBef>
            </a:pPr>
            <a:r>
              <a:rPr lang="ko-KR" altLang="en-US" sz="8000" b="1" dirty="0" smtClean="0">
                <a:solidFill>
                  <a:srgbClr val="40352D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lab 라곰 Bold"/>
                <a:sym typeface="Tlab 라곰 Bold"/>
              </a:rPr>
              <a:t>팀 소개</a:t>
            </a:r>
            <a:endParaRPr lang="en-US" sz="8000" b="1" dirty="0">
              <a:solidFill>
                <a:srgbClr val="40352D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lab 라곰 Bold"/>
              <a:sym typeface="Tlab 라곰 Bold"/>
            </a:endParaRPr>
          </a:p>
        </p:txBody>
      </p:sp>
    </p:spTree>
    <p:extLst>
      <p:ext uri="{BB962C8B-B14F-4D97-AF65-F5344CB8AC3E}">
        <p14:creationId xmlns:p14="http://schemas.microsoft.com/office/powerpoint/2010/main" val="40916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2015775" y="3067783"/>
            <a:ext cx="2964870" cy="852248"/>
            <a:chOff x="0" y="0"/>
            <a:chExt cx="1388215" cy="3990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88215" cy="399040"/>
            </a:xfrm>
            <a:custGeom>
              <a:avLst/>
              <a:gdLst/>
              <a:ahLst/>
              <a:cxnLst/>
              <a:rect l="l" t="t" r="r" b="b"/>
              <a:pathLst>
                <a:path w="1388215" h="399040">
                  <a:moveTo>
                    <a:pt x="41779" y="0"/>
                  </a:moveTo>
                  <a:lnTo>
                    <a:pt x="1346436" y="0"/>
                  </a:lnTo>
                  <a:cubicBezTo>
                    <a:pt x="1369510" y="0"/>
                    <a:pt x="1388215" y="18705"/>
                    <a:pt x="1388215" y="41779"/>
                  </a:cubicBezTo>
                  <a:lnTo>
                    <a:pt x="1388215" y="357261"/>
                  </a:lnTo>
                  <a:cubicBezTo>
                    <a:pt x="1388215" y="368342"/>
                    <a:pt x="1383813" y="378968"/>
                    <a:pt x="1375978" y="386804"/>
                  </a:cubicBezTo>
                  <a:cubicBezTo>
                    <a:pt x="1368143" y="394639"/>
                    <a:pt x="1357516" y="399040"/>
                    <a:pt x="1346436" y="399040"/>
                  </a:cubicBezTo>
                  <a:lnTo>
                    <a:pt x="41779" y="399040"/>
                  </a:lnTo>
                  <a:cubicBezTo>
                    <a:pt x="30699" y="399040"/>
                    <a:pt x="20072" y="394639"/>
                    <a:pt x="12237" y="386804"/>
                  </a:cubicBezTo>
                  <a:cubicBezTo>
                    <a:pt x="4402" y="378968"/>
                    <a:pt x="0" y="368342"/>
                    <a:pt x="0" y="357261"/>
                  </a:cubicBezTo>
                  <a:lnTo>
                    <a:pt x="0" y="41779"/>
                  </a:lnTo>
                  <a:cubicBezTo>
                    <a:pt x="0" y="30699"/>
                    <a:pt x="4402" y="20072"/>
                    <a:pt x="12237" y="12237"/>
                  </a:cubicBezTo>
                  <a:cubicBezTo>
                    <a:pt x="20072" y="4402"/>
                    <a:pt x="30699" y="0"/>
                    <a:pt x="41779" y="0"/>
                  </a:cubicBezTo>
                  <a:close/>
                </a:path>
              </a:pathLst>
            </a:custGeom>
            <a:solidFill>
              <a:srgbClr val="C9DFDD"/>
            </a:solidFill>
            <a:ln w="19050" cap="sq">
              <a:solidFill>
                <a:srgbClr val="40352D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ko-KR" altLang="en-US" sz="28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팀장 장지연</a:t>
              </a:r>
              <a:endPara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1388215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56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팀</a:t>
            </a:r>
            <a:r>
              <a:rPr lang="en-US" sz="52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 </a:t>
            </a:r>
            <a:r>
              <a:rPr 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소개</a:t>
            </a:r>
          </a:p>
        </p:txBody>
      </p:sp>
      <p:sp>
        <p:nvSpPr>
          <p:cNvPr id="58" name="Freeform 31"/>
          <p:cNvSpPr/>
          <p:nvPr/>
        </p:nvSpPr>
        <p:spPr>
          <a:xfrm>
            <a:off x="2015775" y="4118047"/>
            <a:ext cx="2964870" cy="852248"/>
          </a:xfrm>
          <a:custGeom>
            <a:avLst/>
            <a:gdLst/>
            <a:ahLst/>
            <a:cxnLst/>
            <a:rect l="l" t="t" r="r" b="b"/>
            <a:pathLst>
              <a:path w="1388215" h="399040">
                <a:moveTo>
                  <a:pt x="41779" y="0"/>
                </a:moveTo>
                <a:lnTo>
                  <a:pt x="1346436" y="0"/>
                </a:lnTo>
                <a:cubicBezTo>
                  <a:pt x="1369510" y="0"/>
                  <a:pt x="1388215" y="18705"/>
                  <a:pt x="1388215" y="41779"/>
                </a:cubicBezTo>
                <a:lnTo>
                  <a:pt x="1388215" y="357261"/>
                </a:lnTo>
                <a:cubicBezTo>
                  <a:pt x="1388215" y="368342"/>
                  <a:pt x="1383813" y="378968"/>
                  <a:pt x="1375978" y="386804"/>
                </a:cubicBezTo>
                <a:cubicBezTo>
                  <a:pt x="1368143" y="394639"/>
                  <a:pt x="1357516" y="399040"/>
                  <a:pt x="1346436" y="399040"/>
                </a:cubicBezTo>
                <a:lnTo>
                  <a:pt x="41779" y="399040"/>
                </a:lnTo>
                <a:cubicBezTo>
                  <a:pt x="30699" y="399040"/>
                  <a:pt x="20072" y="394639"/>
                  <a:pt x="12237" y="386804"/>
                </a:cubicBezTo>
                <a:cubicBezTo>
                  <a:pt x="4402" y="378968"/>
                  <a:pt x="0" y="368342"/>
                  <a:pt x="0" y="357261"/>
                </a:cubicBezTo>
                <a:lnTo>
                  <a:pt x="0" y="41779"/>
                </a:lnTo>
                <a:cubicBezTo>
                  <a:pt x="0" y="30699"/>
                  <a:pt x="4402" y="20072"/>
                  <a:pt x="12237" y="12237"/>
                </a:cubicBezTo>
                <a:cubicBezTo>
                  <a:pt x="20072" y="4402"/>
                  <a:pt x="30699" y="0"/>
                  <a:pt x="41779" y="0"/>
                </a:cubicBezTo>
                <a:close/>
              </a:path>
            </a:pathLst>
          </a:custGeom>
          <a:solidFill>
            <a:srgbClr val="C9DFDD">
              <a:alpha val="27000"/>
            </a:srgbClr>
          </a:solidFill>
          <a:ln w="19050" cap="sq">
            <a:solidFill>
              <a:srgbClr val="40352D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 김민정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889277" y="5786872"/>
            <a:ext cx="8525624" cy="852248"/>
            <a:chOff x="4889277" y="7221803"/>
            <a:chExt cx="8525624" cy="852248"/>
          </a:xfrm>
        </p:grpSpPr>
        <p:grpSp>
          <p:nvGrpSpPr>
            <p:cNvPr id="42" name="Group 30"/>
            <p:cNvGrpSpPr/>
            <p:nvPr/>
          </p:nvGrpSpPr>
          <p:grpSpPr>
            <a:xfrm>
              <a:off x="5867400" y="7221803"/>
              <a:ext cx="6795423" cy="852248"/>
              <a:chOff x="0" y="0"/>
              <a:chExt cx="3181762" cy="399040"/>
            </a:xfrm>
          </p:grpSpPr>
          <p:sp>
            <p:nvSpPr>
              <p:cNvPr id="43" name="Freeform 31"/>
              <p:cNvSpPr/>
              <p:nvPr/>
            </p:nvSpPr>
            <p:spPr>
              <a:xfrm>
                <a:off x="0" y="0"/>
                <a:ext cx="3181762" cy="399040"/>
              </a:xfrm>
              <a:custGeom>
                <a:avLst/>
                <a:gdLst/>
                <a:ahLst/>
                <a:cxnLst/>
                <a:rect l="l" t="t" r="r" b="b"/>
                <a:pathLst>
                  <a:path w="3181762" h="399040">
                    <a:moveTo>
                      <a:pt x="33039" y="0"/>
                    </a:moveTo>
                    <a:lnTo>
                      <a:pt x="3148723" y="0"/>
                    </a:lnTo>
                    <a:cubicBezTo>
                      <a:pt x="3157485" y="0"/>
                      <a:pt x="3165889" y="3481"/>
                      <a:pt x="3172085" y="9677"/>
                    </a:cubicBezTo>
                    <a:cubicBezTo>
                      <a:pt x="3178281" y="15873"/>
                      <a:pt x="3181762" y="24277"/>
                      <a:pt x="3181762" y="33039"/>
                    </a:cubicBezTo>
                    <a:lnTo>
                      <a:pt x="3181762" y="366001"/>
                    </a:lnTo>
                    <a:cubicBezTo>
                      <a:pt x="3181762" y="384248"/>
                      <a:pt x="3166970" y="399040"/>
                      <a:pt x="3148723" y="399040"/>
                    </a:cubicBezTo>
                    <a:lnTo>
                      <a:pt x="33039" y="399040"/>
                    </a:lnTo>
                    <a:cubicBezTo>
                      <a:pt x="14792" y="399040"/>
                      <a:pt x="0" y="384248"/>
                      <a:pt x="0" y="366001"/>
                    </a:cubicBezTo>
                    <a:lnTo>
                      <a:pt x="0" y="33039"/>
                    </a:lnTo>
                    <a:cubicBezTo>
                      <a:pt x="0" y="24277"/>
                      <a:pt x="3481" y="15873"/>
                      <a:pt x="9677" y="9677"/>
                    </a:cubicBezTo>
                    <a:cubicBezTo>
                      <a:pt x="15873" y="3481"/>
                      <a:pt x="24277" y="0"/>
                      <a:pt x="33039" y="0"/>
                    </a:cubicBezTo>
                    <a:close/>
                  </a:path>
                </a:pathLst>
              </a:custGeom>
              <a:solidFill>
                <a:srgbClr val="C9DFDD"/>
              </a:solidFill>
              <a:ln w="19050" cap="rnd">
                <a:solidFill>
                  <a:srgbClr val="40352D"/>
                </a:solidFill>
                <a:prstDash val="solid"/>
                <a:round/>
              </a:ln>
            </p:spPr>
          </p:sp>
          <p:sp>
            <p:nvSpPr>
              <p:cNvPr id="44" name="TextBox 32"/>
              <p:cNvSpPr txBox="1"/>
              <p:nvPr/>
            </p:nvSpPr>
            <p:spPr>
              <a:xfrm>
                <a:off x="0" y="-19050"/>
                <a:ext cx="3181762" cy="418090"/>
              </a:xfrm>
              <a:prstGeom prst="rect">
                <a:avLst/>
              </a:prstGeom>
            </p:spPr>
            <p:txBody>
              <a:bodyPr lIns="28575" tIns="28575" rIns="28575" bIns="28575" rtlCol="0" anchor="ctr"/>
              <a:lstStyle/>
              <a:p>
                <a:pPr marL="0" lvl="0" indent="0" algn="ctr">
                  <a:lnSpc>
                    <a:spcPts val="1496"/>
                  </a:lnSpc>
                  <a:spcBef>
                    <a:spcPct val="0"/>
                  </a:spcBef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4889277" y="7386638"/>
              <a:ext cx="8525624" cy="522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67"/>
                </a:lnSpc>
                <a:spcBef>
                  <a:spcPct val="0"/>
                </a:spcBef>
              </a:pPr>
              <a:r>
                <a:rPr lang="ko-KR" altLang="en-US" sz="2799" b="1" dirty="0" smtClean="0">
                  <a:solidFill>
                    <a:srgbClr val="40352D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210 디딤고딕 Light"/>
                  <a:sym typeface="210 디딤고딕 Light"/>
                </a:rPr>
                <a:t>개발 환경 및 기술 스택 정리</a:t>
              </a:r>
              <a:endParaRPr lang="en-US" sz="2799" b="1" u="none" strike="noStrike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210 디딤고딕 Light"/>
                <a:sym typeface="210 디딤고딕 Light"/>
              </a:endParaR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3460321" y="4069068"/>
            <a:ext cx="11383536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99"/>
              </a:lnSpc>
              <a:spcBef>
                <a:spcPct val="0"/>
              </a:spcBef>
            </a:pPr>
            <a:r>
              <a:rPr lang="ko-KR" altLang="en-US" sz="8000" b="1" dirty="0" smtClean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개발 환경 및 전체 구조</a:t>
            </a:r>
            <a:endParaRPr lang="en-US" sz="80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</p:spTree>
    <p:extLst>
      <p:ext uri="{BB962C8B-B14F-4D97-AF65-F5344CB8AC3E}">
        <p14:creationId xmlns:p14="http://schemas.microsoft.com/office/powerpoint/2010/main" val="5755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673</Words>
  <Application>Microsoft Office PowerPoint</Application>
  <PresentationFormat>사용자 지정</PresentationFormat>
  <Paragraphs>106</Paragraphs>
  <Slides>16</Slides>
  <Notes>5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Calibri</vt:lpstr>
      <vt:lpstr>210 디딤고딕 Light</vt:lpstr>
      <vt:lpstr>맑은 고딕</vt:lpstr>
      <vt:lpstr>나눔스퀘어라운드 Bold</vt:lpstr>
      <vt:lpstr>Arial</vt:lpstr>
      <vt:lpstr>나눔스퀘어라운드 Light</vt:lpstr>
      <vt:lpstr>Tlab 라곰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민트색 크림색 그룹 프로젝트 프레젠테이션</dc:title>
  <cp:lastModifiedBy>장 지연</cp:lastModifiedBy>
  <cp:revision>25</cp:revision>
  <dcterms:created xsi:type="dcterms:W3CDTF">2006-08-16T00:00:00Z</dcterms:created>
  <dcterms:modified xsi:type="dcterms:W3CDTF">2024-10-23T08:23:31Z</dcterms:modified>
  <dc:identifier>DAGUXbL6ty4</dc:identifier>
</cp:coreProperties>
</file>