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84" r:id="rId3"/>
    <p:sldId id="285" r:id="rId4"/>
    <p:sldId id="353" r:id="rId5"/>
    <p:sldId id="324" r:id="rId6"/>
    <p:sldId id="289" r:id="rId7"/>
    <p:sldId id="325" r:id="rId8"/>
    <p:sldId id="280" r:id="rId9"/>
    <p:sldId id="326" r:id="rId10"/>
    <p:sldId id="288" r:id="rId11"/>
    <p:sldId id="327" r:id="rId12"/>
    <p:sldId id="329" r:id="rId13"/>
    <p:sldId id="330" r:id="rId14"/>
    <p:sldId id="331" r:id="rId15"/>
    <p:sldId id="332" r:id="rId16"/>
    <p:sldId id="287" r:id="rId17"/>
    <p:sldId id="333" r:id="rId18"/>
    <p:sldId id="334" r:id="rId19"/>
    <p:sldId id="335" r:id="rId20"/>
    <p:sldId id="336" r:id="rId21"/>
    <p:sldId id="337" r:id="rId22"/>
    <p:sldId id="290" r:id="rId23"/>
    <p:sldId id="338" r:id="rId24"/>
    <p:sldId id="339" r:id="rId25"/>
    <p:sldId id="341" r:id="rId26"/>
    <p:sldId id="342" r:id="rId27"/>
    <p:sldId id="318" r:id="rId28"/>
    <p:sldId id="354" r:id="rId29"/>
    <p:sldId id="274" r:id="rId30"/>
    <p:sldId id="273" r:id="rId31"/>
    <p:sldId id="272" r:id="rId32"/>
    <p:sldId id="271" r:id="rId33"/>
    <p:sldId id="343" r:id="rId34"/>
    <p:sldId id="344" r:id="rId35"/>
    <p:sldId id="270" r:id="rId36"/>
    <p:sldId id="269" r:id="rId37"/>
    <p:sldId id="268" r:id="rId38"/>
    <p:sldId id="267" r:id="rId39"/>
    <p:sldId id="345" r:id="rId40"/>
    <p:sldId id="346" r:id="rId41"/>
    <p:sldId id="347" r:id="rId42"/>
    <p:sldId id="348" r:id="rId43"/>
    <p:sldId id="349" r:id="rId44"/>
    <p:sldId id="286" r:id="rId45"/>
    <p:sldId id="322" r:id="rId46"/>
    <p:sldId id="323" r:id="rId47"/>
    <p:sldId id="355" r:id="rId48"/>
  </p:sldIdLst>
  <p:sldSz cx="9144000" cy="5143500" type="screen16x9"/>
  <p:notesSz cx="6858000" cy="9144000"/>
  <p:embeddedFontLst>
    <p:embeddedFont>
      <p:font typeface="Montserrat" charset="0"/>
      <p:regular r:id="rId50"/>
      <p:bold r:id="rId51"/>
      <p:italic r:id="rId52"/>
      <p:boldItalic r:id="rId53"/>
    </p:embeddedFont>
    <p:embeddedFont>
      <p:font typeface="Bahnschrift SemiBold" charset="0"/>
      <p:bold r:id="rId54"/>
    </p:embeddedFont>
    <p:embeddedFont>
      <p:font typeface="Mongolian Baiti" pitchFamily="66" charset="0"/>
      <p:regular r:id="rId55"/>
    </p:embeddedFont>
    <p:embeddedFont>
      <p:font typeface="Calibri"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PC"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24" autoAdjust="0"/>
  </p:normalViewPr>
  <p:slideViewPr>
    <p:cSldViewPr snapToGrid="0">
      <p:cViewPr varScale="1">
        <p:scale>
          <a:sx n="92" d="100"/>
          <a:sy n="92" d="100"/>
        </p:scale>
        <p:origin x="-768" y="-102"/>
      </p:cViewPr>
      <p:guideLst>
        <p:guide orient="horz" pos="1620"/>
        <p:guide pos="2880"/>
      </p:guideLst>
    </p:cSldViewPr>
  </p:slideViewPr>
  <p:outlineViewPr>
    <p:cViewPr>
      <p:scale>
        <a:sx n="33" d="100"/>
        <a:sy n="33" d="100"/>
      </p:scale>
      <p:origin x="48" y="426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hi-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61222" y="429490"/>
            <a:ext cx="8211723" cy="329045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a:solidFill>
                  <a:srgbClr val="CC0000"/>
                </a:solidFill>
                <a:latin typeface="Bahnschrift SemiBold" panose="020B0502040204020203" pitchFamily="34" charset="0"/>
                <a:ea typeface="Montserrat"/>
                <a:cs typeface="Montserrat"/>
                <a:sym typeface="Montserrat"/>
              </a:rPr>
              <a:t>	</a:t>
            </a:r>
            <a:r>
              <a:rPr lang="en-GB" sz="4400" b="1" dirty="0">
                <a:solidFill>
                  <a:srgbClr val="CC0000"/>
                </a:solidFill>
                <a:latin typeface="Bahnschrift SemiBold" panose="020B0502040204020203" pitchFamily="34" charset="0"/>
                <a:ea typeface="Montserrat"/>
                <a:cs typeface="Mongolian Baiti" panose="03000500000000000000" pitchFamily="66" charset="0"/>
                <a:sym typeface="Montserrat"/>
              </a:rPr>
              <a:t>Capstone Project</a:t>
            </a:r>
            <a:endParaRPr sz="4400" b="1" dirty="0">
              <a:solidFill>
                <a:srgbClr val="CC0000"/>
              </a:solidFill>
              <a:latin typeface="Bahnschrift SemiBold" panose="020B0502040204020203" pitchFamily="34" charset="0"/>
              <a:ea typeface="Montserrat"/>
              <a:cs typeface="Mongolian Baiti" panose="03000500000000000000" pitchFamily="66" charset="0"/>
              <a:sym typeface="Montserrat"/>
            </a:endParaRPr>
          </a:p>
          <a:p>
            <a:pPr marL="0" lvl="0" indent="0" algn="l" rtl="0">
              <a:lnSpc>
                <a:spcPct val="100000"/>
              </a:lnSpc>
              <a:spcBef>
                <a:spcPts val="0"/>
              </a:spcBef>
              <a:spcAft>
                <a:spcPts val="0"/>
              </a:spcAft>
              <a:buSzPts val="5200"/>
              <a:buNone/>
            </a:pPr>
            <a:r>
              <a:rPr lang="en-GB" sz="4400" b="1" dirty="0">
                <a:solidFill>
                  <a:schemeClr val="lt1"/>
                </a:solidFill>
                <a:latin typeface="Bahnschrift SemiBold" panose="020B0502040204020203" pitchFamily="34" charset="0"/>
                <a:ea typeface="Montserrat"/>
                <a:cs typeface="Mongolian Baiti" panose="03000500000000000000" pitchFamily="66" charset="0"/>
                <a:sym typeface="Montserrat"/>
              </a:rPr>
              <a:t>	</a:t>
            </a:r>
            <a:r>
              <a:rPr lang="en-GB" sz="4400" b="1" dirty="0">
                <a:solidFill>
                  <a:schemeClr val="accent2"/>
                </a:solidFill>
                <a:latin typeface="Bahnschrift SemiBold" panose="020B0502040204020203" pitchFamily="34" charset="0"/>
                <a:ea typeface="Montserrat"/>
                <a:cs typeface="Mongolian Baiti" panose="03000500000000000000" pitchFamily="66" charset="0"/>
                <a:sym typeface="Montserrat"/>
              </a:rPr>
              <a:t>IPL T20 Cricket Analysis</a:t>
            </a:r>
            <a:endParaRPr sz="4400" b="1" dirty="0">
              <a:solidFill>
                <a:schemeClr val="accent2"/>
              </a:solidFill>
              <a:latin typeface="Bahnschrift SemiBold" panose="020B0502040204020203" pitchFamily="34" charset="0"/>
              <a:ea typeface="Montserrat"/>
              <a:cs typeface="Mongolian Baiti" panose="03000500000000000000" pitchFamily="66"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6316717" y="4508938"/>
            <a:ext cx="2480442" cy="307777"/>
          </a:xfrm>
          <a:prstGeom prst="rect">
            <a:avLst/>
          </a:prstGeom>
          <a:noFill/>
        </p:spPr>
        <p:txBody>
          <a:bodyPr wrap="square" rtlCol="0">
            <a:spAutoFit/>
          </a:bodyPr>
          <a:lstStyle/>
          <a:p>
            <a:pPr algn="r"/>
            <a:r>
              <a:rPr lang="en-IN" b="1" dirty="0" smtClean="0"/>
              <a:t>Prepared by :- </a:t>
            </a:r>
            <a:r>
              <a:rPr lang="en-IN" b="1" dirty="0" err="1" smtClean="0"/>
              <a:t>Ankit</a:t>
            </a:r>
            <a:r>
              <a:rPr lang="en-IN" b="1" dirty="0" smtClean="0"/>
              <a:t> </a:t>
            </a:r>
            <a:r>
              <a:rPr lang="en-IN" b="1" dirty="0" err="1" smtClean="0"/>
              <a:t>Garg</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b="1" dirty="0">
                <a:latin typeface="+mj-lt"/>
              </a:rPr>
              <a:t>Dataset Summary</a:t>
            </a:r>
            <a:endParaRPr lang="hi-IN" sz="3200" b="1" dirty="0">
              <a:latin typeface="+mj-lt"/>
            </a:endParaRPr>
          </a:p>
        </p:txBody>
      </p:sp>
      <p:sp>
        <p:nvSpPr>
          <p:cNvPr id="4" name="Text Placeholder 3"/>
          <p:cNvSpPr>
            <a:spLocks noGrp="1"/>
          </p:cNvSpPr>
          <p:nvPr>
            <p:ph type="body" idx="1"/>
          </p:nvPr>
        </p:nvSpPr>
        <p:spPr/>
        <p:txBody>
          <a:bodyPr/>
          <a:lstStyle/>
          <a:p>
            <a:pPr marL="114300" indent="0" algn="just">
              <a:buNone/>
            </a:pPr>
            <a:r>
              <a:rPr lang="en-US" sz="2000" dirty="0">
                <a:solidFill>
                  <a:schemeClr val="tx1"/>
                </a:solidFill>
                <a:latin typeface="Bahnschrift SemiBold" panose="020B0502040204020203" pitchFamily="34" charset="0"/>
              </a:rPr>
              <a:t>Dataset name: </a:t>
            </a:r>
            <a:r>
              <a:rPr lang="en-US" dirty="0">
                <a:solidFill>
                  <a:schemeClr val="accent2"/>
                </a:solidFill>
                <a:latin typeface="+mj-lt"/>
              </a:rPr>
              <a:t>Players Dataset</a:t>
            </a:r>
          </a:p>
          <a:p>
            <a:pPr marL="114300" indent="0" algn="just">
              <a:buNone/>
            </a:pPr>
            <a:endParaRPr lang="en-US" sz="2000" dirty="0">
              <a:solidFill>
                <a:schemeClr val="bg1"/>
              </a:solidFill>
              <a:latin typeface="Bahnschrift SemiBold" panose="020B0502040204020203" pitchFamily="34" charset="0"/>
            </a:endParaRPr>
          </a:p>
          <a:p>
            <a:pPr marL="114300" indent="0" algn="just">
              <a:buNone/>
            </a:pPr>
            <a:r>
              <a:rPr lang="en-US" sz="2000" dirty="0">
                <a:solidFill>
                  <a:schemeClr val="tx1"/>
                </a:solidFill>
                <a:latin typeface="Bahnschrift SemiBold" panose="020B0502040204020203" pitchFamily="34" charset="0"/>
              </a:rPr>
              <a:t>Shape: </a:t>
            </a:r>
            <a:r>
              <a:rPr lang="en-US" dirty="0">
                <a:solidFill>
                  <a:schemeClr val="accent2"/>
                </a:solidFill>
                <a:latin typeface="+mj-lt"/>
              </a:rPr>
              <a:t>Rows - 556</a:t>
            </a:r>
          </a:p>
          <a:p>
            <a:pPr marL="114300" indent="0" algn="just">
              <a:buNone/>
            </a:pPr>
            <a:r>
              <a:rPr lang="en-US" dirty="0">
                <a:solidFill>
                  <a:schemeClr val="accent2"/>
                </a:solidFill>
                <a:latin typeface="+mj-lt"/>
              </a:rPr>
              <a:t>	Columns - 5</a:t>
            </a:r>
          </a:p>
          <a:p>
            <a:pPr marL="114300" indent="0" algn="just">
              <a:buNone/>
            </a:pPr>
            <a:endParaRPr lang="en-US" sz="2000" dirty="0">
              <a:solidFill>
                <a:schemeClr val="bg1"/>
              </a:solidFill>
              <a:latin typeface="Bahnschrift SemiBold" panose="020B0502040204020203" pitchFamily="34" charset="0"/>
            </a:endParaRPr>
          </a:p>
          <a:p>
            <a:pPr marL="114300" indent="0" algn="just">
              <a:buNone/>
            </a:pPr>
            <a:r>
              <a:rPr lang="en-US" sz="2000" dirty="0">
                <a:solidFill>
                  <a:schemeClr val="tx1"/>
                </a:solidFill>
                <a:latin typeface="Bahnschrift SemiBold" panose="020B0502040204020203" pitchFamily="34" charset="0"/>
              </a:rPr>
              <a:t>Important columns: </a:t>
            </a:r>
            <a:r>
              <a:rPr lang="en-US" dirty="0">
                <a:solidFill>
                  <a:schemeClr val="accent2"/>
                </a:solidFill>
                <a:latin typeface="+mj-lt"/>
              </a:rPr>
              <a:t>Player Name, DOB, Batting-Hand, Bowling-Skill, </a:t>
            </a:r>
            <a:r>
              <a:rPr lang="en-US" dirty="0" smtClean="0">
                <a:solidFill>
                  <a:schemeClr val="accent2"/>
                </a:solidFill>
                <a:latin typeface="+mj-lt"/>
              </a:rPr>
              <a:t>Country.</a:t>
            </a:r>
            <a:endParaRPr lang="hi-IN" dirty="0">
              <a:solidFill>
                <a:schemeClr val="accent2"/>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Initial insights from the players dataset</a:t>
            </a:r>
            <a:endParaRPr lang="en-IN" sz="3200" b="1" dirty="0"/>
          </a:p>
        </p:txBody>
      </p:sp>
      <p:sp>
        <p:nvSpPr>
          <p:cNvPr id="3" name="Text Placeholder 2"/>
          <p:cNvSpPr>
            <a:spLocks noGrp="1"/>
          </p:cNvSpPr>
          <p:nvPr>
            <p:ph type="body" idx="1"/>
          </p:nvPr>
        </p:nvSpPr>
        <p:spPr/>
        <p:txBody>
          <a:bodyPr/>
          <a:lstStyle/>
          <a:p>
            <a:pPr algn="just"/>
            <a:r>
              <a:rPr lang="en-IN" dirty="0" smtClean="0">
                <a:solidFill>
                  <a:schemeClr val="accent2"/>
                </a:solidFill>
              </a:rPr>
              <a:t>As we are exploring the dataset I came to know that this dataset gives the basic information like their name, Date of Birth, Country and their skills about all players who participated over the entire tournament.</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07817"/>
            <a:ext cx="8084182" cy="647807"/>
          </a:xfrm>
        </p:spPr>
        <p:txBody>
          <a:bodyPr/>
          <a:lstStyle/>
          <a:p>
            <a:r>
              <a:rPr lang="en-US" sz="3200" b="1" dirty="0" smtClean="0">
                <a:latin typeface="+mj-lt"/>
              </a:rPr>
              <a:t>Percentage of missing </a:t>
            </a:r>
            <a:r>
              <a:rPr lang="en-US" sz="3200" b="1" dirty="0">
                <a:latin typeface="+mj-lt"/>
              </a:rPr>
              <a:t>values in </a:t>
            </a:r>
            <a:r>
              <a:rPr lang="en-US" sz="3200" b="1" dirty="0" smtClean="0">
                <a:latin typeface="+mj-lt"/>
              </a:rPr>
              <a:t>players dataset</a:t>
            </a:r>
            <a:endParaRPr lang="hi-IN" sz="3200" b="1" dirty="0">
              <a:latin typeface="+mj-lt"/>
            </a:endParaRPr>
          </a:p>
        </p:txBody>
      </p:sp>
      <p:sp>
        <p:nvSpPr>
          <p:cNvPr id="6" name="TextBox 5"/>
          <p:cNvSpPr txBox="1"/>
          <p:nvPr/>
        </p:nvSpPr>
        <p:spPr>
          <a:xfrm>
            <a:off x="4593020" y="1975944"/>
            <a:ext cx="4130567" cy="2308324"/>
          </a:xfrm>
          <a:prstGeom prst="rect">
            <a:avLst/>
          </a:prstGeom>
          <a:noFill/>
        </p:spPr>
        <p:txBody>
          <a:bodyPr wrap="square" rtlCol="0">
            <a:spAutoFit/>
          </a:bodyPr>
          <a:lstStyle/>
          <a:p>
            <a:pPr algn="just"/>
            <a:r>
              <a:rPr lang="en-IN" sz="1800" dirty="0" smtClean="0"/>
              <a:t>Here we can see that the all  variables except “</a:t>
            </a:r>
            <a:r>
              <a:rPr lang="en-IN" sz="1800" dirty="0" err="1" smtClean="0"/>
              <a:t>Player_name</a:t>
            </a:r>
            <a:r>
              <a:rPr lang="en-IN" sz="1800" dirty="0" smtClean="0"/>
              <a:t>” has some amount of missing values and that values can be treat as this percentage is below 20. Therefore, I will impute those values with mode of their respective variables because those variables are categorical in nature.</a:t>
            </a:r>
            <a:endParaRPr lang="en-IN" sz="1800" dirty="0"/>
          </a:p>
        </p:txBody>
      </p:sp>
      <p:graphicFrame>
        <p:nvGraphicFramePr>
          <p:cNvPr id="5" name="Table 4"/>
          <p:cNvGraphicFramePr>
            <a:graphicFrameLocks noGrp="1"/>
          </p:cNvGraphicFramePr>
          <p:nvPr/>
        </p:nvGraphicFramePr>
        <p:xfrm>
          <a:off x="672224" y="1968719"/>
          <a:ext cx="2565400" cy="2270772"/>
        </p:xfrm>
        <a:graphic>
          <a:graphicData uri="http://schemas.openxmlformats.org/drawingml/2006/table">
            <a:tbl>
              <a:tblPr/>
              <a:tblGrid>
                <a:gridCol w="1282700"/>
                <a:gridCol w="1282700"/>
              </a:tblGrid>
              <a:tr h="378462">
                <a:tc>
                  <a:txBody>
                    <a:bodyPr/>
                    <a:lstStyle/>
                    <a:p>
                      <a:pPr algn="ctr" fontAlgn="ctr"/>
                      <a:r>
                        <a:rPr lang="en-IN" sz="1100" b="1" i="0" u="none" strike="noStrike" dirty="0">
                          <a:solidFill>
                            <a:srgbClr val="000000"/>
                          </a:solidFill>
                          <a:latin typeface="Calibri"/>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Null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8462">
                <a:tc>
                  <a:txBody>
                    <a:bodyPr/>
                    <a:lstStyle/>
                    <a:p>
                      <a:pPr algn="ctr" fontAlgn="ctr"/>
                      <a:r>
                        <a:rPr lang="en-IN" sz="1100" b="0" i="0" u="none" strike="noStrike">
                          <a:solidFill>
                            <a:srgbClr val="212121"/>
                          </a:solidFill>
                          <a:latin typeface="Arial"/>
                        </a:rPr>
                        <a:t>Player_Name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462">
                <a:tc>
                  <a:txBody>
                    <a:bodyPr/>
                    <a:lstStyle/>
                    <a:p>
                      <a:pPr algn="ctr" fontAlgn="ctr"/>
                      <a:r>
                        <a:rPr lang="en-IN" sz="1100" b="0" i="0" u="none" strike="noStrike">
                          <a:solidFill>
                            <a:srgbClr val="FF0000"/>
                          </a:solidFill>
                          <a:latin typeface="Arial"/>
                        </a:rPr>
                        <a:t>DOB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FF0000"/>
                          </a:solidFill>
                          <a:latin typeface="Arial"/>
                        </a:rPr>
                        <a:t>16.784452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462">
                <a:tc>
                  <a:txBody>
                    <a:bodyPr/>
                    <a:lstStyle/>
                    <a:p>
                      <a:pPr algn="ctr" fontAlgn="ctr"/>
                      <a:r>
                        <a:rPr lang="en-IN" sz="1100" b="0" i="0" u="none" strike="noStrike">
                          <a:solidFill>
                            <a:srgbClr val="FF0000"/>
                          </a:solidFill>
                          <a:latin typeface="Arial"/>
                        </a:rPr>
                        <a:t>Batting_Hand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FF0000"/>
                          </a:solidFill>
                          <a:latin typeface="Arial"/>
                        </a:rPr>
                        <a:t>0.530035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462">
                <a:tc>
                  <a:txBody>
                    <a:bodyPr/>
                    <a:lstStyle/>
                    <a:p>
                      <a:pPr algn="ctr" fontAlgn="ctr"/>
                      <a:r>
                        <a:rPr lang="en-IN" sz="1100" b="0" i="0" u="none" strike="noStrike">
                          <a:solidFill>
                            <a:srgbClr val="FF0000"/>
                          </a:solidFill>
                          <a:latin typeface="Arial"/>
                        </a:rPr>
                        <a:t>Bowling_Skill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11.30742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462">
                <a:tc>
                  <a:txBody>
                    <a:bodyPr/>
                    <a:lstStyle/>
                    <a:p>
                      <a:pPr algn="ctr" fontAlgn="ctr"/>
                      <a:r>
                        <a:rPr lang="en-IN" sz="1100" b="0" i="0" u="none" strike="noStrike">
                          <a:solidFill>
                            <a:srgbClr val="FF0000"/>
                          </a:solidFill>
                          <a:latin typeface="Arial"/>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16.784452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6804" y="469195"/>
            <a:ext cx="8520600" cy="841800"/>
          </a:xfrm>
        </p:spPr>
        <p:txBody>
          <a:bodyPr/>
          <a:lstStyle/>
          <a:p>
            <a:r>
              <a:rPr lang="en-IN" sz="3200" b="1" dirty="0" smtClean="0"/>
              <a:t>Values imputed</a:t>
            </a:r>
            <a:endParaRPr lang="en-IN" sz="3200" b="1" dirty="0"/>
          </a:p>
        </p:txBody>
      </p:sp>
      <p:graphicFrame>
        <p:nvGraphicFramePr>
          <p:cNvPr id="3" name="Table 2"/>
          <p:cNvGraphicFramePr>
            <a:graphicFrameLocks noGrp="1"/>
          </p:cNvGraphicFramePr>
          <p:nvPr/>
        </p:nvGraphicFramePr>
        <p:xfrm>
          <a:off x="462456" y="1951516"/>
          <a:ext cx="7882758" cy="1790166"/>
        </p:xfrm>
        <a:graphic>
          <a:graphicData uri="http://schemas.openxmlformats.org/drawingml/2006/table">
            <a:tbl>
              <a:tblPr/>
              <a:tblGrid>
                <a:gridCol w="1542196"/>
                <a:gridCol w="1542196"/>
                <a:gridCol w="4798366"/>
              </a:tblGrid>
              <a:tr h="255738">
                <a:tc>
                  <a:txBody>
                    <a:bodyPr/>
                    <a:lstStyle/>
                    <a:p>
                      <a:pPr algn="ctr" fontAlgn="ctr"/>
                      <a:r>
                        <a:rPr lang="en-IN" sz="1000" b="1" i="0" u="none" strike="noStrike" dirty="0">
                          <a:solidFill>
                            <a:srgbClr val="000000"/>
                          </a:solidFill>
                          <a:latin typeface="+mj-lt"/>
                        </a:rPr>
                        <a:t>Variable</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solidFill>
                            <a:srgbClr val="000000"/>
                          </a:solidFill>
                          <a:latin typeface="+mj-lt"/>
                        </a:rPr>
                        <a:t>Values imputed</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solidFill>
                            <a:srgbClr val="000000"/>
                          </a:solidFill>
                          <a:latin typeface="+mj-lt"/>
                        </a:rPr>
                        <a:t>Reason</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7214">
                <a:tc>
                  <a:txBody>
                    <a:bodyPr/>
                    <a:lstStyle/>
                    <a:p>
                      <a:pPr algn="ctr" fontAlgn="ctr"/>
                      <a:r>
                        <a:rPr lang="en-IN" sz="1000" b="0" i="0" u="none" strike="noStrike">
                          <a:solidFill>
                            <a:srgbClr val="212121"/>
                          </a:solidFill>
                          <a:latin typeface="+mj-lt"/>
                        </a:rPr>
                        <a:t>DOB</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000" b="0" i="0" u="none" strike="noStrike">
                          <a:solidFill>
                            <a:srgbClr val="000000"/>
                          </a:solidFill>
                          <a:latin typeface="+mj-lt"/>
                        </a:rPr>
                        <a:t>1/1/1984</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dirty="0">
                          <a:solidFill>
                            <a:srgbClr val="000000"/>
                          </a:solidFill>
                          <a:latin typeface="+mj-lt"/>
                        </a:rPr>
                        <a:t>We have found that mode value for year from DOB and we don't know the exact </a:t>
                      </a:r>
                      <a:r>
                        <a:rPr lang="en-IN" sz="1000" b="0" i="0" u="none" strike="noStrike" dirty="0" smtClean="0">
                          <a:solidFill>
                            <a:srgbClr val="000000"/>
                          </a:solidFill>
                          <a:latin typeface="+mj-lt"/>
                        </a:rPr>
                        <a:t>date </a:t>
                      </a:r>
                      <a:r>
                        <a:rPr lang="en-IN" sz="1000" b="0" i="0" u="none" strike="noStrike" dirty="0">
                          <a:solidFill>
                            <a:srgbClr val="000000"/>
                          </a:solidFill>
                          <a:latin typeface="+mj-lt"/>
                        </a:rPr>
                        <a:t>of birth of all missing records, therefore we have considered a general date with year 1984.</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38">
                <a:tc>
                  <a:txBody>
                    <a:bodyPr/>
                    <a:lstStyle/>
                    <a:p>
                      <a:pPr algn="ctr" fontAlgn="ctr"/>
                      <a:r>
                        <a:rPr lang="en-IN" sz="1000" b="0" i="0" u="none" strike="noStrike">
                          <a:solidFill>
                            <a:srgbClr val="212121"/>
                          </a:solidFill>
                          <a:latin typeface="+mj-lt"/>
                        </a:rPr>
                        <a:t>Batting_Hand</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000" b="0" i="0" u="none" strike="noStrike">
                          <a:solidFill>
                            <a:srgbClr val="000000"/>
                          </a:solidFill>
                          <a:latin typeface="+mj-lt"/>
                        </a:rPr>
                        <a:t>Right_Hand</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IN" sz="1000" b="0" i="0" u="none" strike="noStrike" dirty="0">
                          <a:solidFill>
                            <a:srgbClr val="000000"/>
                          </a:solidFill>
                          <a:latin typeface="+mj-lt"/>
                        </a:rPr>
                        <a:t>We have found that all the others variables are categorical in nature, therefore we have imputed mode values for all missing records for their </a:t>
                      </a:r>
                      <a:r>
                        <a:rPr lang="en-IN" sz="1000" b="0" i="0" u="none" strike="noStrike" dirty="0" err="1">
                          <a:solidFill>
                            <a:srgbClr val="000000"/>
                          </a:solidFill>
                          <a:latin typeface="+mj-lt"/>
                        </a:rPr>
                        <a:t>respectice</a:t>
                      </a:r>
                      <a:r>
                        <a:rPr lang="en-IN" sz="1000" b="0" i="0" u="none" strike="noStrike" dirty="0">
                          <a:solidFill>
                            <a:srgbClr val="000000"/>
                          </a:solidFill>
                          <a:latin typeface="+mj-lt"/>
                        </a:rPr>
                        <a:t> variables</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38">
                <a:tc>
                  <a:txBody>
                    <a:bodyPr/>
                    <a:lstStyle/>
                    <a:p>
                      <a:pPr algn="ctr" fontAlgn="ctr"/>
                      <a:r>
                        <a:rPr lang="en-IN" sz="1000" b="0" i="0" u="none" strike="noStrike">
                          <a:solidFill>
                            <a:srgbClr val="212121"/>
                          </a:solidFill>
                          <a:latin typeface="+mj-lt"/>
                        </a:rPr>
                        <a:t>Bowling_Skill</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000" b="0" i="0" u="none" strike="noStrike" dirty="0">
                          <a:solidFill>
                            <a:srgbClr val="000000"/>
                          </a:solidFill>
                          <a:latin typeface="+mj-lt"/>
                        </a:rPr>
                        <a:t>Right-arm medium</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738">
                <a:tc>
                  <a:txBody>
                    <a:bodyPr/>
                    <a:lstStyle/>
                    <a:p>
                      <a:pPr algn="ctr" fontAlgn="ctr"/>
                      <a:r>
                        <a:rPr lang="en-IN" sz="1000" b="0" i="0" u="none" strike="noStrike">
                          <a:solidFill>
                            <a:srgbClr val="212121"/>
                          </a:solidFill>
                          <a:latin typeface="+mj-lt"/>
                        </a:rPr>
                        <a:t>Country</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000" b="0" i="0" u="none" strike="noStrike" dirty="0">
                          <a:solidFill>
                            <a:srgbClr val="000000"/>
                          </a:solidFill>
                          <a:latin typeface="+mj-lt"/>
                        </a:rPr>
                        <a:t>India</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84809"/>
            <a:ext cx="8520600" cy="841800"/>
          </a:xfrm>
        </p:spPr>
        <p:txBody>
          <a:bodyPr/>
          <a:lstStyle/>
          <a:p>
            <a:r>
              <a:rPr lang="en-IN" sz="3200" b="1" dirty="0" smtClean="0"/>
              <a:t>Data cleaning on Players dataset</a:t>
            </a:r>
            <a:endParaRPr lang="en-IN" sz="3200" b="1" dirty="0"/>
          </a:p>
        </p:txBody>
      </p:sp>
      <p:sp>
        <p:nvSpPr>
          <p:cNvPr id="3" name="TextBox 2"/>
          <p:cNvSpPr txBox="1"/>
          <p:nvPr/>
        </p:nvSpPr>
        <p:spPr>
          <a:xfrm>
            <a:off x="1240221" y="1839310"/>
            <a:ext cx="6927034" cy="1969770"/>
          </a:xfrm>
          <a:prstGeom prst="rect">
            <a:avLst/>
          </a:prstGeom>
          <a:noFill/>
        </p:spPr>
        <p:txBody>
          <a:bodyPr wrap="square" rtlCol="0">
            <a:spAutoFit/>
          </a:bodyPr>
          <a:lstStyle/>
          <a:p>
            <a:r>
              <a:rPr lang="en-IN" sz="1800" dirty="0" smtClean="0">
                <a:solidFill>
                  <a:schemeClr val="accent2"/>
                </a:solidFill>
              </a:rPr>
              <a:t>While exploring the dataset I have observed that there are certain variables that contains categorical values and those values are identical with little bit difference between them like for the variable “</a:t>
            </a:r>
            <a:r>
              <a:rPr lang="en-IN" sz="1800" dirty="0" err="1" smtClean="0">
                <a:solidFill>
                  <a:schemeClr val="accent2"/>
                </a:solidFill>
              </a:rPr>
              <a:t>Batting_Hand</a:t>
            </a:r>
            <a:r>
              <a:rPr lang="en-IN" sz="1800" dirty="0" smtClean="0">
                <a:solidFill>
                  <a:schemeClr val="accent2"/>
                </a:solidFill>
              </a:rPr>
              <a:t>” there are categorical values as “</a:t>
            </a:r>
            <a:r>
              <a:rPr lang="en-IN" sz="1800" dirty="0" err="1" smtClean="0">
                <a:solidFill>
                  <a:schemeClr val="accent2"/>
                </a:solidFill>
              </a:rPr>
              <a:t>Right_hand</a:t>
            </a:r>
            <a:r>
              <a:rPr lang="en-IN" sz="1800" dirty="0" smtClean="0">
                <a:solidFill>
                  <a:schemeClr val="accent2"/>
                </a:solidFill>
              </a:rPr>
              <a:t>” and “</a:t>
            </a:r>
            <a:r>
              <a:rPr lang="en-IN" sz="1800" dirty="0" err="1" smtClean="0">
                <a:solidFill>
                  <a:schemeClr val="accent2"/>
                </a:solidFill>
              </a:rPr>
              <a:t>Right_Hand</a:t>
            </a:r>
            <a:r>
              <a:rPr lang="en-IN" sz="1800" dirty="0" smtClean="0">
                <a:solidFill>
                  <a:schemeClr val="accent2"/>
                </a:solidFill>
              </a:rPr>
              <a:t>”. So we convert that kind of records as single record. I have followed the similar process for “</a:t>
            </a:r>
            <a:r>
              <a:rPr lang="en-IN" sz="1800" dirty="0" err="1" smtClean="0">
                <a:solidFill>
                  <a:schemeClr val="accent2"/>
                </a:solidFill>
              </a:rPr>
              <a:t>Bowling_Skill</a:t>
            </a:r>
            <a:r>
              <a:rPr lang="en-IN" sz="1800" dirty="0" smtClean="0">
                <a:solidFill>
                  <a:schemeClr val="accent2"/>
                </a:solidFill>
              </a:rPr>
              <a: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1190" y="553277"/>
            <a:ext cx="8520600" cy="841800"/>
          </a:xfrm>
        </p:spPr>
        <p:txBody>
          <a:bodyPr/>
          <a:lstStyle/>
          <a:p>
            <a:r>
              <a:rPr lang="en-IN" dirty="0" smtClean="0"/>
              <a:t>Distribution of the Players dataset before (without null values) and after imputing the null values</a:t>
            </a:r>
            <a:endParaRPr lang="en-IN" dirty="0"/>
          </a:p>
        </p:txBody>
      </p:sp>
      <p:sp>
        <p:nvSpPr>
          <p:cNvPr id="63490" name="AutoShape 2" descr="data:image/png;base64,iVBORw0KGgoAAAANSUhEUgAABZsAAAVuCAYAAAATUeLDAAAABHNCSVQICAgIfAhkiAAAAAlwSFlzAAALEgAACxIB0t1+/AAAADh0RVh0U29mdHdhcmUAbWF0cGxvdGxpYiB2ZXJzaW9uMy4yLjIsIGh0dHA6Ly9tYXRwbG90bGliLm9yZy+WH4yJAAAgAElEQVR4nOzdfbTeZX3v+c+XJBIfKChGJhIwkROVABphE51DPa1SOUodo5ZSrKsFlzVacY499TiltjPiUikd28PUKrpwYUGbqSLWkVHOg0WoR89RDBgeQrQGjSVIJaKADqBJuOaP/Uvc4CZ7J9fe3Jvweq21V3739Xu67hjXuvPOj+uu1loAAAAAAKDHfqOeAAAAAAAAj3xiMwAAAAAA3cRmAAAAAAC6ic0AAAAAAHQTmwEAAAAA6CY2AwAAAADQbf6oJ5AkT37yk9vSpUtHPQ0AAAAAAHbjmmuu+UFrbdFk++ZEbF66dGnWrVs36mkAAAAAALAbVfXdh9pnGQ0AAAAAALqJzQAAAAAAdBObAQAAAADoNifWbAYAAAAAeDhs27YtW7ZsyX333TfqqcxpCxcuzJIlS7JgwYJpnyM2AwAAAACPGlu2bMkBBxyQpUuXpqpGPZ05qbWWO+64I1u2bMmyZcumfZ5lNAAAAACAR4377rsvBx98sNC8G1WVgw8+eI+f/habAQAAAIBHFaF5anvzeyQ2AwAAAAA8jJ7whCfM+j3OOeecWb/Hg1mzGQAAAAB41Fp61udm9Hqbz/31Gb3e3jrnnHPy9re//WG9pyebAQAAAABG4Kqrrsqv/MqvZPXq1Xn605+es846K2vXrs2qVatyzDHH5Oabb06SnHHGGXnjG9+YsbGxPOMZz8hnP/vZJMlFF12UN7/5zbuu97KXvSxXXXVVzjrrrNx7771ZuXJlXvOa1yRJ/vZv/zarVq3KypUr84Y3vCE7duyY8fcjNgMAAAAAjMh1112XD33oQ9m4cWM+9rGP5Z/+6Z9y9dVX5/d+7/fy13/917uO27x5c66++up87nOfyxvf+Mbdfnnfueeem8c+9rFZv3591q5dm40bN+YTn/hEvvzlL2f9+vWZN29e1q5dO+PvxTIaAAAAAAAjcvzxx2fx4sVJkiOOOCInnXRSkuSYY47JlVdeueu4U089Nfvtt1+WL1+epz/96fnGN74x7XtcccUVueaaa3L88ccnSe6999485SlPmcF3MU5sBgAAAAAYkf3333/X9n777bfr9X777Zft27fv2ldVDzivqjJ//vzcf//9u8Ye6mnn1lpOP/30/Nmf/dlMTv0XWEYDAAAAAGCO++QnP5n7778/N998c7797W/nmc98ZpYuXZr169fn/vvvzy233JKrr7561/ELFizItm3bkiQnnnhiLr300tx+++1Jkh/+8If57ne/O+Nz9GQzAAAAAMAcd/jhh2fVqlW5++6786EPfSgLFy7MCSeckGXLlmXFihU58sgjc+yxx+46fs2aNXn2s5+dY489NmvXrs273/3unHTSSbn//vuzYMGCfOADH8jTnva0GZ1jtdZm9IJ7Y2xsrK1bt27U0wAAAAAA9nEbN27MkUceOepp7JEzzjgjL3vZy3LKKac8rPed7Peqqq5prY1NdrxlNAAAAAAA6GYZjTlg6VmfG/UURmbzub8+6ikAAAAAwJx20UUXjXoK0+LJZgAAAAAAuonNAAAAAAB0E5sBAAAAAOgmNgMAAAAA0E1sBgAAAAB4GG3ZsiWrV6/O8uXLc8QRR+Qtb3lLfvazn/3Ccd/73vdyyimnTHm9k08+OXfeeedezeXss8/OX/zFX+zVuQ82f0auAgAAAADwSHT2gTN8vbt2u7u1lle96lX5/d///XzmM5/Jjh07smbNmvzJn/xJ3vve9+46bvv27XnqU5+aSy+9dMpbXn755d3TngmebAYAAAAAeJh84QtfyMKFC/Pa1742STJv3rycd955+chHPpLzzz8/L3/5y/OiF70oJ554YjZv3pyjjz46SXLPPffk1FNPzYoVK/LKV74yz3ve87Ju3bokydKlS/ODH/wgmzdvzpFHHpnXv/71Oeqoo3LSSSfl3nvvTZJ8+MMfzvHHH5/nPOc5+Y3f+I3cc889M/7exGYAAAAAgIfJhg0bctxxxz1g7Jd+6Zdy+OGHZ/v27bn22mtz6aWX5h//8R8fcMz555+fJz7xibnpppvyrne9K9dcc82k1//Wt76VM888Mxs2bMhBBx2UT33qU0mSV73qVfna176W6667LkceeWQuvPDCGX9vYjMAAAAAwBzx4he/OE960pN+YfxLX/pSTjvttCTJ0UcfnWc/+9mTnr9s2bKsXLkySXLcccdl8+bNSZIbb7wxL3jBC3LMMcdk7dq12bBhw4zPXWwGAAAAAHiYrFix4heeSr777rvzz//8z5k/f34e//jHd11///3337U9b968bN++PUlyxhln5P3vf39uuOGGvOMd78h9993XdZ/JiM0AAAAAAA+TE088Mffcc08++tGPJkl27NiRt771rTnjjDPyuMc97iHPO+GEE3LJJZckSW666abccMMNe3TfH//4x1m8eHG2bduWtWvX7v0b2A2xGQAAAADgYVJV+fSnP51PfvKTWb58eZ7xjGdk4cKFOeecc3Z73pve9KZs3bo1K1asyJ/+6Z/mqKOOyoEHHjjt+77rXe/K8573vJxwwgl51rOe1fs2JlWttVm58J4YGxtrO7858dFo6VmfG/UURmbzub8+6ikAAAAA8CiycePGHHnkkaOexh7bsWNHtm3bloULF+bmm2/Or/3ar+Wb3/xmHvOYx8zaPSf7vaqqa1prY5MdP3/WZgIAAAAAwIy455578sIXvjDbtm1Lay3nn3/+rIbmvSE2AwAAAADMcQcccEDm+uoQ1mwGAAAAAKCb2AwAAAAAPKrMhe+xm+v25vdo2rG5quZV1der6rPD62VV9dWq2lRVn6iqxwzj+w+vNw37l+7xrAAAAAAAZsHChQtzxx13CM670VrLHXfckYULF+7ReXuyZvNbkmxM8kvD6z9Pcl5r7eNV9aEkr0vyweHXH7XW/lVVnTYc91t7NCsAAAAAgFmwZMmSbNmyJVu3bh31VOa0hQsXZsmSJXt0zrRic1UtSfLrSd6T5A+rqpK8KMlvD4dcnOTsjMfm1cN2klya5P1VVc0/FQAAAAAAI7ZgwYIsW7Zs1NPYJ013GY3/K8n/luT+4fXBSe5srW0fXm9JcuiwfWiSW5Jk2H/XcPwDVNWaqlpXVev8KwIAAAAAwCPblLG5ql6W5PbW2jUzeePW2gWttbHW2tiiRYtm8tIAAAAAADzMprOMxglJXl5VJydZmPE1m/8qyUFVNX94enlJkluH429NcliSLVU1P8mBSe6Y8ZkDAAAAADBnTPlkc2vtj1trS1prS5OcluQLrbXXJLkyySnDYacn+cywfdnwOsP+L1ivGQAAAABg3zbdNZsn80cZ/7LATRlfk/nCYfzCJAcP43+Y5Ky+KQIAAAAAMNdNZxmNXVprVyW5atj+dpJVkxxzX5LfnIG5AQAAAADwCNHzZDMAAAAAACQRmwEAAAAAmAFiMwAAAAAA3cRmAAAAAAC6ic0AAAAAAHQTmwEAAAAA6CY2AwAAAADQTWwGAAAAAKCb2AwAAAAAQDexGQAAAACAbmIzAAAAAADdxGYAAAAAALqJzQAAAAAAdBObAQAAAADoJjYDAAAAANBNbAYAAAAAoJvYDAAAAABAN7EZAAAAAIBuYjMAAAAAAN3mj3oCJJsX/vaopzA6Z496AiN29l2jngEAAAAAzAhPNgMAAAAA0E1sBgAAAACgm9gMAAAAAEA3sRkAAAAAgG5iMwAAAAAA3cRmAAAAAAC6ic0AAAAAAHQTmwEAAAAA6CY2AwAAAADQTWwGAAAAAKCb2AwAAAAAQDexGQAAAACAbmIzAAAAAADdxGYAAAAAALqJzQAAAAAAdBObAQAAAADoNmVsrqqFVXV1VV1XVRuq6p3D+EVV9Z2qWj/8rBzGq6reV1Wbqur6qjp2tt8EAAAAAACjNX8ax/w0yYtaaz+pqgVJvlRV/2nY97bW2qUPOv6lSZYPP89L8sHhVwAAAAAA9lFTPtncxv1keLlg+Gm7OWV1ko8O530lyUFVtbh/qgAAAAAAzFXTWrO5quZV1foktyf5fGvtq8Ou9wxLZZxXVfsPY4cmuWXC6VuGsQdfc01VrauqdVu3bu14CwAAAAAAjNq0YnNrbUdrbWWSJUlWVdXRSf44ybOSHJ/kSUn+aE9u3Fq7oLU21lobW7Ro0R5OGwAAAACAuWRasXmn1tqdSa5M8pLW2m3DUhk/TfI3SVYNh92a5LAJpy0ZxgAAAAAA2EdNGZuralFVHTRsPzbJi5N8Y+c6zFVVSV6R5MbhlMuS/G6Ne36Su1prt83K7AEAAAAAmBPmT+OYxUkurqp5GY/Tl7TWPltVX6iqRUkqyfokbxyOvzzJyUk2JbknyWtnftoAAAAAAMwlU8bm1tr1SZ47yfiLHuL4luTM/qkBAAAAAPBIsUdrNgMAAAAAwGT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DZlbK6qhVV1dVVdV1Ubquqdw/iyqvpqVW2qqk9U1WOG8f2H15uG/Utn9y0AAAAAADBq03my+adJXtRae06SlUleUlXPT/LnSc5rrf2rJD9K8rrh+Ncl+dEwft5wHAAAAAAA+7ApY3Mb95Ph5YLhpyV5UZJLh/GLk7xi2F49vM6w/8SqqhmbMQAAAAAAc8601myuqnlVtT7J7Uk+n+TmJHe21rYPh2xJcuiwfWiSW5Jk2H9XkoMnueaaqlpXVeu2bt3a9y4AAAAAABipacXm1tqO1trKJEuSrEryrN4bt9YuaK2NtdbGFi1a1Hs5AAAAAABGaFqxeafW2p1JrkzyPyc5qKrmD7uWJLl12L41yWFJMuw/MMkdMzJbAAAAAADmpCljc1UtqqqDhu3HJnlxko0Zj86nDIednuQzw/Zlw+sM+7/QWmszOWkAAAAAAOaW+VMfksVJLq6qeRmP05e01j5bVTcl+XhVvTvJ15NcOBx/YZKPVdWmJD9MctoszBsAAAAAgDlkytjcWrs+yXMnGf92xtdvfvD4fUl+c0ZmBwAAAADAI8IerdkMAAAAAACTEZ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bcrYXFWHVdWVVXVTVW2oqrcM42dX1a1VtX74OXnCOX9cVZuq6ptV9W9n8w0AAAAAADB686dxzPYkb22tXVtVByS5pqo+P+w7r7X2FxMPrqoVSU5LclSSpyb5h6p6Rmttx0xOHAAAAACAuWPKJ5tba7e11q4dtn+cZGOSQ3dzyuokH2+t/bS19p0km5KsmonJAgAAAAAwN+3Rms1VtTTJc5N8dRh6c1VdX1UfqaonDmOHJrllwmlbsvs4DQAAAADAI9y0Y3NVPSHJp5L8QWvt7iQfTHJEkpVJbkvyl3ty46paU1Xrqmrd1q1b9+RUAAAAAADmmGnF5qpakPHQvLa19vdJ0lr7fmttR2vt/iQfzs+Xyrg1yWETTl8yjD1Aa+2C1tpYa21s0aJFPe8BAAAAAIARmzI2V1UluTDJxtbaf5wwvnjCYa9McuOwfVmS06pq/6palmR5kqtnbsoAAAAAAMw186dxzAlJfifJDVW1fhh7e5JXV9XKJC3J5iRvSJLW2oaquiTJTUm2JzmztbZjpicOAAAAAMDcMWVsbq19KUlNsuvy3ZzzniTv6ZgXAAAAAACPINP+gkAAAAAAAHgo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SbMjZX1WFVdWVV3VRVG6rqLcP4k6rq81X1reHXJw7jVVXvq6pNVXV9VR07228CAAAAAIDRms6TzduTvLW1tiLJ85OcWVUrkpyV5IrW2vIkVwyvk+SlSZYPP2uSfHDGZw0AAAAAwJwyZWxurd3WWrt22P5xko1JDk2yOsnFw2EXJ3nFsL06yUfbuK8kOaiqFs/4zAEAAAAAmDP2aM3mqlqa5LlJvprkkNbabcOuf0lyyLB9aJJbJpy2ZRgDAAAAAGAfNe3YXFVPSPKpJH/QWrt74r7WWkvS9uTGVbWmqtZV1bqtW7fuyakAAAAAAMwx04rNVbUg46F5bWvt74fh7+9cHmP49fZh/NYkh004fckw9gCttQtaa2OttbFFixbt7fwBAAAAAJgDpozNVVVJLkyysbX2HyfsuizJ6cP26Uk+M2H8d2vc85PcNWG5DQAAAAAA9kHzp3HMCUl+J8kNVbV+GHt7knOTXFJVr0vy3SSnDvsuT3Jykk1J7kny2hmdMQAAAAAAc86Usbm19qUk9RC7T5zk+JbkzM55AQAAAADwCDLtLwgEAAAAAICHIjYDAAAAANBNbAYAAAAAoJvYDAAAAABAN7EZAAAAAIBu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C3KWNzVX2kqm6vqhsnjJ1dVbdW1frh5+QJ+/64qjZV1Ter6t/O1sQBAAAAAJg7pvNk80VJXjLJ+HmttZXDz+VJUlUrkpyW5KjhnPOrat5MTRYAAAAAgLlpytjcWvtikh9O83qrk3y8tfbT1tp3kmxKsqpjfgAAAAAAPAL0rNn85qq6flhm44nD2KFJbplwzJZhDAAAAACAfdjexuYPJjkiycoktyX5yz29QFWtqap1VbVu69atezkNAAAAAADmgr2Kza2177fWdrTW7k/y4fx8qYxbkxw24dAlw9hk17igtTbWWhtbtGjR3kwDAAAAAIA5Yq9ic1UtnvDylUluHLYvS3JaVe1fVcuSLE9ydd8UAQAAAACY6+ZPdUBV/V2SX03y5KrakuQdSX61qlYmaUk2J3lDkrTWNlTVJUluSrI9yZmttR2zM3UAAAAAAOaKKWNza+3VkwxfuJvj35PkPT2TAgAAAADgkWVvvyAQAAAAAAB2EZsBAAAAAOg25TIaAACwt5ae9blRT2GkNi/87VFPgVE5+65RzwAA4GHnyW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k0rNlfVR6rq9qq6ccLYk6rq81X1reHXJw7jVVXvq6pNVXV9VR07W5MHAAAAAGBumO6TzRclecmDxs5KckVrbXmSK4bXSfLSJMuHnzVJPtg/TQAAAAAA5rJpxebW2heT/PBBw6uTXDxsX5zkFRPGP9rGfSXJQVW1eCYmCwAAAADA3NSzZvMhrbXbhu1/SXLIsH1oklsmHLdlGAMAAAAAYB81I18Q2FprSdqenFNVa6pqXVWt27p160xMAwAAAACAEemJzd/fuTzG8Ovtw/itSQ6bcNySYewBWmsXtNbGWmtjixYt6pgGAAAAAACj1hObL0ty+rB9epLPTBj/3Rr3/CR3TVhuAwAAAACAfdD86RxUVX+X5FeTPLmqtiR5R5Jzk1xSVa9L8t0kpw6HX57k5CSbktyT5LUzPGcAAAAAAOaYacXm1tqrH2LXiZMc25Kc2TMpAAAAAAAeWWbkCwIBAAAAAHh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Db/N4LVNXmJD9OsiPJ9tbaWFU9KcknkixNsjnJqa21H/XeCwAAAACAuWmmnmx+YWttZWttbHh9VpIrWmvLk1wxvAYAAAAAYB81W8torE5y8bB9cZJXzNJ9AAAAAACYA2YiNrck/7WqrqmqNcPYIa2124btf0lyyAzcBwAAAACAOap7zeYkv9xau7WqnpLk81X1jYk7W2utqtqDTxrC9JokOfzww2dgGgAAAAAAjEp3bG6t3Tr8entVfTrJqiTfr6rFrbXbqmpxktsnOe+CJBckydjY2C/EaAAAAACY084+cNQzYFTOvmvUM5iTupbRqKrHV9UBO7eTnJTkxiSXJTl9OOz0JJ/puQ8AAAAAAHNb75PNhyT5dFXtvNb/3Vr7z1X1tSSXVNXrknw3yamd9wEAAAAAYA7ris2ttW8nec4k43ckObHn2gAAAAAAPHJ0LaMBAAAAAACJ2AwAAAAAwAwQ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t1mJzVb2kqr5ZVZuq6qzZug8AAAAAAKM3K7G5quYl+UCSlyZZkeTVVbViNu4FAAAAAMDozdaTzauSbGqtfbu19rMkH0+yepbuBQAAAADAiM1WbD40yS0TXm8ZxgAAAAAA2AfNH9WNq2pNkjXDy59U1TdHNZc54MlJfjDqSTAC76xRzwAAmEXlc96jl895ALBve2c9mj/nPe2hdsxWbL41yWETXi8ZxnZprV2Q5IJZuv8jSlWta62NjXoeAADMLJ/zAAD2TT7nTW62ltH4WpLlVbWsqh6T5LQkl83SvQAAAAAAGLFZebK5tba9qt6c5L8kmZfkI621DbNxLwAAAAAARm/W1mxurV2e5PLZuv4+xnIiAAD7Jp/zAAD2TT7nTaJaa6OeAwAAAAAAj3CztWYzAAAAAACPImIzAAAAAADdxOZJVNWOqlpfVTdW1f9bVQcN40+tqkuncf5PHmL8FVW1YopzL6qqU6ZzvT1VVUur6saZuBYAwL5gTz5nVdWiqvpqVX29ql5QVW+a4vhf+OxVVWdX1X/Y2/k+6Fq/8LkRAODRbMRN76qqGtu7me/2ur9aVZ+d6evOFrF5cve21la21o5O8sMkZyZJa+17rbWeD/SvSLLbP5gAAMxZJya5obX23CS3JNltbAYA4GGn6Y2Y2Dy1/5Hk0OSBT6dU1eOq6pKquqmqPj085SCrqKoAACAASURBVLLrXy+q6j1VdV1VfaWqDqmqf53k5UneO/wLyxF7OpGqekJVXVFV11bVDVW1esK8NlbVh6tqQ1X916p67LDvuGEe12X4PxgAAA+tqo6oqv9cVddU1X+rqmdV1cok/2eS1VW1PsmfJzli+Fz33r28z+ur6mvDZ7VPVdXjhvGLqup9VfXfq+rbO59ernHvr6pvVtU/JHnKDL1lAIB90Sia3m9W1dVV9U9V9YIJ9/5vQ8+7drjezieWr6qqS6vqG1W1tqpq2PeSYezaJK+ald+dWSI270ZVzcv4EyyXTbL7TUl+1FpbkeR/T3LchH2PT/KV1tpzknwxyetba/99uM7bhn9huXk3t975h3f98JeZne5L8srW2rFJXpjkL3f+IUyyPMkHWmtHJbkzyW8M43+T5H8d5gIAwNQuyPjnp+OS/Ick57fW1if5P5J8orW2MskfJbl5+Fz3tt1c64gHfa5744R9f99aO374nLYxyesm7Fuc5JeTvCzJucPYK5M8M+NP1fxukn/d/U4BAPZBI2x681trq5L8QZJ3DGO3J3nx0PN+K8n7Jhz/3OHYFUmenuSEqlqY5MNJ/pdhbv/T9N/56M0f9QTmqMcOfxk4NOMf/D8/yTG/nOSvkqS1dmNVXT9h38+S7FxL5ZokL97D+7+ttbZrHZkJ68VUknOq6t8kuX+Y3yHDvu8Mfwnaec+lw7o0B7XWvjiMfyzJS/dwLgAAjxpV9YSMR9xP/vzf9LN/xyVvHuL0zuufPWHf0VX17iQHJXlCkv8yYd//01q7P8lNVbXz896/SfJ3rbUdSb5XVV/omBcAwL5o1E3v7yecu3TYXpDk/cN/KbcjyTMmHH91a21LkgzzXprkJxnvfN8axv82yZo9nMfIeLJ5cvcOfyl4WsYD754uP7GttdaG7R2Zuaj/miSLkhw3zO/7SRYO+3464biZvCcAwKPJfknuHJ5a2flz5Czd66Ikb26tHZPknfn557rkgZ/tKgAATMeom97Oz3ATz/33GW94z0kyluQxkxy/t/ebc8Tm3Wit3ZPk3yV5a1U9+H/sLyc5NUmGb6M8ZhqX/HGSAzqmdGCS21tr26rqhRn/P85Daq3dmeTOqvrlYeg1HfcGANjntdbuTvKdqvrNZNc6yZMtR9b7uS7D+bdV1YJM73PaF5P8VlXNq6rFGV9WDQCAB5ljTe/AJLcN/9Xa7ySZN8Xx38j4igU714Z+9V7edyTE5im01r6e5Pr84v+w5ydZVFU3JXl3kg1J7prich9P8raq+vrefEFgkrVJxqrqhoyv0/eNaZzz2iQfGB7F91QMAMADPa6qtkz4+cOMh9/XDV+wvCHJ6gef1Fq7I8mXq+rGvf2CwIyvEfjVjP+FZzqf6z6d5FtJbkry0Yx/6Q0AAJOYQ03v/CSnD58tn5Xk/5ti3vdlfNmMzw1fEHj7Ht5vpOrnT4azJ4aFxhe01u4b/pD9Q5JnttZ+NuKpAQAAAACT0PRm1yN+HZARelySK4f/7LGSvMkfSgAAAACY0zS9WeTJ5hGpqg8kOeFBw3/VWvubUcwHAIC9U1XHJPnYg4Z/2lp73ijmAwDA7NH0dk9sBgAAAACgmy8IBA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NbAb+f/buPtyusr4T/vdHAsYKBZHUB0Ua5EILKqYaoE/VSkUZi4yidajWpyW2FRlx2s7o01LtVdPRWqbW2qe1yGDlQttItaDWim11UHybsRg08qq8NUiQQoQpLwMoIffzx14n2Ykn5CT3Duec5PO5rnNl7Xuvl9++91r3Wvt7dtYBAAAAgG7CZgAAAAAAugmbAQAAAADoJmwGAAAAAKCbsBkAAAAAgG7CZgAAAAAAugmbAQAAAADoJmwGAAAAAKCbsBkAAAAAgG7CZgAAAAAAugmbAQAAAADoJmwGAAAAAKCbsBkAAAAAgG7CZgAAAAAAugmbAQAAAADoJmwGAAAAAKCbsBkAAAAAgG7CZgAAAAAAugmbAQAAAADotnC2C0iSAw44oC1ZsmS2ywAAAAAA4GFcdtll32utLZ7uuTkRNi9ZsiSrVq2a7TIAAAAAAHgYVXXT1p5zGw0AAAAAALoJmwEAAAAA6CZsBgAAAACg25y4ZzMAAAAAwCPhwQcfzNq1a/PAAw/Mdilz2qJFi3LQQQdlzz33nPEywmYAAAAAYLexdu3a7LPPPlmyZEmqarbLmZNaa7njjjuydu3aHHLIITNezm00AAAAAIDdxgMPPJDHPe5xguaHUVV53OMet93f/hY2AwAAAAC7FUHztu1IHwmbAQAAAADo5p7NAAAAAMBua8kZF010fWvOfMk259l7771z7733TnS7W3rnO9+Zt7zlLTt1G1vyzWYAAAAAgF3MO9/5zkd8m9sMm6vqSVX1+aq6uqquqqrfGNr3r6rPVtV1w7+PHdqrqv6sqq6vqsur6lk7+0UAAAAAAMw3l1xySZ7//OfnZS97WZ785CfnjDPOyMqVK3P00UfnGc94Rm644YYkyfLly3Paaadl2bJlecpTnpJPfepTSZLzzjsvb3zjGzeu78QTT8wll1ySM844I/fff3+WLl2a17zmNUmSv/7rv87RRx+dpUuX5vWvf30eeuihib+emXyzeX2SN7XWjkjyU0lOr6ojkpyR5OLW2mFJLh4eJ8nPJTls+Dk1yfsmXjUAAAAAwC7gm9/8Zs4+++xcc801+au/+qtce+21ufTSS/Nrv/Zr+fM///ON861ZsyaXXnppLrroopx22ml54IEHtrrOM888M49+9KOzevXqrFy5Mtdcc00+8pGP5Ctf+UpWr16dBQsWZOXKlRN/Ldu8Z3Nr7dYktw7T91TVNUmemORlSY4dZvtgkkuS/PbQ/qHWWkvy1arar6oOHNYDAAAAAMDgqKOOyoEHHpgkOfTQQ3P88ccnSZ7xjGfk85///Mb5Tj755Oyxxx457LDD8uQnPznf+ta3ZryNiy++OJdddlmOOuqoJMn999+fH/uxH5vgqxjZrj8QWFVLkvxkkn9O8vixAPlfkzx+mH5ikpvHFls7tAmbAQAAAADGPOpRj9o4vccee2x8vMcee2T9+vUbn6uqzZarqixcuDAbNmzY2La1bzu31nLKKafkD//wDydZ+g+Z8R8IrKq9k1yY5Ddba3ePPzd8i7ltz4ar6tSqWlVVq9atW7c9iwIAAAAA7Fb+9m//Nhs2bMgNN9yQG2+8MU996lOzZMmSrF69Ohs2bMjNN9+cSy+9dOP8e+65Zx588MEkyXHHHZcLLrggt99+e5LkzjvvzE033TTxGmf0zeaq2jOjoHlla+1jQ/NtU7fHqKoDk9w+tN+S5Eljix80tG2mtXZOknOSZNmyZdsVVAMAAAAATMKaM18y2yXMyMEHH5yjjz46d999d84+++wsWrQoz3nOc3LIIYfkiCOOyOGHH55nPetZG+c/9dRTc+SRR+ZZz3pWVq5cmXe84x05/vjjs2HDhuy55575i7/4i/z4j//4RGus0ZeSH2aG0fezP5jkztbab461vyvJHa21M6vqjCT7t9Z+q6pekuSNSU5IckySP2utHf1w21i2bFlbtWpV50sBAAAAAHh411xzTQ4//PDZLmO7LF++PCeeeGJe+cpXPqLbna6vquqy1tqy6eafyTebn5Pkl5JcUVWrh7a3JDkzyUer6leT3JTk5OG5T2cUNF+f5L4kr93eF7HbWbHvbFfAbFlx12xXAAAAAAATsc2wubX25SS1laePm2b+luT0zroAAAAAAEhy3nnnzXYJMzLjPxAIAAAAAABbI2wGAAAAAKCbsBkAAAAAgG7CZgAAAAAAum3zDwQCAAAAAOyyVuw74fXdtc1Z1q5dm9NPPz1XX311NmzYkBNPPDHvete7stdee20233e/+938+q//ei644IKHXd8JJ5yQD3/4w9lvv/22v9wVK7L33nvnzW9+83YvuyXfbAYAAAAAeIS01vKKV7wiJ510Uq677rpce+21uffee/PWt751s/nWr1+fJzzhCdsMmpPk05/+9A4FzZMmbAYAAAAAeIR87nOfy6JFi/La1742SbJgwYK85z3vybnnnpuzzjorL33pS/OCF7wgxx13XNasWZOnP/3pSZL77rsvJ598co444oi8/OUvzzHHHJNVq1YlSZYsWZLvfe97WbNmTQ4//PC87nWvy9Oe9rQcf/zxuf/++5Mk73//+3PUUUflmc98Zn7+538+991338Rfm7AZAAAAAOARctVVV+XZz372Zm0/+qM/moMPPjjr16/P17/+9VxwwQX5whe+sNk8Z511Vh772Mfm6quvztvf/vZcdtll067/uuuuy+mnn56rrroq++23Xy688MIkySte8Yp87Wtfyze/+c0cfvjh+cAHPjDx1yZsBgAAAACYI170ohdl//33/6H2L3/5y3nVq16VJHn605+eI488ctrlDznkkCxdujRJ8uxnPztr1qxJklx55ZV53vOel2c84xlZuXJlrrrqqonXLmwGAAAAAHiEHHHEET/0reS777473/nOd7Jw4cI85jGP6Vr/ox71qI3TCxYsyPr165Mky5cvz3vf+95cccUVedvb3pYHHnigazvTETYDAAAAADxCjjvuuNx333350Ic+lCR56KGH8qY3vSnLly/Pj/zIj2x1uec85zn56Ec/miS5+uqrc8UVV2zXdu+5554ceOCBefDBB7Ny5codfwEPY+FOWSsAAAAAwHyw4q5HdHNVlY9//ON5wxvekLe//e3ZsGFDTjjhhLzzne/M+eefv9Xl3vCGN+SUU07JEUcckZ/4iZ/I0572tOy7774z3u7b3/72HHPMMVm8eHGOOeaY3HPPPZN4OZup1trEV7q9li1b1qb+cuJuacXMdwp2MY/wYAYAAACwu7vmmmty+OGHz3YZ2+2hhx7Kgw8+mEWLFuWGG27IC1/4wnz729/OXnvttdO2OV1fVdVlrbVl083vm80AAAAAAHPcfffdl5/92Z/Ngw8+mNZazjrrrJ0aNO8IYTMAAAAAwBy3zz77ZK7fHcIfCAQAAAAAditz4dbCc92O9JGwGQAAAADYbSxatCh33HGHwPlhtNZyxx13ZNGiRdu1nNtoAAAAAAC7jYMOOihr167NunXrZruUOW3RokU56KCDtmsZYTMAAAAAsNvYc889c8ghh8x2Gbskt9EAAAAAAKCbsBkAAAAAgG7CZgAAAAAAugmbAQAAAADoJmwGAAAAAKCbsBkAAAAAgG7CZgAAAAAAugmbAQAAAADoJmwGAAAAAKCbsBkAAAAAgG7CZgAAAAAAugmbAQAAAADoJmwGAAAAAKCbsBkAAAAAgG7CZgAAAAAAugmbAQAAAADoJmwGAAAAAKCbsBkAAAAAgG7CZgAAAAAAugmbAQAAAADots2wuarOrarbq+rKsbaPVNXq4WdNVa0e2pdU1f1jz529M4sHAAAAAGBuWDiDec5L8t4kH5pqaK39wtR0Vb07yV1j89/QWls6qQIBAAAAAJj7thk2t9a+WFVLpnuuqirJyUleMNmyAAAAAACYT3rv2fy8JLe11q4bazukqr5RVV+oqud1rh8AAAAAgHlgJrfReDivTnL+2ONbkxzcWrujqp6d5BNV9bTW2t1bLlhVpyY5NUkOPvjgzjIAAAAAAJhNO/zN5qpamOQVST4y1dZa+35r7Y5h+rIkNyR5ynTLt9bOaa0ta60tW7x48Y6WAQAAAADAHNBzG40XJvlWa23tVENVLa6qBcP0k5McluTGvhIBAAAAAJjrthk2V9X5Sf5XkqdW1dqq+tXhqVdl81toJMnPJLm8qlYnuSDJaa21OydZMAAAAAAAc88279ncWnv1VtqXT9N2YZIL+8sCAAAAAGA+6bmNBgAAAAAAJBE2AwAAAAAwAc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bTNsrqpzq+r2qrpyrG1FVd1SVauHnxPGnvudqrq+qr5dVf9uZxUOAAAAAMDcMZNvNp+X5MXTtL+ntbZ0+Pl0klTVEUleleRpwzJnVdWCSRULAAAAAMDctM2wubX2xSR3znB9L0vyN62177fW/iXJ9UmO7qgPAAAAAIB5oOeezW+sqsuH22w8dmh7YpKbx+ZZO7QBAAAAALAL29Gw+X1JDk2yNMmtSd69vSuoqlOralVVrVq3bt0OlgEAAAAAwFywQ2Fza+221tpDrbUNSd6fTbfKuCXJk8ZmPWhom24d57TWlrXWli1evHhHygAAAAAAYI7YobC5qg4ce/jyJFcO059M8qqqelRVHZLksCSX9pUIAAAAAMBct3BbM1TV+UmOTXJAVa1N8rYkx1bV0iQtyZokr0+S1tpVVfXRJFcnWZ/k9NbaQzundAAAAAAA5opths2ttVdP0/yBh5n/D5L8QU9RAAAAAADMLzv6BwIBAAAAAGAj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Ntm2FxV51bV7VV15Vjbu6rqW1V1eVV9vKr2G9qXVNX9VbV6+Dl7ZxYPAAAAAMDcMJNvNp+X5MVbtH02ydNba0cmuTbJ74w9d0Nrbenwc9pkygQAAAAAYC7bZtjcWvtikju3aPtMa2398PCrSQ7aCbUBAAAAADBPTOKezb+S5B/GHh9SVd+oqi9U1fMmsH4AAAAAAOa4hT0LV9Vbk6xPsnJoujXJwa21O6rq2Uk+UVVPa63dPc2ypyY5NUkOPvjgnjIAAAAAAJhlO/zN5qpanuTEJK9prbUkaa19v7V2xzB9WZIbkjxluuVba+e01pa11pYtXrx4R8sAAAAAAGAO2KGwuapenOS3kry0tXbfWPviqlowTD85yWFJbpxEoQAAAAAAzF3bvI1GVZ2f5NgkB1TV2iRvS/I7SR6V5LNVlSRfba2dluRnkvzXqnowyYYkp7XW7px2xQAAAAAA7DK2GTa31l49TfMHtjLvhUku7C0KAAAAAID5ZYfv2QwAAAAAAFO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beFsFwCwu1lyxkWzXcIuZ82ZL5ntEgAAAGC355vNAAAAAAB0EzYDAAAAANBN2AwAAAAAQDdhMwAAAAAA3YTNAAAAAAB0EzYDAAAAANBN2AwAAAAAQLcZhc1VdW5V3V5VV4617V9Vn62q64Z/Hzu0V1X9WVVdX1WXV9WzdlbxAAAAAADMDTP9ZvN5SV68RdsZSS5urR2W5OLhcZL8XJLDhp9Tk7yvv0wAAAAAAOayGYXNrbUvJrlzi+aXJfngMP3BJCeNtX+ojXw1yX5VdeAkigUAAAAAYG7quWfz41trtw7T/5rk8cP0E5PcPDbf2qENAAAAAIBd1ET+QGBrrSVp27NMVZ1aVauqatW6desmUQYAAAAAALOkJ2y+ber2GMO/tw/ttyR50th8Bw1tm2mtndNaW9ZaW7Z48eKOMgAAAAAAmG09YfMnk5wyTJ+S5O/G2n+5Rn4qyV1jt9sAAAAAAGAXtHAmM1XV+UmOTXJAVa1N8rYkZyb5aFX9apKbkpw8zP7pJCckuT7JfUleO+GaAQAAAACYY2YUNrfWXr2Vp46bZt6W5PSeogAAAAAAmF8m8gcCAQAAAADYvQmbAQAAAADoJmwGAAAAAKCbsBkAAAAAgG7CZgAAAAAAugmbAQAAAADoJmwGAAAAAKCbsBkAAAAAgG7CZgAAAAAAugmbAQAAAADotnC2C4Dd2ZIzLprtEmZkzZkvme0SAAAAAJjjfLMZAAAAAIBuwmYAAAAAALoJmwEAAAAA6CZsBgAAAACgm7AZAAAAAIBuwmYAAAAAALoJmwEAAAAA6CZsBgAAAACgm7AZAAAAAIBuwmYAAAAAALoJmwEAAAAA6CZsBgAAAACgm7AZAAAAAIBuwmYAAAAAALoJmwEAAAAA6CZsBgAAAACgm7AZAAAAAIBuwmYAAAAAALoJmwEAAAAA6CZsBgAAAACgm7AZAAAAAIBuwmYAAAAAALotnO0CAAB2eSv2ne0KmC0r7prtCgAA4BHjm80AAAAAAHQTNgMAAAAA0E3YDAAAAABAN2EzAAAAAADdhM0AAAAAAHRbuKMLVtVTk3xkrOnJSX4vyX5JXpdk3dD+ltbap3e4QoBdzJpFvzjbJex6Vsx2ATO04q7ZrgAAAAB2mh0Om1tr306yNEmqakGSW5J8PMlrk7yntfbHE6kQAAAAAIA5b1K30TguyQ2ttZsmtD4AAAAAAOaRSYXNr0py/tjjN1bV5VV1blU9dkLbAAAAAABgjuoOm6tqryQvTfK3Q9P7khya0S02bk3y7q0sd2pVraqqVevWrZtuFgAAAAAA5olJfLP555J8vbV2W5K01m5rrT3UWtuQ5P1Jjp5uodbaOa21Za21ZYsXL55AGQAAAAAAzJZJhM2vztgtNKrqwLHnXp7kyglsAwAAAACAOWxhz8JV9ZgkL0ry+rHmP6qqpUlakjVbPAcAAAAAwC6oK2xurf2fJI/bou2XuioCAAAAAGDemcRtNAAAAAAA2M0JmwEAAAAA6CZsBgAAAACgm7AZAAAAAIBuwmYAAAAAALoJmwEAAAAA6LZwtgsAAAAAmNdW7DvbFTBbVtw12xXAnOKb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0W9q6gqtYkuSfJQ0nWt9aWVdX+ST6SZEmSNUlObq39795tAQAAAAAwN03qm80/21pb2lpbNjw+I8nFrbXDklw8PAYAAAAAYBe1s26j8bIkHxymP5jkpJ20HQAAAAAA5oBJhM0tyWeq6rKqOnVoe3xr7dZh+l+TPH4C2wEAAAAAYI7qvmdzkue21m6pqh9L8tmq+tb4k621VlVty4WGYPrUJDn44IMnUAYAAMwtS864aLZLmJE1Z75ktksAAGAX0P3N5tbaLcO/tyf5eJKjk9xWVQcmyfDv7dMsd05rbVlrbdnixYt7ywAAAAAAYBZ1hc1V9Ziq2mdqOsnxSa5M8skkpwyznZLk73q2AwAAAADA3NZ7G43HJ/l4VU2t68OttX+sqq8l+WhV/WqSm5Kc3LkdAAAAAADmsK6wubV2Y5JnTtN+R5LjetYNAAAAAMD80X3PZgAAAAAAEDYDAAAAANBN2AwAAAAAQDdhMwAAAAAA3YTNAAAAAAB0EzYDAAAAANBN2AwAAAAAQDdhMwAAAAAAPZKLWAAAIABJREFU3YTNAAAAAAB0EzYDAAAAANBN2AwAAAAAQDdhMwAAAAAA3YTNAAAAAAB0EzYDAAAAANBt4WwXAAC7iyVnXDTbJczImjNfMtslAAAAMA/5ZjMAAAAAAN2EzQAAAAAAdBM2AwAAAADQTdgMAAAAAEA3YTMAAAAAAN2EzQAAAAAAdBM2AwAAAADQTdgMAAAAAEA3YTMAAAAAAN2EzQAAAAAAdBM2AwAAAADQTdgMAAAAAEA3YTMAAAAAAN2EzQAAAAAAdBM2AwAAAADQTdgMAAAAAEA3YTMAAAAAAN2EzQAAAAAAdBM2AwAAAADQTdgMAAAAAEA3YTMAAAAAAN2EzQAAAAAAdFs42wUAc9+SMy6a7RJ2KWsWzXYFzJY1i35xtkuYmRWzXQAAAADzkW82AwAAAADQbYfD5qp6UlV9vqqurqqrquo3hvYVVXVLVa0efk6YXLkAAAAAAMxFPbfRWJ/kTa21r1fVPkkuq6rPDs+9p7X2x/3lAQAAAAAwH+xw2NxauzXJrcP0PVV1TZInTqowAAAAAADmj4ncs7mqliT5yST/PDS9saour6pzq+qxk9gGAAAAAABzV3fYXFV7J7kwyW+21u5O8r4khyZZmtE3n9+9leVOrapVVbVq3bp1vWUAAAAAADCLusLmqtozo6B5ZWvtY0nSWruttfZQa21DkvcnOXq6ZVtr57TWlrXWli1evLinDAAAAAAAZtkOh81VVUk+kOSa1tqfjLUfODbby5NcuePlAQAAAAAwH+zwHwhM8pwkv5TkiqpaPbS9Jcmrq2ppkpZkTZLXd1UIAAAAAMCct8Nhc2vty0lqmqc+vePlAAAAAAAwH3X/gUAAAAAAABA2AwAAAADQTdgMAAAAAEA3YTMAAAAAAN2EzQAAAAAAdBM2AwAAAADQTdgMAAAAAEC3hbNdAAAAAOwSVuw72xUAwKzyzWYAAAAAALoJmwEAAAAA6CZsBgAAAACgm7AZAAAAAIBuwmYAAAAAALoJmwEAAAAA6CZsBgAAAACgm7AZAAAAAIBuwmYAAAAAALoJmwEAAAAA6CZsBgAAAACgm7AZAAAAAIBuwmYAAAAAALoJmwEAAAAA6LZwtgsAAIBd1ZpFvzjbJczMitkuYBe04q7ZrgAA4BHnm80AAAAAAHQTNgMAAAAA0E3YDAAAAABAN/dshlk0b+7jCADA9lmx72xXAADwiPPNZgAAAAAAugmbAQAAAADoJmwGAAAAAKCbsBkAAAAAgG7CZgAAAAAAugmbAQAAAADoJmwGAAAAAKCbsBkAAAAAgG7CZgAAAAAAugmbAQAAAADoJmwGAAAAAKCbsBkAAAAAgG4LZ7sAAAAAAJiXVuw72xUwW1bcNdsVzEk77ZvNVfXiqvp2VV1fVWfsrO0AAAAAADD7dkrYXFULkvxFkp9LckSSV1fVETtjWwAAAAAAzL6d9c3mo5Nc31q7sbX2gyR/k+RlO2lbAAAAAADMsp11z+YnJrl57PHaJMeMz1BVpyY5dXh4b1V9eyfVMh8ckOR7s13ELkR/Tp4+nSz9OXn6dLL05+Tp08nTp5OlPydPn06W/pw8fTpZ+nPy9Olk6c9J+/3anfv0x7f2xKz9gcDW2jlJzpmt7c8lVbWqtbZstuvYVejPydOnk6U/J0+fTpb+nDx9Onn6dLL05+Tp08nSn5OnTydLf06ePp0s/Tl5+nR6O+s2GrckedLY44OGNgAAAAAAdkE7K2z+WpLDquqQqtoryauSfHInbQsAAAAAgFm2U26j0VpbX1VvTPJPSRYkObe1dtXO2NYuwu1EJkt/Tp4+nSz9OXn6dLL05+Tp08nTp5OlPydPn06W/pw8fTpZ+nPy9Olk6c/J06fTqNbabNcAAAAAAMA8t7NuowEAAAAAwG5E2AwAAAAAQLddKmyuqoeqanVVXVlVf19V+w3tT6iqC2aw/L1baT+pqo6YdL2PtKpaU1UHDNP/cwbz7zb9WVXvqqqrhn8XV9U/V9U3qup5W3sdW1nP9sx7flVdN7adN+xY9XNHVS2vqvcO06dV1S/vwDq2ud9V1a9X1TVVtXKa5R9uvztmvvfz9h7HO7iNzY6Bh5nvh96roZ+fP1/HiPGxYDuXW1JVv7gd8894rHiYdRxbVZ/qXc9W1r1xP5stQ59eOQvb3WXem6p667A/Xz4cq8cM7ZdU1bIJ1nReVb1yG/P8xFDDN6rq0O05XmbDcD57wtjjHT4mquremS4/zTXIvD5nJZO5Nujc/vZcm82J/t/yeJnB/OPH+neq6iVDu2N9zPi+OM1zn5665tzK87v8frTFspuNgROqZ2vX+DdX1SeH6a1e2+7O1409tjYGP8z7MS8/6++Ma69tjaG7YB8uqapWVe8Yazugqh7c2tj5MOvaaZ9Zd9F+v394TVM/e23nOt6ys+rbUbtU2Jzk/tba0tba05PcmeT0JGmtfbe19rAXRttwUpKuna6qFvQsP2mttZ+ewWy7U3+emuTI1tr/m+S4JFe01n6ytfalGdazI39s8wlJbmqt/WSSm5N0XYjuYA07TWvt7Nbah3Zg0Znsd29I8qLW2mu2Y70nJXlWOvp5nh7HO2Kmx8B079VJSRbP4zFifCzYHkuSzJkP1OPm2n7LJjvzvamq/zvJiUme1Vo7MskLMzrXzJaTklwwnPOelM7jZWee84b3ZXlG5+lH2sbxN64NZsNc6f+Nx0tr7YZtbGPLY/3mJA/t4HYnYd4c6+Naaye01v5tQqubd/vRNJZn8mPgtNf4Ge2vv5Ls8LWt68YZ2mIM3p0+6+8sW/bhG5N534f/kuQlY4//Q5KremrZCZ9Zd8V994bhNU39/GA7l59zYXNaa7vMT5J7x6ZPS3LWML0kyZXD9I8k+WiSq5N8PMk/J1k2tXySP0jyzSRfTfL4JD+d0Q78L0lWJzl0mu1+IsllGR2Ep47Xk+Tdw/qeOzx+1zDf/0hydJJLktyY5KXTrPfYJF9I8nfDPGcmeU2SS5NcMVVLksVJLkzyteHnOUP745J8ZtjeXya5KckB4301bONTY9t8b5Llw/SGJH84vO6bhn77p2H6lnnYnzXMf+XQf78wtH8yo4uc1Ul+O8l3kqwbHj962M57hu1cnFGQlmFbf5pkVZI3JXn2sJ7Lhn46cJjvLUnuSnJfku8lWTr83Du0rx7WvX6Yftc0tf/7oW+/MbzWxw/tK5L8VZKvJDl/ePzBJF8a3qdXJPmj4fX+Y5I9p1n3JcPrW5XkmiRHJflYkuuSvGNsvv8no31vdZL/nmTB0P7aJNcOz70/yXvHanvz2Dam9osDkqwZppcP7/dnk6zJ6AT9/eF1fjXJf8kWx3GSs5P8IMm/JfnXYd33JPlWkv+Z5P9ktN99a+jjK5NcP8x/b0b79dVb9nN23eN4TTYdx6syCtz/KckNSU6bpt6l+eFj4H3Dslcl+f2xeX8w9OXlw3v4sYyO75uT3J/k0MyvMWJ8LPiFbP24e/4wz+rhuX2G+qeO5/+8PeersbZDMzpOL8voGP6JsfavDvvLO7Z437+Y5KIk387o2NhjK32xteN3a+/tmoyO1Ucn+Yckr5um3l/N9Mf+kiSfG/aLi5McvI32rb2+Jdl07v5ikqVj2/5ykmduzzXCTH92hfdmmO8VSf5+K89dkk3H4auH+q9M8t+Gtv+Q5E+G6d9IcuMw/eQkX5lmfecleeUw/eyMxryN58IkJ2Q0Xt+S5PPZxvGS5HUZjYPfzGhc/JGx7Zyd0XH5J8Pj9w3ru3Ho93MzOpedt5XXflxGx+0Vw7yPGuvX/5bk68N7cu/w3k2Ng2uS/P7w/BVj+8D+GY1Jlw91HDnN2P1gNh+7/0tGx849GY2XX8ponP5ERuPvnRmNoRcM/7o2GPXZ1LXB/jvjmM4Pn/8+Mhv9ny2Ol6Hth857SRZkdAx8J8ndSf5zkldm8333i9l9j/WjMrou/GZG++E+Ge1bHxv6/bokfzTN2LpkWO/7h/7+TDZ9Htiy3qcN6/peku8Or3Ntktsy2nceyOh6Zmo/mroW2ziuZ7QffT/JrcP7eE1G++OKPLL70dTno+n2o0dvse5js2PXtveNjY9XZzTW/eXQZ9eMnSM/Orwft2a4bszo2vaBjK4bfzC8riuH/pr6nPX9JL87zb4w764b88iMwQ9l0/jwpiR3D9Nvzmhf/GxG+9rXM9qX/i2j89YLxvpvLl3HH5utX3vt0PiXzc9Txyf5X0N//G2SvYca12R0/fCdJJ8Z5l2S+Zk/LRn66MNjNV6SUZ4xtQ/N+mfWZJfL/TbWvUXblzLa376e5KeH9gMz2s9XD+/V8zIag6fGopXTnRNn42fWC5joi9m0Ey/IaAB48TQ73ZuT/Pdh+ukZBXxTO11L8u+H6T/KcLLK2IXVVra7//Dvo4c3/HFj6zt5bL6W5OeG6Y9ndDDumeSZSVZPs95jMxrUD0zyqIxOqlMXJr+R5E+H6Q8nee4wfXA2naz/LMnvDdMvGba/vWHzfxz689rh4NgnowN//Tzsz5/P6KS5IKMB5TvZFAiPD1jLMwymY9t5zTD9e9k00F6STQPbnhld0E716y8kOXeY/kKSw4bpc5NcO0x/OaOg4F1JVmaLAWaL2h+bpIbpX0vy7mF6RUYD3qPHHn95rB/u26KPTppm3Zdk00n3NzK6WJ7a59ZmdOI4PMnfZ7iQTXJWkl8e5vtORiedvTK6IN7eD5TXZ7RfLc7oouuB4bk/zWjAnO44vjPJB4fpYzLsdxl9c69ldLH350PNvzvU9lcZ7c/T9nN23eN4TZL/OEy/J6NAZKq/b9tKXyzP5sfAVN8sGN7LIzPaLzZk9EucBRmdfF+c0fG9sZ8zj8aIacaCrR13f59NF1Z7J1m45XuwrZ9MH35cnE1jxTFJPjdMfyrJq4fp07Z43x/I6KJ4QUbj2yu37Its5fjd2ns7tt8syegC6ZenqfUJwzz7D336pWw69v8+ySnD9K8k+cQ22rf2+paM7UenZNOx8pQkq2ba19v7M9/fm7Ga985oDL12WO/zx567JKMx8wnZNIYvzOiXAScl+b+SfG2Y94KMPkw8cXgf/nCabZ2XUTgxdS6c+qXs+LlwRTadE47NwxwvGY7pYfodSf7T2HY+lU0fps9L8jcZjUMvy+jD8TMy+p97l2XsFxTD/IsyCnefMjz+UJLfHOvX39qyj8Yerxmr4w1J/nKY/vMkbxumX5BhbMnmY/f9w/t+QEYB3RUZBXHPzOiDyC8Nff/FYbnbkzwn03z42OL17E7XBqcNz71n6j3bScf08mz+i7PZ6v+N/bTFeLDxvJfRvvTZbDrWrx/eg29k85BgdzzW98roc8tRw+MfHV738qF934zGg5uSPGnsGJ8Km9dPrTOjsGLqF1Bb1vvtJIcN9X1m6NeXZXTMf3io74ok129tXM9oP1qT5D9ltB/9j4yCmhV5BPejsXn2m24M3GK9x2bHrm03jI2bV2Z03Th1bTt13fv9jELTYzP6DDV1jf/ebLrGXzP09+9mNCbcObxH017bTve6h8cbz8djj+fEdWMemTH4oaFvF2T0i4PbhvY3D+/DPkneNkyfltF1/Iax19Uyh67js5Vrr3SMf9k0hh6Q0Tn6MUP7b2eUC0yFzb+dXSN/WjKs76VJ/jij/51ycTY/N876Z9bsernfkmz+S8m/yCgsXzQ8f1iGzz4Z/WLorWOvf58tx6K58jOn/mvdBDy6qlZnNEhck9EAs6XnJvn/kqS1dmVVXT723A8yurBJRif3F81wu79eVS8fpp+U0c5wR0YD+IVbrP8fh+krkny/tfZgVV2R0Q42na+11m5Nkqq6IaMddWr5nx2mX5jkiKqaWuZHq2rvJD+T0W+901q7qKr+9wxfz5TK6Nsk/zWjk/jnWmv3VNWdSTYM98aZT/353CTnt9YeSnJbVX0ho98Sf3Ib9WzI6NstSfLXGf1WecpU+1MzGsSm9sEFSW4d3oefSvKN4b9U7JHRxeGUozL64PvWbOqr6RyU5CNVdWBGFw3/MvbcJ1tr9489/oexfliQzftoyVbW/8mxea4a2+duzOg9eG5GF6NfG/azR2f0YfiYJJe01tYN838koyBoe3y+tXZPknuq6q4kTxz68NCMPmBOdxwvyqb34bsZnej/Jv8/e/cebVlV34n++6OqpFARfJReBLVKRAWDllKiuWirIRoljmBs2ybtNeA1A41623S86SaavpJWCUlMvLeNj4FtAppKomBsjNq2Bl9RW7FQ3uUDFKWQSAmKEgTqMe8fax1q1+FUnVM1D5xTVZ/PGGecvddej7nXXmvtub5rrrm3ndB/NMOX0wsyXFj4QGa/pXRv3Y+T7T/f+06s79ur6uA2+22jL66qUzNU0A7JcHvRlRmOET8ah0+1bj5p2rR70jFiuh3td19M8uc19Bn+9621DROf224ZP+v/Pcm5E/Paf/z/ixm25WSo4L11YtILW2vfGefxtxnW93nZfl0cn5n332Tmz3bqMzo/Q6uvu/SNnuEK/edaazeNyz432/b9X8y4zWa4yPMncxi+o/c35dwk/7mqfi9DUH32DOPcLfbAzyZJ0lq7paqOydDi4VkZtuXTWmtnT4z25Gx/DF+b5F+11v57Vd23qg7MsI/9TYZj0dOz/XfgdFPfhZ8a38+SDC3TdtUvjP0FHpzhxPx/Trx27vg9PuUfWmtt3K9/2Fq7bHwvV2TYzy+eVr7vtta+NT4/J8Otl//v+PwD2bmp935Rtm3LT8twMTuttU9X1QOr6n6ZOHZn+Mx/PDH+R5P8zrj8B2ZoyfOzDCdnV2Y4cftiVa2cpTz7Ut3gHybK8vhdnNd2Ztmnd8Xdvf4nzfS9980MocofZWh19vMMJ/KPy9CtxrqJ6ffFff361tpXk6S19tNx3CS5oLV28/j8yiSPyF27GPpua21qfhdl22c0Wd4DM2wD52YIXH6WoY5/WYb6602tta1V9a0MYVUy83G9ZairvirDecJN4/I25B7cjqrq7RlahH5yRxNPszt12xrrgUdlaKn3qdbalnEfn7IkQ50+GdbpZL1xc4bj59szbJ9rMlz0+FGGxiobd1C33VPrjXf3MXi/DA2eHpChxfTktvYv43n/EzNcWPiH1tp1VXVthm03WZz1+JnqXpvSf/x7aobt9ovjur5XhlbOB2QIs/9jhovHe0P+lHGaN2W4S2N63WgxnLPujbnf1a211VNPquqgJH9RVavH+U/tw19N8pdVtSxDw52L7zqrxWGv7LM5Q6Whsq0fqLna1MbLAhk+0LuE8VX1sNrWafcrq+qZGXa4X2ytPSFDa4Ll4+i3TaskTc5/a4arhGmtbZ1pWaPbJx5vnXg+Oc1+SZ7atvXvcmhrbcZOz2ewOdtvB8snHrcMt/08Ynw+/UtqtosVi3F9zoc28fhfxv+V4Qtmqv+go1trz8mwbpdkuJp9QJJXZAgJpvwwQyXhoMkFVNVbptbLOOjtGa4mHj3OY/Jz+pdsb3I9TF9Hs21nk9vY5DSVoSXx1Db2mNba6TuY10wmt7Pl016bvryp/fh14zRvGNfDxzO0GJjuTRkqoydlaO2QNvibDLeUtHHa/21qgn1sP55c/oyf7wzb252qalWGK8PHt6EvyI9luMq6OcO299IMrZqPzt5xzJ00437XWjszQ4uVAzJUOh8753e8Y/sl+Unbvq+uI+cwXdvB88l1MeP+u6PPdmJeX0zy3OpN0udBa+3WDBXJE5O8OMPJ0T1lj/1sWmtbWmufba29McPF4389h3JP+VKG23C/maHl+tMzhOtf3Mk0leGEeOr9TH0X7lRV/dW4j398HHR2kteM+94fZg7fednx99eumD7v6abmP+PxahdUxm0qw+3NfzJuU0eMy7jPjBPt23WDmb43d9du7dMLsP6nlvvMzPC911r7cYZWUp/N0G/sS8d9/dsZWtnP1b62r09Ou6N9eUfjTJb3zCR3jPvxR5K8btyOtmbYtqe0DCHr1HH9M+M4SzK837dnaKn99Azb0b0mlndPb0evzNCqevq0T5moi/3aDOtoTnXbDAHm4zOcM812rj5T3XbLxHu+fVzO1mzfoKSS/NOeVm+cYd+Yeo/blWXi+Xwcg7dkqMc/ImMLyYnX2rTHt088nuqTdjHW43dU99qRuR7/KsPFkal1fVRr7eUZAvofZOiGaW/Jn9KG/oIvynA+Pv0H9xbsnHXi+d6Y+033HzJkRU/IcGHtXuM8Pp8h2L8uydl1D//o8q7Y28LmJHeelP77JK+ru/6gwhcznKimhl+aPHoOs/xZxoNva+3aiR3r3RlCwh+31m4dvzieOl/vYxd8MsOtV0mS8epHMtzq8e/GYc/LzEHd9zJcmdq/hpbKx08fYVyfa5Os3sPX5z8l+bdVtaSqVmTYSS+cw3T7ZbgFJxnW5xdmGOebGW7x2C9JqmpZVT2uDS0pWpI149Wnl2T7z+H7GSqr/y3DLX5JktbaGyYqZsmwXq4bH588hzLPtwuSvKiqHpwkVfWAqnpEhr6PnlFDS65lGfq+msk1GUL1ZNu6nM0dGbbhl2c4wJ6QbS3Dbsu21oSHZdsV9lOmJq6qR2Y4QK/PEPDfO9tuNdnn9uOdmWF7m3S/DCc7N1fVQ5I8byzLfTPcKvjxDMfbZKiQ3JLtg5I96Rgx3Yz7XVUd3lq7rLX2xxmuLj92ssy7YzxWfLeq/s24jKqqJ4wvfznbQsLpLcePrapVVbVfhtuYZzo+7Wj/nfGznfD/ZNjn3jHDPL+aYd+///i9MBlifmminC/JcOzd2fCdvb9J/y3DLXpfHU+O7xF74GeTcV6PqaojJgatznCsmHRhhs/xQTXcffMbGW5bTobP5//OcAz6eoaWare3sUXgDnwzyYoafrDszu/CGcbbbn9prb1s3MdPGAcdmOHuoKnvzfnyzSQrq+pR4/OXZtv73WkZd+KfMpZxPBH50bjN3HnszvDdc/+J8U9I8r2q+j+S/HqGYOS4DNv3GUmWV9WLppdB3WB+zLJPT1os63/G772qelCGeuflSc7K0M1dMtyqe+O0eeyL+/ohVfXksXwHznAOszsmy/uvk9wytR2Ny5lpO9qUIWScOq7/XpJfGYcnw+c7FVIs2HbUWvtQhm4pprajybrYVybqYrPdETppu7pttmUPn8uwTb6uqn412ze62ZKh3vi9DCHL0Rlave+sbrsp27azLUmetafVG2fYN+ai9xjckhwznut/PslBOzjXv/c4/6MynHfNZiHr8TPVvebj+PflJMdN1R+q6j5VNdkQ7+fZ+/KnP0vyn9p4F+OEBTtnnW4vz/0OynCHztYM9dUlSTLu4z9srb0nw7nR1DF707i/Lxp7ZdicJK21r2e47eY3pr30zgyVoysz9LV1RYZbnXbm75L8XlV9vaoOn/baJzK0DFyfITT8cnfhd92/zxBmXjq+r1eOw/8wyb+q4fayF2YINrfTWrs2Q19kl4//v76DZXw/Q8V1T16fH86wTVySoa+m/9ha++c5TPcvGb64Ls/QUuS/TB9hvPr3ogy3dNyR4Ta6L1TV72b4HN6eYb0ck+FWu8lpz83woyf7V9UVVfWnM5Th9Ay3e16U4Vaxe1Rr7coMFdBP1nALyqcy9Hd9/Vi2/5XhgL5+B7N4a5LfrqqvZ+jzaq5+lJn3458leeC43S3NcJX0fdn+SuGLM/T39GsZbvU8I8MtigdW1bemred9ZT/eZa21S8b5fSPD7WVTV/oPzBCIXJqhIvfaDJ/VTRlacxw+7t970jFiutMz8373O1U1dTvWpgx9r1+aZEtVXVJV/2EO8753VW2Y+PvdDCfaL6+qSzKspxOnlpfkd8flPSrbr7+vZujvbH2G2zU/PH1BO9l/d/TZTnpthuPan0wObK1dl2GfunCc7pqJcv1fSV42Luul4zx2Nnxn729ymRdlaP31VzO9Po/26M9mwn2TnFNVV9a225ZPn7b865OclqGl3SVJLmqtTd19808ZbhH8/Nha49rMHJhPzm/qu/CPx3V1cYbuCqabbX/5zxlOlr+YYR3Mi9babRlaMJ1bw62MWzP8gNBMzk7y7hpatBywk9menuSYcR2fmW0Bw+Sxe3mGAOTSDC0gv5vhJOxd4/+1GeoJ78hwkfTT47yWZGgFd7m6QZdd2afv1Fq7MYtj/e/oe+/QDK1RP5KhK4f7j5/DTUmOrqEF9n7je9nX9vU7MgRNbx/L96nctQXdrppqtPCDDOcGy7OtUcSvZahz3mU7ytCi7RsZ9vMluetx/fQMDVb+MQu4HY3by18n+f1x+NmZ2zFwZ6bXbaeCkD/McCfHAzIEfddNTLMpw/r4nxnW89YM9ced1W2/lbHemLu2Gtxb6o13MQ/H4Duy7Rh8+/h8pnP9JeN83pxh+79jlqItZD3+LnWv+Tj+taELjlOS/O24rv9XhosGk+PsVflTa+2K1to5M7y0qM5Z97b1PuGdSU4ev8Mem213ujwzySXjfvtvM3YVkuGi86U1dBOzKEx1YL/PqOFq1rLW2m3jBvSPSR4zVkrYRdYnC8F2t+fwWfWrqntnuF2sVdVJGX6QbqYT2nu6XPdtQ7/ASzMEqX/ZWrtLoDqH+czp/VXVQzMEK48dr/IvuMX62QDAnki9cXHxefSzDheG9b7w9rYfCJyLeyf5TA1NzCvJq2xwXaxPFoLtbs/hs+p3TIYfiKgMP9Lyfy5weaacXlW/nKF11ycz9N29O2Z9fzX0R/aWJL+7WILm0WL9bABgT6TeuLj4PPpZhwvDel9g+1zLZgAAAAAA5t9e22czAAAAAAD3HGEzAAAAAADdhM0AAAAAAHQTNgMAAAAA0E3YDAAAAABAN2EzAAAAAADdhM0AAAAAAHQTNgMAAAAA0E3YDAAAAABAN2EzAAAAAADdhM0AAAAAAHQTNgMAAAAA0E3YDAAAAABAN2EzAAAAAADdhM0AAABIN3NQAAAgAElEQVQ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t6ULXYAkedCDHtRWrly50MUAAAAAAGAnLrrooh+11lbM9NqiCJtXrlyZdevWLXQxAAAAAADYiar63o5e040GAAAAAADdhM0AAAAAAHQTNgMAAAAA0G1R9NkMAAAAAHBP2LRpUzZs2JDbbrttoYuyqC1fvjyHHXZYli1bNudphM0AAAAAwD5jw4YNOfDAA7Ny5cpU1UIXZ1FqreXGG2/Mhg0bsmrVqjlPpxsNAAAAAGCfcdttt+WBD3ygoHknqioPfOADd7n1t7AZAAAAANinCJpntzvrSNgMAAAAAHAPuu9973u3L+OMM86425cxnT6bAQAAAIB91srTPjav87vmzF+d1/ntrjPOOCOvf/3r79FlatkMAAAAALAAPvvZz+YZz3hGTjzxxDzykY/MaaedlrVr1+bYY4/N0UcfnauvvjpJcsopp+SVr3xl1qxZk0c/+tH56Ec/miQ5++yz85rXvObO+T3/+c/PZz/72Zx22mn5+c9/ntWrV+clL3lJkuSv//qvc+yxx2b16tV5xStekS1btsz7+xE2AwAAAAAskEsuuSTvfve7s379+rz//e/Pt771rVx44YX5rd/6rbz97W+/c7xrrrkmF154YT72sY/lla985U5/vO/MM8/MAQcckIsvvjhr167N+vXr84EPfCBf/OIXc/HFF2fJkiVZu3btvL8X3WgAAAAAACyQJz/5yTnkkEOSJIcffnie85znJEmOPvrofOYzn7lzvBe/+MXZb7/9csQRR+SRj3xkvvGNb8x5GRdccEEuuuiiPPnJT06S/PznP8+DH/zgeXwXA2EzAAAAAMAC2X///e98vN9++935fL/99svmzZvvfK2qtpuuqrJ06dJs3br1zmE7au3cWsvJJ5+cP/qjP5rPot+FbjQAAAAAABa5c889N1u3bs3VV1+d73znO3nMYx6TlStX5uKLL87WrVtz7bXX5sILL7xz/GXLlmXTpk1JkuOPPz7nnXdebrjhhiTJTTfdlO9973vzXkYtmwEAAAAAFrmHP/zhOfbYY/PTn/407373u7N8+fIcd9xxWbVqVY466qgceeSRedKTnnTn+Keeemoe//jH50lPelLWrl2bN7/5zXnOc56TrVu3ZtmyZXnHO96RRzziEfNaxmqtzesMd8eaNWvaunXrFroYAAAAAMBebv369TnyyCMXuhi75JRTTsnzn//8vOhFL7pHlzvTuqqqi1pra2YaXzcaAAAAAAB0043GIrDytI8tdBFYINec+asLXQQAAAAAFrmzzz57oYswJ1o2AwAAAADQTdgMAAAAAEA3YTMAAAAAAN2EzQAAAAAAdBM2AwAAAADcgzZs2JATTzwxRxxxRA4//PC89rWvzR133HGX8X7wgx/kRS960azzO+GEE/KTn/xkt8py+umn561vfetuTTvd0tlGqKrlST6fZP9x/PNaa2+sqrOTPCPJzeOop7TWLq6qSvL/JTkhya3j8K/NS2kBAAAAAObT6QfN8/xu3unLrbW88IUvzG//9m/n/PPPz5YtW3LqqafmDW94Q/70T//0zvE2b96chz70oTnvvPNmXeTHP/7x7mLPh1nD5iS3J/ml1totVbUsyReq6n+Mr/1ea236u31ekiPGv6ckedf4HwAAAABgn/bpT386y5cvz8te9rIkyZIlS/K2t70tq1atyqpVq/KJT3wit9xyS7Zs2ZJzzjknz3/+83P55Zfn1ltvzSmnnJLLL788j3nMY/KDH/wg73jHO7JmzZqsXLky69atyy233JLnPe95edrTnpYvfelLOfTQQ3P++efngAMOyHve856cddZZueOOO/KoRz0q73//+3Pve997Xt/brN1otMEt49Nl41/bySQnJnnfON2XkxxcVYf0FxUAAAAAYM92xRVX5Jhjjtlu2P3ud788/OEPz+bNm/O1r30t5513Xj73uc9tN8473/nO3P/+98+VV16ZN73pTbnoootmnP+3v/3tvPrVr84VV1yRgw8+OB/60IeSJC984Qvz1a9+NZdcckmOPPLIvPe975339zanPpuraklVXZzkhiSfaq19ZXzpLVV1aVW9rar2H4cdmuTaick3jMMAAAAAANiJZz/72XnAAx5wl+Ff+MIXctJJJyVJfuEXfiGPf/zjZ5x+1apVWb16dZLkmGOOyTXXXJMkufzyy/P0pz89Rx99dNauXZsrrrhi3ss+p7C5tbaltbY6yWFJjq2qX0jy+0kem+TJSR6Q5D/tyoKr6tSqWldV6zZu3LiLxQYAAAAA2PMcddRRd2mV/NOf/jTf//73s3Tp0tznPvfpmv/+++9/5+MlS5Zk8+bNSZJTTjklf/EXf5HLLrssb3zjG3Pbbbd1LWcmcwqbp7TWfpLkM0me21q7fuwq4/Ykf5Xk2HG065I8bGKyw8Zh0+d1VmttTWttzYoVK3av9AAAAAAAe5Djjz8+t956a973vvclSbZs2ZLXve51OeWUU3bah/Jxxx2XD37wg0mSK6+8MpdddtkuLfdnP/tZDjnkkGzatClr167d/TewE7OGzVW1oqoOHh8fkOTZSb4x1Q9zVVWSFyS5fJzkI0l+swZPTXJza+36u6X0AAAAAAB7kKrKhz/84Zx77rk54ogj8uhHPzrLly/PGWecsdPpXvWqV2Xjxo056qij8gd/8Ad53OMel4MOOmjOy33Tm96UpzzlKTnuuOPy2Mc+tvdtzKha29lv/SVV9fgk5yRZkiGc/mBr7b9U1aeTrEhSSS5O8srW2i1j+PwXSZ6b5NYkL2utrdvZMtasWdPWrdvpKHu1lad9bKGLwAK55sxfXegiAAAAAOxT1q9fnyOPPHKhi7HLtmzZkk2bNmX58uW5+uqr88u//Mv55je/mXvd61532zJnWldVdVFrbc1M4y+dbYattUuTPHGG4b+0g/FbklfPqbQAAAAAAMzq1ltvzbOe9axs2rQprbW8853vvFuD5t0xa9gMAAAAAMDCOvDAA7PYe4fYpR8IBAAAAACAmQibAQAAAIB9ymy/Y8furSNhMwAAAACwz1i+fHluvPFGgfNOtNZy4403Zvny5bs0nT6bAQAAAIB9xmGHHZYNGzZk48aNC12URW358uU57LDDdmkaYTMAAAAAsM9YtmxZVq1atdDF2CvpRgM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s0aNlfV8qq6sKouqaorquoPx+GrquorVXVVVX2gqu41Dt9/fH7V+PrKu/ctAAAAAACw0ObSsvn2JL/UWntCktVJnltVT03yx0ne1lp7VJIfJ3n5OP7Lk/x4HP62cTwAAAAAAPZis4bNbXDL+HTZ+NeS/FKS88bh5yR5wfj4xPF5xtePr6qatxIDAAAAALDozKnP5qpaUlUXJ7khyaeSXJ3kJ621zeMoG5IcOj4+NMm1STK+fnOSB85noQEAAAAAWFzmFDa31ra01lYnOSzJsUke27vgqjq1qtZV1bqNGzf2zg4AAAAAgAU0p7B5SmvtJ0k+k+QXkxxcVUvHlw5Lct34+LokD0uS8fWDktw4w7zOaq2taa2tWbFixW4WHwAAAACAxWDWsLmqVlTVwePjA5I8O8n6DKHzi8bRTk5y/vj4I+PzjK9/urXW5rPQAAAAAAAsLktnHyWHJDmnqpZkCKc/2Fr7aFVdmeTvqurNSb6e5L3j+O9N8v6quirJTUlOuhvKDQAAAADAIjJr2NxauzTJE2cY/p0M/TdPH35bkn8zL6UDAAAAAGCPsEt9NgMAAAAAwEy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WLnQBSK5Z/u8WuggsmJsXugAAAAAAMC+0bAYAAAAAoJuwGQAAAACAbsJmAAAAAAC6CZsBAAAAAOgmbAYAAAAAoJuwGQAAAACAbsJmAAAAAAC6CZsBAAAAAOgmbAYAAAAAoJuwGQAAAACAbrOGzVX1sKr6TFVdWVVXVNVrx+GnV9V1VXXx+HfCxDS/X1VXVdU3q+pX7s43AAAAAADAwls6h3E2J3lda+1rVXVgkouq6lPja29rrb11cuSqOirJSUkel+ShSf6xqh7dWtsynwUHAAAAAGDxmLVlc2vt+tba18bHP0uyPsmhO5nkxCR/11q7vbX23SRXJTl2PgoLAAAAAMDitEt9NlfVyiRPTPKVcdBrqurSqvrLqrr/OOzQJNdOTLYhOw+nAQAAAADYw805bK6q+yb5UJLfaa39NMm7khyeZHWS65P82a4suKpOrap1VbVu48aNuzIpAAAAAACLzJzC5qpaliFoXtta+/skaa39sLW2pbW2Ncl7sq2rjOuSPGxi8sPGYdtprZ3VWlvTWluzYsWKnvcAAAAAAMACmzVsrqpK8t4k61trfz4x/JCJ0X49yeXj448kOamq9q+qVUmOSHLh/BUZAAAAAIDFZukcxjkuyUuTXFZVF4/DXp/kN6pqdZKW5Jokr0iS1toVVfXBJFcm2Zzk1a21LfNdcAAAAAAAFo9Zw+bW2heS1AwvfXwn07wlyVs6ygUAAAAAwB5kzj8QCAAAAAAAOyJ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rNGjZX1cOq6jNVdWVVXVFVrx2HP6CqPlVV3x7/338cXlX1X6vqqqq6tKqedHe/CQAAAAAAFtZcWjZvTvK61tpRSZ6a5NVVdVSS05Jc0Fo7IskF4/MkeV6SI8a/U5O8a95LDQAAAADAojJr2Nxau7619rXx8c+SrE9yaJITk5wzjnZOkheMj09M8r42+HKSg6vqkHkvOQAAAAAAi8Yu9dlcVSuTPDHJV5I8pLV2/fjSPyd5yPj40CTXTky2YRwGAAAAAMBeas5hc1XdN8mHkvxOa+2nk6+11lqStisLrqpTq2pdVa3buHHjrkwKAAAAAMAiM6ewuaqWZQia17bW/n4c/MOp7jHG/zeMw69L8rCJyQ8bh22ntXZWa21Na23NihUrdrf8AAAAAAAsArOGzVVVSd6bZH1r7c8nXvpIkpPHxycnOX9i+G/W4KlJbp7obgMAAAAAgL3Q0jmMc1ySlya5rKouHoe9PsmZST5YVS9P8r0kLx5f+3iSE5JcleTWJC+b1xIDAAAAALDozBo2t9a+kKR28PLxM4zfkry6s1wAAAAAAOxB5vwDgQAAAAAAsCP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DbrGFzVf1lVd1QVZdPDDu9qq6rqovHvxMmXvv9qrqqqr5ZVb9ydxUcAAAAAIDFYy4tm89O8twZhr+ttbZ6/Pt4klTVUUlOSvK4cZp3VtWS+SosAAAAAACL06xhc2vt80lumuP8Tkzyd62121tr301yVZJjO8oHAAAAAMAeoKfP5tdU1aVjNxv3H4cdmuTaiXE2jMMAAAAAANiL7W7Y/K4khydZneT6JH+2qzOoqlOral1Vrdu4ceNuFgMAAAAAgMVgt8Lm1toPW2tbWmtbk7wn27rKuC7JwyZGPWwcNtM8zmqtrWmtrVmxYsXuFAMAAAAAgEVit8Lmqjpk4umvJ7l8fPyRJCdV1f5VtSrJEUku7CsiAAAAAACL3dLZRqiqv03yzCQPqqoNSd6Y5JlVtTpJS3JNklckSWvtiqr6YJIrk2xO8urW2pa7p+gAAAAAACwWs4bNrbXfmGHwe3cy/luSvKWnUAAAAAAA7Fl29wcCAQAAAADgT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Nucwuaq+suquqGqLp8Y9oCq+lRVfXv8f/9xeFXVf62qq6rq0qp60t1VeAAAAAAAFoe5tmw+O8lzpw07LckFrbUjklwwPk+S5yU5Yvw7Ncm7+osJAAAAAMBiNqewubX2+SQ3TRt8YpJzxsfnJHnBxPD3tcGXkxxcVYfMR2EBAAAAAFicevpsfkhr7frx8T8necj4+NAk106Mt2EcBgAAAADAXmpefiCwtdaStF2ZpqpOrap1VbVu48aN81EMAAAAAAAWSE/Y/MOp7jHG/zeMw69L8rCJ8Q4bh22ntXZWa21Na23NihUrOooBAAAAAMBC6wmbP5Lk5PHxyUnOnxj+mzV4apKbJ7rbAAAAAABgL7R0LiNV1d8meWaSB1XVhiRvTHJmkg9W1cuTfC/Ji8fRP57khCRXJbk1ycvmucwAAAAAACwycwqbW2u/sYOXjp9h3Jbk1T2FAgAAAABgzzIvPxAIAAAAAMC+TdgMAAAAAEA3YTMAAAAAAN2EzQAAAAAAdBM2AwAAAADQTdgMAAAAAEA3YTMAAAAAAN2EzQAAAAAAdBM2AwAAAADQTdgMAAAAAEA3YTMAAAAAAN2EzQAAAAAAdBM2AwAAAADQTdgMAAAAAEA3YTMAAAAAAN2EzQAAAAAAdBM2AwAAAADQTdgMAAAAAEA3YTMAAAAAAN2EzQAAAAAAdBM2AwAAAADQTdgMAAAAAEA3YTMAAAAAAN2EzQAAAAAAdFu60AUAgH3G6QctdAlYKKffvNAlAAAAuNtp2QwAAAAAQDdhMwAAAAAA3YTNAAAAAAB0EzYDAAAAANBN2AwAAAAAQDdhMwAAAAAA3YTNAAAAAAB0EzYDAAAAANBN2AwAAAAAQDdhMwAAAAAA3YTNAAAAAAB0EzYDAAAAANBN2AwAAAAAQDdhMwAAAAAA3YTNAAAAAAB0EzYDAAAAANBN2AwAAAAAQDdhMwAAAAAA3YTNAAAAAAB0W9o7g6q6JsnPkmxJsrm1tqaqHpDkA0lWJrkmyYtbaz/uXRYAAAAAAIvTfLVsflZrbXVrbc34/LQkF7TWjkhywfgcAAAAAIC91N3VjcaJSc4ZH5+T5AV303IAAAAAAFgE5iNsbkk+WVUXVdWp47CHtNauHx//c5KHzMNyAAAAAABYpLr7bE7ytNbadVX14CSfqqpvTL7YWmtV1aZPNAbTpybJwx/+8HkoBgAAAAAAC6W7ZXNr7brx/w1JPpzk2CQ/rKpDkmT8f8MM053VWlvTWluzYsWK3mIAAAAAALCAusLmqrpPVR049TjJc5JcnuQjSU4eRzs5yfk9ywEAAAAAYHHr7UbjIUk+XFVT8/qb1tonquqrST5YVS9P8r0kL+5cDgAAAAAAi1hX2Nxa+06SJ8ww/MYkx/fMGwAAAACAPUd3n80AAAAAACBsBgAAAACgm7AZAAAAAIBuwmYAAAAAALoJmwEAAAAA6CZsBgAAAACg29KFLgDAPuf0gxa6BAAAAADzTstmAAAAAAC6CZsBAAAAAOgmbAYAAAAAoJuwGQAAAACAbsJmAAAAAAC6CZsBAAAAAOgmbAYAAAAAoJuwGQAAAACAbsJmAAAAAAC6CZsBAAAAAOgmbAYAAAAAoJuwGQAAAACAbsJmAAAAAAC6CZsBAAAAAOgmbAYAAAAAoJuwGQAAAACAbsJmAAAAAAC6LV3oAgAAAMBe4fSDFroELJTTb17oEgAsClo2AwAAAADQTdgMAAAAAEA33WgA/3979x4tV1mfcfz7EBAigSCCXYhAKOIFUamkyjUNclm2VgVFwaKQVkUUxEtBcdFqEC+oBdSCoFyMIIIgl0akRrTGRBI0QICEIMqCUFCrxUskVUSSX/94f5OzM5k9OTNzJpNkns9as87ee/btzHvd7373u83MzKxf/Ej98PIj9WZmZjaE3NhsZmZmZmY21nyjwczMzIaQh9EwMzMzMzMzMzMzs565sdnMzMzMzMzMzMzMeubGZjMzMzMzMzMzMzPrmRubzczMzMzMzMzMzKxnfkGg2SD5xTFmZmZmZmZmZraRcGOzmZmZmZmZmVkv3JFoeE1fNugzMFuveBgNMzMzMzMzMzMzM+uZG5vNzMzMzMzMzMzMrGdubDYzMzMzMzMzMzOznrmx2czMzMzMzMzMzMx65sZmMzMzMzMzMzMzM+uZG5vNzMzMzMzMzMzMrGdubDYzMzMzMzMzMzOznm066BMwMzMz2+hNnzjoMzAzMzMzM+s792w2MzMzMzMzMzMzs571rbFZ0isk3Sfpfkmn9es4ZmZmZmZmZmZmZjZ4fRlGQ9I44HzgUOARYIGkmRGxpB/HMzMzMzMzMzMzW+c8XNrwmr5s0GewXupXz+aXAvdHxAMR8QRwFfCaPh3LzMzMzMzMzMzMzAasX43NOwIPV+YfyWVmZmZmZmZmZmZmthHqyzAaoyHpeOD4nF0u6b5Bnct6YDvg0UGfhA2Ew344OdyHl8N+eDnsh5fDfng57IeTw314OeyHl8N+WJ2hYQ77Xeq+6Fdj88+AnSrzz8plq0TEF4Ev9un4GxRJt0XE5EGfh617Dvvh5HAfXg774eWwH14O++HlsB9ODvfh5bAfXg774eWwb61fw2gsAHaXtKukpwBHAzP7dCwzMzMzMzMzMzMzG7C+9GyOiCclnQTMAsYBl0bEPf04lpmZmZmZmZmZmZkNXt/GbG2l/pkAABCNSURBVI6Im4Cb+rX/jYyHExleDvvh5HAfXg774eWwH14O++HlsB9ODvfh5bAfXg774eWwb0ERMehzMDMzMzMzMzMzM7MNXL/GbDYzMzMzMzMzMzOzIeLG5j6QtLzD9adKujGnXy3ptP6cmfVK0gpJd1Y+XYdVp/GkzX4mSVo8FvsaRpJOl3SPpLszTF/W5X6mStqvMj9D0pGj3PZwSSHpeZVl20v6oaSFkg5ssc3Fkvbo5lxt9FqFTRfbdxxOkqZJOi+nT5B0bDfHt3qV/PwuSXdU0+8YHmNV+d7BNrMldfxG607yHGtttOWBpI9IOqTF8jEJg27jgLUn6VxJ76nMz5J0cWX+bEnv63CfU+vyjmo+3sH+VsUhl/O9ybL77Mr8KZKmj+H+T2y6Jlicx3x+l/vzdcEAVOoCiyVdI+mpbdadLumUFstblgmV77uqC1r3ukn/vVzLtdnnUknb9bKPyr7GJI/Y2Ek6oilvvlPSSknHSPp6h/vqqD7WTbm/MXNj83omImZGxFmDPg+r9ceI2KvycVhtwCTtC/w98JKIeBFwCPBwl7ubCnTbWPVG4Af5t+FgYFFE/FVEzK2uLGlcRLw1IpZ0eTwbvVZh04nDgZYXGJJG9d6EiLgwIi7r8vhWr5Gfvxj4IPCJQZ+QDc5oy4PMfz8UEd9Z1+doPbuFLKclbQJsB7yg8v1+wLwO9zmV7sv+tlzO9+xPwGvHqqGnWUScX70mAGYCV0TEvf04nvVNoy6wJ/AEcEKnOxhFmVBbF7S+6Sb9T2WM8nMVbmsbgIi4vilv/jwwF7gyItwpYx1yAuijvDs2W9LXJf1Y0hWSlN+9IpfdAby2sk21N9urKj0bvyPpLwb0r9ha5F3LM7J33KJGL0iV3qk3Z0+piyU91FzoSZog6buVbV+TyydJulfSRbn9tyWNz+/2VumNdxdw4jr/hzceOwCPRsSfACLi0Yj4OYCkgzPtLZJ0qaTNc/mqO9SSJmcan0SpnL437542eiJPkTRP0gN1d8YlTQAOAN4CHJ3L9gI+Bbwm9zde0nKVXld3AftW77RmfnJHxonv5rKXSpqf/8M8Sc8d+59v41YTNqv1VJV0nqRpOX2WpCUqvSL/LXtHvBr4dIbjbhlun5F0G/Du0eTzqvSkkfQ2SQsyrK9Vmx441pGtgd9C13nyX2ukN+yn1aJXWV2azPR9Ve77emB8ZZvDcps7VHpcTcjlq8W1ymHWmudYrXblwVJJn1Sps71enT250nF8qmy7SR7rozl/g6Tbc/3jx/KfHxLzgH1z+gXAYuAxSU/LMv75wB1Zx/p+/tazJO0AIOnkSrq7qk3Zv4YMx881p08V50m6T9J3gGdUtqmW853mBQZPUl7a9N7mL1Tq59dmebpA0v65fJGkbTJcfq18qkjSZZIOrTuQpCnAG4B35vy4LAsWZNi8PZe3zA+a9uXrgsGZCzxbo6ubvU3Sf2YZXn0iYTR1wZZ1ubp8wrrSUfpvk5+3rFdJOrWSvs/IZZMyL7+MUr7s1HTclmW4yjXexzI+3NqIb5J2zXx/kbIekMt3kDRHIz3ya8ueYSfpOcCHgDcDOyvr5yptbjeotNMslXSSpPdlmr9V0raV3by58lu/NLdvd529k0r5/VNJH871T5V0ck6fK+m/cvrlkq7I6bpy/kMZ1xZL+qJU2hM3CBHhzxh/gOX5dyqwDHgWpWF/PqXhYgtKb5ndAQFXAzfmNtOA83L6abDqJY5vBc4e9P827B9gBXBn5XNULl8KvCun3wlcnNPnAR/M6VcAAWzXFE82BbbO6e2A+zNeTKIUlHvld1cDb8rpu4EpOf1pYPGgf5sN8QNMyHD8CeWu59/k8kYafU7OXwa8pxLWjTCcDMzO6enAKZV9zwCuybS/B3B/zTkcA1yS0/OAvXN6VV6Q8wG8oTI/O4+/fZ7rrrl82/y7NbBpTh8CXDvo33tD+7QKG0q+fmNlnfMyrJ4O3FfJs7epxIMjm8Lt85X5lvk8q5cFq+IW8PTKth8l8x1/ugrfRn7+Y0pZ3Uh73eTJi4F9c/osMk+uxpe6NAm8D7g0p1+Ux5icx54DbJnffYBSYW4X19aa5/hTGx9algf53VLg/ZX51dJ1u+VdxqfZwD7AlcDplX018vfxGeee3u3/O6wf4EFgZ+DtlIaFM4G/A/anNDRtRsnvt8/1j6qkz58Dm+d0I91Np1L2Nx1rGiP5eMv0SelwcjMwDngm8LtGHGKknO8oL/Bn1e+/nJLvLgUmAqcA0/O7rwIH5PTOwL05fSHwSmBPYAFwUS7/aeP3b3GcbYAHgP0ry44H/iWnNwduA3atyw8a55t/fV2wjuNJ5Xf/D+Ad1NfNpmc8OinXbeQHM4Aj69Ika9YFW9bl6vIJf7oL1y7S/3RGcS0HHEZpyFZ+dyMwJdPoSmCfyj6WMnLd2LIMp1zjvSqnP1XJO2YCx+b0iZW4+s9k3YBSdmw16N97ffxQyvPbGGmvmcRI/XwaJW/dinItvQw4Ib87l5Hr/tmMlANTKtvX1emnAb/IvKARzpMpdbprcp25wI/y/D5MqY+0LOer8SanL2/ElQ3hM6pHeK0nP4qIRwAk3UmJ5MuBByPip7n8K5RKSbNnAV9T6VHxFEoF2Qbrj1Eex2jluvx7OyO91Q8AjgCIiG9J+m2L7QR8XKVXxEpgR6BxB/3BiLizst9JkrahVF7m5PLLgb/t9h8aZhGxXNLewIHAQZT0dhqwkPLb/yRX/TKlkP9Mh4e4ISJWAkta9YpIbwQ+m9NX5fztLdZbAVzbYvk+wJyIeDD/p9/k8onAlyXtTqnEbNbhuVvrsKkbf3cZ8DhwiUrP53bj9H6tMt1pPr9n9m7YhtI4Nmst61u9Vfm5yhAKl0nak+7y5K0iYn4u/yplOIZmdWlyCvA5gIi4W9LduXwfysXNLdmJ4SmUm9bt4tpo8hxroa48iIgZucrXajdur6P4VNnuC8DVEfGxyrKTJR2R0ztROi38usvzGlbzKI9J7wecQwmP/Sjp6hbguZSGxpsz3Y2jXDhCadC7QtINwA1dHLtV+pxCebR3BfDzRm+nJt3kBQZExO+zl+HJwB8rXx0C7FHpILZ19iKbSwmTh4ALgOMl7Qj8NiL+r+YwFwKXR8QtlWWHAS+q9IScSEmvj9A6P/ifyra+Lli3xuc1OpTwv4SSD9TVzY6ldPI4PCL+3LSv0abJdnU5l+NjpIv030qr8DgsPwtzfgIlff838FBE3Fqzr7oy/AlG4srtQOMpiv2B1+X05cAnc3oBcKmkzfL8GvHXVncmcE9E1NXfvhcRj1GecFoGfCOXL6J0/mi4EiAi5kjaulHvp/46++aI+DWApOso7UHnA3tL2poyxMsdlEboAynxs66cBzhI0vuBpwLbAvdUznW95sbm/vtTZXoFnf3m/w6cExEzJU2l3G2z9VcjrDsN52Mod9T2jog/S1pK6Vlb3Wdjv+OxMZUXeLOB2ZIWAccxUnlo5UlGhiDaos16sHr4rfHISz6i83LghZKCclEbkk5tsa/H81xH60xKIXqEyqNhszvYdujVhQ2lJ0t1CKotACLiyXy06mBK75aTcvtWqhesnebzMygXOHepDN8xddT/lNWKiPkqw+NsT+nl2I88udM0KUqFdY3xwtvEtbZ5jrVXUx7MyK/rGprWptsyfh7lAuPsiHg884dDKD3o/yBpNmsvg2xNjXGbX0jpcfQwpZfY74EvUdLNPRGxb4ttX0lpiHwVcLqkF3Z47G7TZzd5gY34DOXC/kuVZZtQeh8+Xl1R0hxK54KdgdMpHUaOpDRCrkHSccAuwJuav6L0Vp3VtP406vODBl8XrFtrdCSS1K5utgjYi9JZYLUOAh3UBWdQX5dzOT62Okn/rbZvFR4CPhERX2jafhI1dYW1lOF/juy2yprtCEGTbPScQimTZkg6J/xul9Xk7/064CVtVquG7crK/Erah0HQvk6/xvqZlz9I6fk8j3Lz+iDg2cC9wG60KOclbUF52m5yRDys8pLLDabu5zGbB+PHlDvRu+V83YunJgI/y+nj+n5W1g+3UMZwQ9JhlMeymk0EfpWZ0EGUSmutiPgd8DtJB+SiY8bwfIeKpOfmHcmGvSi9We6jpNFn5/I3A9/P6aWU4RRg5G4zwGOUu5ydOJLSG2aXiJgUETtRKq6djL11K2U8sV1hVSMprJ5/TOvwvKw+bDah9IbYPO9sHwyrxneeGBE3UcaHe3HuZ23xotN8fivgF9mbwWl/jKiMsz+O0sOkmzz5MUkvy0VH16xalybnAP+Q57EnI70pbgX2b+RDkraU9Jw2cc160KY86FVH8aniEuAm4GqVl4lOpPSu/EPG133G4NyG0TzKkwe/iYgV+TTQNpSxnOdRyv/t82kHJG0m6QUqL3raKSK+R3m8dSKlN1s3ZX/VHOAolTF+d6BcfDZzXtCDDOOrKe9faPg28K7GjMq7MoiIhymPM+8eEQ9QXhB8CiWcViPpL4GPA8dExJNNX88C3pFlNRleWzK6/MDXBYPXrm62kPLY+0xJz6x+0UFd0HW5daST9M/o8/NZwD9pZEzdHSU9Yy3bdFOG38JInXJVPJG0C/DLiLgIuJj2DapDR9LTKDcXjs2ey706Kvd7ALAsIpbR/jr7UEnbqoypfzglHKHctGyUJ3MpQ3ktzBsNLct5RhqWH834tkGN4+7G5gHIu2jHA99UednMr2pWnQ5cI+l24NF1dHrW3niVAeIbn7PWsv4ZwGEqg9G/nvKYXHOmdwUwOXtRHUu5GbE2/wicr/LYl+96d28C5RGYJSqPru9BGc/rccpvfE2Gy0rKY5JQwvSzKi94q/Y0/gZwhNbykqAmbwSub1p2LfU3oNYQEf9LyU+uU3kxTONRoU8Bn5C0ED/F0o26sDmaUmldnH8bveC3Am7MePQDyji8UIbfOFXlBRK7sabpdJbP/yvwQ0rFZTR5hdVblZ9T0s1x2bO1mzz5LcBFua8tKY/SNqtLkxcAEyTdC3yEHEYn0/Y04MqMV/OB51Ef16w3LcuDLvbzBUmP5Gc+3cUnACLiHEoecznwLWDTjCdnUS5MrHOLKI2JtzYtWxblpZBPUC7mPpll6p2UntDjgK9kOC4EPpeNfN2U/VXXU8YDXkJ5P8T85hWcF4yJsynh3nAyJV3eLWkJ5aK/4YeUsduhNAjsSPl9m32A8ljzdU3XBgdSGoCWUF44uZgyLM6mjC4/8HXB4E2nTd0sIho3Ib6p1V/8Ptq6oOty69Zo0/+o8vOI+DZlyLT5mU6/ztobqbspw98NnJjH2LGyfCpwV9Ynj2JkyD8rTqC8bPeCat5MNhp34fH8rS9k5KZFu+vsH1GuGe+mjOV8Wy6fS3kZ9fyI+CVlyJ25UF/OZz3jIsp15yzKECobjMbg9WbWBypvN1+Rj1XtC1zQ/KiWmZlt2CRNiIjlOX0asENEvHvAp2VmZmZmZrbOubebWX/tTHkEdhPK4P9vG/D5mJnZ2HulpA9S6lUP4aFrzMzMzMxsSLlns5mZmZmZmZmZmZn1zGM2m5mZmZmZmZmZmVnP3NhsZmZmZmZmZmZmZj1zY7OZmZmZmZmZmZmZ9cyNzWZmZmZmZmZmZmbWMzc2m5mZmZmZmZmZmVnP3NhsZmZmZmZmZmZmZj37f+sl4xYz6r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 name="Picture 3" descr="download.png"/>
          <p:cNvPicPr>
            <a:picLocks noChangeAspect="1"/>
          </p:cNvPicPr>
          <p:nvPr/>
        </p:nvPicPr>
        <p:blipFill>
          <a:blip r:embed="rId2"/>
          <a:stretch>
            <a:fillRect/>
          </a:stretch>
        </p:blipFill>
        <p:spPr>
          <a:xfrm>
            <a:off x="493986" y="1912882"/>
            <a:ext cx="8040413" cy="291530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Dataset Summary</a:t>
            </a:r>
            <a:endParaRPr lang="hi-IN" sz="3200" b="1" dirty="0">
              <a:latin typeface="+mj-lt"/>
            </a:endParaRPr>
          </a:p>
        </p:txBody>
      </p:sp>
      <p:sp>
        <p:nvSpPr>
          <p:cNvPr id="3" name="Text Placeholder 2"/>
          <p:cNvSpPr>
            <a:spLocks noGrp="1"/>
          </p:cNvSpPr>
          <p:nvPr>
            <p:ph type="body" idx="1"/>
          </p:nvPr>
        </p:nvSpPr>
        <p:spPr/>
        <p:txBody>
          <a:bodyPr/>
          <a:lstStyle/>
          <a:p>
            <a:pPr marL="114300" indent="0">
              <a:buNone/>
            </a:pPr>
            <a:r>
              <a:rPr lang="en-US" sz="2000" dirty="0">
                <a:solidFill>
                  <a:schemeClr val="tx1"/>
                </a:solidFill>
                <a:latin typeface="Bahnschrift SemiBold" panose="020B0502040204020203" pitchFamily="34" charset="0"/>
              </a:rPr>
              <a:t>Dataset name: </a:t>
            </a:r>
            <a:r>
              <a:rPr lang="en-US" dirty="0">
                <a:solidFill>
                  <a:schemeClr val="accent2"/>
                </a:solidFill>
                <a:latin typeface="+mj-lt"/>
              </a:rPr>
              <a:t>Matches Dataset</a:t>
            </a:r>
          </a:p>
          <a:p>
            <a:pPr marL="114300" indent="0">
              <a:buNone/>
            </a:pPr>
            <a:endParaRPr lang="en-US" dirty="0">
              <a:solidFill>
                <a:schemeClr val="bg1"/>
              </a:solidFill>
            </a:endParaRPr>
          </a:p>
          <a:p>
            <a:pPr marL="114300" indent="0">
              <a:buNone/>
            </a:pPr>
            <a:r>
              <a:rPr lang="en-US" sz="2000" dirty="0">
                <a:solidFill>
                  <a:schemeClr val="tx1"/>
                </a:solidFill>
                <a:latin typeface="Bahnschrift SemiBold" panose="020B0502040204020203" pitchFamily="34" charset="0"/>
              </a:rPr>
              <a:t>Shape: </a:t>
            </a:r>
            <a:r>
              <a:rPr lang="en-US" dirty="0">
                <a:solidFill>
                  <a:schemeClr val="accent2"/>
                </a:solidFill>
                <a:latin typeface="+mj-lt"/>
              </a:rPr>
              <a:t>Rows - 756</a:t>
            </a:r>
          </a:p>
          <a:p>
            <a:pPr marL="114300" indent="0">
              <a:buNone/>
            </a:pPr>
            <a:r>
              <a:rPr lang="en-US" dirty="0">
                <a:solidFill>
                  <a:schemeClr val="accent2"/>
                </a:solidFill>
                <a:latin typeface="+mj-lt"/>
              </a:rPr>
              <a:t>	Columns - 18</a:t>
            </a:r>
          </a:p>
          <a:p>
            <a:pPr marL="114300" indent="0">
              <a:buNone/>
            </a:pPr>
            <a:endParaRPr lang="en-US" dirty="0">
              <a:solidFill>
                <a:schemeClr val="bg1"/>
              </a:solidFill>
            </a:endParaRPr>
          </a:p>
          <a:p>
            <a:pPr marL="114300" indent="0">
              <a:buNone/>
            </a:pPr>
            <a:r>
              <a:rPr lang="en-US" sz="2000" dirty="0">
                <a:solidFill>
                  <a:schemeClr val="tx1"/>
                </a:solidFill>
                <a:latin typeface="Bahnschrift SemiBold" panose="020B0502040204020203" pitchFamily="34" charset="0"/>
              </a:rPr>
              <a:t>Important columns: </a:t>
            </a:r>
            <a:r>
              <a:rPr lang="en-US" dirty="0" smtClean="0">
                <a:solidFill>
                  <a:schemeClr val="accent2"/>
                </a:solidFill>
                <a:latin typeface="+mj-lt"/>
              </a:rPr>
              <a:t>ID, </a:t>
            </a:r>
            <a:r>
              <a:rPr lang="en-US" dirty="0">
                <a:solidFill>
                  <a:schemeClr val="accent2"/>
                </a:solidFill>
                <a:latin typeface="+mj-lt"/>
              </a:rPr>
              <a:t>Season, city, date, team1, team2, toss-winner,                  toss-decision, result, dl-applied, winner, win by runs, win by wickets, 	          player of match, venue, umpire1, umpire2, umpire3</a:t>
            </a:r>
            <a:endParaRPr lang="hi-IN" dirty="0">
              <a:solidFill>
                <a:schemeClr val="accent2"/>
              </a:solidFill>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Initial insights from the Match dataset</a:t>
            </a:r>
            <a:endParaRPr lang="en-IN" sz="3200" b="1" dirty="0"/>
          </a:p>
        </p:txBody>
      </p:sp>
      <p:sp>
        <p:nvSpPr>
          <p:cNvPr id="3" name="Text Placeholder 2"/>
          <p:cNvSpPr>
            <a:spLocks noGrp="1"/>
          </p:cNvSpPr>
          <p:nvPr>
            <p:ph type="body" idx="1"/>
          </p:nvPr>
        </p:nvSpPr>
        <p:spPr>
          <a:xfrm>
            <a:off x="301309" y="1630457"/>
            <a:ext cx="8520600" cy="1975189"/>
          </a:xfrm>
        </p:spPr>
        <p:txBody>
          <a:bodyPr/>
          <a:lstStyle/>
          <a:p>
            <a:pPr algn="just"/>
            <a:r>
              <a:rPr lang="en-IN" dirty="0" smtClean="0">
                <a:solidFill>
                  <a:schemeClr val="bg1"/>
                </a:solidFill>
              </a:rPr>
              <a:t> </a:t>
            </a:r>
            <a:r>
              <a:rPr lang="en-IN" dirty="0" smtClean="0">
                <a:solidFill>
                  <a:schemeClr val="accent2"/>
                </a:solidFill>
              </a:rPr>
              <a:t>As we are exploring the dataset it also seems to be one of the important dataset in analysing the IPL-T20 analysis as it contains a lot of information regarding matches played during each season, date on which its played, toss and its winner, match result, match winner, venue, player of the match etc.</a:t>
            </a:r>
            <a:r>
              <a:rPr lang="en-IN" dirty="0" smtClean="0">
                <a:solidFill>
                  <a:schemeClr val="bg1"/>
                </a:solidFill>
              </a:rPr>
              <a:t>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07817"/>
            <a:ext cx="8084182" cy="647807"/>
          </a:xfrm>
        </p:spPr>
        <p:txBody>
          <a:bodyPr/>
          <a:lstStyle/>
          <a:p>
            <a:r>
              <a:rPr lang="en-US" sz="3200" b="1" dirty="0" smtClean="0">
                <a:latin typeface="+mj-lt"/>
              </a:rPr>
              <a:t>Percentage of missing </a:t>
            </a:r>
            <a:r>
              <a:rPr lang="en-US" sz="3200" b="1" dirty="0">
                <a:latin typeface="+mj-lt"/>
              </a:rPr>
              <a:t>values in </a:t>
            </a:r>
            <a:r>
              <a:rPr lang="en-US" sz="3200" b="1" dirty="0" smtClean="0">
                <a:latin typeface="+mj-lt"/>
              </a:rPr>
              <a:t>Match dataset</a:t>
            </a:r>
            <a:endParaRPr lang="hi-IN" sz="3200" b="1" dirty="0">
              <a:latin typeface="+mj-lt"/>
            </a:endParaRPr>
          </a:p>
        </p:txBody>
      </p:sp>
      <p:sp>
        <p:nvSpPr>
          <p:cNvPr id="6" name="TextBox 5"/>
          <p:cNvSpPr txBox="1"/>
          <p:nvPr/>
        </p:nvSpPr>
        <p:spPr>
          <a:xfrm>
            <a:off x="4031673" y="1425226"/>
            <a:ext cx="4494487" cy="2308324"/>
          </a:xfrm>
          <a:prstGeom prst="rect">
            <a:avLst/>
          </a:prstGeom>
          <a:noFill/>
        </p:spPr>
        <p:txBody>
          <a:bodyPr wrap="square" rtlCol="0">
            <a:spAutoFit/>
          </a:bodyPr>
          <a:lstStyle/>
          <a:p>
            <a:r>
              <a:rPr lang="en-IN" sz="1800" dirty="0" smtClean="0">
                <a:solidFill>
                  <a:schemeClr val="accent2"/>
                </a:solidFill>
              </a:rPr>
              <a:t>Here we can see that the all  variable “umpire3” has missing values more than 20% therefore I will drop that variable and all the other variables which has missing values will be treated. We have observed all those variables are categorical in nature so will be imputed on the basis of mode of their respective variable.</a:t>
            </a:r>
            <a:endParaRPr lang="en-IN" sz="1800" dirty="0">
              <a:solidFill>
                <a:schemeClr val="accent2"/>
              </a:solidFill>
            </a:endParaRPr>
          </a:p>
        </p:txBody>
      </p:sp>
      <p:graphicFrame>
        <p:nvGraphicFramePr>
          <p:cNvPr id="7" name="Table 6"/>
          <p:cNvGraphicFramePr>
            <a:graphicFrameLocks noGrp="1"/>
          </p:cNvGraphicFramePr>
          <p:nvPr/>
        </p:nvGraphicFramePr>
        <p:xfrm>
          <a:off x="654050" y="1014905"/>
          <a:ext cx="2866916" cy="3429000"/>
        </p:xfrm>
        <a:graphic>
          <a:graphicData uri="http://schemas.openxmlformats.org/drawingml/2006/table">
            <a:tbl>
              <a:tblPr/>
              <a:tblGrid>
                <a:gridCol w="1624972"/>
                <a:gridCol w="1241944"/>
              </a:tblGrid>
              <a:tr h="190500">
                <a:tc>
                  <a:txBody>
                    <a:bodyPr/>
                    <a:lstStyle/>
                    <a:p>
                      <a:pPr algn="ctr" fontAlgn="ctr"/>
                      <a:r>
                        <a:rPr lang="en-IN" sz="1100" b="1" i="0" u="none" strike="noStrike" dirty="0">
                          <a:solidFill>
                            <a:srgbClr val="000000"/>
                          </a:solidFill>
                          <a:latin typeface="Calibri"/>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Null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IN" sz="1100" b="0" i="0" u="none" strike="noStrike">
                          <a:solidFill>
                            <a:srgbClr val="212121"/>
                          </a:solidFill>
                          <a:latin typeface="Arial"/>
                        </a:rPr>
                        <a:t>Season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FF0000"/>
                          </a:solidFill>
                          <a:latin typeface="Arial"/>
                        </a:rPr>
                        <a:t>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0.925926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team1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team2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toss_winner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toss_decision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dl_applied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FF0000"/>
                          </a:solidFill>
                          <a:latin typeface="Arial"/>
                        </a:rPr>
                        <a:t>winner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0.529101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win_by_runs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win_by_wickets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FF0000"/>
                          </a:solidFill>
                          <a:latin typeface="Arial"/>
                        </a:rPr>
                        <a:t>player_of_match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0.529101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venue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FF0000"/>
                          </a:solidFill>
                          <a:latin typeface="Arial"/>
                        </a:rPr>
                        <a:t>umpire1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FF0000"/>
                          </a:solidFill>
                          <a:latin typeface="Arial"/>
                        </a:rPr>
                        <a:t>0.26455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FF0000"/>
                          </a:solidFill>
                          <a:latin typeface="Arial"/>
                        </a:rPr>
                        <a:t>umpire2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FF0000"/>
                          </a:solidFill>
                          <a:latin typeface="Arial"/>
                        </a:rPr>
                        <a:t>0.26455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dirty="0">
                          <a:solidFill>
                            <a:srgbClr val="FF0000"/>
                          </a:solidFill>
                          <a:latin typeface="Arial"/>
                        </a:rPr>
                        <a:t>umpire3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84.259259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6804" y="469195"/>
            <a:ext cx="8520600" cy="841800"/>
          </a:xfrm>
        </p:spPr>
        <p:txBody>
          <a:bodyPr/>
          <a:lstStyle/>
          <a:p>
            <a:r>
              <a:rPr lang="en-IN" sz="3200" b="1" dirty="0" smtClean="0"/>
              <a:t>Values imputed</a:t>
            </a:r>
            <a:endParaRPr lang="en-IN" sz="3200" b="1" dirty="0"/>
          </a:p>
        </p:txBody>
      </p:sp>
      <p:graphicFrame>
        <p:nvGraphicFramePr>
          <p:cNvPr id="4" name="Table 3"/>
          <p:cNvGraphicFramePr>
            <a:graphicFrameLocks noGrp="1"/>
          </p:cNvGraphicFramePr>
          <p:nvPr/>
        </p:nvGraphicFramePr>
        <p:xfrm>
          <a:off x="1087582" y="1562140"/>
          <a:ext cx="6799118" cy="1887642"/>
        </p:xfrm>
        <a:graphic>
          <a:graphicData uri="http://schemas.openxmlformats.org/drawingml/2006/table">
            <a:tbl>
              <a:tblPr/>
              <a:tblGrid>
                <a:gridCol w="1135380"/>
                <a:gridCol w="1250564"/>
                <a:gridCol w="4413174"/>
              </a:tblGrid>
              <a:tr h="314607">
                <a:tc>
                  <a:txBody>
                    <a:bodyPr/>
                    <a:lstStyle/>
                    <a:p>
                      <a:pPr algn="ctr" rtl="0" fontAlgn="ctr"/>
                      <a:r>
                        <a:rPr lang="en-IN" sz="900" b="1" i="0" u="none" strike="noStrike">
                          <a:solidFill>
                            <a:srgbClr val="000000"/>
                          </a:solidFill>
                          <a:latin typeface="Arial"/>
                        </a:rPr>
                        <a:t>Variable</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a:solidFill>
                            <a:srgbClr val="000000"/>
                          </a:solidFill>
                          <a:latin typeface="Arial"/>
                        </a:rPr>
                        <a:t>Values imputed</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900" b="1" i="0" u="none" strike="noStrike">
                          <a:solidFill>
                            <a:srgbClr val="000000"/>
                          </a:solidFill>
                          <a:latin typeface="Arial"/>
                        </a:rPr>
                        <a:t>Reason</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607">
                <a:tc>
                  <a:txBody>
                    <a:bodyPr/>
                    <a:lstStyle/>
                    <a:p>
                      <a:pPr algn="ctr" rtl="0" fontAlgn="ctr"/>
                      <a:r>
                        <a:rPr lang="en-IN" sz="1000" b="0" i="0" u="none" strike="noStrike">
                          <a:solidFill>
                            <a:srgbClr val="212121"/>
                          </a:solidFill>
                          <a:latin typeface="Courier New"/>
                        </a:rPr>
                        <a:t>city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latin typeface="Calibri"/>
                        </a:rPr>
                        <a:t> Mumbai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rtl="0" fontAlgn="ctr"/>
                      <a:r>
                        <a:rPr lang="en-IN" sz="1000" b="0" i="0" u="none" strike="noStrike">
                          <a:solidFill>
                            <a:srgbClr val="000000"/>
                          </a:solidFill>
                          <a:latin typeface="Calibri"/>
                        </a:rPr>
                        <a:t>We have found that all the others variables are categorical in nature, therefore we have imputed mode values for all missing records for their respectice variables</a:t>
                      </a:r>
                      <a:br>
                        <a:rPr lang="en-IN" sz="1000" b="0" i="0" u="none" strike="noStrike">
                          <a:solidFill>
                            <a:srgbClr val="000000"/>
                          </a:solidFill>
                          <a:latin typeface="Calibri"/>
                        </a:rPr>
                      </a:br>
                      <a:endParaRPr lang="en-IN" sz="1000" b="0" i="0" u="none" strike="noStrike">
                        <a:solidFill>
                          <a:srgbClr val="000000"/>
                        </a:solidFill>
                        <a:latin typeface="Calibri"/>
                      </a:endParaRP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607">
                <a:tc>
                  <a:txBody>
                    <a:bodyPr/>
                    <a:lstStyle/>
                    <a:p>
                      <a:pPr algn="ctr" rtl="0" fontAlgn="ctr"/>
                      <a:r>
                        <a:rPr lang="en-IN" sz="1000" b="0" i="0" u="none" strike="noStrike">
                          <a:solidFill>
                            <a:srgbClr val="000000"/>
                          </a:solidFill>
                          <a:latin typeface="Calibri"/>
                        </a:rPr>
                        <a:t>winner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latin typeface="Calibri"/>
                        </a:rPr>
                        <a:t> Mumbai Indians</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314607">
                <a:tc>
                  <a:txBody>
                    <a:bodyPr/>
                    <a:lstStyle/>
                    <a:p>
                      <a:pPr algn="ctr" rtl="0" fontAlgn="ctr"/>
                      <a:r>
                        <a:rPr lang="en-IN" sz="1000" b="0" i="0" u="none" strike="noStrike">
                          <a:solidFill>
                            <a:srgbClr val="000000"/>
                          </a:solidFill>
                          <a:latin typeface="Calibri"/>
                        </a:rPr>
                        <a:t>player_of_match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latin typeface="Calibri"/>
                        </a:rPr>
                        <a:t> CH Gayle</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314607">
                <a:tc>
                  <a:txBody>
                    <a:bodyPr/>
                    <a:lstStyle/>
                    <a:p>
                      <a:pPr algn="ctr" rtl="0" fontAlgn="ctr"/>
                      <a:r>
                        <a:rPr lang="en-IN" sz="1000" b="0" i="0" u="none" strike="noStrike">
                          <a:solidFill>
                            <a:srgbClr val="000000"/>
                          </a:solidFill>
                          <a:latin typeface="Calibri"/>
                        </a:rPr>
                        <a:t>umpire1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latin typeface="Calibri"/>
                        </a:rPr>
                        <a:t> HDPK Dharmasena</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314607">
                <a:tc>
                  <a:txBody>
                    <a:bodyPr/>
                    <a:lstStyle/>
                    <a:p>
                      <a:pPr algn="ctr" rtl="0" fontAlgn="ctr"/>
                      <a:r>
                        <a:rPr lang="en-IN" sz="1000" b="0" i="0" u="none" strike="noStrike">
                          <a:solidFill>
                            <a:srgbClr val="000000"/>
                          </a:solidFill>
                          <a:latin typeface="Calibri"/>
                        </a:rPr>
                        <a:t>umpire2 </a:t>
                      </a: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dirty="0">
                          <a:solidFill>
                            <a:srgbClr val="000000"/>
                          </a:solidFill>
                          <a:latin typeface="Calibri"/>
                        </a:rPr>
                        <a:t> C </a:t>
                      </a:r>
                      <a:r>
                        <a:rPr lang="en-IN" sz="1000" b="0" i="0" u="none" strike="noStrike" dirty="0" err="1">
                          <a:solidFill>
                            <a:srgbClr val="000000"/>
                          </a:solidFill>
                          <a:latin typeface="Calibri"/>
                        </a:rPr>
                        <a:t>Shamshuddin</a:t>
                      </a:r>
                      <a:endParaRPr lang="en-IN" sz="1000" b="0" i="0" u="none" strike="noStrike" dirty="0">
                        <a:solidFill>
                          <a:srgbClr val="000000"/>
                        </a:solidFill>
                        <a:latin typeface="Calibri"/>
                      </a:endParaRPr>
                    </a:p>
                  </a:txBody>
                  <a:tcPr marL="8860" marR="8860" marT="8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06919"/>
            <a:ext cx="8520600" cy="682789"/>
          </a:xfrm>
        </p:spPr>
        <p:txBody>
          <a:bodyPr/>
          <a:lstStyle/>
          <a:p>
            <a:r>
              <a:rPr lang="en-US" sz="3600" b="1" dirty="0">
                <a:latin typeface="+mj-lt"/>
                <a:cs typeface="Mongolian Baiti" panose="03000500000000000000" pitchFamily="66" charset="0"/>
              </a:rPr>
              <a:t>Content</a:t>
            </a:r>
            <a:endParaRPr lang="hi-IN" sz="3600" b="1" dirty="0">
              <a:latin typeface="+mj-lt"/>
            </a:endParaRPr>
          </a:p>
        </p:txBody>
      </p:sp>
      <p:sp>
        <p:nvSpPr>
          <p:cNvPr id="5" name="Text Placeholder 4"/>
          <p:cNvSpPr>
            <a:spLocks noGrp="1"/>
          </p:cNvSpPr>
          <p:nvPr>
            <p:ph type="body" idx="1"/>
          </p:nvPr>
        </p:nvSpPr>
        <p:spPr>
          <a:xfrm>
            <a:off x="322090" y="762000"/>
            <a:ext cx="4000527" cy="4010891"/>
          </a:xfrm>
        </p:spPr>
        <p:txBody>
          <a:bodyPr/>
          <a:lstStyle/>
          <a:p>
            <a:pPr marL="114300" indent="0">
              <a:lnSpc>
                <a:spcPct val="150000"/>
              </a:lnSpc>
              <a:buNone/>
            </a:pPr>
            <a:r>
              <a:rPr lang="en-US" sz="1600" b="1" dirty="0" smtClean="0">
                <a:solidFill>
                  <a:schemeClr val="accent2"/>
                </a:solidFill>
                <a:latin typeface="+mj-lt"/>
              </a:rPr>
              <a:t>Introduction</a:t>
            </a:r>
          </a:p>
          <a:p>
            <a:pPr marL="114300" indent="0">
              <a:lnSpc>
                <a:spcPct val="150000"/>
              </a:lnSpc>
              <a:buNone/>
            </a:pPr>
            <a:r>
              <a:rPr lang="en-US" sz="1600" b="1" dirty="0" smtClean="0">
                <a:solidFill>
                  <a:schemeClr val="accent2"/>
                </a:solidFill>
                <a:latin typeface="+mj-lt"/>
              </a:rPr>
              <a:t>Available Datasets</a:t>
            </a:r>
            <a:endParaRPr lang="en-US" sz="1600" b="1" dirty="0">
              <a:solidFill>
                <a:schemeClr val="accent2"/>
              </a:solidFill>
              <a:latin typeface="+mj-lt"/>
            </a:endParaRPr>
          </a:p>
          <a:p>
            <a:pPr marL="114300" indent="0">
              <a:lnSpc>
                <a:spcPct val="150000"/>
              </a:lnSpc>
              <a:buNone/>
            </a:pPr>
            <a:r>
              <a:rPr lang="en-US" sz="1600" b="1" dirty="0">
                <a:solidFill>
                  <a:schemeClr val="accent2"/>
                </a:solidFill>
                <a:latin typeface="+mj-lt"/>
              </a:rPr>
              <a:t>Dataset </a:t>
            </a:r>
            <a:r>
              <a:rPr lang="en-US" sz="1600" b="1" dirty="0" smtClean="0">
                <a:solidFill>
                  <a:schemeClr val="accent2"/>
                </a:solidFill>
                <a:latin typeface="+mj-lt"/>
              </a:rPr>
              <a:t>Summary (for all datasets)</a:t>
            </a:r>
            <a:endParaRPr lang="en-US" sz="1600" b="1" dirty="0">
              <a:solidFill>
                <a:schemeClr val="accent2"/>
              </a:solidFill>
              <a:latin typeface="+mj-lt"/>
            </a:endParaRPr>
          </a:p>
          <a:p>
            <a:pPr marL="114300" indent="0">
              <a:lnSpc>
                <a:spcPct val="150000"/>
              </a:lnSpc>
              <a:buFontTx/>
              <a:buChar char="-"/>
            </a:pPr>
            <a:r>
              <a:rPr lang="en-US" sz="1200" b="1" dirty="0" smtClean="0">
                <a:solidFill>
                  <a:schemeClr val="accent2"/>
                </a:solidFill>
                <a:latin typeface="+mj-lt"/>
              </a:rPr>
              <a:t>Initial exploration</a:t>
            </a:r>
          </a:p>
          <a:p>
            <a:pPr marL="114300" indent="0">
              <a:lnSpc>
                <a:spcPct val="150000"/>
              </a:lnSpc>
              <a:buFontTx/>
              <a:buChar char="-"/>
            </a:pPr>
            <a:r>
              <a:rPr lang="en-US" sz="1200" b="1" dirty="0" smtClean="0">
                <a:solidFill>
                  <a:schemeClr val="accent2"/>
                </a:solidFill>
                <a:latin typeface="+mj-lt"/>
              </a:rPr>
              <a:t>Initial Insights</a:t>
            </a:r>
          </a:p>
          <a:p>
            <a:pPr marL="114300" indent="0">
              <a:lnSpc>
                <a:spcPct val="150000"/>
              </a:lnSpc>
              <a:buFontTx/>
              <a:buChar char="-"/>
            </a:pPr>
            <a:r>
              <a:rPr lang="en-US" sz="1200" b="1" dirty="0" smtClean="0">
                <a:solidFill>
                  <a:schemeClr val="accent2"/>
                </a:solidFill>
                <a:latin typeface="+mj-lt"/>
              </a:rPr>
              <a:t>Checking &amp; imputing for null values</a:t>
            </a:r>
          </a:p>
          <a:p>
            <a:pPr marL="114300" indent="0">
              <a:lnSpc>
                <a:spcPct val="150000"/>
              </a:lnSpc>
              <a:buFontTx/>
              <a:buChar char="-"/>
            </a:pPr>
            <a:r>
              <a:rPr lang="en-US" sz="1200" b="1" dirty="0" smtClean="0">
                <a:solidFill>
                  <a:schemeClr val="accent2"/>
                </a:solidFill>
                <a:latin typeface="+mj-lt"/>
              </a:rPr>
              <a:t>Data cleaning (if required)</a:t>
            </a:r>
          </a:p>
          <a:p>
            <a:pPr marL="114300" indent="0">
              <a:lnSpc>
                <a:spcPct val="150000"/>
              </a:lnSpc>
              <a:buFontTx/>
              <a:buChar char="-"/>
            </a:pPr>
            <a:r>
              <a:rPr lang="en-US" sz="1200" b="1" dirty="0" smtClean="0">
                <a:solidFill>
                  <a:schemeClr val="accent2"/>
                </a:solidFill>
                <a:latin typeface="+mj-lt"/>
              </a:rPr>
              <a:t>Distribution of data</a:t>
            </a:r>
            <a:endParaRPr lang="en-US" sz="1200" b="1" dirty="0">
              <a:solidFill>
                <a:schemeClr val="accent2"/>
              </a:solidFill>
              <a:latin typeface="+mj-lt"/>
            </a:endParaRPr>
          </a:p>
          <a:p>
            <a:pPr marL="114300" indent="0">
              <a:lnSpc>
                <a:spcPct val="150000"/>
              </a:lnSpc>
              <a:buNone/>
            </a:pPr>
            <a:r>
              <a:rPr lang="en-US" sz="1600" b="1" dirty="0" smtClean="0">
                <a:solidFill>
                  <a:schemeClr val="accent2"/>
                </a:solidFill>
                <a:latin typeface="+mj-lt"/>
              </a:rPr>
              <a:t>Analysis done </a:t>
            </a:r>
            <a:endParaRPr lang="en-US" sz="1600" b="1" dirty="0">
              <a:solidFill>
                <a:schemeClr val="accent2"/>
              </a:solidFill>
              <a:latin typeface="+mj-lt"/>
            </a:endParaRPr>
          </a:p>
          <a:p>
            <a:pPr marL="114300" indent="0">
              <a:lnSpc>
                <a:spcPct val="150000"/>
              </a:lnSpc>
              <a:buNone/>
            </a:pPr>
            <a:r>
              <a:rPr lang="en-US" sz="1600" b="1" dirty="0">
                <a:solidFill>
                  <a:schemeClr val="accent2"/>
                </a:solidFill>
                <a:latin typeface="+mj-lt"/>
              </a:rPr>
              <a:t>Challenges</a:t>
            </a:r>
          </a:p>
          <a:p>
            <a:pPr marL="114300" indent="0">
              <a:lnSpc>
                <a:spcPct val="150000"/>
              </a:lnSpc>
              <a:buNone/>
            </a:pPr>
            <a:r>
              <a:rPr lang="en-US" sz="1600" b="1" dirty="0">
                <a:solidFill>
                  <a:schemeClr val="accent2"/>
                </a:solidFill>
                <a:latin typeface="+mj-lt"/>
              </a:rPr>
              <a:t>Conclusion</a:t>
            </a:r>
            <a:endParaRPr lang="hi-IN" sz="1600" b="1" dirty="0">
              <a:solidFill>
                <a:schemeClr val="accent2"/>
              </a:solidFill>
              <a:latin typeface="+mj-lt"/>
            </a:endParaRPr>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31673" y="106919"/>
            <a:ext cx="4918363" cy="484608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84809"/>
            <a:ext cx="8520600" cy="841800"/>
          </a:xfrm>
        </p:spPr>
        <p:txBody>
          <a:bodyPr/>
          <a:lstStyle/>
          <a:p>
            <a:r>
              <a:rPr lang="en-IN" sz="3200" b="1" dirty="0" smtClean="0">
                <a:latin typeface="+mj-lt"/>
              </a:rPr>
              <a:t>Data cleaning on Match dataset</a:t>
            </a:r>
            <a:endParaRPr lang="en-IN" sz="3200" b="1" dirty="0">
              <a:latin typeface="+mj-lt"/>
            </a:endParaRPr>
          </a:p>
        </p:txBody>
      </p:sp>
      <p:sp>
        <p:nvSpPr>
          <p:cNvPr id="3" name="TextBox 2"/>
          <p:cNvSpPr txBox="1"/>
          <p:nvPr/>
        </p:nvSpPr>
        <p:spPr>
          <a:xfrm>
            <a:off x="1240221" y="1839310"/>
            <a:ext cx="6653048" cy="2246769"/>
          </a:xfrm>
          <a:prstGeom prst="rect">
            <a:avLst/>
          </a:prstGeom>
          <a:noFill/>
        </p:spPr>
        <p:txBody>
          <a:bodyPr wrap="square" rtlCol="0">
            <a:spAutoFit/>
          </a:bodyPr>
          <a:lstStyle/>
          <a:p>
            <a:r>
              <a:rPr lang="en-IN" sz="1800" dirty="0" smtClean="0">
                <a:solidFill>
                  <a:schemeClr val="accent2"/>
                </a:solidFill>
              </a:rPr>
              <a:t>While exploring the dataset I have observed that there are certain variables that contains categorical values and those values are identical with little bit difference between them like for the variable “team1” there are categorical values as “Rising </a:t>
            </a:r>
            <a:r>
              <a:rPr lang="en-IN" sz="1800" dirty="0" err="1" smtClean="0">
                <a:solidFill>
                  <a:schemeClr val="accent2"/>
                </a:solidFill>
              </a:rPr>
              <a:t>Pune</a:t>
            </a:r>
            <a:r>
              <a:rPr lang="en-IN" sz="1800" dirty="0" smtClean="0">
                <a:solidFill>
                  <a:schemeClr val="accent2"/>
                </a:solidFill>
              </a:rPr>
              <a:t> Supergiant” and “Rising </a:t>
            </a:r>
            <a:r>
              <a:rPr lang="en-IN" sz="1800" dirty="0" err="1" smtClean="0">
                <a:solidFill>
                  <a:schemeClr val="accent2"/>
                </a:solidFill>
              </a:rPr>
              <a:t>Pune</a:t>
            </a:r>
            <a:r>
              <a:rPr lang="en-IN" sz="1800" dirty="0" smtClean="0">
                <a:solidFill>
                  <a:schemeClr val="accent2"/>
                </a:solidFill>
              </a:rPr>
              <a:t> </a:t>
            </a:r>
            <a:r>
              <a:rPr lang="en-IN" sz="1800" dirty="0" err="1" smtClean="0">
                <a:solidFill>
                  <a:schemeClr val="accent2"/>
                </a:solidFill>
              </a:rPr>
              <a:t>Supergiants</a:t>
            </a:r>
            <a:r>
              <a:rPr lang="en-IN" sz="1800" dirty="0" smtClean="0">
                <a:solidFill>
                  <a:schemeClr val="accent2"/>
                </a:solidFill>
              </a:rPr>
              <a:t>”. So we convert that kind of records as single record. I have followed the similar process for “team2”, “</a:t>
            </a:r>
            <a:r>
              <a:rPr lang="en-IN" sz="1800" dirty="0" err="1" smtClean="0">
                <a:solidFill>
                  <a:schemeClr val="accent2"/>
                </a:solidFill>
              </a:rPr>
              <a:t>toss_winner</a:t>
            </a:r>
            <a:r>
              <a:rPr lang="en-IN" sz="1800" dirty="0" smtClean="0">
                <a:solidFill>
                  <a:schemeClr val="accent2"/>
                </a:solidFill>
              </a:rPr>
              <a:t>” and “winner”.</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1190" y="553277"/>
            <a:ext cx="8520600" cy="841800"/>
          </a:xfrm>
        </p:spPr>
        <p:txBody>
          <a:bodyPr/>
          <a:lstStyle/>
          <a:p>
            <a:r>
              <a:rPr lang="en-IN" dirty="0" smtClean="0"/>
              <a:t>Distribution of the Match dataset before (without null values) and after imputing the null values</a:t>
            </a:r>
            <a:endParaRPr lang="en-IN" dirty="0"/>
          </a:p>
        </p:txBody>
      </p:sp>
      <p:sp>
        <p:nvSpPr>
          <p:cNvPr id="63490" name="AutoShape 2" descr="data:image/png;base64,iVBORw0KGgoAAAANSUhEUgAABZsAAAVuCAYAAAATUeLDAAAABHNCSVQICAgIfAhkiAAAAAlwSFlzAAALEgAACxIB0t1+/AAAADh0RVh0U29mdHdhcmUAbWF0cGxvdGxpYiB2ZXJzaW9uMy4yLjIsIGh0dHA6Ly9tYXRwbG90bGliLm9yZy+WH4yJAAAgAElEQVR4nOzdfbTeZX3v+c+XJBIfKChGJhIwkROVABphE51DPa1SOUodo5ZSrKsFlzVacY499TiltjPiUikd28PUKrpwYUGbqSLWkVHOg0WoR89RDBgeQrQGjSVIJaKADqBJuOaP/Uvc4CZ7J9fe3Jvweq21V3739Xu67hjXuvPOj+uu1loAAAAAAKDHfqOeAAAAAAAAj3xiMwAAAAAA3cRmAAAAAAC6ic0AAAAAAHQTmwEAAAAA6CY2AwAAAADQbf6oJ5AkT37yk9vSpUtHPQ0AAAAAAHbjmmuu+UFrbdFk++ZEbF66dGnWrVs36mkAAAAAALAbVfXdh9pnGQ0AAAAAALqJzQAAAAAAdBObAQAAAADoNifWbAYAAAAAeDhs27YtW7ZsyX333TfqqcxpCxcuzJIlS7JgwYJpnyM2AwAAAACPGlu2bMkBBxyQpUuXpqpGPZ05qbWWO+64I1u2bMmyZcumfZ5lNAAAAACAR4377rsvBx98sNC8G1WVgw8+eI+f/habAQAAAIBHFaF5anvzeyQ2AwAAAAA8jJ7whCfM+j3OOeecWb/Hg1mzGQAAAAB41Fp61udm9Hqbz/31Gb3e3jrnnHPy9re//WG9pyebAQAAAABG4Kqrrsqv/MqvZPXq1Xn605+es846K2vXrs2qVatyzDHH5Oabb06SnHHGGXnjG9+YsbGxPOMZz8hnP/vZJMlFF12UN7/5zbuu97KXvSxXXXVVzjrrrNx7771ZuXJlXvOa1yRJ/vZv/zarVq3KypUr84Y3vCE7duyY8fcjNgMAAAAAjMh1112XD33oQ9m4cWM+9rGP5Z/+6Z9y9dVX5/d+7/fy13/917uO27x5c66++up87nOfyxvf+Mbdfnnfueeem8c+9rFZv3591q5dm40bN+YTn/hEvvzlL2f9+vWZN29e1q5dO+PvxTIaAAAAAAAjcvzxx2fx4sVJkiOOOCInnXRSkuSYY47JlVdeueu4U089Nfvtt1+WL1+epz/96fnGN74x7XtcccUVueaaa3L88ccnSe6999485SlPmcF3MU5sBgAAAAAYkf3333/X9n777bfr9X777Zft27fv2ldVDzivqjJ//vzcf//9u8Ye6mnn1lpOP/30/Nmf/dlMTv0XWEYDAAAAAGCO++QnP5n7778/N998c7797W/nmc98ZpYuXZr169fn/vvvzy233JKrr7561/ELFizItm3bkiQnnnhiLr300tx+++1Jkh/+8If57ne/O+Nz9GQzAAAAAMAcd/jhh2fVqlW5++6786EPfSgLFy7MCSeckGXLlmXFihU58sgjc+yxx+46fs2aNXn2s5+dY489NmvXrs273/3unHTSSbn//vuzYMGCfOADH8jTnva0GZ1jtdZm9IJ7Y2xsrK1bt27U0wAAAAAA9nEbN27MkUceOepp7JEzzjgjL3vZy3LKKac8rPed7Peqqq5prY1NdrxlNAAAAAAA6GYZjTlg6VmfG/UURmbzub8+6ikAAAAAwJx20UUXjXoK0+LJZgAAAAAAuonNAAAAAAB0E5sBAAAAAOgmNgMAAAAA0E1sBgAAAAB4GG3ZsiWrV6/O8uXLc8QRR+Qtb3lLfvazn/3Ccd/73vdyyimnTHm9k08+OXfeeedezeXss8/OX/zFX+zVuQ82f0auAgAAAADwSHT2gTN8vbt2u7u1lle96lX5/d///XzmM5/Jjh07smbNmvzJn/xJ3vve9+46bvv27XnqU5+aSy+9dMpbXn755d3TngmebAYAAAAAeJh84QtfyMKFC/Pa1742STJv3rycd955+chHPpLzzz8/L3/5y/OiF70oJ554YjZv3pyjjz46SXLPPffk1FNPzYoVK/LKV74yz3ve87Ju3bokydKlS/ODH/wgmzdvzpFHHpnXv/71Oeqoo3LSSSfl3nvvTZJ8+MMfzvHHH5/nPOc5+Y3f+I3cc889M/7exGYAAAAAgIfJhg0bctxxxz1g7Jd+6Zdy+OGHZ/v27bn22mtz6aWX5h//8R8fcMz555+fJz7xibnpppvyrne9K9dcc82k1//Wt76VM888Mxs2bMhBBx2UT33qU0mSV73qVfna176W6667LkceeWQuvPDCGX9vYjMAAAAAwBzx4he/OE960pN+YfxLX/pSTjvttCTJ0UcfnWc/+9mTnr9s2bKsXLkySXLcccdl8+bNSZIbb7wxL3jBC3LMMcdk7dq12bBhw4zPXWwGAAAAAHiYrFix4heeSr777rvzz//8z5k/f34e//jHd11///3337U9b968bN++PUlyxhln5P3vf39uuOGGvOMd78h9993XdZ/JiM0AAAAAAA+TE088Mffcc08++tGPJkl27NiRt771rTnjjDPyuMc97iHPO+GEE3LJJZckSW666abccMMNe3TfH//4x1m8eHG2bduWtWvX7v0b2A2xGQAAAADgYVJV+fSnP51PfvKTWb58eZ7xjGdk4cKFOeecc3Z73pve9KZs3bo1K1asyJ/+6Z/mqKOOyoEHHjjt+77rXe/K8573vJxwwgl51rOe1fs2JlWttVm58J4YGxtrO7858dFo6VmfG/UURmbzub8+6ikAAAAA8CiycePGHHnkkaOexh7bsWNHtm3bloULF+bmm2/Or/3ar+Wb3/xmHvOYx8zaPSf7vaqqa1prY5MdP3/WZgIAAAAAwIy455578sIXvjDbtm1Lay3nn3/+rIbmvSE2AwAAAADMcQcccEDm+uoQ1mwGAAAAAKCb2AwAAAAAPKrMhe+xm+v25vdo2rG5quZV1der6rPD62VV9dWq2lRVn6iqxwzj+w+vNw37l+7xrAAAAAAAZsHChQtzxx13CM670VrLHXfckYULF+7ReXuyZvNbkmxM8kvD6z9Pcl5r7eNV9aEkr0vyweHXH7XW/lVVnTYc91t7NCsAAAAAgFmwZMmSbNmyJVu3bh31VOa0hQsXZsmSJXt0zrRic1UtSfLrSd6T5A+rqpK8KMlvD4dcnOTsjMfm1cN2klya5P1VVc0/FQAAAAAAI7ZgwYIsW7Zs1NPYJ013GY3/K8n/luT+4fXBSe5srW0fXm9JcuiwfWiSW5Jk2H/XcPwDVNWaqlpXVev8KwIAAAAAwCPblLG5ql6W5PbW2jUzeePW2gWttbHW2tiiRYtm8tIAAAAAADzMprOMxglJXl5VJydZmPE1m/8qyUFVNX94enlJkluH429NcliSLVU1P8mBSe6Y8ZkDAAAAADBnTPlkc2vtj1trS1prS5OcluQLrbXXJLkyySnDYacn+cywfdnwOsP+L1ivGQAAAABg3zbdNZsn80cZ/7LATRlfk/nCYfzCJAcP43+Y5Ky+KQIAAAAAMNdNZxmNXVprVyW5atj+dpJVkxxzX5LfnIG5AQAAAADwCNHzZDMAAAAAACQRmwEAAAAAmAFiMwAAAAAA3cRmAAAAAAC6ic0AAAAAAHQTmwEAAAAA6CY2AwAAAADQTWwGAAAAAKCb2AwAAAAAQDexGQAAAACAbmIzAAAAAADdxGYAAAAAALqJzQAAAAAAdBObAQAAAADoJjYDAAAAANBNbAYAAAAAoJvYDAAAAABAN7EZAAAAAIBuYjMAAAAAAN3mj3oCJJsX/vaopzA6Z496AiN29l2jngEAAAAAzAhPNgMAAAAA0E1sBgAAAACgm9gMAAAAAEA3sRkAAAAAgG5iMwAAAAAA3cRmAAAAAAC6ic0AAAAAAHQTmwEAAAAA6CY2AwAAAADQTWwGAAAAAKCb2AwAAAAAQDexGQAAAACAbmIzAAAAAADdxGYAAAAAALqJzQAAAAAAdBObAQAAAADoNmVsrqqFVXV1VV1XVRuq6p3D+EVV9Z2qWj/8rBzGq6reV1Wbqur6qjp2tt8EAAAAAACjNX8ax/w0yYtaaz+pqgVJvlRV/2nY97bW2qUPOv6lSZYPP89L8sHhVwAAAAAA9lFTPtncxv1keLlg+Gm7OWV1ko8O530lyUFVtbh/qgAAAAAAzFXTWrO5quZV1foktyf5fGvtq8Ou9wxLZZxXVfsPY4cmuWXC6VuGsQdfc01VrauqdVu3bu14CwAAAAAAjNq0YnNrbUdrbWWSJUlWVdXRSf44ybOSHJ/kSUn+aE9u3Fq7oLU21lobW7Ro0R5OGwAAAACAuWRasXmn1tqdSa5M8pLW2m3DUhk/TfI3SVYNh92a5LAJpy0ZxgAAAAAA2EdNGZuralFVHTRsPzbJi5N8Y+c6zFVVSV6R5MbhlMuS/G6Ne36Su1prt83K7AEAAAAAmBPmT+OYxUkurqp5GY/Tl7TWPltVX6iqRUkqyfokbxyOvzzJyUk2JbknyWtnftoAAAAAAMwlU8bm1tr1SZ47yfiLHuL4luTM/qkBAAAAAPBIsUdrNgMAAAAAwGT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DZlbK6qhVV1dVVdV1Ubquqdw/iyqvpqVW2qqk9U1WOG8f2H15uG/Utn9y0AAAAAADBq03my+adJXtRae06SlUleUlXPT/LnSc5rrf2rJD9K8rrh+Ncl+dEwft5wHAAAAAAA+7ApY3Mb95Ph5YLhpyV5UZJLh/GLk7xi2F49vM6w/8SqqhmbMQAAAAAAc8601myuqnlVtT7J7Uk+n+TmJHe21rYPh2xJcuiwfWiSW5Jk2H9XkoMnueaaqlpXVeu2bt3a9y4AAAAAABipacXm1tqO1trKJEuSrEryrN4bt9YuaK2NtdbGFi1a1Hs5AAAAAABGaFqxeafW2p1JrkzyPyc5qKrmD7uWJLl12L41yWFJMuw/MMkdMzJbAAAAAADmpCljc1UtqqqDhu3HJnlxko0Zj86nDIednuQzw/Zlw+sM+7/QWmszOWkAAAAAAOaW+VMfksVJLq6qeRmP05e01j5bVTcl+XhVvTvJ15NcOBx/YZKPVdWmJD9MctoszBsAAAAAgDlkytjcWrs+yXMnGf92xtdvfvD4fUl+c0ZmBwAAAADAI8IerdkMAAAAAACTEZ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bcrYXFWHVdWVVXVTVW2oqrcM42dX1a1VtX74OXnCOX9cVZuq6ptV9W9n8w0AAAAAADB686dxzPYkb22tXVtVByS5pqo+P+w7r7X2FxMPrqoVSU5LclSSpyb5h6p6Rmttx0xOHAAAAACAuWPKJ5tba7e11q4dtn+cZGOSQ3dzyuokH2+t/bS19p0km5KsmonJAgAAAAAwN+3Rms1VtTTJc5N8dRh6c1VdX1UfqaonDmOHJrllwmlbsvs4DQAAAADAI9y0Y3NVPSHJp5L8QWvt7iQfTHJEkpVJbkvyl3ty46paU1Xrqmrd1q1b9+RUAAAAAADmmGnF5qpakPHQvLa19vdJ0lr7fmttR2vt/iQfzs+Xyrg1yWETTl8yjD1Aa+2C1tpYa21s0aJFPe8BAAAAAIARmzI2V1UluTDJxtbaf5wwvnjCYa9McuOwfVmS06pq/6palmR5kqtnbsoAAAAAAMw186dxzAlJfifJDVW1fhh7e5JXV9XKJC3J5iRvSJLW2oaquiTJTUm2JzmztbZjpicOAAAAAMDcMWVsbq19KUlNsuvy3ZzzniTv6ZgXAAAAAACPINP+gkAAAAAAAHgo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SbMjZX1WFVdWVV3VRVG6rqLcP4k6rq81X1reHXJw7jVVXvq6pNVXV9VR07228CAAAAAIDRms6TzduTvLW1tiLJ85OcWVUrkpyV5IrW2vIkVwyvk+SlSZYPP2uSfHDGZw0AAAAAwJwyZWxurd3WWrt22P5xko1JDk2yOsnFw2EXJ3nFsL06yUfbuK8kOaiqFs/4zAEAAAAAmDP2aM3mqlqa5LlJvprkkNbabcOuf0lyyLB9aJJbJpy2ZRgDAAAAAGAfNe3YXFVPSPKpJH/QWrt74r7WWkvS9uTGVbWmqtZV1bqtW7fuyakAAAAAAMwx04rNVbUg46F5bWvt74fh7+9cHmP49fZh/NYkh004fckw9gCttQtaa2OttbFFixbt7fwBAAAAAJgDpozNVVVJLkyysbX2HyfsuizJ6cP26Uk+M2H8d2vc85PcNWG5DQAAAAAA9kHzp3HMCUl+J8kNVbV+GHt7knOTXFJVr0vy3SSnDvsuT3Jykk1J7kny2hmdMQAAAAAAc86Usbm19qUk9RC7T5zk+JbkzM55AQAAAADwCDLtLwgEAAAAAICHIjYDAAAAANBNbAYAAAAAoJvYDAAAAABAN7EZAAAAAIBu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C3KWNzVX2kqm6vqhsnjJ1dVbdW1frh5+QJ+/64qjZV1Ter6t/O1sQBAAAAAJg7pvNk80VJXjLJ+HmttZXDz+VJUlUrkpyW5KjhnPOrat5MTRYAAAAAgLlpytjcWvtikh9O83qrk3y8tfbT1tp3kmxKsqpjfgAAAAAAPAL0rNn85qq6flhm44nD2KFJbplwzJZhDAAAAACAfdjexuYPJjkiycoktyX5yz29QFWtqap1VbVu69atezkNAAAAAADmgr2Kza2177fWdrTW7k/y4fx8qYxbkxw24dAlw9hk17igtTbWWhtbtGjR3kwDAAAAAIA5Yq9ic1UtnvDylUluHLYvS3JaVe1fVcuSLE9ydd8UAQAAAACY6+ZPdUBV/V2SX03y5KrakuQdSX61qlYmaUk2J3lDkrTWNlTVJUluSrI9yZmttR2zM3UAAAAAAOaKKWNza+3VkwxfuJvj35PkPT2TAgAAAADgkWVvvyAQAAAAAAB2EZsBAAAAAOg25TIaAACwt5ae9blRT2GkNi/87VFPgVE5+65RzwAA4GHnyW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NbAYAAAAAoJvYDAAAAABAN7EZAAAAAIBuYjMAAAAAAN3EZgAAAAAAuk0rNlfVR6rq9qq6ccLYk6rq81X1reHXJw7jVVXvq6pNVXV9VR07W5MHAAAAAGBumO6TzRclecmDxs5KckVrbXmSK4bXSfLSJMuHnzVJPtg/TQAAAAAA5rJpxebW2heT/PBBw6uTXDxsX5zkFRPGP9rGfSXJQVW1eCYmCwAAAADA3NSzZvMhrbXbhu1/SXLIsH1oklsmHLdlGAMAAAAAYB81I18Q2FprSdqenFNVa6pqXVWt27p160xMAwAAAACAEemJzd/fuTzG8Ovtw/itSQ6bcNySYewBWmsXtNbGWmtjixYt6pgGAAAAAACj1hObL0ty+rB9epLPTBj/3Rr3/CR3TVhuAwAAAACAfdD86RxUVX+X5FeTPLmqtiR5R5Jzk1xSVa9L8t0kpw6HX57k5CSbktyT5LUzPGcAAAAAAOaYacXm1tqrH2LXiZMc25Kc2TMpAAAAAAAeWWbkCwIBAAAAAHh0E5sBAAAAAOgmNgMAAAAA0E1sBg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Db/N4LVNXmJD9OsiPJ9tbaWFU9KcknkixNsjnJqa21H/XeCwAAAACAuWmmnmx+YWttZWttbHh9VpIrWmvLk1wxvAYAAAAAYB81W8torE5y8bB9cZJXzNJ9AAAAAACYA2YiNrck/7WqrqmqNcPYIa2124btf0lyyAzcBwAAAACAOap7zeYkv9xau7WqnpLk81X1jYk7W2utqtqDTxrC9JokOfzww2dgGgAAAAAAjEp3bG6t3Tr8entVfTrJqiTfr6rFrbXbqmpxktsnOe+CJBckydjY2C/EaAAAAACY084+cNQzYFTOvmvUM5iTupbRqKrHV9UBO7eTnJTkxiSXJTl9OOz0JJ/puQ8AAAAAAHNb75PNhyT5dFXtvNb/3Vr7z1X1tSSXVNXrknw3yamd9wEAAAAAYA7ris2ttW8nec4k43ckObHn2gAAAAAAPHJ0LaMBAAAAAACJ2AwAAAAAwAwQ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t1mJzVb2kqr5ZVZuq6qzZug8AAAAAAKM3K7G5quYl+UCSlyZZkeTVVbViNu4FAAAAAMDozdaTzauSbGqtfbu19rMkH0+yepbuBQAAAADAiM1WbD40yS0TXm8ZxgAAAAAA2AfNH9WNq2pNkjXDy59U1TdHNZc54MlJfjDqSTAC76xRzwAAmEXlc96jl895ALBve2c9mj/nPe2hdsxWbL41yWETXi8ZxnZprV2Q5IJZuv8jSlWta62NjXoeAADMLJ/zAAD2TT7nTW62ltH4WpLlVbWsqh6T5LQkl83SvQAAAAAAGLFZebK5tba9qt6c5L8kmZfkI621DbNxLwAAAAAARm/W1mxurV2e5PLZuv4+xnIiAAD7Jp/zAAD2TT7nTaJaa6OeAwAAAAAAj3CztWYzAAAAAACPImIzAAAAAADdxOZJVNWOqlpfVTdW1f9bVQcN40+tqkuncf5PHmL8FVW1YopzL6qqU6ZzvT1VVUur6saZuBYAwL5gTz5nVdWiqvpqVX29ql5QVW+a4vhf+OxVVWdX1X/Y2/k+6Fq/8LkRAODRbMRN76qqGtu7me/2ur9aVZ+d6evOFrF5cve21la21o5O8sMkZyZJa+17rbWeD/SvSLLbP5gAAMxZJya5obX23CS3JNltbAYA4GGn6Y2Y2Dy1/5Hk0OSBT6dU1eOq6pKquqmqPj085SCrqKoAACAASURBVLLrXy+q6j1VdV1VfaWqDqmqf53k5UneO/wLyxF7OpGqekJVXVFV11bVDVW1esK8NlbVh6tqQ1X916p67LDvuGEe12X4PxgAAA+tqo6oqv9cVddU1X+rqmdV1cok/2eS1VW1PsmfJzli+Fz33r28z+ur6mvDZ7VPVdXjhvGLqup9VfXfq+rbO59ernHvr6pvVtU/JHnKDL1lAIB90Sia3m9W1dVV9U9V9YIJ9/5vQ8+7drjezieWr6qqS6vqG1W1tqpq2PeSYezaJK+ald+dWSI270ZVzcv4EyyXTbL7TUl+1FpbkeR/T3LchH2PT/KV1tpzknwxyetba/99uM7bhn9huXk3t975h3f98JeZne5L8srW2rFJXpjkL3f+IUyyPMkHWmtHJbkzyW8M43+T5H8d5gIAwNQuyPjnp+OS/Ick57fW1if5P5J8orW2MskfJbl5+Fz3tt1c64gHfa5744R9f99aO374nLYxyesm7Fuc5JeTvCzJucPYK5M8M+NP1fxukn/d/U4BAPZBI2x681trq5L8QZJ3DGO3J3nx0PN+K8n7Jhz/3OHYFUmenuSEqlqY5MNJ/pdhbv/T9N/56M0f9QTmqMcOfxk4NOMf/D8/yTG/nOSvkqS1dmNVXT9h38+S7FxL5ZokL97D+7+ttbZrHZkJ68VUknOq6t8kuX+Y3yHDvu8Mfwnaec+lw7o0B7XWvjiMfyzJS/dwLgAAjxpV9YSMR9xP/vzf9LN/xyVvHuL0zuufPWHf0VX17iQHJXlCkv8yYd//01q7P8lNVbXz896/SfJ3rbUdSb5XVV/omBcAwL5o1E3v7yecu3TYXpDk/cN/KbcjyTMmHH91a21LkgzzXprkJxnvfN8axv82yZo9nMfIeLJ5cvcOfyl4WsYD754uP7GttdaG7R2Zuaj/miSLkhw3zO/7SRYO+3464biZvCcAwKPJfknuHJ5a2flz5Czd66Ikb26tHZPknfn557rkgZ/tKgAATMeom97Oz3ATz/33GW94z0kyluQxkxy/t/ebc8Tm3Wit3ZPk3yV5a1U9+H/sLyc5NUmGb6M8ZhqX/HGSAzqmdGCS21tr26rqhRn/P85Daq3dmeTOqvrlYeg1HfcGANjntdbuTvKdqvrNZNc6yZMtR9b7uS7D+bdV1YJM73PaF5P8VlXNq6rFGV9WDQCAB5ljTe/AJLcN/9Xa7ySZN8Xx38j4igU714Z+9V7edyTE5im01r6e5Pr84v+w5ydZVFU3JXl3kg1J7prich9P8raq+vrefEFgkrVJxqrqhoyv0/eNaZzz2iQfGB7F91QMAMADPa6qtkz4+cOMh9/XDV+wvCHJ6gef1Fq7I8mXq+rGvf2CwIyvEfjVjP+FZzqf6z6d5FtJbkry0Yx/6Q0AAJOYQ03v/CSnD58tn5Xk/5ti3vdlfNmMzw1fEHj7Ht5vpOrnT4azJ4aFxhe01u4b/pD9Q5JnttZ+NuKpAQAAAACT0PRm1yN+HZARelySK4f/7LGSvMkfSgAAAACY0zS9WeTJ5hGpqg8kOeFBw3/VWvubUcwHAIC9U1XHJPnYg4Z/2lp73ijmAwDA7NH0dk9sBgAAAACgmy8IBAAAAACgm9gMAAAAAEA3sRkAAAAAgG5iMwAAAAAA3cRmAAAAAAC6ic0AAAAAAHQTmwEAAAAA6CY2AwAAAADQTWwGAAAAAKCb2AwAAAAAQDexGQAAAACAbmIzAAAAAADdxGYAAAAAALqJzQAAAAAAdBObAQAAAADoJjYDAAAAANBNbAYAAAAAoJvYDAAAAABAN7EZAAAAAIBuYjMAAAAAAN3EZgAAAAAAuonNAAAAAAB0E5sBAAAAAOgmNgMAAAAA0E1sBgAAAACgm9gMAAAAAEA3sRkAAAAAgG5iMwAAAAAA3cRmAAAAAAC6ic0AAAAAAHQTmwEAAAAA6CY2AwAAAADQTWwGAAAAAKCb2AwAAAAAQDexGQAAAACAbmIzAAAAAADdxGYAAAAAALqJzQAAAAAAdBObAQAAAADoJjYDAAAAANBNbAb+f/buPtyusr4T/vdHAsYKBZHUB0Ua5EILKqYaoE/VSkUZi4yidajWpyW2FRlx2s7o01LtVdPRWqbW2qe1yGDlQttItaDWim11UHybsRg08qq8NUiQQoQpLwMoIffzx14n2Ykn5CT3Duec5PO5rnNl7Xuvl9++91r3Wvt7dtYBAAAAgG7CZgAAAAAAugmbAQAAAADoJmwGAAAAAKCbsBkAAAAAgG7CZgAAAAAAugmbAQAAAADoJmwGAAAAAKCbsBkAAAAAgG7CZgAAAAAAugmbAQAAAADoJmwGAAAAAKCbsBkAAAAAgG7CZgAAAAAAugmbAQAAAADoJmwGAAAAAKCbsBkAAAAAgG7CZgAAAAAAugmbAQAAAADotnC2C0iSAw44oC1ZsmS2ywAAAAAA4GFcdtll32utLZ7uuTkRNi9ZsiSrVq2a7TIAAAAAAHgYVXXT1p5zGw0AAAAAALoJmwEAAAAA6CZsBgAAAACg25y4ZzMAAAAAwCPhwQcfzNq1a/PAAw/Mdilz2qJFi3LQQQdlzz33nPEywmYAAAAAYLexdu3a7LPPPlmyZEmqarbLmZNaa7njjjuydu3aHHLIITNezm00AAAAAIDdxgMPPJDHPe5xguaHUVV53OMet93f/hY2AwAAAAC7FUHztu1IHwmbAQAAAADo5p7NAAAAAMBua8kZF010fWvOfMk259l7771z7733TnS7W3rnO9+Zt7zlLTt1G1vyzWYAAAAAgF3MO9/5zkd8m9sMm6vqSVX1+aq6uqquqqrfGNr3r6rPVtV1w7+PHdqrqv6sqq6vqsur6lk7+0UAAAAAAMw3l1xySZ7//OfnZS97WZ785CfnjDPOyMqVK3P00UfnGc94Rm644YYkyfLly3Paaadl2bJlecpTnpJPfepTSZLzzjsvb3zjGzeu78QTT8wll1ySM844I/fff3+WLl2a17zmNUmSv/7rv87RRx+dpUuX5vWvf30eeuihib+emXyzeX2SN7XWjkjyU0lOr6ojkpyR5OLW2mFJLh4eJ8nPJTls+Dk1yfsmXjUAAAAAwC7gm9/8Zs4+++xcc801+au/+qtce+21ufTSS/Nrv/Zr+fM///ON861ZsyaXXnppLrroopx22ml54IEHtrrOM888M49+9KOzevXqrFy5Mtdcc00+8pGP5Ctf+UpWr16dBQsWZOXKlRN/Ldu8Z3Nr7dYktw7T91TVNUmemORlSY4dZvtgkkuS/PbQ/qHWWkvy1arar6oOHNYDAAAAAMDgqKOOyoEHHpgkOfTQQ3P88ccnSZ7xjGfk85///Mb5Tj755Oyxxx457LDD8uQnPznf+ta3ZryNiy++OJdddlmOOuqoJMn999+fH/uxH5vgqxjZrj8QWFVLkvxkkn9O8vixAPlfkzx+mH5ikpvHFls7tAmbAQAAAADGPOpRj9o4vccee2x8vMcee2T9+vUbn6uqzZarqixcuDAbNmzY2La1bzu31nLKKafkD//wDydZ+g+Z8R8IrKq9k1yY5Ddba3ePPzd8i7ltz4ar6tSqWlVVq9atW7c9iwIAAAAA7Fb+9m//Nhs2bMgNN9yQG2+8MU996lOzZMmSrF69Ohs2bMjNN9+cSy+9dOP8e+65Zx588MEkyXHHHZcLLrggt99+e5LkzjvvzE033TTxGmf0zeaq2jOjoHlla+1jQ/NtU7fHqKoDk9w+tN+S5Eljix80tG2mtXZOknOSZNmyZdsVVAMAAAAATMKaM18y2yXMyMEHH5yjjz46d999d84+++wsWrQoz3nOc3LIIYfkiCOOyOGHH55nPetZG+c/9dRTc+SRR+ZZz3pWVq5cmXe84x05/vjjs2HDhuy55575i7/4i/z4j//4RGus0ZeSH2aG0fezP5jkztbab461vyvJHa21M6vqjCT7t9Z+q6pekuSNSU5IckySP2utHf1w21i2bFlbtWpV50sBAAAAAHh411xzTQ4//PDZLmO7LF++PCeeeGJe+cpXPqLbna6vquqy1tqy6eafyTebn5Pkl5JcUVWrh7a3JDkzyUer6leT3JTk5OG5T2cUNF+f5L4kr93eF7HbWbHvbFfAbFlx12xXAAAAAAATsc2wubX25SS1laePm2b+luT0zroAAAAAAEhy3nnnzXYJMzLjPxAIAAAAAABbI2wGAAAAAKCbsBkAAAAAgG7CZgAAAAAAum3zDwQCAAAAAOyyVuw74fXdtc1Z1q5dm9NPPz1XX311NmzYkBNPPDHvete7stdee20233e/+938+q//ei644IKHXd8JJ5yQD3/4w9lvv/22v9wVK7L33nvnzW9+83YvuyXfbAYAAAAAeIS01vKKV7wiJ510Uq677rpce+21uffee/PWt751s/nWr1+fJzzhCdsMmpPk05/+9A4FzZMmbAYAAAAAeIR87nOfy6JFi/La1742SbJgwYK85z3vybnnnpuzzjorL33pS/OCF7wgxx13XNasWZOnP/3pSZL77rsvJ598co444oi8/OUvzzHHHJNVq1YlSZYsWZLvfe97WbNmTQ4//PC87nWvy9Oe9rQcf/zxuf/++5Mk73//+3PUUUflmc98Zn7+538+991338Rfm7AZAAAAAOARctVVV+XZz372Zm0/+qM/moMPPjjr16/P17/+9VxwwQX5whe+sNk8Z511Vh772Mfm6quvztvf/vZcdtll067/uuuuy+mnn56rrroq++23Xy688MIkySte8Yp87Wtfyze/+c0cfvjh+cAHPjDx1yZsBgAAAACYI170ohdl//33/6H2L3/5y3nVq16VJHn605+eI488ctrlDznkkCxdujRJ8uxnPztr1qxJklx55ZV53vOel2c84xlZuXJlrrrqqonXLmwGAAAAAHiEHHHEET/0reS777473/nOd7Jw4cI85jGP6Vr/ox71qI3TCxYsyPr165Mky5cvz3vf+95cccUVedvb3pYHHnigazvTETYDAAAAADxCjjvuuNx333350Ic+lCR56KGH8qY3vSnLly/Pj/zIj2x1uec85zn56Ec/miS5+uqrc8UVV2zXdu+5554ceOCBefDBB7Ny5codfwEPY+FOWSsAAAAAwHyw4q5HdHNVlY9//ON5wxvekLe//e3ZsGFDTjjhhLzzne/M+eefv9Xl3vCGN+SUU07JEUcckZ/4iZ/I0572tOy7774z3u7b3/72HHPMMVm8eHGOOeaY3HPPPZN4OZup1trEV7q9li1b1qb+cuJuacXMdwp2MY/wYAYAAACwu7vmmmty+OGHz3YZ2+2hhx7Kgw8+mEWLFuWGG27IC1/4wnz729/OXnvttdO2OV1fVdVlrbVl083vm80AAAAAAHPcfffdl5/92Z/Ngw8+mNZazjrrrJ0aNO8IYTMAAAAAwBy3zz77ZK7fHcIfCAQAAAAAditz4dbCc92O9JGwGQAAAADYbSxatCh33HGHwPlhtNZyxx13ZNGiRdu1nNtoAAAAAAC7jYMOOihr167NunXrZruUOW3RokU56KCDtmsZYTMAAAAAsNvYc889c8ghh8x2Gbskt9EAAAAAAKCbsBkAAAAAgG7CZgAAAAAAugmbAQAAAADoJmwGAAAAAKCbsBkAAAAAgG7CZgAAAAAAugmbAQAAAADoJmwGAAAAAKCbsBkAAAAAgG7CZgAAAAAAugmbAQAAAADoJmwGAAAAAKCbsBkAAAAAgG7CZgAAAAAAugmbAQAAAADoJmwGAAAAAKCbsBkAAAAAgG7CZgAAAAAAugmbAQAAAADots2wuarOrarbq+rKsbaPVNXq4WdNVa0e2pdU1f1jz529M4sHAAAAAGBuWDiDec5L8t4kH5pqaK39wtR0Vb07yV1j89/QWls6qQIBAAAAAJj7thk2t9a+WFVLpnuuqirJyUleMNmyAAAAAACYT3rv2fy8JLe11q4bazukqr5RVV+oqud1rh8AAAAAgHlgJrfReDivTnL+2ONbkxzcWrujqp6d5BNV9bTW2t1bLlhVpyY5NUkOPvjgzjIAAAAAAJhNO/zN5qpamOQVST4y1dZa+35r7Y5h+rIkNyR5ynTLt9bOaa0ta60tW7x48Y6WAQAAAADAHNBzG40XJvlWa23tVENVLa6qBcP0k5McluTGvhIBAAAAAJjrthk2V9X5Sf5XkqdW1dqq+tXhqVdl81toJMnPJLm8qlYnuSDJaa21OydZMAAAAAAAc88279ncWnv1VtqXT9N2YZIL+8sCAAAAAGA+6bmNBgAAAAAAJBE2AwAAAAAwAc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bTNsrqpzq+r2qrpyrG1FVd1SVauHnxPGnvudqrq+qr5dVf9uZxUOAAAAAMDcMZNvNp+X5MXTtL+ntbZ0+Pl0klTVEUleleRpwzJnVdWCSRULAAAAAMDctM2wubX2xSR3znB9L0vyN62177fW/iXJ9UmO7qgPAAAAAIB5oOeezW+sqsuH22w8dmh7YpKbx+ZZO7QBAAAAALAL29Gw+X1JDk2yNMmtSd69vSuoqlOralVVrVq3bt0OlgEAAAAAwFywQ2Fza+221tpDrbUNSd6fTbfKuCXJk8ZmPWhom24d57TWlrXWli1evHhHygAAAAAAYI7YobC5qg4ce/jyJFcO059M8qqqelRVHZLksCSX9pUIAAAAAMBct3BbM1TV+UmOTXJAVa1N8rYkx1bV0iQtyZokr0+S1tpVVfXRJFcnWZ/k9NbaQzundAAAAAAA5opths2ttVdP0/yBh5n/D5L8QU9RAAAAAADMLzv6BwIBAAAAAGAj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Ntm2FxV51bV7VV15Vjbu6rqW1V1eVV9vKr2G9qXVNX9VbV6+Dl7ZxYPAAAAAMDcMJNvNp+X5MVbtH02ydNba0cmuTbJ74w9d0Nrbenwc9pkygQAAAAAYC7bZtjcWvtikju3aPtMa2398PCrSQ7aCbUBAAAAADBPTOKezb+S5B/GHh9SVd+oqi9U1fMmsH4AAAAAAOa4hT0LV9Vbk6xPsnJoujXJwa21O6rq2Uk+UVVPa63dPc2ypyY5NUkOPvjgnjIAAAAAAJhlO/zN5qpanuTEJK9prbUkaa19v7V2xzB9WZIbkjxluuVba+e01pa11pYtXrx4R8sAAAAAAGAO2KGwuapenOS3kry0tXbfWPviqlowTD85yWFJbpxEoQAAAAAAzF3bvI1GVZ2f5NgkB1TV2iRvS/I7SR6V5LNVlSRfba2dluRnkvzXqnowyYYkp7XW7px2xQAAAAAA7DK2GTa31l49TfMHtjLvhUku7C0KAAAAAID5ZYfv2QwAAAAAAFO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beFsFwCwu1lyxkWzXcIuZ82ZL5ntEgAAAGC355vNAAAAAAB0EzYDAAAAANBN2AwAAAAAQDdhMwAAAAAA3YTNAAAAAAB0EzYDAAAAANBN2AwAAAAAQLcZhc1VdW5V3V5VV4617V9Vn62q64Z/Hzu0V1X9WVVdX1WXV9WzdlbxAAAAAADMDTP9ZvN5SV68RdsZSS5urR2W5OLhcZL8XJLDhp9Tk7yvv0wAAAAAAOayGYXNrbUvJrlzi+aXJfngMP3BJCeNtX+ojXw1yX5VdeAkigUAAAAAYG7quWfz41trtw7T/5rk8cP0E5PcPDbf2qENAAAAAIBd1ET+QGBrrSVp27NMVZ1aVauqatW6desmUQYAAAAAALOkJ2y+ber2GMO/tw/ttyR50th8Bw1tm2mtndNaW9ZaW7Z48eKOMgAAAAAAmG09YfMnk5wyTJ+S5O/G2n+5Rn4qyV1jt9sAAAAAAGAXtHAmM1XV+UmOTXJAVa1N8rYkZyb5aFX9apKbkpw8zP7pJCckuT7JfUleO+GaAQAAAACYY2YUNrfWXr2Vp46bZt6W5PSeogAAAAAAmF8m8gcCAQAAAADYvQmbAQAAAADoJmwGAAAAAKCbsBkAAAAAgG7CZgAAAAAAugmbAQAAAADoJmwGAAAAAKCbsBkAAAAAgG7CZgAAAAAAugmbAQAAAADotnC2C4Dd2ZIzLprtEmZkzZkvme0SAAAAAJjjfLMZAAAAAIBuwmYAAAAAALoJmwEAAAAA6CZsBgAAAACgm7AZAAAAAIBuwmYAAAAAALoJmwEAAAAA6CZsBgAAAACgm7AZAAAAAIBuwmYAAAAAALoJmwEAAAAA6CZsBgAAAACgm7AZAAAAAIBuwmYAAAAAALoJmwEAAAAA6CZsBgAAAACgm7AZAAAAAIBuwmYAAAAAALoJmwEAAAAA6CZsBgAAAACgm7AZAAAAAIBuwmYAAAAAALotnO0CAAB2eSv2ne0KmC0r7prtCgAA4BHjm80AAAAAAHQTNgMAAAAA0E3YDAAAAABAN2EzAAAAAADdhM0AAAAAAHRbuKMLVtVTk3xkrOnJSX4vyX5JXpdk3dD+ltbap3e4QoBdzJpFvzjbJex6Vsx2ATO04q7ZrgAAAAB2mh0Om1tr306yNEmqakGSW5J8PMlrk7yntfbHE6kQAAAAAIA5b1K30TguyQ2ttZsmtD4AAAAAAOaRSYXNr0py/tjjN1bV5VV1blU9dkLbAAAAAABgjuoOm6tqryQvTfK3Q9P7khya0S02bk3y7q0sd2pVraqqVevWrZtuFgAAAAAA5olJfLP555J8vbV2W5K01m5rrT3UWtuQ5P1Jjp5uodbaOa21Za21ZYsXL55AGQAAAAAAzJZJhM2vztgtNKrqwLHnXp7kyglsAwAAAACAOWxhz8JV9ZgkL0ry+rHmP6qqpUlakjVbPAcAAAAAwC6oK2xurf2fJI/bou2XuioCAAAAAGDemcRtNAAAAAAA2M0JmwEAAAAA6CZsBgAAAACgm7AZAAAAAIBuwmYAAAAAALoJmwEAAAAA6LZwtgsAAAAAmNdW7DvbFTBbVtw12xXAnOKb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0W9q6gqtYkuSfJQ0nWt9aWVdX+ST6SZEmSNUlObq39795tAQAAAAAwN03qm80/21pb2lpbNjw+I8nFrbXDklw8PAYAAAAAYBe1s26j8bIkHxymP5jkpJ20HQAAAAAA5oBJhM0tyWeq6rKqOnVoe3xr7dZh+l+TPH4C2wEAAAAAYI7qvmdzkue21m6pqh9L8tmq+tb4k621VlVty4WGYPrUJDn44IMnUAYAAMwtS864aLZLmJE1Z75ktksAAGAX0P3N5tbaLcO/tyf5eJKjk9xWVQcmyfDv7dMsd05rbVlrbdnixYt7ywAAAAAAYBZ1hc1V9Ziq2mdqOsnxSa5M8skkpwyznZLk73q2AwAAAADA3NZ7G43HJ/l4VU2t68OttX+sqq8l+WhV/WqSm5Kc3LkdAAAAAADmsK6wubV2Y5JnTtN+R5LjetYNAAAAAMD80X3PZgAAAAAAEDYDAAAAANBN2AwAAAAAQDdhMwAAAAAA3YTNAAAAAAB0EzYDAAAAANBN2AwAAAAAQDdhMwAAAAAAPZKLWAAAIABJREFU3YTNAAAAAAB0EzYDAAAAANBN2AwAAAAAQDdhMwAAAAAA3YTNAAAAAAB0EzYDAAAAANBt4WwXAAC7iyVnXDTbJczImjNfMtslAAAAMA/5ZjMAAAAAAN2EzQAAAAAAdBM2AwAAAADQTdgMAAAAAEA3YTMAAAAAAN2EzQAAAAAAdBM2AwAAAADQTdgMAAAAAEA3YTMAAAAAAN2EzQAAAAAAdBM2AwAAAADQTdgMAAAAAEA3YTMAAAAAAN2EzQAAAAAAdBM2AwAAAADQTdgMAAAAAEA3YTMAAAAAAN2EzQAAAAAAdBM2AwAAAADQTdgMAAAAAEA3YTMAAAAAAN2EzQAAAAAAdFs42wUAc9+SMy6a7RJ2KWsWzXYFzJY1i35xtkuYmRWzXQAAAADzkW82AwAAAADQbYfD5qp6UlV9vqqurqqrquo3hvYVVXVLVa0efk6YXLkAAAAAAMxFPbfRWJ/kTa21r1fVPkkuq6rPDs+9p7X2x/3lAQAAAAAwH+xw2NxauzXJrcP0PVV1TZInTqowAAAAAADmj4ncs7mqliT5yST/PDS9saour6pzq+qxk9gGAAAAAABzV3fYXFV7J7kwyW+21u5O8r4khyZZmtE3n9+9leVOrapVVbVq3bp1vWUAAAAAADCLusLmqtozo6B5ZWvtY0nSWruttfZQa21DkvcnOXq6ZVtr57TWlrXWli1evLinDAAAAAAAZtkOh81VVUk+kOSa1tqfjLUfODbby5NcuePlAQAAAAAwH+zwHwhM8pwkv5TkiqpaPbS9Jcmrq2ppkpZkTZLXd1UIAAAAAMCct8Nhc2vty0lqmqc+vePlAAAAAAAwH3X/gUAAAAAAABA2AwAAAADQTdgMAAAAAEA3YTMAAAAAAN2EzQAAAAAAdBM2AwAAAADQTdgMAAAAAEC3hbNdAAAAAOwSVuw72xUAwKzyzWYAAAAAALoJmwEAAAAA6CZsBgAAAACgm7AZAAAAAIBuwmYAAAAAALoJmwEAAAAA6CZsBgAAAACgm7AZAAAAAIBuwmYAAAAAALoJmwEAAAAA6CZsBgAAAACgm7AZAAAAAIBuwmYAAAAAALoJmwEAAAAA6LZwtgsAAIBd1ZpFvzjbJczMitkuYBe04q7ZrgAA4BHnm80AAAAAAHQTNgMAAAAA0E3YDAAAAABAN/dshlk0b+7jCADA9lmx72xXAADwiPPNZgAAAAAAugmbAQAAAADoJmwGAAAAAKCbsBkAAAAAgG7CZgAAAAAAugmbAQAAAADoJmwGAAAAAKCbsBkAAAAAgG7CZgAAAAAAugmbAQAAAADoJmwGAAAAAKCbsBkAAAAAgG4LZ7sAAAAAAJiXVuw72xUwW1bcNdsVzEk77ZvNVfXiqvp2VV1fVWfsrO0AAAAAADD7dkrYXFULkvxFkp9LckSSV1fVETtjWwAAAAAAzL6d9c3mo5Nc31q7sbX2gyR/k+RlO2lbAAAAAADMsp11z+YnJrl57PHaJMeMz1BVpyY5dXh4b1V9eyfVMh8ckOR7s13ELkR/Tp4+nSz9OXn6dLL05+Tp08nTp5OlPydPn06W/pw8fTpZ+nPy9Olk6c9J+/3anfv0x7f2xKz9gcDW2jlJzpmt7c8lVbWqtbZstuvYVejPydOnk6U/J0+fTpb+nDx9Onn6dLL05+Tp08nSn5OnTydLf06ePp0s/Tl5+nR6O+s2GrckedLY44OGNgAAAAAAdkE7K2z+WpLDquqQqtoryauSfHInbQsAAAAAgFm2U26j0VpbX1VvTPJPSRYkObe1dtXO2NYuwu1EJkt/Tp4+nSz9OXn6dLL05+Tp08nTp5OlPydPn06W/pw8fTpZ+nPy9Olk6c/J06fTqNbabNcAAAAAAMA8t7NuowEAAAAAwG5E2AwAAAAAQLddKmyuqoeqanVVXVlVf19V+w3tT6iqC2aw/L1baT+pqo6YdL2PtKpaU1UHDNP/cwbz7zb9WVXvqqqrhn8XV9U/V9U3qup5W3sdW1nP9sx7flVdN7adN+xY9XNHVS2vqvcO06dV1S/vwDq2ud9V1a9X1TVVtXKa5R9uvztmvvfz9h7HO7iNzY6Bh5nvh96roZ+fP1/HiPGxYDuXW1JVv7gd8894rHiYdRxbVZ/qXc9W1r1xP5stQ59eOQvb3WXem6p667A/Xz4cq8cM7ZdU1bIJ1nReVb1yG/P8xFDDN6rq0O05XmbDcD57wtjjHT4mquremS4/zTXIvD5nJZO5Nujc/vZcm82J/t/yeJnB/OPH+neq6iVDu2N9zPi+OM1zn5665tzK87v8frTFspuNgROqZ2vX+DdX1SeH6a1e2+7O1409tjYGP8z7MS8/6++Ma69tjaG7YB8uqapWVe8Yazugqh7c2tj5MOvaaZ9Zd9F+v394TVM/e23nOt6ys+rbUbtU2Jzk/tba0tba05PcmeT0JGmtfbe19rAXRttwUpKuna6qFvQsP2mttZ+ewWy7U3+emuTI1tr/m+S4JFe01n6ytfalGdazI39s8wlJbmqt/WSSm5N0XYjuYA07TWvt7Nbah3Zg0Znsd29I8qLW2mu2Y70nJXlWOvp5nh7HO2Kmx8B079VJSRbP4zFifCzYHkuSzJkP1OPm2n7LJjvzvamq/zvJiUme1Vo7MskLMzrXzJaTklwwnPOelM7jZWee84b3ZXlG5+lH2sbxN64NZsNc6f+Nx0tr7YZtbGPLY/3mJA/t4HYnYd4c6+Naaye01v5tQqubd/vRNJZn8mPgtNf4Ge2vv5Ls8LWt68YZ2mIM3p0+6+8sW/bhG5N534f/kuQlY4//Q5KremrZCZ9Zd8V994bhNU39/GA7l59zYXNaa7vMT5J7x6ZPS3LWML0kyZXD9I8k+WiSq5N8PMk/J1k2tXySP0jyzSRfTfL4JD+d0Q78L0lWJzl0mu1+IsllGR2Ep47Xk+Tdw/qeOzx+1zDf/0hydJJLktyY5KXTrPfYJF9I8nfDPGcmeU2SS5NcMVVLksVJLkzyteHnOUP745J8ZtjeXya5KckB4301bONTY9t8b5Llw/SGJH84vO6bhn77p2H6lnnYnzXMf+XQf78wtH8yo4uc1Ul+O8l3kqwbHj962M57hu1cnFGQlmFbf5pkVZI3JXn2sJ7Lhn46cJjvLUnuSnJfku8lWTr83Du0rx7WvX6Yftc0tf/7oW+/MbzWxw/tK5L8VZKvJDl/ePzBJF8a3qdXJPmj4fX+Y5I9p1n3JcPrW5XkmiRHJflYkuuSvGNsvv8no31vdZL/nmTB0P7aJNcOz70/yXvHanvz2Dam9osDkqwZppcP7/dnk6zJ6AT9/eF1fjXJf8kWx3GSs5P8IMm/JfnXYd33JPlWkv+Z5P9ktN99a+jjK5NcP8x/b0b79dVb9nN23eN4TTYdx6syCtz/KckNSU6bpt6l+eFj4H3Dslcl+f2xeX8w9OXlw3v4sYyO75uT3J/k0MyvMWJ8LPiFbP24e/4wz+rhuX2G+qeO5/+8PeersbZDMzpOL8voGP6JsfavDvvLO7Z437+Y5KIk387o2NhjK32xteN3a+/tmoyO1Ucn+Yckr5um3l/N9Mf+kiSfG/aLi5McvI32rb2+Jdl07v5ikqVj2/5ykmduzzXCTH92hfdmmO8VSf5+K89dkk3H4auH+q9M8t+Gtv+Q5E+G6d9IcuMw/eQkX5lmfecleeUw/eyMxryN58IkJ2Q0Xt+S5PPZxvGS5HUZjYPfzGhc/JGx7Zyd0XH5J8Pj9w3ru3Ho93MzOpedt5XXflxGx+0Vw7yPGuvX/5bk68N7cu/w3k2Ng2uS/P7w/BVj+8D+GY1Jlw91HDnN2P1gNh+7/0tGx849GY2XX8ponP5ERuPvnRmNoRcM/7o2GPXZ1LXB/jvjmM4Pn/8+Mhv9ny2Ol6Hth857SRZkdAx8J8ndSf5zkldm8333i9l9j/WjMrou/GZG++E+Ge1bHxv6/bokfzTN2LpkWO/7h/7+TDZ9Htiy3qcN6/peku8Or3Ntktsy2nceyOh6Zmo/mroW2ziuZ7QffT/JrcP7eE1G++OKPLL70dTno+n2o0dvse5js2PXtveNjY9XZzTW/eXQZ9eMnSM/Orwft2a4bszo2vaBjK4bfzC8riuH/pr6nPX9JL87zb4w764b88iMwQ9l0/jwpiR3D9Nvzmhf/GxG+9rXM9qX/i2j89YLxvpvLl3HH5utX3vt0PiXzc9Txyf5X0N//G2SvYca12R0/fCdJJ8Z5l2S+Zk/LRn66MNjNV6SUZ4xtQ/N+mfWZJfL/TbWvUXblzLa376e5KeH9gMz2s9XD+/V8zIag6fGopXTnRNn42fWC5joi9m0Ey/IaAB48TQ73ZuT/Pdh+ukZBXxTO11L8u+H6T/KcLLK2IXVVra7//Dvo4c3/HFj6zt5bL6W5OeG6Y9ndDDumeSZSVZPs95jMxrUD0zyqIxOqlMXJr+R5E+H6Q8nee4wfXA2naz/LMnvDdMvGba/vWHzfxz689rh4NgnowN//Tzsz5/P6KS5IKMB5TvZFAiPD1jLMwymY9t5zTD9e9k00F6STQPbnhld0E716y8kOXeY/kKSw4bpc5NcO0x/OaOg4F1JVmaLAWaL2h+bpIbpX0vy7mF6RUYD3qPHHn95rB/u26KPTppm3Zdk00n3NzK6WJ7a59ZmdOI4PMnfZ7iQTXJWkl8e5vtORiedvTK6IN7eD5TXZ7RfLc7oouuB4bk/zWjAnO44vjPJB4fpYzLsdxl9c69ldLH350PNvzvU9lcZ7c/T9nN23eN4TZL/OEy/J6NAZKq/b9tKXyzP5sfAVN8sGN7LIzPaLzZk9EucBRmdfF+c0fG9sZ8zj8aIacaCrR13f59NF1Z7J1m45XuwrZ9MH35cnE1jxTFJPjdMfyrJq4fp07Z43x/I6KJ4QUbj2yu37Its5fjd2ns7tt8syegC6ZenqfUJwzz7D336pWw69v8+ySnD9K8k+cQ22rf2+paM7UenZNOx8pQkq2ba19v7M9/fm7Ga985oDL12WO/zx567JKMx8wnZNIYvzOiXAScl+b+SfG2Y94KMPkw8cXgf/nCabZ2XUTgxdS6c+qXs+LlwRTadE47NwxwvGY7pYfodSf7T2HY+lU0fps9L8jcZjUMvy+jD8TMy+p97l2XsFxTD/IsyCnefMjz+UJLfHOvX39qyj8Yerxmr4w1J/nKY/vMkbxumX5BhbMnmY/f9w/t+QEYB3RUZBXHPzOiDyC8Nff/FYbnbkzwn03z42OL17E7XBqcNz71n6j3bScf08mz+i7PZ6v+N/bTFeLDxvJfRvvTZbDrWrx/eg29k85BgdzzW98roc8tRw+MfHV738qF934zGg5uSPGnsGJ8Km9dPrTOjsGLqF1Bb1vvtJIcN9X1m6NeXZXTMf3io74ok129tXM9oP1qT5D9ltB/9j4yCmhV5BPejsXn2m24M3GK9x2bHrm03jI2bV2Z03Th1bTt13fv9jELTYzP6DDV1jf/ebLrGXzP09+9mNCbcObxH017bTve6h8cbz8djj+fEdWMemTH4oaFvF2T0i4PbhvY3D+/DPkneNkyfltF1/Iax19Uyh67js5Vrr3SMf9k0hh6Q0Tn6MUP7b2eUC0yFzb+dXSN/WjKs76VJ/jij/51ycTY/N876Z9bsernfkmz+S8m/yCgsXzQ8f1iGzz4Z/WLorWOvf58tx6K58jOn/mvdBDy6qlZnNEhck9EAs6XnJvn/kqS1dmVVXT723A8yurBJRif3F81wu79eVS8fpp+U0c5wR0YD+IVbrP8fh+krkny/tfZgVV2R0Q42na+11m5Nkqq6IaMddWr5nx2mX5jkiKqaWuZHq2rvJD+T0W+901q7qKr+9wxfz5TK6Nsk/zWjk/jnWmv3VNWdSTYM98aZT/353CTnt9YeSnJbVX0ho98Sf3Ib9WzI6NstSfLXGf1WecpU+1MzGsSm9sEFSW4d3oefSvKN4b9U7JHRxeGUozL64PvWbOqr6RyU5CNVdWBGFw3/MvbcJ1tr9489/oexfliQzftoyVbW/8mxea4a2+duzOg9eG5GF6NfG/azR2f0YfiYJJe01tYN838koyBoe3y+tXZPknuq6q4kTxz68NCMPmBOdxwvyqb34bsZnej/Jv8/e/cebVlV34n++6OqpFARfJReBLVKRAWDllKiuWirIRoljmBs2ybtNeA1A41623S86SaavpJWCUlMvLeNj4FtAppKomBsjNq2Bl9RW7FQ3uUDFKWQSAmKEgTqMe8fax1q1+FUnVM1D5xTVZ/PGGecvddej7nXXmvtub5rrrm3ndB/NMOX0wsyXFj4QGa/pXRv3Y+T7T/f+06s79ur6uA2+22jL66qUzNU0A7JcHvRlRmOET8ah0+1bj5p2rR70jFiuh3td19M8uc19Bn+9621DROf224ZP+v/Pcm5E/Paf/z/ixm25WSo4L11YtILW2vfGefxtxnW93nZfl0cn5n332Tmz3bqMzo/Q6uvu/SNnuEK/edaazeNyz432/b9X8y4zWa4yPMncxi+o/c35dwk/7mqfi9DUH32DOPcLfbAzyZJ0lq7paqOydDi4VkZtuXTWmtnT4z25Gx/DF+b5F+11v57Vd23qg7MsI/9TYZj0dOz/XfgdFPfhZ8a38+SDC3TdtUvjP0FHpzhxPx/Trx27vg9PuUfWmtt3K9/2Fq7bHwvV2TYzy+eVr7vtta+NT4/J8Otl//v+PwD2bmp935Rtm3LT8twMTuttU9X1QOr6n6ZOHZn+Mx/PDH+R5P8zrj8B2ZoyfOzDCdnV2Y4cftiVa2cpTz7Ut3gHybK8vhdnNd2Ztmnd8Xdvf4nzfS9980MocofZWh19vMMJ/KPy9CtxrqJ6ffFff361tpXk6S19tNx3CS5oLV28/j8yiSPyF27GPpua21qfhdl22c0Wd4DM2wD52YIXH6WoY5/WYb6602tta1V9a0MYVUy83G9ZairvirDecJN4/I25B7cjqrq7RlahH5yRxNPszt12xrrgUdlaKn3qdbalnEfn7IkQ50+GdbpZL1xc4bj59szbJ9rMlz0+FGGxiobd1C33VPrjXf3MXi/DA2eHpChxfTktvYv43n/EzNcWPiH1tp1VXVthm03WZz1+JnqXpvSf/x7aobt9ovjur5XhlbOB2QIs/9jhovHe0P+lHGaN2W4S2N63WgxnLPujbnf1a211VNPquqgJH9RVavH+U/tw19N8pdVtSxDw52L7zqrxWGv7LM5Q6Whsq0fqLna1MbLAhk+0LuE8VX1sNrWafcrq+qZGXa4X2ytPSFDa4Ll4+i3TaskTc5/a4arhGmtbZ1pWaPbJx5vnXg+Oc1+SZ7atvXvcmhrbcZOz2ewOdtvB8snHrcMt/08Ynw+/UtqtosVi3F9zoc28fhfxv+V4Qtmqv+go1trz8mwbpdkuJp9QJJXZAgJpvwwQyXhoMkFVNVbptbLOOjtGa4mHj3OY/Jz+pdsb3I9TF9Hs21nk9vY5DSVoSXx1Db2mNba6TuY10wmt7Pl016bvryp/fh14zRvGNfDxzO0GJjuTRkqoydlaO2QNvibDLeUtHHa/21qgn1sP55c/oyf7wzb252qalWGK8PHt6EvyI9luMq6OcO299IMrZqPzt5xzJ00437XWjszQ4uVAzJUOh8753e8Y/sl+Unbvq+uI+cwXdvB88l1MeP+u6PPdmJeX0zy3OpN0udBa+3WDBXJE5O8OMPJ0T1lj/1sWmtbWmufba29McPF4389h3JP+VKG23C/maHl+tMzhOtf3Mk0leGEeOr9TH0X7lRV/dW4j398HHR2kteM+94fZg7fednx99eumD7v6abmP+PxahdUxm0qw+3NfzJuU0eMy7jPjBPt23WDmb43d9du7dMLsP6nlvvMzPC911r7cYZWUp/N0G/sS8d9/dsZWtnP1b62r09Ou6N9eUfjTJb3zCR3jPvxR5K8btyOtmbYtqe0DCHr1HH9M+M4SzK837dnaKn99Azb0b0mlndPb0evzNCqevq0T5moi/3aDOtoTnXbDAHm4zOcM812rj5T3XbLxHu+fVzO1mzfoKSS/NOeVm+cYd+Yeo/blWXi+Xwcg7dkqMc/ImMLyYnX2rTHt088nuqTdjHW43dU99qRuR7/KsPFkal1fVRr7eUZAvofZOiGaW/Jn9KG/oIvynA+Pv0H9xbsnHXi+d6Y+033HzJkRU/IcGHtXuM8Pp8h2L8uydl1D//o8q7Y28LmJHeelP77JK+ru/6gwhcznKimhl+aPHoOs/xZxoNva+3aiR3r3RlCwh+31m4dvzieOl/vYxd8MsOtV0mS8epHMtzq8e/GYc/LzEHd9zJcmdq/hpbKx08fYVyfa5Os3sPX5z8l+bdVtaSqVmTYSS+cw3T7ZbgFJxnW5xdmGOebGW7x2C9JqmpZVT2uDS0pWpI149Wnl2T7z+H7GSqr/y3DLX5JktbaGyYqZsmwXq4bH588hzLPtwuSvKiqHpwkVfWAqnpEhr6PnlFDS65lGfq+msk1GUL1ZNu6nM0dGbbhl2c4wJ6QbS3Dbsu21oSHZdsV9lOmJq6qR2Y4QK/PEPDfO9tuNdnn9uOdmWF7m3S/DCc7N1fVQ5I8byzLfTPcKvjxDMfbZKiQ3JLtg5I96Rgx3Yz7XVUd3lq7rLX2xxmuLj92ssy7YzxWfLeq/s24jKqqJ4wvfznbQsLpLcePrapVVbVfhtuYZzo+7Wj/nfGznfD/ZNjn3jHDPL+aYd+///i9MBlifmminC/JcOzd2fCdvb9J/y3DLXpfHU+O7xF74GeTcV6PqaojJgatznCsmHRhhs/xQTXcffMbGW5bTobP5//OcAz6eoaWare3sUXgDnwzyYoafrDszu/CGcbbbn9prb1s3MdPGAcdmOHuoKnvzfnyzSQrq+pR4/OXZtv73WkZd+KfMpZxPBH50bjN3HnszvDdc/+J8U9I8r2q+j+S/HqGYOS4DNv3GUmWV9WLppdB3WB+zLJPT1os63/G772qelCGeuflSc7K0M1dMtyqe+O0eeyL+/ohVfXksXwHznAOszsmy/uvk9wytR2Ny5lpO9qUIWScOq7/XpJfGYcnw+c7FVIs2HbUWvtQhm4pprajybrYVybqYrPdETppu7pttmUPn8uwTb6uqn412ze62ZKh3vi9DCHL0Rlave+sbrsp27azLUmetafVG2fYN+ai9xjckhwznut/PslBOzjXv/c4/6MynHfNZiHr8TPVvebj+PflJMdN1R+q6j5VNdkQ7+fZ+/KnP0vyn9p4F+OEBTtnnW4vz/0OynCHztYM9dUlSTLu4z9srb0nw7nR1DF707i/Lxp7ZdicJK21r2e47eY3pr30zgyVoysz9LV1RYZbnXbm75L8XlV9vaoOn/baJzK0DFyfITT8cnfhd92/zxBmXjq+r1eOw/8wyb+q4fayF2YINrfTWrs2Q19kl4//v76DZXw/Q8V1T16fH86wTVySoa+m/9ha++c5TPcvGb64Ls/QUuS/TB9hvPr3ogy3dNyR4Ta6L1TV72b4HN6eYb0ck+FWu8lpz83woyf7V9UVVfWnM5Th9Ay3e16U4Vaxe1Rr7coMFdBP1nALyqcy9Hd9/Vi2/5XhgL5+B7N4a5LfrqqvZ+jzaq5+lJn3458leeC43S3NcJX0fdn+SuGLM/T39GsZbvU8I8MtigdW1bemred9ZT/eZa21S8b5fSPD7WVTV/oPzBCIXJqhIvfaDJ/VTRlacxw+7t970jFiutMz8373O1U1dTvWpgx9r1+aZEtVXVJV/2EO8753VW2Y+PvdDCfaL6+qSzKspxOnlpfkd8flPSrbr7+vZujvbH2G2zU/PH1BO9l/d/TZTnpthuPan0wObK1dl2GfunCc7pqJcv1fSV42Luul4zx2Nnxn729ymRdlaP31VzO9Po/26M9mwn2TnFNVV9a225ZPn7b865OclqGl3SVJLmqtTd19808ZbhH8/Nha49rMHJhPzm/qu/CPx3V1cYbuCqabbX/5zxlOlr+YYR3Mi9babRlaMJ1bw62MWzP8gNBMzk7y7hpatBywk9menuSYcR2fmW0Bw+Sxe3mGAOTSDC0gv5vhJOxd4/+1GeoJ78hwkfTT47yWZGgFd7m6QZdd2afv1Fq7MYtj/e/oe+/QDK1RP5KhK4f7j5/DTUmOrqEF9n7je9nX9vU7MgRNbx/L96nctQXdrppqtPCDDOcGy7OtUcSvZahz3mU7ytCi7RsZ9vMluetx/fQMDVb+MQu4HY3by18n+f1x+NmZ2zFwZ6bXbaeCkD/McCfHAzIEfddNTLMpw/r4nxnW89YM9ced1W2/lbHemLu2Gtxb6o13MQ/H4Duy7Rh8+/h8pnP9JeN83pxh+79jlqItZD3+LnWv+Tj+taELjlOS/O24rv9XhosGk+PsVflTa+2K1to5M7y0qM5Z97b1PuGdSU4ev8Mem213ujwzySXjfvtvM3YVkuGi86U1dBOzKEx1YL/PqOFq1rLW2m3jBvSPSR4zVkrYRdYnC8F2t+fwWfWrqntnuF2sVdVJGX6QbqYT2nu6XPdtQ7/ASzMEqX/ZWrtLoDqH+czp/VXVQzMEK48dr/IvuMX62QDAnki9cXHxefSzDheG9b7w9rYfCJyLeyf5TA1NzCvJq2xwXaxPFoLtbs/hs+p3TIYfiKgMP9Lyfy5weaacXlW/nKF11ycz9N29O2Z9fzX0R/aWJL+7WILm0WL9bABgT6TeuLj4PPpZhwvDel9g+1zLZgAAAAAA5t9e22czAAAAAAD3HGEzAAAAAADdhM0AAAAAAHQTNgMAAAAA0E3YDAAAAABAN2EzAAAAAADdhM0AAAAAAHQTNgMAAAAA0E3YDAAAAABAN2EzAAAAAADdhM0AAAAAAHQTNgMAAAAA0E3YDAAAAABAN2EzAAAAAADdhM0AAABIN3NQAAAgAElEQVQ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N2EzAAAAAADdhM0AAAAAAHQTNgMAAAAA0E3YDAAAAABAt6ULXYAkedCDHtRWrly50MUAAAAAAGAnLrrooh+11lbM9NqiCJtXrlyZdevWLXQxAAAAAADYiar63o5e040GAAAAAADdhM0AAAAAAHQTNgMAAAAA0G1R9NkMAAAAAHBP2LRpUzZs2JDbbrttoYuyqC1fvjyHHXZYli1bNudphM0AAAAAwD5jw4YNOfDAA7Ny5cpU1UIXZ1FqreXGG2/Mhg0bsmrVqjlPpxsNAAAAAGCfcdttt+WBD3ygoHknqioPfOADd7n1t7AZAAAAANinCJpntzvrSNgMAAAAAHAPuu9973u3L+OMM86425cxnT6bAQAAAIB91srTPjav87vmzF+d1/ntrjPOOCOvf/3r79FlatkMAAAAALAAPvvZz+YZz3hGTjzxxDzykY/MaaedlrVr1+bYY4/N0UcfnauvvjpJcsopp+SVr3xl1qxZk0c/+tH56Ec/miQ5++yz85rXvObO+T3/+c/PZz/72Zx22mn5+c9/ntWrV+clL3lJkuSv//qvc+yxx2b16tV5xStekS1btsz7+xE2AwAAAAAskEsuuSTvfve7s379+rz//e/Pt771rVx44YX5rd/6rbz97W+/c7xrrrkmF154YT72sY/lla985U5/vO/MM8/MAQcckIsvvjhr167N+vXr84EPfCBf/OIXc/HFF2fJkiVZu3btvL8X3WgAAAAAACyQJz/5yTnkkEOSJIcffnie85znJEmOPvrofOYzn7lzvBe/+MXZb7/9csQRR+SRj3xkvvGNb8x5GRdccEEuuuiiPPnJT06S/PznP8+DH/zgeXwXA2EzAAAAAMAC2X///e98vN9++935fL/99svmzZvvfK2qtpuuqrJ06dJs3br1zmE7au3cWsvJJ5+cP/qjP5rPot+FbjQAAAAAABa5c889N1u3bs3VV1+d73znO3nMYx6TlStX5uKLL87WrVtz7bXX5sILL7xz/GXLlmXTpk1JkuOPPz7nnXdebrjhhiTJTTfdlO9973vzXkYtmwEAAAAAFrmHP/zhOfbYY/PTn/407373u7N8+fIcd9xxWbVqVY466qgceeSRedKTnnTn+Keeemoe//jH50lPelLWrl2bN7/5zXnOc56TrVu3ZtmyZXnHO96RRzziEfNaxmqtzesMd8eaNWvaunXrFroYAAAAAMBebv369TnyyCMXuhi75JRTTsnzn//8vOhFL7pHlzvTuqqqi1pra2YaXzcaAAAAAAB0043GIrDytI8tdBFYINec+asLXQQAAAAAFrmzzz57oYswJ1o2AwAAAADQTdgMAAAAAEA3YTMAAAAAAN2EzQAAAAAAdBM2AwAAAADcgzZs2JATTzwxRxxxRA4//PC89rWvzR133HGX8X7wgx/kRS960azzO+GEE/KTn/xkt8py+umn561vfetuTTvd0tlGqKrlST6fZP9x/PNaa2+sqrOTPCPJzeOop7TWLq6qSvL/JTkhya3j8K/NS2kBAAAAAObT6QfN8/xu3unLrbW88IUvzG//9m/n/PPPz5YtW3LqqafmDW94Q/70T//0zvE2b96chz70oTnvvPNmXeTHP/7x7mLPh1nD5iS3J/ml1totVbUsyReq6n+Mr/1ea236u31ekiPGv6ckedf4HwAAAABgn/bpT386y5cvz8te9rIkyZIlS/K2t70tq1atyqpVq/KJT3wit9xyS7Zs2ZJzzjknz3/+83P55Zfn1ltvzSmnnJLLL788j3nMY/KDH/wg73jHO7JmzZqsXLky69atyy233JLnPe95edrTnpYvfelLOfTQQ3P++efngAMOyHve856cddZZueOOO/KoRz0q73//+3Pve997Xt/brN1otMEt49Nl41/bySQnJnnfON2XkxxcVYf0FxUAAAAAYM92xRVX5Jhjjtlu2P3ud788/OEPz+bNm/O1r30t5513Xj73uc9tN8473/nO3P/+98+VV16ZN73pTbnoootmnP+3v/3tvPrVr84VV1yRgw8+OB/60IeSJC984Qvz1a9+NZdcckmOPPLIvPe975339zanPpuraklVXZzkhiSfaq19ZXzpLVV1aVW9rar2H4cdmuTaick3jMMAAAAAANiJZz/72XnAAx5wl+Ff+MIXctJJJyVJfuEXfiGPf/zjZ5x+1apVWb16dZLkmGOOyTXXXJMkufzyy/P0pz89Rx99dNauXZsrrrhi3ss+p7C5tbaltbY6yWFJjq2qX0jy+0kem+TJSR6Q5D/tyoKr6tSqWldV6zZu3LiLxQYAAAAA2PMcddRRd2mV/NOf/jTf//73s3Tp0tznPvfpmv/+++9/5+MlS5Zk8+bNSZJTTjklf/EXf5HLLrssb3zjG3Pbbbd1LWcmcwqbp7TWfpLkM0me21q7fuwq4/Ykf5Xk2HG065I8bGKyw8Zh0+d1VmttTWttzYoVK3av9AAAAAAAe5Djjz8+t956a973vvclSbZs2ZLXve51OeWUU3bah/Jxxx2XD37wg0mSK6+8MpdddtkuLfdnP/tZDjnkkGzatClr167d/TewE7OGzVW1oqoOHh8fkOTZSb4x1Q9zVVWSFyS5fJzkI0l+swZPTXJza+36u6X0AAAAAAB7kKrKhz/84Zx77rk54ogj8uhHPzrLly/PGWecsdPpXvWqV2Xjxo056qij8gd/8Ad53OMel4MOOmjOy33Tm96UpzzlKTnuuOPy2Mc+tvdtzKha29lv/SVV9fgk5yRZkiGc/mBr7b9U1aeTrEhSSS5O8srW2i1j+PwXSZ6b5NYkL2utrdvZMtasWdPWrdvpKHu1lad9bKGLwAK55sxfXegiAAAAAOxT1q9fnyOPPHKhi7HLtmzZkk2bNmX58uW5+uqr88u//Mv55je/mXvd61532zJnWldVdVFrbc1M4y+dbYattUuTPHGG4b+0g/FbklfPqbQAAAAAAMzq1ltvzbOe9axs2rQprbW8853vvFuD5t0xa9gMAAAAAMDCOvDAA7PYe4fYpR8IBAAAAACAmQibAQAAAIB9ymy/Y8furSNhMwAAAACwz1i+fHluvPFGgfNOtNZy4403Zvny5bs0nT6bAQAAAIB9xmGHHZYNGzZk48aNC12URW358uU57LDDdmkaYTMAAAAAsM9YtmxZVq1atdDF2CvpRgM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s0aNlfV8qq6sKouqaorquoPx+GrquorVXVVVX2gqu41Dt9/fH7V+PrKu/ctAAAAAACw0ObSsvn2JL/UWntCktVJnltVT03yx0ne1lp7VJIfJ3n5OP7Lk/x4HP62cTwAAAAAAPZis4bNbXDL+HTZ+NeS/FKS88bh5yR5wfj4xPF5xtePr6qatxIDAAAAALDozKnP5qpaUlUXJ7khyaeSXJ3kJ621zeMoG5IcOj4+NMm1STK+fnOSB85noQEAAAAAWFzmFDa31ra01lYnOSzJsUke27vgqjq1qtZV1bqNGzf2zg4AAAAAgAU0p7B5SmvtJ0k+k+QXkxxcVUvHlw5Lct34+LokD0uS8fWDktw4w7zOaq2taa2tWbFixW4WHwAAAACAxWDWsLmqVlTVwePjA5I8O8n6DKHzi8bRTk5y/vj4I+PzjK9/urXW5rPQAAAAAAAsLktnHyWHJDmnqpZkCKc/2Fr7aFVdmeTvqurNSb6e5L3j+O9N8v6quirJTUlOuhvKDQAAAADAIjJr2NxauzTJE2cY/p0M/TdPH35bkn8zL6UDAAAAAGCPsEt9NgMAAAAAwEy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EzQAAAAAAdBM2AwAAAADQTdgMAAAAAEA3YTMAAAAAAN2WLnQBSK5Z/u8WuggsmJsXugAAAAAAMC+0bAYAAAAAoJuwGQAAAACAbsJmAAAAAAC6CZsBAAAAAOgmbAYAAAAAoJuwGQAAAACAbsJmAAAAAAC6CZsBAAAAAOgmbAYAAAAAoJuwGQAAAACAbrOGzVX1sKr6TFVdWVVXVNVrx+GnV9V1VXXx+HfCxDS/X1VXVdU3q+pX7s43AAAAAADAwls6h3E2J3lda+1rVXVgkouq6lPja29rrb11cuSqOirJSUkel+ShSf6xqh7dWtsynwUHAAAAAGDxmLVlc2vt+tba18bHP0uyPsmhO5nkxCR/11q7vbX23SRXJTl2PgoLAAAAAMDitEt9NlfVyiRPTPKVcdBrqurSqvrLqrr/OOzQJNdOTLYhOw+nAQAAAADYw805bK6q+yb5UJLfaa39NMm7khyeZHWS65P82a4suKpOrap1VbVu48aNuzIpAAAAAACLzJzC5qpaliFoXtta+/skaa39sLW2pbW2Ncl7sq2rjOuSPGxi8sPGYdtprZ3VWlvTWluzYsWKnvcAAAAAAMACmzVsrqpK8t4k61trfz4x/JCJ0X49yeXj448kOamq9q+qVUmOSHLh/BUZAAAAAIDFZukcxjkuyUuTXFZVF4/DXp/kN6pqdZKW5Jokr0iS1toVVfXBJFcm2Zzk1a21LfNdcAAAAAAAFo9Zw+bW2heS1AwvfXwn07wlyVs6ygUAAAAAwB5kzj8QCAAAAAAAOyJ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oJmwEAAAAA6CZsBgAAAACgm7AZAAAAAIBuwmYAAAAAALrNGjZX1cOq6jNVdWVVXVFVrx2HP6CqPlVV3x7/338cXlX1X6vqqqq6tKqedHe/CQAAAAAAFtZcWjZvTvK61tpRSZ6a5NVVdVSS05Jc0Fo7IskF4/MkeV6SI8a/U5O8a95LDQAAAADAojJr2Nxau7619rXx8c+SrE9yaJITk5wzjnZOkheMj09M8r42+HKSg6vqkHkvOQAAAAAAi8Yu9dlcVSuTPDHJV5I8pLV2/fjSPyd5yPj40CTXTky2YRwGAAAAAMBeas5hc1XdN8mHkvxOa+2nk6+11lqStisLrqpTq2pdVa3buHHjrkwKAAAAAMAiM6ewuaqWZQia17bW/n4c/MOp7jHG/zeMw69L8rCJyQ8bh22ntXZWa21Na23NihUrdrf8AAAAAAAsArOGzVVVSd6bZH1r7c8nXvpIkpPHxycnOX9i+G/W4KlJbp7obgMAAAAAgL3Q0jmMc1ySlya5rKouHoe9PsmZST5YVS9P8r0kLx5f+3iSE5JcleTWJC+b1xIDAAAAALDozBo2t9a+kKR28PLxM4zfkry6s1wAAAAAAOxB5vwDgQAAAAAAsCP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CbsBkAAAAAgG7CZgAAAAAAugmbAQAAAADoJmwGAAAAAKDbrGFzVf1lVd1QVZdPDDu9qq6rqovHvxMmXvv9qrqqqr5ZVb9ydxUcAAAAAIDFYy4tm89O8twZhr+ttbZ6/Pt4klTVUUlOSvK4cZp3VtWS+SosAAAAAACL06xhc2vt80lumuP8Tkzyd62121tr301yVZJjO8oHAAAAAMAeoKfP5tdU1aVjNxv3H4cdmuTaiXE2jMMAAAAAANiL7W7Y/K4khydZneT6JH+2qzOoqlOral1Vrdu4ceNuFgMAAAAAgMVgt8Lm1toPW2tbWmtbk7wn27rKuC7JwyZGPWwcNtM8zmqtrWmtrVmxYsXuFAMAAAAAgEVit8Lmqjpk4umvJ7l8fPyRJCdV1f5VtSrJEUku7CsiAAAAAACL3dLZRqiqv03yzCQPqqoNSd6Y5JlVtTpJS3JNklckSWvtiqr6YJIrk2xO8urW2pa7p+gAAAAAACwWs4bNrbXfmGHwe3cy/luSvKWnUAAAAAAA7Fl29wcCAQAAAADgT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JuwGQAAAACAbsJmAAAAAAC6CZsBAAAAAOgmbAYAAAAAoNucwuaq+suquqGqLp8Y9oCq+lRVfXv8f/9xeFXVf62qq6rq0qp60t1VeAAAAAAAFoe5tmw+O8lzpw07LckFrbUjklwwPk+S5yU5Yvw7Ncm7+osJAAAAAMBiNqewubX2+SQ3TRt8YpJzxsfnJHnBxPD3tcGXkxxcVYfMR2EBAAAAAFicevpsfkhr7frx8T8necj4+NAk106Mt2EcBgAAAADAXmpefiCwtdaStF2ZpqpOrap1VbVu48aN81EMAAAAAAAWSE/Y/MOp7jHG/zeMw69L8rCJ8Q4bh22ntXZWa21Na23NihUrOooBAAAAAMBC6wmbP5Lk5PHxyUnOnxj+mzV4apKbJ7rbAAAAAABgL7R0LiNV1d8meWaSB1XVhiRvTHJmkg9W1cuTfC/Ji8fRP57khCRXJbk1ycvmucwAAAAAACwycwqbW2u/sYOXjp9h3Jbk1T2FAgAAAABgzzIvPxAIAAAAAMC+TdgMAAAAAEA3YTMAAAAAAN2EzQAAAAAAdBM2AwAAAADQTdgMAAAAAEA3YTMAAAAAAN2EzQAAAAAAdBM2AwAAAADQTdgMAAAAAEA3YTMAAAAAAN2EzQAAAAAAdBM2AwAAAADQTdgMAAAAAEA3YTMAAAAAAN2EzQAAAAAAdBM2AwAAAADQTdgMAAAAAEA3YTMAAAAAAN2EzQAAAAAAdBM2AwAAAADQTdgMAAAAAEA3YTMAAAAAAN2EzQAAAAAAdFu60AUAgH3G6QctdAlYKKffvNAlAAAAuNtp2QwAAAAAQDdhMwAAAAAA3YTNAAAAAAB0EzYDAAAAANBN2AwAAAAAQDdhMwAAAAAA3YTNAAAAAAB0EzYDAAAAANBN2AwAAAAAQDdhMwAAAAAA3YTNAAAAAAB0EzYDAAAAANBN2AwAAAAAQDdhMwAAAAAA3YTNAAAAAAB0EzYDAAAAANBN2AwAAAAAQDdhMwAAAAAA3YTNAAAAAAB0W9o7g6q6JsnPkmxJsrm1tqaqHpDkA0lWJrkmyYtbaz/uXRYAAAAAAIvTfLVsflZrbXVrbc34/LQkF7TWjkhywfgcAAAAAIC91N3VjcaJSc4ZH5+T5AV303IAAAAAAFgE5iNsbkk+WVUXVdWp47CHtNauHx//c5KHzMNyAAAAAABYpLr7bE7ytNbadVX14CSfqqpvTL7YWmtV1aZPNAbTpybJwx/+8HkoBgAAAAAAC6W7ZXNr7brx/w1JPpzk2CQ/rKpDkmT8f8MM053VWlvTWluzYsWK3mIAAAAAALCAusLmqrpPVR049TjJc5JcnuQjSU4eRzs5yfk9ywEAAAAAYHHr7UbjIUk+XFVT8/qb1tonquqrST5YVS9P8r0kL+5cDgAAAAAAi1hX2Nxa+06SJ8ww/MYkx/fMGwAAAACAPUd3n80AAAAAACBsBgAAAACgm7AZAAAAAIBuwmYAAAAAALoJmwEAAAAA6CZsBgAAAACg29KFLgDAPuf0gxa6BAAAAADzTstmAAAAAAC6CZsBAAAAAOgmbAYAAAAAoJuwGQAAAACAbsJmAAAAAAC6CZsBAAAAAOgmbAYAAAAAoJuwGQAAAACAbsJmAAAAAAC6CZsBAAAAAOgmbAYAAAAAoJuwGQAAAACAbsJmAAAAAAC6CZsBAAAAAOgmbAYAAAAAoJuwGQAAAACAbsJmAAAAAAC6LV3oAgAAAMBe4fSDFroELJTTb17oEgAsClo2AwAAAADQTdgMAAAAAEA33WgA/3979x4tV1mfcfz7EBAigSCCXYhAKOIFUamkyjUNclm2VgVFwaKQVkUUxEtBcdFqEC+oBdSCoFyMIIIgl0akRrTGRBI0QICEIMqCUFCrxUskVUSSX/94f5OzM5k9OTNzJpNkns9as87ee/btzHvd7373u83MzKxf/Ej98PIj9WZmZjaE3NhsZmZmZmY21nyjwczMzIaQh9EwMzMzMzMzMzMzs565sdnMzMzMzMzMzMzMeubGZjMzMzMzMzMzMzPrmRubzczMzMzMzMzMzKxnfkGg2SD5xTFmZmZmZmZmZraRcGOzmZmZmZmZmVkv3JFoeE1fNugzMFuveBgNMzMzMzMzMzMzM+uZG5vNzMzMzMzMzMzMrGdubDYzMzMzMzMzMzOznrmx2czMzMzMzMzMzMx65sZmMzMzMzMzMzMzM+uZG5vNzMzMzMzMzMzMrGdubDYzMzMzMzMzMzOznm066BMwMzMz2+hNnzjoMzAzMzMzM+s792w2MzMzMzMzMzMzs571rbFZ0isk3Sfpfkmn9es4ZmZmZmZmZmZmZjZ4fRlGQ9I44HzgUOARYIGkmRGxpB/HMzMzMzMzMzMzW+c8XNrwmr5s0GewXupXz+aXAvdHxAMR8QRwFfCaPh3LzMzMzMzMzMzMzAasX43NOwIPV+YfyWVmZmZmZmZmZmZmthHqyzAaoyHpeOD4nF0u6b5Bnct6YDvg0UGfhA2Ew344OdyHl8N+eDnsh5fDfng57IeTw314OeyHl8N+WJ2hYQ77Xeq+6Fdj88+AnSrzz8plq0TEF4Ev9un4GxRJt0XE5EGfh617Dvvh5HAfXg774eWwH14O++HlsB9ODvfh5bAfXg774eWwb61fw2gsAHaXtKukpwBHAzP7dCwzMzMzMzMzMzMzG7C+9GyOiCclnQTMAsYBl0bEPf04lpmZmZmZmZmZmZkNXt/GbG2l/pkAABCNSURBVI6Im4Cb+rX/jYyHExleDvvh5HAfXg774eWwH14O++HlsB9ODvfh5bAfXg774eWwb0ERMehzMDMzMzMzMzMzM7MNXL/GbDYzMzMzMzMzMzOzIeLG5j6QtLzD9adKujGnXy3ptP6cmfVK0gpJd1Y+XYdVp/GkzX4mSVo8FvsaRpJOl3SPpLszTF/W5X6mStqvMj9D0pGj3PZwSSHpeZVl20v6oaSFkg5ssc3Fkvbo5lxt9FqFTRfbdxxOkqZJOi+nT5B0bDfHt3qV/PwuSXdU0+8YHmNV+d7BNrMldfxG607yHGtttOWBpI9IOqTF8jEJg27jgLUn6VxJ76nMz5J0cWX+bEnv63CfU+vyjmo+3sH+VsUhl/O9ybL77Mr8KZKmj+H+T2y6Jlicx3x+l/vzdcEAVOoCiyVdI+mpbdadLumUFstblgmV77uqC1r3ukn/vVzLtdnnUknb9bKPyr7GJI/Y2Ek6oilvvlPSSknHSPp6h/vqqD7WTbm/MXNj83omImZGxFmDPg+r9ceI2KvycVhtwCTtC/w98JKIeBFwCPBwl7ubCnTbWPVG4Af5t+FgYFFE/FVEzK2uLGlcRLw1IpZ0eTwbvVZh04nDgZYXGJJG9d6EiLgwIi7r8vhWr5Gfvxj4IPCJQZ+QDc5oy4PMfz8UEd9Z1+doPbuFLKclbQJsB7yg8v1+wLwO9zmV7sv+tlzO9+xPwGvHqqGnWUScX70mAGYCV0TEvf04nvVNoy6wJ/AEcEKnOxhFmVBbF7S+6Sb9T2WM8nMVbmsbgIi4vilv/jwwF7gyItwpYx1yAuijvDs2W9LXJf1Y0hWSlN+9IpfdAby2sk21N9urKj0bvyPpLwb0r9ha5F3LM7J33KJGL0iV3qk3Z0+piyU91FzoSZog6buVbV+TyydJulfSRbn9tyWNz+/2VumNdxdw4jr/hzceOwCPRsSfACLi0Yj4OYCkgzPtLZJ0qaTNc/mqO9SSJmcan0SpnL437542eiJPkTRP0gN1d8YlTQAOAN4CHJ3L9gI+Bbwm9zde0nKVXld3AftW77RmfnJHxonv5rKXSpqf/8M8Sc8d+59v41YTNqv1VJV0nqRpOX2WpCUqvSL/LXtHvBr4dIbjbhlun5F0G/Du0eTzqvSkkfQ2SQsyrK9Vmx441pGtgd9C13nyX2ukN+yn1aJXWV2azPR9Ve77emB8ZZvDcps7VHpcTcjlq8W1ymHWmudYrXblwVJJn1Sps71enT250nF8qmy7SR7rozl/g6Tbc/3jx/KfHxLzgH1z+gXAYuAxSU/LMv75wB1Zx/p+/tazJO0AIOnkSrq7qk3Zv4YMx881p08V50m6T9J3gGdUtqmW853mBQZPUl7a9N7mL1Tq59dmebpA0v65fJGkbTJcfq18qkjSZZIOrTuQpCnAG4B35vy4LAsWZNi8PZe3zA+a9uXrgsGZCzxbo6ubvU3Sf2YZXn0iYTR1wZZ1ubp8wrrSUfpvk5+3rFdJOrWSvs/IZZMyL7+MUr7s1HTclmW4yjXexzI+3NqIb5J2zXx/kbIekMt3kDRHIz3ya8ueYSfpOcCHgDcDOyvr5yptbjeotNMslXSSpPdlmr9V0raV3by58lu/NLdvd529k0r5/VNJH871T5V0ck6fK+m/cvrlkq7I6bpy/kMZ1xZL+qJU2hM3CBHhzxh/gOX5dyqwDHgWpWF/PqXhYgtKb5ndAQFXAzfmNtOA83L6abDqJY5vBc4e9P827B9gBXBn5XNULl8KvCun3wlcnNPnAR/M6VcAAWzXFE82BbbO6e2A+zNeTKIUlHvld1cDb8rpu4EpOf1pYPGgf5sN8QNMyHD8CeWu59/k8kYafU7OXwa8pxLWjTCcDMzO6enAKZV9zwCuybS/B3B/zTkcA1yS0/OAvXN6VV6Q8wG8oTI/O4+/fZ7rrrl82/y7NbBpTh8CXDvo33tD+7QKG0q+fmNlnfMyrJ4O3FfJs7epxIMjm8Lt85X5lvk8q5cFq+IW8PTKth8l8x1/ugrfRn7+Y0pZ3Uh73eTJi4F9c/osMk+uxpe6NAm8D7g0p1+Ux5icx54DbJnffYBSYW4X19aa5/hTGx9algf53VLg/ZX51dJ1u+VdxqfZwD7AlcDplX018vfxGeee3u3/O6wf4EFgZ+DtlIaFM4G/A/anNDRtRsnvt8/1j6qkz58Dm+d0I91Np1L2Nx1rGiP5eMv0SelwcjMwDngm8LtGHGKknO8oL/Bn1e+/nJLvLgUmAqcA0/O7rwIH5PTOwL05fSHwSmBPYAFwUS7/aeP3b3GcbYAHgP0ry44H/iWnNwduA3atyw8a55t/fV2wjuNJ5Xf/D+Ad1NfNpmc8OinXbeQHM4Aj69Ika9YFW9bl6vIJf7oL1y7S/3RGcS0HHEZpyFZ+dyMwJdPoSmCfyj6WMnLd2LIMp1zjvSqnP1XJO2YCx+b0iZW4+s9k3YBSdmw16N97ffxQyvPbGGmvmcRI/XwaJW/dinItvQw4Ib87l5Hr/tmMlANTKtvX1emnAb/IvKARzpMpdbprcp25wI/y/D5MqY+0LOer8SanL2/ElQ3hM6pHeK0nP4qIRwAk3UmJ5MuBByPip7n8K5RKSbNnAV9T6VHxFEoF2Qbrj1Eex2jluvx7OyO91Q8AjgCIiG9J+m2L7QR8XKVXxEpgR6BxB/3BiLizst9JkrahVF7m5PLLgb/t9h8aZhGxXNLewIHAQZT0dhqwkPLb/yRX/TKlkP9Mh4e4ISJWAkta9YpIbwQ+m9NX5fztLdZbAVzbYvk+wJyIeDD/p9/k8onAlyXtTqnEbNbhuVvrsKkbf3cZ8DhwiUrP53bj9H6tMt1pPr9n9m7YhtI4Nmst61u9Vfm5yhAKl0nak+7y5K0iYn4u/yplOIZmdWlyCvA5gIi4W9LduXwfysXNLdmJ4SmUm9bt4tpo8hxroa48iIgZucrXajdur6P4VNnuC8DVEfGxyrKTJR2R0ztROi38usvzGlbzKI9J7wecQwmP/Sjp6hbguZSGxpsz3Y2jXDhCadC7QtINwA1dHLtV+pxCebR3BfDzRm+nJt3kBQZExO+zl+HJwB8rXx0C7FHpILZ19iKbSwmTh4ALgOMl7Qj8NiL+r+YwFwKXR8QtlWWHAS+q9IScSEmvj9A6P/ifyra+Lli3xuc1OpTwv4SSD9TVzY6ldPI4PCL+3LSv0abJdnU5l+NjpIv030qr8DgsPwtzfgIlff838FBE3Fqzr7oy/AlG4srtQOMpiv2B1+X05cAnc3oBcKmkzfL8GvHXVncmcE9E1NXfvhcRj1GecFoGfCOXL6J0/mi4EiAi5kjaulHvp/46++aI+DWApOso7UHnA3tL2poyxMsdlEboAynxs66cBzhI0vuBpwLbAvdUznW95sbm/vtTZXoFnf3m/w6cExEzJU2l3G2z9VcjrDsN52Mod9T2jog/S1pK6Vlb3Wdjv+OxMZUXeLOB2ZIWAccxUnlo5UlGhiDaos16sHr4rfHISz6i83LghZKCclEbkk5tsa/H81xH60xKIXqEyqNhszvYdujVhQ2lJ0t1CKotACLiyXy06mBK75aTcvtWqhesnebzMygXOHepDN8xddT/lNWKiPkqw+NsT+nl2I88udM0KUqFdY3xwtvEtbZ5jrVXUx7MyK/rGprWptsyfh7lAuPsiHg884dDKD3o/yBpNmsvg2xNjXGbX0jpcfQwpZfY74EvUdLNPRGxb4ttX0lpiHwVcLqkF3Z47G7TZzd5gY34DOXC/kuVZZtQeh8+Xl1R0hxK54KdgdMpHUaOpDRCrkHSccAuwJuav6L0Vp3VtP406vODBl8XrFtrdCSS1K5utgjYi9JZYLUOAh3UBWdQX5dzOT62Okn/rbZvFR4CPhERX2jafhI1dYW1lOF/juy2yprtCEGTbPScQimTZkg6J/xul9Xk7/064CVtVquG7crK/Erah0HQvk6/xvqZlz9I6fk8j3Lz+iDg2cC9wG60KOclbUF52m5yRDys8pLLDabu5zGbB+PHlDvRu+V83YunJgI/y+nj+n5W1g+3UMZwQ9JhlMeymk0EfpWZ0EGUSmutiPgd8DtJB+SiY8bwfIeKpOfmHcmGvSi9We6jpNFn5/I3A9/P6aWU4RRg5G4zwGOUu5ydOJLSG2aXiJgUETtRKq6djL11K2U8sV1hVSMprJ5/TOvwvKw+bDah9IbYPO9sHwyrxneeGBE3UcaHe3HuZ23xotN8fivgF9mbwWl/jKiMsz+O0sOkmzz5MUkvy0VH16xalybnAP+Q57EnI70pbgX2b+RDkraU9Jw2cc160KY86FVH8aniEuAm4GqVl4lOpPSu/EPG133G4NyG0TzKkwe/iYgV+TTQNpSxnOdRyv/t82kHJG0m6QUqL3raKSK+R3m8dSKlN1s3ZX/VHOAolTF+d6BcfDZzXtCDDOOrKe9faPg28K7GjMq7MoiIhymPM+8eEQ9QXhB8CiWcViPpL4GPA8dExJNNX88C3pFlNRleWzK6/MDXBYPXrm62kPLY+0xJz6x+0UFd0HW5daST9M/o8/NZwD9pZEzdHSU9Yy3bdFOG38JInXJVPJG0C/DLiLgIuJj2DapDR9LTKDcXjs2ey706Kvd7ALAsIpbR/jr7UEnbqoypfzglHKHctGyUJ3MpQ3ktzBsNLct5RhqWH834tkGN4+7G5gHIu2jHA99UednMr2pWnQ5cI+l24NF1dHrW3niVAeIbn7PWsv4ZwGEqg9G/nvKYXHOmdwUwOXtRHUu5GbE2/wicr/LYl+96d28C5RGYJSqPru9BGc/rccpvfE2Gy0rKY5JQwvSzKi94q/Y0/gZwhNbykqAmbwSub1p2LfU3oNYQEf9LyU+uU3kxTONRoU8Bn5C0ED/F0o26sDmaUmldnH8bveC3Am7MePQDyji8UIbfOFXlBRK7sabpdJbP/yvwQ0rFZTR5hdVblZ9T0s1x2bO1mzz5LcBFua8tKY/SNqtLkxcAEyTdC3yEHEYn0/Y04MqMV/OB51Ef16w3LcuDLvbzBUmP5Gc+3cUnACLiHEoecznwLWDTjCdnUS5MrHOLKI2JtzYtWxblpZBPUC7mPpll6p2UntDjgK9kOC4EPpeNfN2U/VXXU8YDXkJ5P8T85hWcF4yJsynh3nAyJV3eLWkJ5aK/4YeUsduhNAjsSPl9m32A8ljzdU3XBgdSGoCWUF44uZgyLM6mjC4/8HXB4E2nTd0sIho3Ib6p1V/8Ptq6oOty69Zo0/+o8vOI+DZlyLT5mU6/ztobqbspw98NnJjH2LGyfCpwV9Ynj2JkyD8rTqC8bPeCat5MNhp34fH8rS9k5KZFu+vsH1GuGe+mjOV8Wy6fS3kZ9fyI+CVlyJ25UF/OZz3jIsp15yzKECobjMbg9WbWBypvN1+Rj1XtC1zQ/KiWmZlt2CRNiIjlOX0asENEvHvAp2VmZmZmZrbOubebWX/tTHkEdhPK4P9vG/D5mJnZ2HulpA9S6lUP4aFrzMzMzMxsSLlns5mZmZmZmZmZmZn1zGM2m5mZmZmZmZmZmVnP3NhsZmZmZmZmZmZmZj1zY7OZmZmZmZmZmZmZ9cyNzWZmZmZmZmZmZmbWMzc2m5mZmZmZmZmZmVnP3NhsZmZmZmZmZmZmZj37f+sl4xYz6rw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Picture 4" descr="download (1).png"/>
          <p:cNvPicPr>
            <a:picLocks noChangeAspect="1"/>
          </p:cNvPicPr>
          <p:nvPr/>
        </p:nvPicPr>
        <p:blipFill>
          <a:blip r:embed="rId2"/>
          <a:stretch>
            <a:fillRect/>
          </a:stretch>
        </p:blipFill>
        <p:spPr>
          <a:xfrm>
            <a:off x="567559" y="1839310"/>
            <a:ext cx="7987861" cy="317412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b="1" dirty="0">
                <a:latin typeface="+mj-lt"/>
              </a:rPr>
              <a:t>Dataset Summary</a:t>
            </a:r>
            <a:endParaRPr lang="hi-IN" sz="3200" b="1" dirty="0">
              <a:latin typeface="+mj-lt"/>
            </a:endParaRPr>
          </a:p>
        </p:txBody>
      </p:sp>
      <p:sp>
        <p:nvSpPr>
          <p:cNvPr id="4" name="Text Placeholder 3"/>
          <p:cNvSpPr>
            <a:spLocks noGrp="1"/>
          </p:cNvSpPr>
          <p:nvPr>
            <p:ph type="body" idx="1"/>
          </p:nvPr>
        </p:nvSpPr>
        <p:spPr/>
        <p:txBody>
          <a:bodyPr/>
          <a:lstStyle/>
          <a:p>
            <a:pPr marL="114300" indent="0">
              <a:buNone/>
            </a:pPr>
            <a:r>
              <a:rPr lang="en-US" sz="2000" dirty="0">
                <a:solidFill>
                  <a:schemeClr val="tx1"/>
                </a:solidFill>
                <a:latin typeface="Bahnschrift SemiBold" panose="020B0502040204020203" pitchFamily="34" charset="0"/>
              </a:rPr>
              <a:t>Dataset name:  </a:t>
            </a:r>
            <a:r>
              <a:rPr lang="en-US" dirty="0" err="1" smtClean="0">
                <a:solidFill>
                  <a:schemeClr val="accent2"/>
                </a:solidFill>
                <a:latin typeface="+mj-lt"/>
              </a:rPr>
              <a:t>Most_Runs</a:t>
            </a:r>
            <a:r>
              <a:rPr lang="en-US" dirty="0" smtClean="0">
                <a:solidFill>
                  <a:schemeClr val="accent2"/>
                </a:solidFill>
                <a:latin typeface="+mj-lt"/>
              </a:rPr>
              <a:t> Dataset</a:t>
            </a:r>
            <a:endParaRPr lang="en-US" dirty="0">
              <a:solidFill>
                <a:schemeClr val="accent2"/>
              </a:solidFill>
              <a:latin typeface="+mj-lt"/>
            </a:endParaRPr>
          </a:p>
          <a:p>
            <a:pPr marL="114300" indent="0">
              <a:buNone/>
            </a:pPr>
            <a:endParaRPr lang="en-US" sz="2000" dirty="0">
              <a:solidFill>
                <a:schemeClr val="bg1"/>
              </a:solidFill>
              <a:latin typeface="Bahnschrift SemiBold" panose="020B0502040204020203" pitchFamily="34" charset="0"/>
            </a:endParaRPr>
          </a:p>
          <a:p>
            <a:pPr marL="114300" indent="0">
              <a:buNone/>
            </a:pPr>
            <a:r>
              <a:rPr lang="en-US" sz="2000" dirty="0">
                <a:solidFill>
                  <a:schemeClr val="tx1"/>
                </a:solidFill>
                <a:latin typeface="Bahnschrift SemiBold" panose="020B0502040204020203" pitchFamily="34" charset="0"/>
              </a:rPr>
              <a:t>Shape: </a:t>
            </a:r>
            <a:r>
              <a:rPr lang="en-US" dirty="0">
                <a:solidFill>
                  <a:schemeClr val="accent2"/>
                </a:solidFill>
                <a:latin typeface="+mj-lt"/>
              </a:rPr>
              <a:t>Rows - 516</a:t>
            </a:r>
          </a:p>
          <a:p>
            <a:pPr marL="114300" indent="0">
              <a:buNone/>
            </a:pPr>
            <a:r>
              <a:rPr lang="en-US" dirty="0">
                <a:solidFill>
                  <a:schemeClr val="accent2"/>
                </a:solidFill>
                <a:latin typeface="+mj-lt"/>
              </a:rPr>
              <a:t>	Columns - 6</a:t>
            </a:r>
          </a:p>
          <a:p>
            <a:pPr marL="114300" indent="0">
              <a:buNone/>
            </a:pPr>
            <a:endParaRPr lang="en-US" sz="2000" dirty="0">
              <a:solidFill>
                <a:schemeClr val="bg1"/>
              </a:solidFill>
              <a:latin typeface="Bahnschrift SemiBold" panose="020B0502040204020203" pitchFamily="34" charset="0"/>
            </a:endParaRPr>
          </a:p>
          <a:p>
            <a:pPr marL="114300" indent="0">
              <a:buNone/>
            </a:pPr>
            <a:r>
              <a:rPr lang="en-US" sz="2000" dirty="0">
                <a:solidFill>
                  <a:schemeClr val="tx1"/>
                </a:solidFill>
                <a:latin typeface="Bahnschrift SemiBold" panose="020B0502040204020203" pitchFamily="34" charset="0"/>
              </a:rPr>
              <a:t>Important columns: </a:t>
            </a:r>
            <a:r>
              <a:rPr lang="en-US" dirty="0">
                <a:solidFill>
                  <a:schemeClr val="accent2"/>
                </a:solidFill>
                <a:latin typeface="+mj-lt"/>
              </a:rPr>
              <a:t>Batsman, total-runs, out, number-of-balls, average,        strike-rate</a:t>
            </a:r>
            <a:endParaRPr lang="hi-IN" dirty="0">
              <a:solidFill>
                <a:schemeClr val="accent2"/>
              </a:solidFill>
              <a:latin typeface="+mj-lt"/>
            </a:endParaRPr>
          </a:p>
          <a:p>
            <a:endParaRPr lang="hi-IN" sz="2000" dirty="0">
              <a:latin typeface="Bahnschrift SemiBold" panose="020B0502040204020203"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latin typeface="+mj-lt"/>
              </a:rPr>
              <a:t>Initial insights from the </a:t>
            </a:r>
            <a:r>
              <a:rPr lang="en-US" sz="3200" b="1" dirty="0" err="1" smtClean="0">
                <a:latin typeface="+mj-lt"/>
              </a:rPr>
              <a:t>Most_Runs</a:t>
            </a:r>
            <a:r>
              <a:rPr lang="en-US" sz="3200" b="1" dirty="0" smtClean="0">
                <a:solidFill>
                  <a:schemeClr val="bg1"/>
                </a:solidFill>
                <a:latin typeface="+mj-lt"/>
              </a:rPr>
              <a:t> </a:t>
            </a:r>
            <a:r>
              <a:rPr lang="en-IN" sz="3200" b="1" dirty="0" smtClean="0">
                <a:latin typeface="+mj-lt"/>
              </a:rPr>
              <a:t>dataset</a:t>
            </a:r>
            <a:endParaRPr lang="en-IN" sz="3200" b="1" dirty="0">
              <a:latin typeface="+mj-lt"/>
            </a:endParaRPr>
          </a:p>
        </p:txBody>
      </p:sp>
      <p:sp>
        <p:nvSpPr>
          <p:cNvPr id="3" name="Text Placeholder 2"/>
          <p:cNvSpPr>
            <a:spLocks noGrp="1"/>
          </p:cNvSpPr>
          <p:nvPr>
            <p:ph type="body" idx="1"/>
          </p:nvPr>
        </p:nvSpPr>
        <p:spPr/>
        <p:txBody>
          <a:bodyPr/>
          <a:lstStyle/>
          <a:p>
            <a:pPr algn="just"/>
            <a:r>
              <a:rPr lang="en-IN" dirty="0" smtClean="0">
                <a:solidFill>
                  <a:schemeClr val="bg1"/>
                </a:solidFill>
              </a:rPr>
              <a:t> </a:t>
            </a:r>
            <a:r>
              <a:rPr lang="en-IN" dirty="0" smtClean="0">
                <a:solidFill>
                  <a:schemeClr val="accent2"/>
                </a:solidFill>
              </a:rPr>
              <a:t>As we are exploring the dataset it also seems to be one of the important dataset in analysing the IPL-T20 analysis as it contains a lot of information regarding players participated, total runs scored by them, number of balls players has faced, their average and strike rate. This dataset could be very beneficial for analyzing individual performance over the entire tournament.</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07817"/>
            <a:ext cx="8084182" cy="647807"/>
          </a:xfrm>
        </p:spPr>
        <p:txBody>
          <a:bodyPr/>
          <a:lstStyle/>
          <a:p>
            <a:r>
              <a:rPr lang="en-US" sz="3200" b="1" dirty="0" smtClean="0">
                <a:latin typeface="+mj-lt"/>
              </a:rPr>
              <a:t>Percentage of missing </a:t>
            </a:r>
            <a:r>
              <a:rPr lang="en-US" sz="3200" b="1" dirty="0">
                <a:latin typeface="+mj-lt"/>
              </a:rPr>
              <a:t>values in </a:t>
            </a:r>
            <a:r>
              <a:rPr lang="en-US" sz="3200" b="1" dirty="0" err="1" smtClean="0">
                <a:latin typeface="+mj-lt"/>
              </a:rPr>
              <a:t>Most_Runs</a:t>
            </a:r>
            <a:r>
              <a:rPr lang="en-US" sz="3200" b="1" dirty="0" smtClean="0">
                <a:solidFill>
                  <a:schemeClr val="bg1"/>
                </a:solidFill>
                <a:latin typeface="+mj-lt"/>
              </a:rPr>
              <a:t>  </a:t>
            </a:r>
            <a:r>
              <a:rPr lang="en-US" sz="3200" b="1" dirty="0" smtClean="0">
                <a:latin typeface="+mj-lt"/>
              </a:rPr>
              <a:t>dataset</a:t>
            </a:r>
            <a:endParaRPr lang="hi-IN" sz="3200" b="1" dirty="0">
              <a:latin typeface="+mj-lt"/>
            </a:endParaRPr>
          </a:p>
        </p:txBody>
      </p:sp>
      <p:sp>
        <p:nvSpPr>
          <p:cNvPr id="6" name="TextBox 5"/>
          <p:cNvSpPr txBox="1"/>
          <p:nvPr/>
        </p:nvSpPr>
        <p:spPr>
          <a:xfrm>
            <a:off x="4593020" y="1975944"/>
            <a:ext cx="4130567" cy="2031325"/>
          </a:xfrm>
          <a:prstGeom prst="rect">
            <a:avLst/>
          </a:prstGeom>
          <a:noFill/>
        </p:spPr>
        <p:txBody>
          <a:bodyPr wrap="square" rtlCol="0">
            <a:spAutoFit/>
          </a:bodyPr>
          <a:lstStyle/>
          <a:p>
            <a:pPr algn="just"/>
            <a:r>
              <a:rPr lang="en-IN" sz="1800" dirty="0" smtClean="0"/>
              <a:t>Here we can see that only variable “</a:t>
            </a:r>
            <a:r>
              <a:rPr lang="en-IN" sz="1800" dirty="0" smtClean="0">
                <a:solidFill>
                  <a:srgbClr val="212121"/>
                </a:solidFill>
              </a:rPr>
              <a:t>average” has only 34 missing values, therefore I will impute those values as 0 because after analyzing the those records I have found those bowlers and their runs scored are very low as compared to others.</a:t>
            </a:r>
            <a:endParaRPr lang="en-IN" sz="1800" dirty="0"/>
          </a:p>
        </p:txBody>
      </p:sp>
      <p:graphicFrame>
        <p:nvGraphicFramePr>
          <p:cNvPr id="5" name="Table 4"/>
          <p:cNvGraphicFramePr>
            <a:graphicFrameLocks noGrp="1"/>
          </p:cNvGraphicFramePr>
          <p:nvPr/>
        </p:nvGraphicFramePr>
        <p:xfrm>
          <a:off x="1105994" y="1694793"/>
          <a:ext cx="2614667" cy="2446283"/>
        </p:xfrm>
        <a:graphic>
          <a:graphicData uri="http://schemas.openxmlformats.org/drawingml/2006/table">
            <a:tbl>
              <a:tblPr/>
              <a:tblGrid>
                <a:gridCol w="1481997"/>
                <a:gridCol w="1132670"/>
              </a:tblGrid>
              <a:tr h="349469">
                <a:tc>
                  <a:txBody>
                    <a:bodyPr/>
                    <a:lstStyle/>
                    <a:p>
                      <a:pPr algn="ctr" fontAlgn="ctr"/>
                      <a:r>
                        <a:rPr lang="en-IN" sz="1100" b="1" i="0" u="none" strike="noStrike" dirty="0">
                          <a:solidFill>
                            <a:srgbClr val="000000"/>
                          </a:solidFill>
                          <a:latin typeface="Calibri"/>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Null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469">
                <a:tc>
                  <a:txBody>
                    <a:bodyPr/>
                    <a:lstStyle/>
                    <a:p>
                      <a:pPr algn="ctr" fontAlgn="ctr"/>
                      <a:r>
                        <a:rPr lang="en-IN" sz="1100" b="0" i="0" u="none" strike="noStrike">
                          <a:solidFill>
                            <a:srgbClr val="212121"/>
                          </a:solidFill>
                          <a:latin typeface="Arial"/>
                        </a:rPr>
                        <a:t>batsman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469">
                <a:tc>
                  <a:txBody>
                    <a:bodyPr/>
                    <a:lstStyle/>
                    <a:p>
                      <a:pPr algn="ctr" fontAlgn="ctr"/>
                      <a:r>
                        <a:rPr lang="en-IN" sz="1100" b="0" i="0" u="none" strike="noStrike">
                          <a:solidFill>
                            <a:srgbClr val="212121"/>
                          </a:solidFill>
                          <a:latin typeface="Arial"/>
                        </a:rPr>
                        <a:t>total_runs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469">
                <a:tc>
                  <a:txBody>
                    <a:bodyPr/>
                    <a:lstStyle/>
                    <a:p>
                      <a:pPr algn="ctr" fontAlgn="ctr"/>
                      <a:r>
                        <a:rPr lang="en-IN" sz="1100" b="0" i="0" u="none" strike="noStrike">
                          <a:solidFill>
                            <a:srgbClr val="212121"/>
                          </a:solidFill>
                          <a:latin typeface="Arial"/>
                        </a:rPr>
                        <a:t>out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469">
                <a:tc>
                  <a:txBody>
                    <a:bodyPr/>
                    <a:lstStyle/>
                    <a:p>
                      <a:pPr algn="ctr" fontAlgn="ctr"/>
                      <a:r>
                        <a:rPr lang="en-IN" sz="1100" b="0" i="0" u="none" strike="noStrike">
                          <a:solidFill>
                            <a:srgbClr val="212121"/>
                          </a:solidFill>
                          <a:latin typeface="Arial"/>
                        </a:rPr>
                        <a:t>numberofballs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469">
                <a:tc>
                  <a:txBody>
                    <a:bodyPr/>
                    <a:lstStyle/>
                    <a:p>
                      <a:pPr algn="ctr" fontAlgn="ctr"/>
                      <a:r>
                        <a:rPr lang="en-IN" sz="1100" b="0" i="0" u="none" strike="noStrike" dirty="0">
                          <a:solidFill>
                            <a:srgbClr val="FF0000"/>
                          </a:solidFill>
                          <a:latin typeface="Arial"/>
                        </a:rPr>
                        <a:t>average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FF0000"/>
                          </a:solidFill>
                          <a:latin typeface="Arial"/>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9469">
                <a:tc>
                  <a:txBody>
                    <a:bodyPr/>
                    <a:lstStyle/>
                    <a:p>
                      <a:pPr algn="ctr" fontAlgn="ctr"/>
                      <a:r>
                        <a:rPr lang="en-IN" sz="1100" b="0" i="0" u="none" strike="noStrike">
                          <a:solidFill>
                            <a:srgbClr val="212121"/>
                          </a:solidFill>
                          <a:latin typeface="Arial"/>
                        </a:rPr>
                        <a:t>strikerate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84809"/>
            <a:ext cx="8520600" cy="841800"/>
          </a:xfrm>
        </p:spPr>
        <p:txBody>
          <a:bodyPr/>
          <a:lstStyle/>
          <a:p>
            <a:r>
              <a:rPr lang="en-IN" sz="3200" b="1" dirty="0" smtClean="0"/>
              <a:t>Data cleaning on Match dataset</a:t>
            </a:r>
            <a:endParaRPr lang="en-IN" sz="3200" b="1" dirty="0"/>
          </a:p>
        </p:txBody>
      </p:sp>
      <p:sp>
        <p:nvSpPr>
          <p:cNvPr id="3" name="TextBox 2"/>
          <p:cNvSpPr txBox="1"/>
          <p:nvPr/>
        </p:nvSpPr>
        <p:spPr>
          <a:xfrm>
            <a:off x="1240221" y="1839310"/>
            <a:ext cx="6653048" cy="1138773"/>
          </a:xfrm>
          <a:prstGeom prst="rect">
            <a:avLst/>
          </a:prstGeom>
          <a:noFill/>
        </p:spPr>
        <p:txBody>
          <a:bodyPr wrap="square" rtlCol="0">
            <a:spAutoFit/>
          </a:bodyPr>
          <a:lstStyle/>
          <a:p>
            <a:pPr algn="just"/>
            <a:r>
              <a:rPr lang="en-IN" sz="1800" dirty="0" smtClean="0"/>
              <a:t>While exploring the dataset I have observed that there are no identical values or any kind of unwanted values in the variables”.</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987" y="227457"/>
            <a:ext cx="8520600" cy="841800"/>
          </a:xfrm>
        </p:spPr>
        <p:txBody>
          <a:bodyPr/>
          <a:lstStyle/>
          <a:p>
            <a:r>
              <a:rPr lang="en-IN" sz="3200" b="1" dirty="0" smtClean="0"/>
              <a:t>Other dataset</a:t>
            </a:r>
            <a:endParaRPr lang="en-IN" sz="3200" b="1" dirty="0"/>
          </a:p>
        </p:txBody>
      </p:sp>
      <p:sp>
        <p:nvSpPr>
          <p:cNvPr id="4" name="TextBox 3"/>
          <p:cNvSpPr txBox="1"/>
          <p:nvPr/>
        </p:nvSpPr>
        <p:spPr>
          <a:xfrm>
            <a:off x="1420091" y="1324184"/>
            <a:ext cx="6547945" cy="1200329"/>
          </a:xfrm>
          <a:prstGeom prst="rect">
            <a:avLst/>
          </a:prstGeom>
          <a:noFill/>
        </p:spPr>
        <p:txBody>
          <a:bodyPr wrap="square" rtlCol="0">
            <a:spAutoFit/>
          </a:bodyPr>
          <a:lstStyle/>
          <a:p>
            <a:pPr algn="just"/>
            <a:r>
              <a:rPr lang="en-IN" sz="1800" dirty="0" smtClean="0"/>
              <a:t>We have few more datasets names as </a:t>
            </a:r>
            <a:r>
              <a:rPr lang="en-IN" sz="1800" b="1" dirty="0" err="1" smtClean="0"/>
              <a:t>teams_home_away</a:t>
            </a:r>
            <a:r>
              <a:rPr lang="en-IN" sz="1800" dirty="0" smtClean="0"/>
              <a:t> and </a:t>
            </a:r>
            <a:r>
              <a:rPr lang="en-IN" sz="1800" b="1" dirty="0" smtClean="0"/>
              <a:t>teams</a:t>
            </a:r>
            <a:r>
              <a:rPr lang="en-IN" sz="1800" dirty="0" smtClean="0"/>
              <a:t> while exploring the dataset I came to know that this dataset is relatively insignificant for the analyzing the tournament and also there is no null values in it.</a:t>
            </a:r>
            <a:endParaRPr lang="en-IN"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1715"/>
            <a:ext cx="8520600" cy="841800"/>
          </a:xfrm>
        </p:spPr>
        <p:txBody>
          <a:bodyPr/>
          <a:lstStyle/>
          <a:p>
            <a:r>
              <a:rPr lang="en-IN" altLang="en-US" sz="3200" b="1" dirty="0" smtClean="0">
                <a:latin typeface="+mj-lt"/>
              </a:rPr>
              <a:t>Analysis - 1</a:t>
            </a:r>
            <a:endParaRPr lang="en-IN" altLang="en-US" sz="3200" b="1" dirty="0">
              <a:latin typeface="+mj-lt"/>
            </a:endParaRPr>
          </a:p>
        </p:txBody>
      </p:sp>
      <p:sp>
        <p:nvSpPr>
          <p:cNvPr id="3" name="Text Box 2"/>
          <p:cNvSpPr txBox="1"/>
          <p:nvPr/>
        </p:nvSpPr>
        <p:spPr>
          <a:xfrm>
            <a:off x="135082" y="957739"/>
            <a:ext cx="8219209" cy="4216539"/>
          </a:xfrm>
          <a:prstGeom prst="rect">
            <a:avLst/>
          </a:prstGeom>
          <a:noFill/>
        </p:spPr>
        <p:txBody>
          <a:bodyPr wrap="square" rtlCol="0">
            <a:spAutoFit/>
          </a:bodyPr>
          <a:lstStyle/>
          <a:p>
            <a:pPr>
              <a:buFont typeface="Arial" pitchFamily="34" charset="0"/>
              <a:buChar char="•"/>
            </a:pPr>
            <a:r>
              <a:rPr lang="en-IN" dirty="0" smtClean="0">
                <a:solidFill>
                  <a:schemeClr val="accent2"/>
                </a:solidFill>
                <a:latin typeface="+mj-lt"/>
                <a:sym typeface="+mn-ea"/>
              </a:rPr>
              <a:t> </a:t>
            </a:r>
            <a:r>
              <a:rPr lang="en-US" sz="1600" dirty="0" smtClean="0">
                <a:solidFill>
                  <a:schemeClr val="accent2"/>
                </a:solidFill>
                <a:latin typeface="+mj-lt"/>
              </a:rPr>
              <a:t>Total number of matches played during each season and over the entire tournament</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sz="1600" dirty="0" smtClean="0">
                <a:solidFill>
                  <a:schemeClr val="accent2"/>
                </a:solidFill>
                <a:latin typeface="+mj-lt"/>
                <a:sym typeface="+mn-ea"/>
              </a:rPr>
              <a:t> </a:t>
            </a:r>
            <a:r>
              <a:rPr lang="en-IN" sz="1600" dirty="0" smtClean="0">
                <a:solidFill>
                  <a:schemeClr val="accent2"/>
                </a:solidFill>
                <a:latin typeface="+mj-lt"/>
              </a:rPr>
              <a:t>Total runs scored in each season</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sym typeface="+mn-ea"/>
              </a:rPr>
              <a:t> </a:t>
            </a:r>
            <a:r>
              <a:rPr lang="en-IN" altLang="en-US" sz="1600" dirty="0" smtClean="0">
                <a:solidFill>
                  <a:schemeClr val="accent2"/>
                </a:solidFill>
                <a:latin typeface="+mj-lt"/>
              </a:rPr>
              <a:t>Average runs scored per match</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Teams won the toss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sym typeface="+mn-ea"/>
              </a:rPr>
              <a:t> </a:t>
            </a:r>
            <a:r>
              <a:rPr lang="en-IN" altLang="en-US" sz="1600" dirty="0" smtClean="0">
                <a:solidFill>
                  <a:schemeClr val="accent2"/>
                </a:solidFill>
                <a:latin typeface="+mj-lt"/>
              </a:rPr>
              <a:t>Decisions made after winning the toss across all seasons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sym typeface="+mn-ea"/>
              </a:rPr>
              <a:t> </a:t>
            </a:r>
            <a:r>
              <a:rPr lang="en-IN" altLang="en-US" sz="1600" dirty="0" smtClean="0">
                <a:solidFill>
                  <a:schemeClr val="accent2"/>
                </a:solidFill>
                <a:latin typeface="+mj-lt"/>
              </a:rPr>
              <a:t>Data distribution for teams winning by runs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sz="1600" dirty="0" smtClean="0">
                <a:solidFill>
                  <a:schemeClr val="accent2"/>
                </a:solidFill>
                <a:latin typeface="+mj-lt"/>
                <a:sym typeface="+mn-ea"/>
              </a:rPr>
              <a:t> </a:t>
            </a:r>
            <a:r>
              <a:rPr lang="en-IN" sz="1600" dirty="0" smtClean="0">
                <a:solidFill>
                  <a:schemeClr val="accent2"/>
                </a:solidFill>
                <a:latin typeface="+mj-lt"/>
              </a:rPr>
              <a:t>Top 3 teams who won after batting first by winning a toss.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sz="1600" dirty="0" smtClean="0">
                <a:solidFill>
                  <a:schemeClr val="accent2"/>
                </a:solidFill>
                <a:latin typeface="+mj-lt"/>
                <a:sym typeface="+mn-ea"/>
              </a:rPr>
              <a:t> </a:t>
            </a:r>
            <a:r>
              <a:rPr lang="en-IN" sz="1600" dirty="0" smtClean="0">
                <a:solidFill>
                  <a:schemeClr val="accent2"/>
                </a:solidFill>
                <a:latin typeface="+mj-lt"/>
              </a:rPr>
              <a:t>Winning percentage of teams</a:t>
            </a:r>
            <a:r>
              <a:rPr lang="en-IN" dirty="0" smtClean="0"/>
              <a:t/>
            </a:r>
            <a:br>
              <a:rPr lang="en-IN" dirty="0" smtClean="0"/>
            </a:br>
            <a:endParaRPr lang="en-US" dirty="0">
              <a:latin typeface="Bahnschrift SemiBold"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1715"/>
            <a:ext cx="8520600" cy="841800"/>
          </a:xfrm>
        </p:spPr>
        <p:txBody>
          <a:bodyPr/>
          <a:lstStyle/>
          <a:p>
            <a:r>
              <a:rPr lang="en-IN" altLang="en-US" sz="3200" b="1" dirty="0" smtClean="0">
                <a:latin typeface="+mj-lt"/>
              </a:rPr>
              <a:t>Analysis - 2</a:t>
            </a:r>
            <a:endParaRPr lang="en-IN" altLang="en-US" sz="3200" b="1" dirty="0">
              <a:latin typeface="+mj-lt"/>
            </a:endParaRPr>
          </a:p>
        </p:txBody>
      </p:sp>
      <p:sp>
        <p:nvSpPr>
          <p:cNvPr id="4" name="Text Box 3"/>
          <p:cNvSpPr txBox="1"/>
          <p:nvPr/>
        </p:nvSpPr>
        <p:spPr>
          <a:xfrm>
            <a:off x="488373" y="1028699"/>
            <a:ext cx="8520545" cy="3539430"/>
          </a:xfrm>
          <a:prstGeom prst="rect">
            <a:avLst/>
          </a:prstGeom>
          <a:noFill/>
        </p:spPr>
        <p:txBody>
          <a:bodyPr wrap="square" rtlCol="0">
            <a:spAutoFit/>
          </a:bodyPr>
          <a:lstStyle/>
          <a:p>
            <a:pPr>
              <a:buFont typeface="Arial" pitchFamily="34" charset="0"/>
              <a:buChar char="•"/>
            </a:pPr>
            <a:r>
              <a:rPr lang="en-IN" altLang="en-US" dirty="0" smtClean="0">
                <a:solidFill>
                  <a:schemeClr val="accent2"/>
                </a:solidFill>
                <a:latin typeface="+mj-lt"/>
              </a:rPr>
              <a:t> </a:t>
            </a:r>
            <a:r>
              <a:rPr lang="en-IN" altLang="en-US" sz="1600" dirty="0" smtClean="0">
                <a:solidFill>
                  <a:schemeClr val="accent2"/>
                </a:solidFill>
                <a:latin typeface="+mj-lt"/>
              </a:rPr>
              <a:t>Data distribution for teams by wickets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Top 3 teams with most wins after batting second</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Winning percentage distribution of most wins after   batting second</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Distribution of </a:t>
            </a:r>
            <a:r>
              <a:rPr lang="en-IN" altLang="en-US" sz="1600" dirty="0" err="1" smtClean="0">
                <a:solidFill>
                  <a:schemeClr val="accent2"/>
                </a:solidFill>
                <a:latin typeface="+mj-lt"/>
              </a:rPr>
              <a:t>boolean</a:t>
            </a:r>
            <a:r>
              <a:rPr lang="en-IN" altLang="en-US" sz="1600" dirty="0" smtClean="0">
                <a:solidFill>
                  <a:schemeClr val="accent2"/>
                </a:solidFill>
                <a:latin typeface="+mj-lt"/>
              </a:rPr>
              <a:t> value if team won the toss and match both</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Distribution</a:t>
            </a:r>
            <a:r>
              <a:rPr lang="en-IN" sz="1600" dirty="0" smtClean="0">
                <a:solidFill>
                  <a:schemeClr val="accent2"/>
                </a:solidFill>
                <a:latin typeface="+mj-lt"/>
              </a:rPr>
              <a:t> </a:t>
            </a:r>
            <a:r>
              <a:rPr lang="en-IN" altLang="en-US" sz="1600" dirty="0" smtClean="0">
                <a:solidFill>
                  <a:schemeClr val="accent2"/>
                </a:solidFill>
                <a:latin typeface="+mj-lt"/>
              </a:rPr>
              <a:t>what the team chose (Bowl or Bat) after winning the toss and they won the match also.</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Visualizing top 10 batsman scored highest runs</a:t>
            </a:r>
            <a:endParaRPr lang="en-US" sz="1600" dirty="0">
              <a:solidFill>
                <a:schemeClr val="accent2"/>
              </a:solidFill>
              <a:latin typeface="+mj-lt"/>
            </a:endParaRPr>
          </a:p>
          <a:p>
            <a:pPr>
              <a:buFont typeface="Arial" pitchFamily="34" charset="0"/>
              <a:buChar char="•"/>
            </a:pPr>
            <a:endParaRPr lang="en-US" sz="1600" dirty="0">
              <a:solidFill>
                <a:schemeClr val="accent2"/>
              </a:solidFill>
              <a:latin typeface="+mj-lt"/>
            </a:endParaRPr>
          </a:p>
          <a:p>
            <a:pPr>
              <a:buFont typeface="Arial" pitchFamily="34" charset="0"/>
              <a:buChar char="•"/>
            </a:pPr>
            <a:r>
              <a:rPr lang="en-IN" altLang="en-US" sz="1600" dirty="0" smtClean="0">
                <a:solidFill>
                  <a:schemeClr val="accent2"/>
                </a:solidFill>
                <a:latin typeface="+mj-lt"/>
              </a:rPr>
              <a:t> Top 10 batsman with highest number Man of the Match award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0945"/>
            <a:ext cx="8520600" cy="726780"/>
          </a:xfrm>
        </p:spPr>
        <p:txBody>
          <a:bodyPr/>
          <a:lstStyle/>
          <a:p>
            <a:r>
              <a:rPr lang="en-US" sz="3200" dirty="0">
                <a:latin typeface="Bahnschrift SemiBold" panose="020B0502040204020203" pitchFamily="34" charset="0"/>
              </a:rPr>
              <a:t>    </a:t>
            </a:r>
            <a:r>
              <a:rPr lang="en-US" sz="3200" dirty="0" smtClean="0">
                <a:latin typeface="Bahnschrift SemiBold" panose="020B0502040204020203" pitchFamily="34" charset="0"/>
              </a:rPr>
              <a:t>Total number of matches played during each season and over the entire tournament</a:t>
            </a:r>
            <a:endParaRPr lang="en-US" sz="3200" dirty="0">
              <a:latin typeface="Bahnschrift SemiBold" panose="020B0502040204020203" pitchFamily="34" charset="0"/>
            </a:endParaRPr>
          </a:p>
        </p:txBody>
      </p:sp>
      <p:graphicFrame>
        <p:nvGraphicFramePr>
          <p:cNvPr id="7" name="Table 6"/>
          <p:cNvGraphicFramePr>
            <a:graphicFrameLocks noGrp="1"/>
          </p:cNvGraphicFramePr>
          <p:nvPr/>
        </p:nvGraphicFramePr>
        <p:xfrm>
          <a:off x="564055" y="1732236"/>
          <a:ext cx="2683641" cy="2667000"/>
        </p:xfrm>
        <a:graphic>
          <a:graphicData uri="http://schemas.openxmlformats.org/drawingml/2006/table">
            <a:tbl>
              <a:tblPr/>
              <a:tblGrid>
                <a:gridCol w="1679237"/>
                <a:gridCol w="1004404"/>
              </a:tblGrid>
              <a:tr h="190500">
                <a:tc>
                  <a:txBody>
                    <a:bodyPr/>
                    <a:lstStyle/>
                    <a:p>
                      <a:pPr algn="ctr" fontAlgn="ctr"/>
                      <a:r>
                        <a:rPr lang="en-IN" sz="1100" b="1" i="0" u="none" strike="noStrike" dirty="0">
                          <a:solidFill>
                            <a:srgbClr val="000000"/>
                          </a:solidFill>
                          <a:latin typeface="Calibri"/>
                        </a:rPr>
                        <a:t>Season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dirty="0">
                          <a:solidFill>
                            <a:srgbClr val="000000"/>
                          </a:solidFill>
                          <a:latin typeface="Calibri"/>
                        </a:rPr>
                        <a:t>matches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IN" sz="1100" b="0" i="0" u="none" strike="noStrike">
                          <a:solidFill>
                            <a:srgbClr val="212121"/>
                          </a:solidFill>
                          <a:latin typeface="Arial"/>
                        </a:rPr>
                        <a:t>IPL-2008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dirty="0">
                          <a:solidFill>
                            <a:srgbClr val="212121"/>
                          </a:solidFill>
                          <a:latin typeface="Arial"/>
                        </a:rPr>
                        <a:t>IPL-2012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0" i="0" u="none" strike="noStrike">
                          <a:solidFill>
                            <a:srgbClr val="212121"/>
                          </a:solidFill>
                          <a:latin typeface="Arial"/>
                        </a:rPr>
                        <a:t>IPL-2019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ctr"/>
                      <a:r>
                        <a:rPr lang="en-IN" sz="1100" b="1" i="0" u="none" strike="noStrike">
                          <a:solidFill>
                            <a:srgbClr val="000000"/>
                          </a:solidFill>
                          <a:latin typeface="Calibri"/>
                        </a:rPr>
                        <a:t>Total matches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dirty="0">
                          <a:solidFill>
                            <a:srgbClr val="000000"/>
                          </a:solidFill>
                          <a:latin typeface="Calibri"/>
                        </a:rPr>
                        <a:t>756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6626" name="AutoShape 2" descr="data:image/png;base64,iVBORw0KGgoAAAANSUhEUgAAAX4AAAE2CAYAAABm0fn9AAAABHNCSVQICAgIfAhkiAAAAAlwSFlzAAALEgAACxIB0t1+/AAAADh0RVh0U29mdHdhcmUAbWF0cGxvdGxpYiB2ZXJzaW9uMy4yLjIsIGh0dHA6Ly9tYXRwbG90bGliLm9yZy+WH4yJAAAe1ElEQVR4nO3deZxcVZ338c9XSAQETCBtjEATRGRTQIxIBJV1QGEk+LCoiGEmGpxRlEdhxG3EB50RcWFxlImihBEJiyCrQIwGXABJ2MMWxMQkZmkgkU2B4O/5456eFJXektSp6q7zfb9e9ep7z12+p6q6f3X71K1bigjMzKwcL2t1B8zMrLlc+M3MCuPCb2ZWGBd+M7PCuPCbmRXGhd/MrDAu/EOApHmSoofbvD62+YCkUyWNGMD+90n7+05DO/7SjM9JOnEA6x2X+nJSrr70kT1P0tNNynq6t+evmf3oTSufB8tv/VZ3wAbkBOAVwKHAMcC5wE3AM31s8wHgEOB8YEXm/g3E54DHgDNb3ZEh4ARgeKs7Ye3LR/xDQERcHRHTgLtS021p/jeSzpfUlW4XSBop6VSqog/wx+4jS0m3SnpS0rOSZkt6e3/ZNf8NXCvpdkkrJH1U0jfTUevN3f9VSDoz9eM5SY9KOj61z6R64do67ev81P5pSY9I+pukOZI2qoneRdIdkpZL+mRNfz4r6Y+SnpJ0g6TXpvYJkuam7D9L+mYP92Vsyv9Nuj8rJP2PpJf3sO4BNX17TNI0SZtI+ljax4S03uFp/qOShkv6hqRFad+XSupI63VK+l16zM7o52E/B5iatus+8r5I0t31j0ddn3eUND09x/Ml/d+aZb0+92vzPNTlnippadr+EUkfSO3jJd2S7vPDkt6f2jsk3Znan5b0a0k7p2V7Sbon7atL0kWpfWRPv+tp2cz0GH1D0jJJD0rasZ/HuGwR4dsQuQEnAQEcl+YvSPNnAF9P0xcAbwDuSPMnAP+Y1j8N+DDwb8AiYG5q3yet+50eMruX/QX4WPr5InAJ8OO07MS07vHA5JR5C7AS6AT2A/4GdAHvA94KfChteyswCTgL2AQ4LrUvSXlPAH+lOgKemJZNAz4PLAZmp+y7gYVpnU8B/6+H+zI2bb8SOBm4PM1/Ii2fBzydpvdM+5lMVYgjZW4KPA1cmdb7cbpvI4EvpfXOBU5N6/00rXdFWvZVYEqantfL81zbj14fj7pt1gceTs/rF9LzEwN47tf4eajLHZnW+2Xa16nAB4HNgMeBB4DPAjdS/d7sBmwOfDHlfQF4Epie9ndletwmUf0endPX73paNjPNXw18O02f1+q/18F8a3kHfFuDJ2v1wv8YsLBm+UKgK01fk9Ydm+Y3Bq6lKnpRc9uQgRX+H6f536b5bYH90/RZadnpVMNPtfs/OC17mppCB1yalu9cl9ddcP4jzV+f5req2ab+thlwGfAs8JP0OG3Zw30Zm9b/dZrfNs1fnubnsarg7gs8UpczLS37b+CF1KcVwGWp/fYe+vZkWrYcWJCmh1MVwXn1feyhH70+HnXb7NzLY3N2P8/9Gj8PdesNo3oBXkT1gvZhYCOq/zh76s+ngNdQ/R79vaZ9SdrfN9Jj81OqF9odBvC7PjPt4/XAq9P0jFb/vQ7mm4d62lfUzX8QeDdwMXAQMDu1rzbM0Yvu9wleSD+7j/wB1pO0A9XR5MNUf/Q/TMs26KU//Xki/VzZnVGz7BjgwHQ7iKrgH0N1lLiY6mj+1j72rbqfPflP4LVpn0entu778l2qI+wfAq+kOhrtthI4uKZ/R/SRsSb6ejxq3VCTfSBVMV6X577P3Ih4AdgV+EpqOjdldrugrj9XAZ8A3kb1fs8/UBXx7sf2M8B7gblUj/0sDeAEhZq+9vf4GB7jH+quBbaQdLqk04EtgOvSsuXp50RJ+9RssymwC/DGTH3akOpI+IC69uVAh6SJknai+rcc4DxJk9L7A5v0s+9r0s+JKeOdwBcj4m9UhfpVVEM+y1JWbycv7CnpZKohA6iOGHsiYBRwZG1jRNxNNZR1ANXw1c9r+rd+6l8n1QvA8WnZr4AtJX0V+A6N/9t7iKpY7g28Cdieaohm95p1enru1+Z5+F9p3TOojt5nUQ17vYbq8XmC6jHYgWr48RSq39FuI4F3AFvWtH2W6sh9DrCA6r2hTen7d93WVKv/5fBt4DdWH+oZSfUm4GPpdgEwMi3bC5if1v8F1bjtdKpx2qvTdAAjGNhQz3fS/Mw0P6qHZd+iGtK5l+rIL4AJadnHqYp/AF+ouT9/oCoW91MNERyX1jkprVM/ZPUZ4NG0zSPAV1P7OVRH+89TDZV8pIf7Mjbt62aqQvIXqjH6l6fl81g1xLIf8KfU58+n7X5Ws69jqRnmSm3DqV5MFlD9FzKHVe8fdAK/S/s7m2pIbF4vz3NtP/p8POq225HqiP8vVEX3F1QvAr0+92v7PNRkbph+J5an7e8E3paWjaca0nma6gXyKmBrqqL9+/QY/ZDq92VF2uZz6XF/Pj2fXxzA7/pMVv1OjkrTM1v99zqYb0oPnFnbkzQW+CNwbUQcug772QX4KPAvwC4RcW9DOmjWJD6P32zNnQ3sAZzmom9DkY/4zcwK4zd3zcwK48JvZlYYF34zs8IMiTd3R40aFWPHjm11N8zMhpTZs2c/FhEd9e1DovCPHTuWWbNmtbobZmZDiqT5PbV7qMfMrDAu/GZmhXHhNzMrjAu/mVlhXPjNzArjwm9mVhgXfjOzwrjwm5kVZkh8gMtsKDj0sguz7PeaI47Jsl8rl4/4zcwK48JvZlYYF34zs8K48JuZFcaF38ysMD6rx9rWIVeckWW/1x5+cpb9mjWLj/jNzArjwm9mVhgP9VjT/NMVB2fb948Ovz7bvs3ajY/4zcwK48JvZlYYF34zs8JkK/yStpd0V83tSUknStpM0nRJc9PPkbn6YGZmq8tW+CPioYjYLSJ2A94MPAtcAZwCzIiI7YAZad7MzJqkWUM9+wN/iIj5wGHA1NQ+FZjQpD6YmRnNK/zvAy5K06MjYnGaXgKMblIfzMyMJhR+ScOB9wCX1i+LiACil+0mS5olaVZXV1fmXpqZlaMZR/zvAu6IiKVpfqmkMQDp57KeNoqIKRExLiLGdXR0NKGbZmZlaEbhfz+rhnkArgImpumJwJVN6IOZmSVZC7+kVwAHApfXNH8NOFDSXOCANG9mZk2S9Vo9EfEMsHld2+NUZ/mYmVkL+JO7ZmaFceE3MyuMC7+ZWWFc+M3MCuPCb2ZWGBd+M7PCuPCbmRXGhd/MrDAu/GZmhXHhNzMrjAu/mVlhXPjNzArjwm9mVhgXfjOzwrjwm5kVxoXfzKwwLvxmZoVx4TczK0zu79wdIekySQ9KekDSeEmbSZouaW76OTJnH8zM7KVyH/GfBVwfETsAuwIPAKcAMyJiO2BGmjczsybJVvglvRJ4B3AeQEQ8HxErgMOAqWm1qcCEXH0wM7PV5Tzi3wboAn4k6U5JP5D0CmB0RCxO6ywBRmfsg5mZ1Vk/8753B06IiNsknUXdsE5EhKToaWNJk4HJAJ2dnRm7Wa7//p+Dsu37+GNvyLZvq0y4bEaW/f7siP2z7HdN/fzix7Ls911Hj+qxfd6ZS7LkjT3x1T22Lz3rlix5oz85vt91ch7xLwQWRsRtaf4yqheCpZLGAKSfy3raOCKmRMS4iBjX0dGRsZtmZmXJVvgjYgmwQNL2qWl/4H7gKmBiapsIXJmrD2ZmtrqcQz0AJwAXShoOPAr8E9WLzSWSJgHzgaPWZIdd3/txwzsJ0PEvH8yyX7N28YkrFmTZ79mHb5Vlv9a7rIU/Iu4CxvWwaHAMIpqZFcif3DUzK0zuoZ4h709nH5Flv52fuCzLfs3M+uMjfjOzwviIfxC54bx3Z9v3QZOuy7ZvMxtafMRvZlYYF34zs8K48JuZFcaF38ysMC78ZmaFceE3MyuMC7+ZWWFc+M3MCuPCb2ZWGBd+M7PCuPCbmRXGhd/MrDAu/GZmhXHhNzMrTNbLMkuaBzwFvAisjIhxkjYDLgbGAvOAoyJiec5+mJnZKs044t83InaLiO7v3j0FmBER2wEz0ryZmTVJK4Z6DgOmpumpwIQW9MHMrFi5C38AN0qaLWlyahsdEYvT9BJgdOY+mJlZjdxfvbh3RCyS9CpguqQHaxdGREiKnjZMLxSTATo7OzN308ysHFmP+CNiUfq5DLgC2ANYKmkMQPq5rJdtp0TEuIgY19HRkbObZmZFyVb4Jb1C0ibd08A/APcBVwET02oTgStz9cHMzFaXc6hnNHCFpO6cn0TE9ZJuBy6RNAmYDxyVsQ9mZlYnW+GPiEeBXXtofxzYP1eumZn1zZ/cNTMrjAu/mVlhXPjNzArjwm9mVhgXfjOzwrjwm5kVxoXfzKwwLvxmZoVx4TczK4wLv5lZYQZU+CXtNZA2MzMb/AZ6xH/OANvMzGyQ6/MibZLGA28DOiR9qmbRpsB6OTtmZmZ59Hd1zuHAxmm9TWranwSOyNUpMzPLp8/CHxE3ATdJOj8i5jepT2ZmltFAr8f/cklTgLG120TEfjk6ZWZm+Qy08F8KnAv8AHgxX3fMzCy3gRb+lRHxvaw9MTOzphjo6ZxXS/pXSWMkbdZ9y9ozMzPLYqBH/BPTz5Nr2gJ4bX8bSloPmAUsiohDJW0DTAM2B2YDx0bE8wPvspmZrYsBHfFHxDY93Pot+skngQdq5k8Hvh0RrwOWA5PWrMtmZrYuBnTEL+lDPbVHxAX9bLclcAjwVeBTkgTsB3wgrTIVOBXw+wdmZk0y0KGet9RMbwDsD9wB9Fn4gTOBf2PVh782B1ZExMo0vxDYYoB9MDOzBhhQ4Y+IE2rnJY2gGqfvlaRDgWURMVvSPmvaMUmTgckAnZ2da7q5mZn1Ym0vy/wMsE0/6+wFvEfSPKoXif2As4ARkrpfcLYEFvW0cURMiYhxETGuo6NjLbtpZmb1BjrGfzXVWTxQXZxtR+CSvraJiM8Cn03b7wOcFBHHSLqU6jo/06jOFrpyrXpuZmZrZaBj/N+omV4JzI+IhWuZ+RlgmqSvAHcC563lfszMbC0MdIz/JkmjWfUm79w1CYmImcDMNP0osMeabG9mZo0z0G/gOgr4PXAkcBRwmyRfltnMbAga6FDP54G3RMQyAEkdwC+Ay3J1zMzM8hjoWT0v6y76yeNrsK2ZmQ0iAz3iv17SDcBFaf5o4Lo8XTIzs5z6+87d1wGjI+JkSe8F9k6LbgEuzN05MzNrvP6O+M8knYsfEZcDlwNIemNa9o9Ze2dmZg3X3zj96Ii4t74xtY3N0iMzM8uqv8I/oo9lGzayI2Zm1hz9Ff5Zkj5S3yjpw1RfomJmZkNMf2P8JwJXSDqGVYV+HDAcODxnx8zMLI8+C39ELAXeJmlf4A2p+dqI+GX2npmZWRYDvVbPr4BfZe6LmZk1gT99a2ZWGBd+M7PCuPCbmRXGhd/MrDAu/GZmhXHhNzMrTLbCL2kDSb+XdLekOZK+nNq3kXSbpEckXSxpeK4+mJnZ6nIe8T8H7BcRuwK7AQdL2hM4Hfh2RLwOWA5MytgHMzOrk63wR+XpNDss3QLYj1Vf2TgVmJCrD2ZmtrqsY/yS1pN0F7AMmA78AVgRESvTKguBLXL2wczMXipr4Y+IFyNiN2BLYA9gh4FuK2mypFmSZnV1dWXro5lZaZpyVk9ErKC61s94YISk7msEbQks6mWbKRExLiLGdXR0NKObZmZFyHlWT4ekEWl6Q+BA4AGqF4Aj0moTgStz9cHMzFY3oKtzrqUxwFRJ61G9wFwSEddIuh+YJukrwJ3AeRn7YGZmdbIV/oi4B3hTD+2PUo33m5lZC/iTu2ZmhXHhNzMrjAu/mVlhXPjNzArjwm9mVhgXfjOzwrjwm5kVxoXfzKwwLvxmZoVx4TczK4wLv5lZYVz4zcwK48JvZlYYF34zs8K48JuZFcaF38ysMC78ZmaFceE3MytMzi9b30rSryTdL2mOpE+m9s0kTZc0N/0cmasPZma2upxH/CuBT0fETsCewMck7QScAsyIiO2AGWnezMyaJFvhj4jFEXFHmn4KeADYAjgMmJpWmwpMyNUHMzNbXVPG+CWNBd4E3AaMjojFadESYHQz+mBmZpXshV/SxsBPgRMj4snaZRERQPSy3WRJsyTN6urqyt1NM7NiZC38koZRFf0LI+Ly1LxU0pi0fAywrKdtI2JKRIyLiHEdHR05u2lmVpScZ/UIOA94ICK+VbPoKmBimp4IXJmrD2Zmtrr1M+57L+BY4F5Jd6W2zwFfAy6RNAmYDxyVsQ9mZlYnW+GPiN8A6mXx/rlyzcysb/7krplZYVz4zcwK48JvZlYYF34zs8K48JuZFcaF38ysMC78ZmaFceE3MyuMC7+ZWWFc+M3MCuPCb2ZWGBd+M7PCuPCbmRXGhd/MrDAu/GZmhXHhNzMrjAu/mVlhXPjNzAqT88vWfyhpmaT7ato2kzRd0tz0c2SufDMz61nOI/7zgYPr2k4BZkTEdsCMNG9mZk2UrfBHxM3AE3XNhwFT0/RUYEKufDMz61mzx/hHR8TiNL0EGN3kfDOz4rXszd2ICCB6Wy5psqRZkmZ1dXU1sWdmZu2t2YV/qaQxAOnnst5WjIgpETEuIsZ1dHQ0rYNmZu2u2YX/KmBimp4IXNnkfDOz4uU8nfMi4BZge0kLJU0CvgYcKGkucECaNzOzJlo/144j4v29LNo/V6aZmfXPn9w1MyuMC7+ZWWFc+M3MCuPCb2ZWGBd+M7PCuPCbmRXGhd/MrDAu/GZmhXHhNzMrjAu/mVlhXPjNzArjwm9mVhgXfjOzwrjwm5kVxoXfzKwwLvxmZoVx4TczK4wLv5lZYVz4zcwK05LCL+lgSQ9JekTSKa3og5lZqZpe+CWtB/wX8C5gJ+D9knZqdj/MzErViiP+PYBHIuLRiHgemAYc1oJ+mJkVqRWFfwtgQc38wtRmZmZNoIhobqB0BHBwRHw4zR8LvDUiPl633mRgcprdHnhoLeJGAY+tQ3ed15os5znPeY3J2zoiOuob11/3/qyxRcBWNfNbpraXiIgpwJR1CZI0KyLGrcs+nNf8LOc5z3l581ox1HM7sJ2kbSQNB94HXNWCfpiZFanpR/wRsVLSx4EbgPWAH0bEnGb3w8ysVK0Y6iEirgOua0LUOg0VOa9lWc5znvMy5jX9zV0zM2stX7LBzKwwLvxmZoVx4TczK0xL3tzNQdJ7gBsj4m9NzOwEnoyIFZLGAuOAByPivoyZ46g+B/Ei8HBEPJgp55XAwaz6VPUi4IaIWJEjr49+HBgR0zPsd1OgIyL+UNe+S0TckyHv1QARsURSB/B24KFmndEm6T8i4nNNytoGeBNwf47fz/R3tywi/iZJwHHA7sD9wPcjYmWGzHcASyPiIUl7AeOBByLi2kZnpbyNqf7+/vdvnaq+/b0h+2+XN3cl/RV4Bvg5cBFVkXoxY94pwPHAc8A3gJOA3wJ7AudFxLcanPdO4JvACuDNKWsk8AJwbEQs6GPzNc36EPAl4EZWfbhuS+BA4MsRcUGjsgbQlz9FRGeD93kUcCawDBgGHBcRt6dld0TE7g3OOx44BRBwOlWhug/YG/h6RJzX4Lyz65uAY4ELACLiEw3O+1lETEjTh1E9tjOBtwH/GRHnNzjvPmCPiHhW0unAtsDPgP0AIuKfG5x3JtU1xtanOg19f6o6807gzog4ucF5R1HVk3uAfYHfUY3OvBE4JiLuXeeQiGiLG3AnVSH8CDADWAqcC7wzU94cYENgc+ApqqNHgFcA92W6f90Z2wBXpOkDqY4EGpn1EDCih/aRVP9lNPq+XdXL7WrgmQx5dwFj0vQewIPA4d2Pc4a8e4GN0u/K08Crax7PuzLkLQB+DHwImJhuXd3TGfLurJn+HbBNmh4F3J0h7/6a6dnAy2rmc+TNoXrx3AhYDmyU2odl+lu/pyZjFNVBLMAuwO8akdE2Qz1ARMRy4PvA99O/1kcBX5O0ZURs1ffma+zFiPirpOeBvwKPp048U/332XDrRURXmv4TsHXKm56OSBpJQE//Cv49LWu0twMfpCqK9f3YI0PeehGxGCAifi9pX+AaSVvR8/1eVy9ExLPAs5L+EBFLUvZySTnydgJOoxoqOCki/izpSxExNUMWvPQxWz8i/ggQEY9JasjQRJ0FkvaLiF8C86iGQ+ZL2jxDFlS1JWruS/f9/Tt53icVVU2BahTjVakT96QhynXWToX/JQUp/XGdDZwtaesMeXdI+gnVEf4MYKqk66n+3bw/Q94sSecBvwTeQ/WvNJI2ovoEdCN9ler+3ciqK6l2Uv13cVqDswBuBZ6NiJvqF0ham4vz9ecpSdtGGt+PiMWS9qEaLtg5Q15IGhYRLwCHdDdK2oAMhSMingJOlPRm4EJJ1+bIqbGrpCep/gZfLmlMekyH0/jfTYAPAxdIOhX4C3CXpLuAEcCnMuRdK+nXwAbAD4BLJN1KNdRzc4a864DrJd1M9eJ9KYCkzWjQgVc7jfHvExEzm5i3PnAk1av/ZVRHph+gOhr/r4h4psF5w6iGsXYC7qa61MWLkjYEXhUR8xucNxI4iNXf3F3eyJxWkLQr1RDSI3Xtw4CjIuLCBud1An+OujcdJW0B7BgRv2hkXl2GgH8FxkfEB3Pl9JI9gur+3ZJp/zsCr6c6gF0I3B4NevOzh6zxVEf+t0raFjic6m/9shyZkt5N+luPdHKDpJcBwyLiuXXef7sU/lZKr8RExBPtmGdm7aWI8/glrfu74Kvvs1PSNEnLgNuA30taltrGDvW8PvrR8MfSec5zXnPz2maMX9J7e1sEvDpD5MVUp60dE+m0UVXfJ3wk1ddJ7jlU85r9WDrPec5rbl7bDPVIegG4kJ7PyjgiIjZpcN7ciNhuTZcNhbwWPJbOc57zmpnX6HNQW3WjOp/3Db0sW5AhbxrwXeCtwGvS7a2p7ZKhnNeCx9J5znNeE/PaZqgHOBF4spdlh2fI+xAwCfgyLz3z5SqgoZ/EbEFesx9L5znPeU3Ma5uhHjMzG5i2OeJP59VPonpFfE1qXgRcSXXtnBcy5U3gpUfgQz6vhY+l85znvCbktc0Rv6SLqC5gNpXqwxxQXVhsIrBZRBztvMGX5TznOa/5ee1U+B+OiNev6TLntTbLec5zXvPz2ukDXE9IOjJ9rBmoPuIs6WiqK+o5b3BmOc95zmt2XqNPRWrVDRhL9SGnLqovLXiY6nrrF5MuE+u8wZflPOc5r/l5bTPUU0vp8qwR8bjzhk6W85znvObktdNQD5I2VXW53cdrHyhJuzhv8GY5z3nOa3Jeo/9NadWN6ktX/kz17UpzgLfULLvDeYMzy3nOc17z8xra4VbeaP7X6bVtXjvfN+c5z3ntdcmGZn+dXjvntfN9c57znNfoV6tW3ai+5HnburZNqb4W8TnnDc4s5znPec3Pa2iHW3kDdgVe10P7MKpr2DtvEGY5z3nOa35eW57O2U3SoRFxjfOGVpbznOe8vHntXvjviIjdnTe0spznPOflzWur8/h7IOcNySznOc95GfPavfAfDyDp/zhvSGU5z3nOy5jX1kM93ST9KSI6nTe0spznPOflyWv3I/5uQ/rfskGW1873zXnOKyKvlMLf7H9r2jmvne+b85xXRF7bfHJX0r30/KAIGO28wZnlPOc5r/l5bTPGL2nrvpZHxHznDb4s5znPec3Pa5vCDyBpAvA64N6IuMF5QyPLec5zXnPz2qbwS/ousDPVdS72B66OiNOcN7iznOc857Ugr9HXmWjVDbiP6qp2ABsBs503+LOc5zznNT+vnc7qeT4iXgSIiGfJf5pVO+e1831znvOKz2unoZ5ngUe6Z4Ft07yAiIiGfkVaO+e1831znvOc10ancwI7Om9IZjnPec5rcl7bHPGbmdnAtM0Rv6Sn6P1DDxERmzpv8GU5z3nOa36ej/jNzArTTmf1mJnZALjwm5kVxoXfiibp85LmSLpH0l2S3trqPpnl1jZv7pqtKUnjgUOB3SPiOUmjgOEt7pZZdj7it5KNAR6LiOcAIuKxiPizpDdLuknSbEk3SBoDIOkjkm6XdLekn0raKLUfKem+1H5zattA0o8k3SvpTkn7pvbjJF0u6XpJcyV9vUX33Qrms3qsWJI2Bn5DdT2UXwAXU10Y6ybgsIjoknQ0cFBE/LOkzSPi8bTtV4ClEXFOun76wRGxSNKIiFgh6dPAzmm7HYAbgdcD7wP+HXgT8BzwELB3RCxo6p23onmox4oVEU9LejPwdmBfqsL/FeANwHRJAOsBi9Mmb0gFfwSwMdB9udzfAudLugS4PLXtDZyTch6UNJ+q8APMiIi/AEi6H9gacOG3pnHht6Kli2HNBGamI/ePAXMiYnwPq58PTIiIuyUdB+yT9vHR9KbwIcDs9GLSl+dqpl/Ef4fWZB7jt2JJ2l7SdjVNuwEPAB3pjV8kDZO0c1q+CbBY0jDgmJr9bBsRt0XEvwNdwFbAr7vXkfR6oJNqWMes5XykYSXbGDhH0ghgJdUVECcDU4CzJb2S6m/kTGAO8EXgNqrifhvVCwHAGekFRMAM4G7gQeB76b+IlcBx6cyhZt03s175zV0zs8J4qMfMrDAu/GZmhXHhNzMrjAu/mVlhXPjNzArjwm9mVhgXfjOzwrjwm5kV5v8Dd5CtWSRnvf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download (2).png"/>
          <p:cNvPicPr>
            <a:picLocks noChangeAspect="1"/>
          </p:cNvPicPr>
          <p:nvPr/>
        </p:nvPicPr>
        <p:blipFill>
          <a:blip r:embed="rId2"/>
          <a:stretch>
            <a:fillRect/>
          </a:stretch>
        </p:blipFill>
        <p:spPr>
          <a:xfrm>
            <a:off x="3459541" y="1271752"/>
            <a:ext cx="4852506" cy="387174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445025"/>
            <a:ext cx="8520600" cy="572700"/>
          </a:xfrm>
        </p:spPr>
        <p:txBody>
          <a:bodyPr/>
          <a:lstStyle/>
          <a:p>
            <a:pPr algn="ctr"/>
            <a:r>
              <a:rPr lang="en-US" sz="2400" b="1" dirty="0">
                <a:latin typeface="+mj-lt"/>
              </a:rPr>
              <a:t>Introduction</a:t>
            </a:r>
            <a:endParaRPr lang="hi-IN" sz="2400" b="1" dirty="0">
              <a:latin typeface="+mj-lt"/>
            </a:endParaRPr>
          </a:p>
        </p:txBody>
      </p:sp>
      <p:sp>
        <p:nvSpPr>
          <p:cNvPr id="4" name="Text Placeholder 3"/>
          <p:cNvSpPr>
            <a:spLocks noGrp="1"/>
          </p:cNvSpPr>
          <p:nvPr>
            <p:ph type="body" idx="1"/>
          </p:nvPr>
        </p:nvSpPr>
        <p:spPr>
          <a:xfrm>
            <a:off x="311700" y="1226127"/>
            <a:ext cx="8520600" cy="3472348"/>
          </a:xfrm>
        </p:spPr>
        <p:txBody>
          <a:bodyPr/>
          <a:lstStyle/>
          <a:p>
            <a:pPr marL="114300" indent="0" algn="just">
              <a:buNone/>
            </a:pPr>
            <a:r>
              <a:rPr lang="en-US" b="1" dirty="0" smtClean="0">
                <a:solidFill>
                  <a:schemeClr val="accent2"/>
                </a:solidFill>
                <a:latin typeface="+mj-lt"/>
              </a:rPr>
              <a:t>Indian Premier League(IPL) is a professional Twenty20 cricket league in India contested during March or April and May of every year by eight teams representing eight different cities or states in India. </a:t>
            </a:r>
          </a:p>
          <a:p>
            <a:pPr marL="114300" indent="0" algn="just">
              <a:buNone/>
            </a:pPr>
            <a:endParaRPr lang="en-US" b="1" dirty="0">
              <a:solidFill>
                <a:schemeClr val="accent2"/>
              </a:solidFill>
              <a:latin typeface="+mj-lt"/>
            </a:endParaRPr>
          </a:p>
          <a:p>
            <a:pPr marL="114300" indent="0" algn="just">
              <a:buNone/>
            </a:pPr>
            <a:r>
              <a:rPr lang="en-US" b="1" dirty="0">
                <a:solidFill>
                  <a:schemeClr val="accent2"/>
                </a:solidFill>
                <a:latin typeface="+mj-lt"/>
              </a:rPr>
              <a:t>The league was founded by the Board of Control for Cricket in </a:t>
            </a:r>
            <a:r>
              <a:rPr lang="en-US" b="1" dirty="0" smtClean="0">
                <a:solidFill>
                  <a:schemeClr val="accent2"/>
                </a:solidFill>
                <a:latin typeface="+mj-lt"/>
              </a:rPr>
              <a:t>India (</a:t>
            </a:r>
            <a:r>
              <a:rPr lang="en-US" b="1" dirty="0">
                <a:solidFill>
                  <a:schemeClr val="accent2"/>
                </a:solidFill>
                <a:latin typeface="+mj-lt"/>
              </a:rPr>
              <a:t>BCCI) in 2008 and now it is the most attended cricket league in the world.</a:t>
            </a:r>
          </a:p>
          <a:p>
            <a:pPr marL="114300" indent="0">
              <a:buNone/>
            </a:pPr>
            <a:endParaRPr lang="hi-IN" dirty="0">
              <a:solidFill>
                <a:schemeClr val="accent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Total runs scored in each season</a:t>
            </a:r>
            <a:endParaRPr lang="en-IN" sz="3200" b="1" dirty="0"/>
          </a:p>
        </p:txBody>
      </p:sp>
      <p:pic>
        <p:nvPicPr>
          <p:cNvPr id="6" name="Picture 5" descr="download (3).png"/>
          <p:cNvPicPr>
            <a:picLocks noChangeAspect="1"/>
          </p:cNvPicPr>
          <p:nvPr/>
        </p:nvPicPr>
        <p:blipFill>
          <a:blip r:embed="rId2"/>
          <a:stretch>
            <a:fillRect/>
          </a:stretch>
        </p:blipFill>
        <p:spPr>
          <a:xfrm>
            <a:off x="1124607" y="1180197"/>
            <a:ext cx="6705600" cy="396330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242" y="1261599"/>
          <a:ext cx="6800192" cy="3163615"/>
        </p:xfrm>
        <a:graphic>
          <a:graphicData uri="http://schemas.openxmlformats.org/drawingml/2006/table">
            <a:tbl>
              <a:tblPr/>
              <a:tblGrid>
                <a:gridCol w="1867290"/>
                <a:gridCol w="1116884"/>
                <a:gridCol w="1233225"/>
                <a:gridCol w="2582793"/>
              </a:tblGrid>
              <a:tr h="243355">
                <a:tc>
                  <a:txBody>
                    <a:bodyPr/>
                    <a:lstStyle/>
                    <a:p>
                      <a:pPr algn="ctr" fontAlgn="ctr"/>
                      <a:r>
                        <a:rPr lang="en-IN" sz="1100" b="1" i="0" u="none" strike="noStrike" dirty="0">
                          <a:solidFill>
                            <a:srgbClr val="000000"/>
                          </a:solidFill>
                          <a:latin typeface="Calibri"/>
                        </a:rPr>
                        <a:t>Season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matches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total_runs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Runs scored per match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55">
                <a:tc>
                  <a:txBody>
                    <a:bodyPr/>
                    <a:lstStyle/>
                    <a:p>
                      <a:pPr algn="ctr" fontAlgn="ctr"/>
                      <a:r>
                        <a:rPr lang="en-IN" sz="1100" b="0" i="0" u="none" strike="noStrike">
                          <a:solidFill>
                            <a:srgbClr val="212121"/>
                          </a:solidFill>
                          <a:latin typeface="Arial"/>
                        </a:rPr>
                        <a:t>IPL-2008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17937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309.258621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16353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286.894737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18883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314.716667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21154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289.780822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22453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303.418919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22602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297.394737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18931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315.516667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dirty="0">
                          <a:solidFill>
                            <a:srgbClr val="212121"/>
                          </a:solidFill>
                          <a:latin typeface="Arial"/>
                        </a:rPr>
                        <a:t>IPL-2015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18353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311.067797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18862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314.366667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18786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318.40678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20706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345.1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355">
                <a:tc>
                  <a:txBody>
                    <a:bodyPr/>
                    <a:lstStyle/>
                    <a:p>
                      <a:pPr algn="ctr" fontAlgn="ctr"/>
                      <a:r>
                        <a:rPr lang="en-IN" sz="1100" b="0" i="0" u="none" strike="noStrike">
                          <a:solidFill>
                            <a:srgbClr val="212121"/>
                          </a:solidFill>
                          <a:latin typeface="Arial"/>
                        </a:rPr>
                        <a:t>IPL-2019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20270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337.833333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1156138" y="294290"/>
            <a:ext cx="6810703" cy="800219"/>
          </a:xfrm>
          <a:prstGeom prst="rect">
            <a:avLst/>
          </a:prstGeom>
          <a:noFill/>
        </p:spPr>
        <p:txBody>
          <a:bodyPr wrap="square" rtlCol="0">
            <a:spAutoFit/>
          </a:bodyPr>
          <a:lstStyle/>
          <a:p>
            <a:r>
              <a:rPr lang="en-IN" altLang="en-US" sz="3200" b="1" dirty="0" smtClean="0">
                <a:solidFill>
                  <a:schemeClr val="dk1"/>
                </a:solidFill>
                <a:latin typeface="+mj-lt"/>
              </a:rPr>
              <a:t>Average runs scored per match</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39253" y="301422"/>
            <a:ext cx="7819697" cy="861774"/>
          </a:xfrm>
          <a:prstGeom prst="rect">
            <a:avLst/>
          </a:prstGeom>
          <a:noFill/>
        </p:spPr>
        <p:txBody>
          <a:bodyPr wrap="square" rtlCol="0">
            <a:spAutoFit/>
          </a:bodyPr>
          <a:lstStyle/>
          <a:p>
            <a:pPr algn="ctr"/>
            <a:r>
              <a:rPr lang="en-IN" altLang="en-US" sz="3600" dirty="0" smtClean="0">
                <a:solidFill>
                  <a:schemeClr val="dk1"/>
                </a:solidFill>
                <a:latin typeface="Bahnschrift SemiBold" panose="020B0502040204020203" pitchFamily="34" charset="0"/>
              </a:rPr>
              <a:t>Teams won the toss</a:t>
            </a:r>
          </a:p>
          <a:p>
            <a:endParaRPr lang="en-IN" dirty="0"/>
          </a:p>
        </p:txBody>
      </p:sp>
      <p:pic>
        <p:nvPicPr>
          <p:cNvPr id="5" name="Picture 4" descr="download (4).png"/>
          <p:cNvPicPr>
            <a:picLocks noChangeAspect="1"/>
          </p:cNvPicPr>
          <p:nvPr/>
        </p:nvPicPr>
        <p:blipFill>
          <a:blip r:embed="rId2"/>
          <a:stretch>
            <a:fillRect/>
          </a:stretch>
        </p:blipFill>
        <p:spPr>
          <a:xfrm>
            <a:off x="735724" y="1349106"/>
            <a:ext cx="7556938" cy="332815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39253" y="301422"/>
            <a:ext cx="7819697" cy="1292662"/>
          </a:xfrm>
          <a:prstGeom prst="rect">
            <a:avLst/>
          </a:prstGeom>
          <a:noFill/>
        </p:spPr>
        <p:txBody>
          <a:bodyPr wrap="square" rtlCol="0">
            <a:spAutoFit/>
          </a:bodyPr>
          <a:lstStyle/>
          <a:p>
            <a:pPr algn="ctr"/>
            <a:r>
              <a:rPr lang="en-IN" altLang="en-US" sz="3200" b="1" dirty="0" smtClean="0">
                <a:solidFill>
                  <a:schemeClr val="dk1"/>
                </a:solidFill>
                <a:latin typeface="+mj-lt"/>
              </a:rPr>
              <a:t>Decisions made after winning the      toss across all seasons</a:t>
            </a:r>
          </a:p>
          <a:p>
            <a:endParaRPr lang="en-IN" dirty="0"/>
          </a:p>
        </p:txBody>
      </p:sp>
      <p:pic>
        <p:nvPicPr>
          <p:cNvPr id="6" name="Picture 5" descr="download (5).png"/>
          <p:cNvPicPr>
            <a:picLocks noChangeAspect="1"/>
          </p:cNvPicPr>
          <p:nvPr/>
        </p:nvPicPr>
        <p:blipFill>
          <a:blip r:embed="rId2"/>
          <a:stretch>
            <a:fillRect/>
          </a:stretch>
        </p:blipFill>
        <p:spPr>
          <a:xfrm>
            <a:off x="683172" y="1397876"/>
            <a:ext cx="7073461" cy="374562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67559" y="301422"/>
            <a:ext cx="8166538" cy="1292662"/>
          </a:xfrm>
          <a:prstGeom prst="rect">
            <a:avLst/>
          </a:prstGeom>
          <a:noFill/>
        </p:spPr>
        <p:txBody>
          <a:bodyPr wrap="square" rtlCol="0">
            <a:spAutoFit/>
          </a:bodyPr>
          <a:lstStyle/>
          <a:p>
            <a:pPr algn="ctr"/>
            <a:r>
              <a:rPr lang="en-IN" altLang="en-US" sz="3200" b="1" dirty="0" smtClean="0">
                <a:solidFill>
                  <a:schemeClr val="dk1"/>
                </a:solidFill>
                <a:latin typeface="+mj-lt"/>
              </a:rPr>
              <a:t>Data distribution for teams winning by    runs</a:t>
            </a:r>
          </a:p>
          <a:p>
            <a:endParaRPr lang="en-IN" dirty="0"/>
          </a:p>
        </p:txBody>
      </p:sp>
      <p:pic>
        <p:nvPicPr>
          <p:cNvPr id="5" name="Picture 4" descr="download (6).png"/>
          <p:cNvPicPr>
            <a:picLocks noChangeAspect="1"/>
          </p:cNvPicPr>
          <p:nvPr/>
        </p:nvPicPr>
        <p:blipFill>
          <a:blip r:embed="rId2"/>
          <a:stretch>
            <a:fillRect/>
          </a:stretch>
        </p:blipFill>
        <p:spPr>
          <a:xfrm>
            <a:off x="1875104" y="1524000"/>
            <a:ext cx="5393792" cy="3619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 y="413853"/>
            <a:ext cx="8832300" cy="572700"/>
          </a:xfrm>
        </p:spPr>
        <p:txBody>
          <a:bodyPr/>
          <a:lstStyle/>
          <a:p>
            <a:r>
              <a:rPr lang="en-IN" sz="2400" b="1" dirty="0" smtClean="0"/>
              <a:t>Top 3 teams who won after batting first by winning a toss</a:t>
            </a:r>
            <a:br>
              <a:rPr lang="en-IN" sz="2400" b="1" dirty="0" smtClean="0"/>
            </a:br>
            <a:endParaRPr lang="en-US" sz="2400" b="1" dirty="0">
              <a:latin typeface="Bahnschrift SemiBold" panose="020B0502040204020203" pitchFamily="34" charset="0"/>
            </a:endParaRPr>
          </a:p>
        </p:txBody>
      </p:sp>
      <p:pic>
        <p:nvPicPr>
          <p:cNvPr id="5" name="Picture 4" descr="download (7).png"/>
          <p:cNvPicPr>
            <a:picLocks noChangeAspect="1"/>
          </p:cNvPicPr>
          <p:nvPr/>
        </p:nvPicPr>
        <p:blipFill>
          <a:blip r:embed="rId2"/>
          <a:stretch>
            <a:fillRect/>
          </a:stretch>
        </p:blipFill>
        <p:spPr>
          <a:xfrm>
            <a:off x="1908394" y="966952"/>
            <a:ext cx="5306190" cy="405042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6425"/>
            <a:ext cx="8520600" cy="572700"/>
          </a:xfrm>
        </p:spPr>
        <p:txBody>
          <a:bodyPr/>
          <a:lstStyle/>
          <a:p>
            <a:pPr algn="ctr"/>
            <a:r>
              <a:rPr lang="en-IN" sz="2400" b="1" dirty="0" smtClean="0">
                <a:solidFill>
                  <a:srgbClr val="C00000"/>
                </a:solidFill>
              </a:rPr>
              <a:t>Winning percentage of teams</a:t>
            </a:r>
            <a:br>
              <a:rPr lang="en-IN" sz="2400" b="1" dirty="0" smtClean="0">
                <a:solidFill>
                  <a:srgbClr val="C00000"/>
                </a:solidFill>
              </a:rPr>
            </a:br>
            <a:endParaRPr lang="en-US" sz="2400" b="1" dirty="0">
              <a:solidFill>
                <a:srgbClr val="C00000"/>
              </a:solidFill>
            </a:endParaRPr>
          </a:p>
        </p:txBody>
      </p:sp>
      <p:pic>
        <p:nvPicPr>
          <p:cNvPr id="5" name="Picture 4" descr="download (8).png"/>
          <p:cNvPicPr>
            <a:picLocks noChangeAspect="1"/>
          </p:cNvPicPr>
          <p:nvPr/>
        </p:nvPicPr>
        <p:blipFill>
          <a:blip r:embed="rId2"/>
          <a:stretch>
            <a:fillRect/>
          </a:stretch>
        </p:blipFill>
        <p:spPr>
          <a:xfrm>
            <a:off x="1569802" y="704789"/>
            <a:ext cx="5857013" cy="468104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0735"/>
            <a:ext cx="8520600" cy="572700"/>
          </a:xfrm>
        </p:spPr>
        <p:txBody>
          <a:bodyPr/>
          <a:lstStyle/>
          <a:p>
            <a:pPr algn="ctr"/>
            <a:r>
              <a:rPr lang="en-IN" altLang="en-US" sz="2400" b="1" dirty="0" smtClean="0">
                <a:solidFill>
                  <a:srgbClr val="C00000"/>
                </a:solidFill>
                <a:latin typeface="+mj-lt"/>
              </a:rPr>
              <a:t>Data distribution for teams wins by wickets</a:t>
            </a:r>
            <a:br>
              <a:rPr lang="en-IN" altLang="en-US" sz="2400" b="1" dirty="0" smtClean="0">
                <a:solidFill>
                  <a:srgbClr val="C00000"/>
                </a:solidFill>
                <a:latin typeface="+mj-lt"/>
              </a:rPr>
            </a:br>
            <a:endParaRPr lang="en-US" sz="2400" b="1" dirty="0">
              <a:solidFill>
                <a:srgbClr val="C00000"/>
              </a:solidFill>
              <a:latin typeface="+mj-lt"/>
            </a:endParaRPr>
          </a:p>
        </p:txBody>
      </p:sp>
      <p:pic>
        <p:nvPicPr>
          <p:cNvPr id="5" name="Picture 4" descr="download (9).png"/>
          <p:cNvPicPr>
            <a:picLocks noChangeAspect="1"/>
          </p:cNvPicPr>
          <p:nvPr/>
        </p:nvPicPr>
        <p:blipFill>
          <a:blip r:embed="rId2"/>
          <a:stretch>
            <a:fillRect/>
          </a:stretch>
        </p:blipFill>
        <p:spPr>
          <a:xfrm>
            <a:off x="1918905" y="872358"/>
            <a:ext cx="5306190" cy="412399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520600" cy="572700"/>
          </a:xfrm>
          <a:prstGeom prst="rect">
            <a:avLst/>
          </a:prstGeom>
        </p:spPr>
        <p:txBody>
          <a:bodyPr/>
          <a:lstStyle/>
          <a:p>
            <a:pPr algn="ctr"/>
            <a:r>
              <a:rPr lang="en-IN" altLang="en-US" sz="2400" dirty="0" smtClean="0">
                <a:solidFill>
                  <a:srgbClr val="C00000"/>
                </a:solidFill>
                <a:latin typeface="+mj-lt"/>
              </a:rPr>
              <a:t> Top-3 teams with most wins after batting second</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4" name="Picture 3" descr="download (10).png"/>
          <p:cNvPicPr>
            <a:picLocks noChangeAspect="1"/>
          </p:cNvPicPr>
          <p:nvPr/>
        </p:nvPicPr>
        <p:blipFill>
          <a:blip r:embed="rId2"/>
          <a:stretch>
            <a:fillRect/>
          </a:stretch>
        </p:blipFill>
        <p:spPr>
          <a:xfrm>
            <a:off x="1918905" y="672662"/>
            <a:ext cx="5306190" cy="429873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520600" cy="572700"/>
          </a:xfrm>
          <a:prstGeom prst="rect">
            <a:avLst/>
          </a:prstGeom>
        </p:spPr>
        <p:txBody>
          <a:bodyPr/>
          <a:lstStyle/>
          <a:p>
            <a:pPr algn="ctr"/>
            <a:r>
              <a:rPr lang="en-IN" altLang="en-US" sz="2400" b="1" dirty="0" smtClean="0">
                <a:solidFill>
                  <a:schemeClr val="dk1"/>
                </a:solidFill>
                <a:latin typeface="+mj-lt"/>
              </a:rPr>
              <a:t> Winning percentage distribution of most wins after         batting second</a:t>
            </a:r>
          </a:p>
          <a:p>
            <a:pPr algn="ctr"/>
            <a:endParaRPr lang="en-IN" altLang="en-US" sz="2000" dirty="0" smtClean="0">
              <a:solidFill>
                <a:schemeClr val="dk1"/>
              </a:solidFill>
              <a:latin typeface="Bahnschrift SemiBold" panose="020B050204020402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5" name="Picture 4" descr="download (11).png"/>
          <p:cNvPicPr>
            <a:picLocks noChangeAspect="1"/>
          </p:cNvPicPr>
          <p:nvPr/>
        </p:nvPicPr>
        <p:blipFill>
          <a:blip r:embed="rId2"/>
          <a:stretch>
            <a:fillRect/>
          </a:stretch>
        </p:blipFill>
        <p:spPr>
          <a:xfrm>
            <a:off x="1615573" y="716972"/>
            <a:ext cx="5912854" cy="46135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445025"/>
            <a:ext cx="8520600" cy="572700"/>
          </a:xfrm>
        </p:spPr>
        <p:txBody>
          <a:bodyPr/>
          <a:lstStyle/>
          <a:p>
            <a:pPr algn="ctr"/>
            <a:r>
              <a:rPr lang="en-US" sz="3200" b="1" dirty="0" smtClean="0">
                <a:latin typeface="+mj-lt"/>
              </a:rPr>
              <a:t>Defining the task</a:t>
            </a:r>
            <a:endParaRPr lang="hi-IN" sz="3200" b="1" dirty="0">
              <a:latin typeface="+mj-lt"/>
            </a:endParaRPr>
          </a:p>
        </p:txBody>
      </p:sp>
      <p:sp>
        <p:nvSpPr>
          <p:cNvPr id="4" name="Text Placeholder 3"/>
          <p:cNvSpPr>
            <a:spLocks noGrp="1"/>
          </p:cNvSpPr>
          <p:nvPr>
            <p:ph type="body" idx="1"/>
          </p:nvPr>
        </p:nvSpPr>
        <p:spPr>
          <a:xfrm>
            <a:off x="311700" y="1226127"/>
            <a:ext cx="8520600" cy="3472348"/>
          </a:xfrm>
        </p:spPr>
        <p:txBody>
          <a:bodyPr/>
          <a:lstStyle/>
          <a:p>
            <a:pPr marL="114300" indent="0" algn="just">
              <a:buNone/>
            </a:pPr>
            <a:r>
              <a:rPr lang="en-US" dirty="0" smtClean="0">
                <a:solidFill>
                  <a:schemeClr val="accent2"/>
                </a:solidFill>
                <a:latin typeface="+mj-lt"/>
              </a:rPr>
              <a:t>Explore the given datasets find out various key points from the datasets using Python Programming and concludes with the facts and figures .</a:t>
            </a:r>
            <a:endParaRPr lang="en-US" dirty="0">
              <a:solidFill>
                <a:schemeClr val="accent2"/>
              </a:solidFill>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520600" cy="572700"/>
          </a:xfrm>
          <a:prstGeom prst="rect">
            <a:avLst/>
          </a:prstGeom>
        </p:spPr>
        <p:txBody>
          <a:bodyPr/>
          <a:lstStyle/>
          <a:p>
            <a:pPr algn="ctr"/>
            <a:r>
              <a:rPr lang="en-IN" altLang="en-US" sz="2400" b="1" dirty="0" smtClean="0">
                <a:solidFill>
                  <a:schemeClr val="dk1"/>
                </a:solidFill>
                <a:latin typeface="+mj-lt"/>
              </a:rPr>
              <a:t> Distribution of </a:t>
            </a:r>
            <a:r>
              <a:rPr lang="en-IN" altLang="en-US" sz="2400" b="1" dirty="0" err="1" smtClean="0">
                <a:solidFill>
                  <a:schemeClr val="dk1"/>
                </a:solidFill>
                <a:latin typeface="+mj-lt"/>
              </a:rPr>
              <a:t>boolean</a:t>
            </a:r>
            <a:r>
              <a:rPr lang="en-IN" altLang="en-US" sz="2400" b="1" dirty="0" smtClean="0">
                <a:solidFill>
                  <a:schemeClr val="dk1"/>
                </a:solidFill>
                <a:latin typeface="+mj-lt"/>
              </a:rPr>
              <a:t> value if team won the toss and  match both</a:t>
            </a: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4" name="Picture 3" descr="download (12).png"/>
          <p:cNvPicPr>
            <a:picLocks noChangeAspect="1"/>
          </p:cNvPicPr>
          <p:nvPr/>
        </p:nvPicPr>
        <p:blipFill>
          <a:blip r:embed="rId2"/>
          <a:stretch>
            <a:fillRect/>
          </a:stretch>
        </p:blipFill>
        <p:spPr>
          <a:xfrm>
            <a:off x="684914" y="917425"/>
            <a:ext cx="7774171" cy="384897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385491" cy="572700"/>
          </a:xfrm>
          <a:prstGeom prst="rect">
            <a:avLst/>
          </a:prstGeom>
        </p:spPr>
        <p:txBody>
          <a:bodyPr/>
          <a:lstStyle/>
          <a:p>
            <a:pPr algn="ctr"/>
            <a:r>
              <a:rPr lang="en-IN" altLang="en-US" sz="2400" b="1" dirty="0" smtClean="0">
                <a:solidFill>
                  <a:schemeClr val="dk1"/>
                </a:solidFill>
                <a:latin typeface="+mj-lt"/>
              </a:rPr>
              <a:t> Distribution</a:t>
            </a:r>
            <a:r>
              <a:rPr lang="en-IN" sz="2400" b="1" dirty="0" smtClean="0">
                <a:latin typeface="+mj-lt"/>
              </a:rPr>
              <a:t> </a:t>
            </a:r>
            <a:r>
              <a:rPr lang="en-IN" altLang="en-US" sz="2400" b="1" dirty="0" smtClean="0">
                <a:solidFill>
                  <a:schemeClr val="dk1"/>
                </a:solidFill>
                <a:latin typeface="+mj-lt"/>
              </a:rPr>
              <a:t>what the team chose (Bowl or Bat) after winning the toss and they won the match also</a:t>
            </a: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5" name="Picture 4" descr="download (13).png"/>
          <p:cNvPicPr>
            <a:picLocks noChangeAspect="1"/>
          </p:cNvPicPr>
          <p:nvPr/>
        </p:nvPicPr>
        <p:blipFill>
          <a:blip r:embed="rId2"/>
          <a:stretch>
            <a:fillRect/>
          </a:stretch>
        </p:blipFill>
        <p:spPr>
          <a:xfrm>
            <a:off x="540326" y="1106057"/>
            <a:ext cx="7481455" cy="390236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520600" cy="572700"/>
          </a:xfrm>
          <a:prstGeom prst="rect">
            <a:avLst/>
          </a:prstGeom>
        </p:spPr>
        <p:txBody>
          <a:bodyPr/>
          <a:lstStyle/>
          <a:p>
            <a:pPr algn="ctr"/>
            <a:r>
              <a:rPr lang="en-IN" altLang="en-US" sz="2400" b="1" dirty="0" smtClean="0">
                <a:solidFill>
                  <a:schemeClr val="dk1"/>
                </a:solidFill>
                <a:latin typeface="+mj-lt"/>
              </a:rPr>
              <a:t> Visualizing top 10 batsman scored highest runs</a:t>
            </a: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4" name="Picture 3" descr="download (14).png"/>
          <p:cNvPicPr>
            <a:picLocks noChangeAspect="1"/>
          </p:cNvPicPr>
          <p:nvPr/>
        </p:nvPicPr>
        <p:blipFill>
          <a:blip r:embed="rId2"/>
          <a:stretch>
            <a:fillRect/>
          </a:stretch>
        </p:blipFill>
        <p:spPr>
          <a:xfrm>
            <a:off x="976745" y="811813"/>
            <a:ext cx="6743699" cy="433168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11700" y="150735"/>
            <a:ext cx="8520600" cy="572700"/>
          </a:xfrm>
          <a:prstGeom prst="rect">
            <a:avLst/>
          </a:prstGeom>
        </p:spPr>
        <p:txBody>
          <a:bodyPr/>
          <a:lstStyle/>
          <a:p>
            <a:pPr algn="ctr"/>
            <a:r>
              <a:rPr lang="en-IN" altLang="en-US" sz="2400" b="1" dirty="0" smtClean="0">
                <a:solidFill>
                  <a:schemeClr val="dk1"/>
                </a:solidFill>
                <a:latin typeface="+mj-lt"/>
              </a:rPr>
              <a:t>Top 10 batsman with highest number Man of the Match award</a:t>
            </a:r>
          </a:p>
          <a:p>
            <a:r>
              <a:rPr lang="en-IN" sz="2000" dirty="0" smtClean="0"/>
              <a:t/>
            </a:r>
            <a:br>
              <a:rPr lang="en-IN" sz="2000" dirty="0" smtClean="0"/>
            </a:br>
            <a:endParaRPr lang="en-IN" sz="2000" dirty="0" smtClean="0"/>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algn="ctr"/>
            <a:endParaRPr lang="en-IN" altLang="en-US" sz="2000" dirty="0" smtClean="0">
              <a:solidFill>
                <a:schemeClr val="dk1"/>
              </a:solidFill>
              <a:latin typeface="Bahnschrift SemiBold" panose="020B050204020402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t/>
            </a:r>
            <a:br>
              <a:rPr kumimoji="0" lang="en-IN" altLang="en-US" sz="2000" b="0" i="0" u="none" strike="noStrike" kern="0" cap="none" spc="0" normalizeH="0" baseline="0" noProof="0" dirty="0" smtClean="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rPr>
            </a:br>
            <a:endParaRPr kumimoji="0" lang="en-US" sz="2000" b="0" i="0" u="none" strike="noStrike" kern="0" cap="none" spc="0" normalizeH="0" baseline="0" noProof="0" dirty="0">
              <a:ln>
                <a:noFill/>
              </a:ln>
              <a:solidFill>
                <a:srgbClr val="000000"/>
              </a:solidFill>
              <a:effectLst/>
              <a:uLnTx/>
              <a:uFillTx/>
              <a:latin typeface="Bahnschrift SemiBold" panose="020B0502040204020203" pitchFamily="34" charset="0"/>
              <a:ea typeface="Arial" panose="020B0604020202020204"/>
              <a:cs typeface="Arial" panose="020B0604020202020204"/>
              <a:sym typeface="Arial" panose="020B0604020202020204"/>
            </a:endParaRPr>
          </a:p>
        </p:txBody>
      </p:sp>
      <p:pic>
        <p:nvPicPr>
          <p:cNvPr id="5" name="Picture 4" descr="download (15).png"/>
          <p:cNvPicPr>
            <a:picLocks noChangeAspect="1"/>
          </p:cNvPicPr>
          <p:nvPr/>
        </p:nvPicPr>
        <p:blipFill>
          <a:blip r:embed="rId2"/>
          <a:stretch>
            <a:fillRect/>
          </a:stretch>
        </p:blipFill>
        <p:spPr>
          <a:xfrm>
            <a:off x="1989884" y="875328"/>
            <a:ext cx="4852506" cy="426817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926575"/>
          </a:xfrm>
        </p:spPr>
        <p:txBody>
          <a:bodyPr/>
          <a:lstStyle/>
          <a:p>
            <a:pPr algn="ctr"/>
            <a:r>
              <a:rPr lang="en-US" sz="2400" b="1" dirty="0">
                <a:latin typeface="+mj-lt"/>
              </a:rPr>
              <a:t>Challenges</a:t>
            </a:r>
            <a:endParaRPr lang="hi-IN" sz="2400" b="1" dirty="0">
              <a:latin typeface="+mj-lt"/>
            </a:endParaRPr>
          </a:p>
        </p:txBody>
      </p:sp>
      <p:sp>
        <p:nvSpPr>
          <p:cNvPr id="3" name="Text Placeholder 2"/>
          <p:cNvSpPr>
            <a:spLocks noGrp="1"/>
          </p:cNvSpPr>
          <p:nvPr>
            <p:ph type="body" idx="1"/>
          </p:nvPr>
        </p:nvSpPr>
        <p:spPr>
          <a:xfrm>
            <a:off x="311700" y="1586345"/>
            <a:ext cx="8520600" cy="2982530"/>
          </a:xfrm>
        </p:spPr>
        <p:txBody>
          <a:bodyPr/>
          <a:lstStyle/>
          <a:p>
            <a:pPr marL="114300" indent="0" algn="just">
              <a:buClr>
                <a:schemeClr val="accent2"/>
              </a:buClr>
            </a:pPr>
            <a:r>
              <a:rPr lang="en-US" dirty="0" smtClean="0">
                <a:solidFill>
                  <a:schemeClr val="accent2"/>
                </a:solidFill>
                <a:latin typeface="Bahnschrift SemiBold" panose="020B0502040204020203" pitchFamily="34" charset="0"/>
              </a:rPr>
              <a:t>    </a:t>
            </a:r>
            <a:r>
              <a:rPr lang="en-US" dirty="0" smtClean="0">
                <a:solidFill>
                  <a:schemeClr val="accent2"/>
                </a:solidFill>
                <a:latin typeface="+mj-lt"/>
              </a:rPr>
              <a:t>Null Values treatment </a:t>
            </a:r>
            <a:r>
              <a:rPr lang="en-US" dirty="0">
                <a:solidFill>
                  <a:schemeClr val="accent2"/>
                </a:solidFill>
                <a:latin typeface="+mj-lt"/>
              </a:rPr>
              <a:t>in Datasets.</a:t>
            </a:r>
          </a:p>
          <a:p>
            <a:pPr algn="just">
              <a:buClr>
                <a:schemeClr val="accent2"/>
              </a:buClr>
            </a:pPr>
            <a:r>
              <a:rPr lang="en-US" dirty="0" smtClean="0">
                <a:solidFill>
                  <a:schemeClr val="accent2"/>
                </a:solidFill>
                <a:latin typeface="+mj-lt"/>
              </a:rPr>
              <a:t>Finding relation between different datasets.</a:t>
            </a:r>
            <a:endParaRPr lang="en-US" dirty="0">
              <a:solidFill>
                <a:schemeClr val="accent2"/>
              </a:solidFill>
              <a:latin typeface="+mj-lt"/>
            </a:endParaRPr>
          </a:p>
          <a:p>
            <a:pPr algn="just">
              <a:buClr>
                <a:schemeClr val="accent2"/>
              </a:buClr>
            </a:pPr>
            <a:r>
              <a:rPr lang="en-US" dirty="0" smtClean="0">
                <a:solidFill>
                  <a:schemeClr val="accent2"/>
                </a:solidFill>
                <a:latin typeface="+mj-lt"/>
              </a:rPr>
              <a:t>We </a:t>
            </a:r>
            <a:r>
              <a:rPr lang="en-US" dirty="0">
                <a:solidFill>
                  <a:schemeClr val="accent2"/>
                </a:solidFill>
                <a:latin typeface="+mj-lt"/>
              </a:rPr>
              <a:t>have to deal with un useful data from most of datasets.</a:t>
            </a:r>
          </a:p>
          <a:p>
            <a:pPr>
              <a:buNone/>
            </a:pPr>
            <a:endParaRPr lang="en-US" sz="2000" dirty="0">
              <a:solidFill>
                <a:schemeClr val="accent5">
                  <a:lumMod val="50000"/>
                </a:schemeClr>
              </a:solidFill>
              <a:latin typeface="Bahnschrift SemiBold" panose="020B0502040204020203" pitchFamily="34" charset="0"/>
            </a:endParaRPr>
          </a:p>
          <a:p>
            <a:pPr marL="114300" indent="0">
              <a:buNone/>
            </a:pPr>
            <a:endParaRPr lang="en-US" sz="2000" dirty="0">
              <a:solidFill>
                <a:schemeClr val="accent5">
                  <a:lumMod val="50000"/>
                </a:schemeClr>
              </a:solidFill>
              <a:latin typeface="Bahnschrift SemiBold" panose="020B0502040204020203"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5473"/>
            <a:ext cx="8520600" cy="768927"/>
          </a:xfrm>
        </p:spPr>
        <p:txBody>
          <a:bodyPr/>
          <a:lstStyle/>
          <a:p>
            <a:r>
              <a:rPr lang="en-IN" altLang="en-US" sz="2400" b="1" dirty="0">
                <a:latin typeface="+mj-lt"/>
              </a:rPr>
              <a:t>Conclusion</a:t>
            </a:r>
          </a:p>
        </p:txBody>
      </p:sp>
      <p:sp>
        <p:nvSpPr>
          <p:cNvPr id="3" name="Text Box 2"/>
          <p:cNvSpPr txBox="1"/>
          <p:nvPr/>
        </p:nvSpPr>
        <p:spPr>
          <a:xfrm>
            <a:off x="213995" y="1003935"/>
            <a:ext cx="8578215" cy="3323987"/>
          </a:xfrm>
          <a:prstGeom prst="rect">
            <a:avLst/>
          </a:prstGeom>
          <a:noFill/>
        </p:spPr>
        <p:txBody>
          <a:bodyPr wrap="square" rtlCol="0">
            <a:spAutoFit/>
          </a:bodyPr>
          <a:lstStyle/>
          <a:p>
            <a:pPr>
              <a:buFont typeface="Arial" pitchFamily="34" charset="0"/>
              <a:buChar char="•"/>
            </a:pPr>
            <a:r>
              <a:rPr lang="en-US" dirty="0" smtClean="0">
                <a:solidFill>
                  <a:schemeClr val="accent2"/>
                </a:solidFill>
                <a:latin typeface="+mj-lt"/>
              </a:rPr>
              <a:t> Total number of matches played over the entire tournament </a:t>
            </a:r>
            <a:r>
              <a:rPr lang="en-US" b="1" dirty="0" smtClean="0">
                <a:solidFill>
                  <a:schemeClr val="accent2"/>
                </a:solidFill>
                <a:latin typeface="+mj-lt"/>
              </a:rPr>
              <a:t>756</a:t>
            </a:r>
            <a:r>
              <a:rPr 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a:t>
            </a:r>
            <a:r>
              <a:rPr lang="en-IN" dirty="0" smtClean="0">
                <a:solidFill>
                  <a:schemeClr val="accent2"/>
                </a:solidFill>
                <a:latin typeface="+mj-lt"/>
              </a:rPr>
              <a:t>Maximum number of runs in </a:t>
            </a:r>
            <a:r>
              <a:rPr lang="en-IN" b="1" dirty="0" smtClean="0">
                <a:solidFill>
                  <a:schemeClr val="accent2"/>
                </a:solidFill>
                <a:latin typeface="+mj-lt"/>
              </a:rPr>
              <a:t>season 2013 </a:t>
            </a:r>
            <a:r>
              <a:rPr 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altLang="en-US" dirty="0" smtClean="0">
                <a:solidFill>
                  <a:schemeClr val="accent2"/>
                </a:solidFill>
                <a:latin typeface="+mj-lt"/>
              </a:rPr>
              <a:t> </a:t>
            </a:r>
            <a:r>
              <a:rPr lang="en-IN" altLang="en-US" dirty="0" smtClean="0">
                <a:solidFill>
                  <a:schemeClr val="accent2"/>
                </a:solidFill>
                <a:latin typeface="+mj-lt"/>
              </a:rPr>
              <a:t>Average runs scored per match is around </a:t>
            </a:r>
            <a:r>
              <a:rPr lang="en-IN" altLang="en-US" b="1" dirty="0" smtClean="0">
                <a:solidFill>
                  <a:schemeClr val="accent2"/>
                </a:solidFill>
                <a:latin typeface="+mj-lt"/>
              </a:rPr>
              <a:t>300</a:t>
            </a:r>
            <a:r>
              <a:rPr lang="en-IN" alt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altLang="en-US" dirty="0" smtClean="0">
                <a:solidFill>
                  <a:schemeClr val="accent2"/>
                </a:solidFill>
                <a:latin typeface="+mj-lt"/>
              </a:rPr>
              <a:t> </a:t>
            </a:r>
            <a:r>
              <a:rPr lang="en-IN" altLang="en-US" dirty="0" smtClean="0">
                <a:solidFill>
                  <a:schemeClr val="accent2"/>
                </a:solidFill>
                <a:latin typeface="+mj-lt"/>
              </a:rPr>
              <a:t>Teams who won the toss maximum number of times is </a:t>
            </a:r>
            <a:r>
              <a:rPr lang="en-IN" altLang="en-US" b="1" dirty="0" smtClean="0">
                <a:solidFill>
                  <a:schemeClr val="accent2"/>
                </a:solidFill>
                <a:latin typeface="+mj-lt"/>
              </a:rPr>
              <a:t>Mumbai Indians</a:t>
            </a:r>
            <a:r>
              <a:rPr lang="en-IN" alt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Most commonly </a:t>
            </a:r>
            <a:r>
              <a:rPr lang="en-IN" dirty="0" smtClean="0">
                <a:solidFill>
                  <a:schemeClr val="accent2"/>
                </a:solidFill>
                <a:latin typeface="+mj-lt"/>
              </a:rPr>
              <a:t>d</a:t>
            </a:r>
            <a:r>
              <a:rPr lang="en-IN" altLang="en-US" dirty="0" smtClean="0">
                <a:solidFill>
                  <a:schemeClr val="accent2"/>
                </a:solidFill>
                <a:latin typeface="+mj-lt"/>
              </a:rPr>
              <a:t>ecisions made after winning the toss across all seasons if </a:t>
            </a:r>
            <a:r>
              <a:rPr lang="en-IN" altLang="en-US" b="1" dirty="0" smtClean="0">
                <a:solidFill>
                  <a:schemeClr val="accent2"/>
                </a:solidFill>
                <a:latin typeface="+mj-lt"/>
              </a:rPr>
              <a:t>Field first</a:t>
            </a:r>
            <a:r>
              <a:rPr lang="en-IN" alt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By visualizing the </a:t>
            </a:r>
            <a:r>
              <a:rPr lang="en-IN" dirty="0" smtClean="0">
                <a:solidFill>
                  <a:schemeClr val="accent2"/>
                </a:solidFill>
                <a:latin typeface="+mj-lt"/>
              </a:rPr>
              <a:t>d</a:t>
            </a:r>
            <a:r>
              <a:rPr lang="en-IN" altLang="en-US" dirty="0" smtClean="0">
                <a:solidFill>
                  <a:schemeClr val="accent2"/>
                </a:solidFill>
                <a:latin typeface="+mj-lt"/>
              </a:rPr>
              <a:t>ata distribution we can say that the teams winning by runs is in range of </a:t>
            </a:r>
            <a:r>
              <a:rPr lang="en-IN" altLang="en-US" b="1" dirty="0" smtClean="0">
                <a:solidFill>
                  <a:schemeClr val="accent2"/>
                </a:solidFill>
                <a:latin typeface="+mj-lt"/>
              </a:rPr>
              <a:t>0-40</a:t>
            </a:r>
            <a:r>
              <a:rPr lang="en-IN" alt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a:t>
            </a:r>
            <a:r>
              <a:rPr lang="en-IN" b="1" dirty="0" smtClean="0">
                <a:solidFill>
                  <a:schemeClr val="accent2"/>
                </a:solidFill>
                <a:latin typeface="+mj-lt"/>
              </a:rPr>
              <a:t>Mumbai Indians </a:t>
            </a:r>
            <a:r>
              <a:rPr lang="en-IN" dirty="0" smtClean="0">
                <a:solidFill>
                  <a:schemeClr val="accent2"/>
                </a:solidFill>
                <a:latin typeface="+mj-lt"/>
              </a:rPr>
              <a:t>is the team who won the match after batting first by winning a toss.</a:t>
            </a:r>
            <a:r>
              <a:rPr 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a:t>
            </a:r>
            <a:r>
              <a:rPr lang="en-IN" dirty="0" smtClean="0">
                <a:solidFill>
                  <a:schemeClr val="accent2"/>
                </a:solidFill>
                <a:latin typeface="+mj-lt"/>
              </a:rPr>
              <a:t>Winning percentage of </a:t>
            </a:r>
            <a:r>
              <a:rPr lang="en-IN" b="1" dirty="0" smtClean="0">
                <a:solidFill>
                  <a:schemeClr val="accent2"/>
                </a:solidFill>
                <a:latin typeface="+mj-lt"/>
              </a:rPr>
              <a:t>Mumbai Indians </a:t>
            </a:r>
            <a:r>
              <a:rPr lang="en-IN" dirty="0" smtClean="0">
                <a:solidFill>
                  <a:schemeClr val="accent2"/>
                </a:solidFill>
                <a:latin typeface="+mj-lt"/>
              </a:rPr>
              <a:t>is the highest among all the teams across all seasons.</a:t>
            </a:r>
            <a:endParaRPr lang="en-US" dirty="0">
              <a:solidFill>
                <a:schemeClr val="accent2"/>
              </a:solidFill>
              <a:latin typeface="+mj-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p:nvPr/>
        </p:nvSpPr>
        <p:spPr>
          <a:xfrm>
            <a:off x="362353" y="653703"/>
            <a:ext cx="8355619" cy="3108543"/>
          </a:xfrm>
          <a:prstGeom prst="rect">
            <a:avLst/>
          </a:prstGeom>
          <a:noFill/>
        </p:spPr>
        <p:txBody>
          <a:bodyPr wrap="square" rtlCol="0">
            <a:spAutoFit/>
          </a:bodyPr>
          <a:lstStyle/>
          <a:p>
            <a:endParaRPr lang="en-US" dirty="0">
              <a:latin typeface="Bahnschrift SemiBold" panose="020B0502040204020203" pitchFamily="34" charset="0"/>
            </a:endParaRPr>
          </a:p>
          <a:p>
            <a:endParaRPr lang="en-US" dirty="0">
              <a:latin typeface="Bahnschrift SemiBold" panose="020B0502040204020203" pitchFamily="34" charset="0"/>
            </a:endParaRPr>
          </a:p>
          <a:p>
            <a:pPr>
              <a:buFont typeface="Arial" pitchFamily="34" charset="0"/>
              <a:buChar char="•"/>
            </a:pPr>
            <a:r>
              <a:rPr lang="en-US" dirty="0" smtClean="0">
                <a:solidFill>
                  <a:schemeClr val="accent2"/>
                </a:solidFill>
                <a:latin typeface="+mj-lt"/>
              </a:rPr>
              <a:t> By visualizing the </a:t>
            </a:r>
            <a:r>
              <a:rPr lang="en-IN" dirty="0" smtClean="0">
                <a:solidFill>
                  <a:schemeClr val="accent2"/>
                </a:solidFill>
                <a:latin typeface="+mj-lt"/>
              </a:rPr>
              <a:t>d</a:t>
            </a:r>
            <a:r>
              <a:rPr lang="en-IN" altLang="en-US" dirty="0" smtClean="0">
                <a:solidFill>
                  <a:schemeClr val="accent2"/>
                </a:solidFill>
                <a:latin typeface="+mj-lt"/>
              </a:rPr>
              <a:t>ata distribution we can say that the teams winning by wickets is in the range of </a:t>
            </a:r>
            <a:r>
              <a:rPr lang="en-IN" altLang="en-US" b="1" dirty="0" smtClean="0">
                <a:solidFill>
                  <a:schemeClr val="accent2"/>
                </a:solidFill>
                <a:latin typeface="+mj-lt"/>
              </a:rPr>
              <a:t>4-8</a:t>
            </a:r>
            <a:r>
              <a:rPr lang="en-IN" altLang="en-US" dirty="0" smtClean="0">
                <a:solidFill>
                  <a:schemeClr val="accent2"/>
                </a:solidFill>
                <a:latin typeface="+mj-lt"/>
              </a:rPr>
              <a:t>.</a:t>
            </a:r>
            <a:endParaRPr lang="en-US" dirty="0" smtClean="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altLang="en-US" dirty="0" smtClean="0">
                <a:solidFill>
                  <a:schemeClr val="accent2"/>
                </a:solidFill>
                <a:latin typeface="+mj-lt"/>
              </a:rPr>
              <a:t> </a:t>
            </a:r>
            <a:r>
              <a:rPr lang="en-IN" altLang="en-US" b="1" dirty="0" smtClean="0">
                <a:solidFill>
                  <a:schemeClr val="accent2"/>
                </a:solidFill>
                <a:latin typeface="+mj-lt"/>
              </a:rPr>
              <a:t>Kolkata Knight Riders </a:t>
            </a:r>
            <a:r>
              <a:rPr lang="en-IN" altLang="en-US" dirty="0" smtClean="0">
                <a:solidFill>
                  <a:schemeClr val="accent2"/>
                </a:solidFill>
                <a:latin typeface="+mj-lt"/>
              </a:rPr>
              <a:t>is the team with most number of wins after batting second.</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Most number of times a team who won the toss wins the match also.</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Most number of times a team who won the toss and chose to field first wins the match also.</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altLang="en-US" dirty="0" smtClean="0">
                <a:solidFill>
                  <a:schemeClr val="accent2"/>
                </a:solidFill>
                <a:latin typeface="+mj-lt"/>
              </a:rPr>
              <a:t> </a:t>
            </a:r>
            <a:r>
              <a:rPr lang="en-IN" altLang="en-US" dirty="0" smtClean="0">
                <a:solidFill>
                  <a:schemeClr val="accent2"/>
                </a:solidFill>
                <a:latin typeface="+mj-lt"/>
              </a:rPr>
              <a:t>The top run scorer batsman over the entire tournament is </a:t>
            </a:r>
            <a:r>
              <a:rPr lang="en-IN" altLang="en-US" b="1" dirty="0" err="1" smtClean="0">
                <a:solidFill>
                  <a:schemeClr val="accent2"/>
                </a:solidFill>
                <a:latin typeface="+mj-lt"/>
              </a:rPr>
              <a:t>Virat</a:t>
            </a:r>
            <a:r>
              <a:rPr lang="en-IN" altLang="en-US" b="1" dirty="0" smtClean="0">
                <a:solidFill>
                  <a:schemeClr val="accent2"/>
                </a:solidFill>
                <a:latin typeface="+mj-lt"/>
              </a:rPr>
              <a:t> </a:t>
            </a:r>
            <a:r>
              <a:rPr lang="en-IN" altLang="en-US" b="1" dirty="0" err="1" smtClean="0">
                <a:solidFill>
                  <a:schemeClr val="accent2"/>
                </a:solidFill>
                <a:latin typeface="+mj-lt"/>
              </a:rPr>
              <a:t>Kohli</a:t>
            </a:r>
            <a:r>
              <a:rPr lang="en-IN" altLang="en-US" dirty="0" smtClean="0">
                <a:solidFill>
                  <a:schemeClr val="accent2"/>
                </a:solidFill>
                <a:latin typeface="+mj-lt"/>
              </a:rPr>
              <a:t>.</a:t>
            </a:r>
            <a:endParaRPr lang="en-US" dirty="0">
              <a:solidFill>
                <a:schemeClr val="accent2"/>
              </a:solidFill>
              <a:latin typeface="+mj-lt"/>
            </a:endParaRPr>
          </a:p>
          <a:p>
            <a:pPr>
              <a:buFont typeface="Arial" pitchFamily="34" charset="0"/>
              <a:buChar char="•"/>
            </a:pPr>
            <a:endParaRPr lang="en-US" dirty="0">
              <a:solidFill>
                <a:schemeClr val="accent2"/>
              </a:solidFill>
              <a:latin typeface="+mj-lt"/>
            </a:endParaRPr>
          </a:p>
          <a:p>
            <a:pPr>
              <a:buFont typeface="Arial" pitchFamily="34" charset="0"/>
              <a:buChar char="•"/>
            </a:pPr>
            <a:r>
              <a:rPr lang="en-US" dirty="0" smtClean="0">
                <a:solidFill>
                  <a:schemeClr val="accent2"/>
                </a:solidFill>
                <a:latin typeface="+mj-lt"/>
              </a:rPr>
              <a:t> The maximum number of times Player of the Match award wins by </a:t>
            </a:r>
            <a:r>
              <a:rPr lang="en-US" b="1" dirty="0" smtClean="0">
                <a:solidFill>
                  <a:schemeClr val="accent2"/>
                </a:solidFill>
                <a:latin typeface="+mj-lt"/>
              </a:rPr>
              <a:t>Chris Gayle</a:t>
            </a:r>
            <a:r>
              <a:rPr lang="en-US" dirty="0" smtClean="0">
                <a:solidFill>
                  <a:schemeClr val="accent2"/>
                </a:solidFill>
                <a:latin typeface="+mj-lt"/>
              </a:rPr>
              <a:t>.</a:t>
            </a:r>
            <a:endParaRPr lang="en-US" dirty="0">
              <a:solidFill>
                <a:schemeClr val="accent2"/>
              </a:solidFill>
              <a:latin typeface="+mj-lt"/>
            </a:endParaRPr>
          </a:p>
          <a:p>
            <a:endParaRPr lang="en-US" dirty="0">
              <a:latin typeface="Bahnschrift SemiBold" panose="020B0502040204020203"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0918" y="1735214"/>
            <a:ext cx="8520600" cy="8418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EBCB0-9293-484C-A8E9-BC72132707F8}"/>
              </a:ext>
            </a:extLst>
          </p:cNvPr>
          <p:cNvSpPr>
            <a:spLocks noGrp="1"/>
          </p:cNvSpPr>
          <p:nvPr>
            <p:ph type="title"/>
          </p:nvPr>
        </p:nvSpPr>
        <p:spPr>
          <a:xfrm>
            <a:off x="311700" y="360218"/>
            <a:ext cx="8520600" cy="657507"/>
          </a:xfrm>
        </p:spPr>
        <p:txBody>
          <a:bodyPr/>
          <a:lstStyle/>
          <a:p>
            <a:pPr algn="ctr"/>
            <a:r>
              <a:rPr lang="en-US" sz="2400" b="1" dirty="0" smtClean="0">
                <a:latin typeface="+mj-lt"/>
              </a:rPr>
              <a:t>Available </a:t>
            </a:r>
            <a:r>
              <a:rPr lang="en-US" sz="2400" b="1" dirty="0">
                <a:latin typeface="+mj-lt"/>
              </a:rPr>
              <a:t>Dataset</a:t>
            </a:r>
          </a:p>
        </p:txBody>
      </p:sp>
      <p:sp>
        <p:nvSpPr>
          <p:cNvPr id="3" name="Text Placeholder 2">
            <a:extLst>
              <a:ext uri="{FF2B5EF4-FFF2-40B4-BE49-F238E27FC236}">
                <a16:creationId xmlns="" xmlns:a16="http://schemas.microsoft.com/office/drawing/2014/main" id="{577F4667-5F73-4E14-B173-F9ADEE4CA3E4}"/>
              </a:ext>
            </a:extLst>
          </p:cNvPr>
          <p:cNvSpPr>
            <a:spLocks noGrp="1"/>
          </p:cNvSpPr>
          <p:nvPr>
            <p:ph type="body" idx="1"/>
          </p:nvPr>
        </p:nvSpPr>
        <p:spPr/>
        <p:txBody>
          <a:bodyPr/>
          <a:lstStyle/>
          <a:p>
            <a:pPr marL="114300" indent="0">
              <a:lnSpc>
                <a:spcPct val="150000"/>
              </a:lnSpc>
              <a:buNone/>
            </a:pPr>
            <a:r>
              <a:rPr lang="en-US" dirty="0">
                <a:solidFill>
                  <a:schemeClr val="accent2"/>
                </a:solidFill>
                <a:latin typeface="+mj-lt"/>
              </a:rPr>
              <a:t>The datasets </a:t>
            </a:r>
            <a:r>
              <a:rPr lang="en-US" dirty="0" smtClean="0">
                <a:solidFill>
                  <a:schemeClr val="accent2"/>
                </a:solidFill>
                <a:latin typeface="+mj-lt"/>
              </a:rPr>
              <a:t>that needs to be analyzed :-</a:t>
            </a:r>
            <a:endParaRPr lang="en-US" dirty="0">
              <a:solidFill>
                <a:schemeClr val="accent2"/>
              </a:solidFill>
              <a:latin typeface="+mj-lt"/>
            </a:endParaRPr>
          </a:p>
          <a:p>
            <a:pPr marL="114300" indent="0">
              <a:lnSpc>
                <a:spcPct val="150000"/>
              </a:lnSpc>
              <a:buNone/>
            </a:pPr>
            <a:r>
              <a:rPr lang="en-US" dirty="0">
                <a:solidFill>
                  <a:schemeClr val="accent2"/>
                </a:solidFill>
                <a:latin typeface="+mj-lt"/>
              </a:rPr>
              <a:t>1. Matches.csv</a:t>
            </a:r>
          </a:p>
          <a:p>
            <a:pPr marL="114300" indent="0">
              <a:lnSpc>
                <a:spcPct val="150000"/>
              </a:lnSpc>
              <a:buNone/>
            </a:pPr>
            <a:r>
              <a:rPr lang="en-US" dirty="0">
                <a:solidFill>
                  <a:schemeClr val="accent2"/>
                </a:solidFill>
                <a:latin typeface="+mj-lt"/>
              </a:rPr>
              <a:t>2. Players.xlsx</a:t>
            </a:r>
          </a:p>
          <a:p>
            <a:pPr marL="114300" indent="0">
              <a:lnSpc>
                <a:spcPct val="150000"/>
              </a:lnSpc>
              <a:buNone/>
            </a:pPr>
            <a:r>
              <a:rPr lang="en-US" dirty="0">
                <a:solidFill>
                  <a:schemeClr val="accent2"/>
                </a:solidFill>
                <a:latin typeface="+mj-lt"/>
              </a:rPr>
              <a:t>3. </a:t>
            </a:r>
            <a:r>
              <a:rPr lang="en-US" dirty="0" smtClean="0">
                <a:solidFill>
                  <a:schemeClr val="accent2"/>
                </a:solidFill>
                <a:latin typeface="+mj-lt"/>
              </a:rPr>
              <a:t>Deliveries.csv</a:t>
            </a:r>
            <a:endParaRPr lang="en-US" dirty="0">
              <a:solidFill>
                <a:schemeClr val="accent2"/>
              </a:solidFill>
              <a:latin typeface="+mj-lt"/>
            </a:endParaRPr>
          </a:p>
          <a:p>
            <a:pPr marL="114300" indent="0">
              <a:lnSpc>
                <a:spcPct val="150000"/>
              </a:lnSpc>
              <a:buNone/>
            </a:pPr>
            <a:r>
              <a:rPr lang="en-US" dirty="0" smtClean="0">
                <a:solidFill>
                  <a:schemeClr val="accent2"/>
                </a:solidFill>
                <a:latin typeface="+mj-lt"/>
              </a:rPr>
              <a:t>4. </a:t>
            </a:r>
            <a:r>
              <a:rPr lang="en-US" dirty="0">
                <a:solidFill>
                  <a:schemeClr val="accent2"/>
                </a:solidFill>
                <a:latin typeface="+mj-lt"/>
              </a:rPr>
              <a:t>Most_runs_average_strikerate.csv</a:t>
            </a:r>
          </a:p>
          <a:p>
            <a:pPr marL="114300" indent="0">
              <a:lnSpc>
                <a:spcPct val="150000"/>
              </a:lnSpc>
              <a:buNone/>
            </a:pPr>
            <a:r>
              <a:rPr lang="en-US" dirty="0">
                <a:solidFill>
                  <a:schemeClr val="accent2"/>
                </a:solidFill>
                <a:latin typeface="+mj-lt"/>
              </a:rPr>
              <a:t>5</a:t>
            </a:r>
            <a:r>
              <a:rPr lang="en-US" dirty="0" smtClean="0">
                <a:solidFill>
                  <a:schemeClr val="accent2"/>
                </a:solidFill>
                <a:latin typeface="+mj-lt"/>
              </a:rPr>
              <a:t>. </a:t>
            </a:r>
            <a:r>
              <a:rPr lang="en-US" dirty="0">
                <a:solidFill>
                  <a:schemeClr val="accent2"/>
                </a:solidFill>
                <a:latin typeface="+mj-lt"/>
              </a:rPr>
              <a:t>Teamwise_home_and_away.csv</a:t>
            </a:r>
          </a:p>
          <a:p>
            <a:pPr marL="114300" indent="0">
              <a:lnSpc>
                <a:spcPct val="150000"/>
              </a:lnSpc>
              <a:buNone/>
            </a:pPr>
            <a:endParaRPr lang="hi-IN" sz="2000" dirty="0">
              <a:solidFill>
                <a:schemeClr val="bg1"/>
              </a:solidFill>
              <a:latin typeface="Bahnschrift SemiBold" panose="020B0502040204020203" pitchFamily="34" charset="0"/>
            </a:endParaRPr>
          </a:p>
          <a:p>
            <a:endParaRPr lang="en-US" sz="2000" dirty="0">
              <a:latin typeface="Bahnschrift SemiBold" panose="020B0502040204020203" pitchFamily="34" charset="0"/>
            </a:endParaRPr>
          </a:p>
        </p:txBody>
      </p:sp>
    </p:spTree>
    <p:extLst>
      <p:ext uri="{BB962C8B-B14F-4D97-AF65-F5344CB8AC3E}">
        <p14:creationId xmlns="" xmlns:p14="http://schemas.microsoft.com/office/powerpoint/2010/main" val="961660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b="1" dirty="0">
                <a:latin typeface="+mj-lt"/>
              </a:rPr>
              <a:t>Dataset Summary</a:t>
            </a:r>
            <a:endParaRPr lang="hi-IN" sz="3200" b="1" dirty="0">
              <a:latin typeface="+mj-lt"/>
            </a:endParaRPr>
          </a:p>
        </p:txBody>
      </p:sp>
      <p:sp>
        <p:nvSpPr>
          <p:cNvPr id="4" name="Text Placeholder 3"/>
          <p:cNvSpPr>
            <a:spLocks noGrp="1"/>
          </p:cNvSpPr>
          <p:nvPr>
            <p:ph type="body" idx="1"/>
          </p:nvPr>
        </p:nvSpPr>
        <p:spPr/>
        <p:txBody>
          <a:bodyPr/>
          <a:lstStyle/>
          <a:p>
            <a:pPr marL="114300" indent="0" algn="just">
              <a:buNone/>
            </a:pPr>
            <a:r>
              <a:rPr lang="en-US" sz="2000" dirty="0">
                <a:solidFill>
                  <a:schemeClr val="tx1"/>
                </a:solidFill>
                <a:latin typeface="Bahnschrift SemiBold" panose="020B0502040204020203" pitchFamily="34" charset="0"/>
              </a:rPr>
              <a:t>Dataset name:  </a:t>
            </a:r>
            <a:r>
              <a:rPr lang="en-US" dirty="0">
                <a:solidFill>
                  <a:schemeClr val="accent2"/>
                </a:solidFill>
                <a:latin typeface="+mj-lt"/>
              </a:rPr>
              <a:t>Deliveries Dataset</a:t>
            </a:r>
          </a:p>
          <a:p>
            <a:pPr marL="114300" indent="0" algn="just">
              <a:buNone/>
            </a:pPr>
            <a:endParaRPr lang="en-US" sz="2000" dirty="0">
              <a:solidFill>
                <a:schemeClr val="bg1"/>
              </a:solidFill>
              <a:latin typeface="Bahnschrift SemiBold" panose="020B0502040204020203" pitchFamily="34" charset="0"/>
            </a:endParaRPr>
          </a:p>
          <a:p>
            <a:pPr marL="114300" indent="0" algn="just">
              <a:buNone/>
            </a:pPr>
            <a:r>
              <a:rPr lang="en-US" sz="2000" dirty="0">
                <a:solidFill>
                  <a:schemeClr val="tx1"/>
                </a:solidFill>
                <a:latin typeface="Bahnschrift SemiBold" panose="020B0502040204020203" pitchFamily="34" charset="0"/>
              </a:rPr>
              <a:t>Shape: </a:t>
            </a:r>
            <a:r>
              <a:rPr lang="en-US" dirty="0">
                <a:solidFill>
                  <a:schemeClr val="accent2"/>
                </a:solidFill>
                <a:latin typeface="+mj-lt"/>
              </a:rPr>
              <a:t>Rows - 179078</a:t>
            </a:r>
          </a:p>
          <a:p>
            <a:pPr marL="114300" indent="0" algn="just">
              <a:buNone/>
            </a:pPr>
            <a:r>
              <a:rPr lang="en-US" dirty="0">
                <a:solidFill>
                  <a:schemeClr val="accent2"/>
                </a:solidFill>
                <a:latin typeface="+mj-lt"/>
              </a:rPr>
              <a:t>	Columns - 21</a:t>
            </a:r>
          </a:p>
          <a:p>
            <a:pPr marL="114300" indent="0" algn="just">
              <a:buNone/>
            </a:pPr>
            <a:endParaRPr lang="en-US" sz="2000" dirty="0">
              <a:solidFill>
                <a:schemeClr val="bg1"/>
              </a:solidFill>
              <a:latin typeface="Bahnschrift SemiBold" panose="020B0502040204020203" pitchFamily="34" charset="0"/>
            </a:endParaRPr>
          </a:p>
          <a:p>
            <a:pPr marL="114300" indent="0" algn="just">
              <a:buNone/>
            </a:pPr>
            <a:r>
              <a:rPr lang="en-US" sz="2000" dirty="0">
                <a:solidFill>
                  <a:schemeClr val="tx1"/>
                </a:solidFill>
                <a:latin typeface="Bahnschrift SemiBold" panose="020B0502040204020203" pitchFamily="34" charset="0"/>
              </a:rPr>
              <a:t>Important columns: </a:t>
            </a:r>
            <a:r>
              <a:rPr lang="en-US" dirty="0">
                <a:solidFill>
                  <a:schemeClr val="accent2"/>
                </a:solidFill>
                <a:latin typeface="+mj-lt"/>
              </a:rPr>
              <a:t>match-id, inning, batting-team, bowling-team, over, ball, batsman, non-striker, bowler, is-super-over, wide-runs, bye-runs, leg-bye-runs, no-ball-runs, penalty-runs, batsman-runs, extra-runs, total-runs, player-dismissed, dismissal-kind, fielder.</a:t>
            </a:r>
            <a:endParaRPr lang="hi-IN" dirty="0">
              <a:solidFill>
                <a:schemeClr val="accent2"/>
              </a:soli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Initial insights from the deliveries dataset</a:t>
            </a:r>
            <a:endParaRPr lang="en-IN" sz="3200" b="1" dirty="0"/>
          </a:p>
        </p:txBody>
      </p:sp>
      <p:sp>
        <p:nvSpPr>
          <p:cNvPr id="3" name="Text Placeholder 2"/>
          <p:cNvSpPr>
            <a:spLocks noGrp="1"/>
          </p:cNvSpPr>
          <p:nvPr>
            <p:ph type="body" idx="1"/>
          </p:nvPr>
        </p:nvSpPr>
        <p:spPr>
          <a:xfrm>
            <a:off x="304681" y="1550635"/>
            <a:ext cx="8538009" cy="3444267"/>
          </a:xfrm>
        </p:spPr>
        <p:txBody>
          <a:bodyPr/>
          <a:lstStyle/>
          <a:p>
            <a:pPr algn="just">
              <a:buNone/>
            </a:pPr>
            <a:r>
              <a:rPr lang="en-IN" dirty="0" smtClean="0">
                <a:solidFill>
                  <a:schemeClr val="bg1"/>
                </a:solidFill>
              </a:rPr>
              <a:t>      </a:t>
            </a:r>
            <a:r>
              <a:rPr lang="en-IN" dirty="0" smtClean="0">
                <a:solidFill>
                  <a:schemeClr val="accent2"/>
                </a:solidFill>
              </a:rPr>
              <a:t>As we are exploring the dataset it seems to be one of the important dataset in analysing the IPL-T20 analysis as it contains a lot of information regarding teams, players, runs scored by (both teams and individuals), type of runs scored like by extra or by players.</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07817"/>
            <a:ext cx="8084182" cy="647807"/>
          </a:xfrm>
        </p:spPr>
        <p:txBody>
          <a:bodyPr/>
          <a:lstStyle/>
          <a:p>
            <a:r>
              <a:rPr lang="en-US" sz="3200" b="1" dirty="0" smtClean="0">
                <a:latin typeface="+mj-lt"/>
              </a:rPr>
              <a:t>Percentage of missing </a:t>
            </a:r>
            <a:r>
              <a:rPr lang="en-US" sz="3200" b="1" dirty="0">
                <a:latin typeface="+mj-lt"/>
              </a:rPr>
              <a:t>values in deliveries dataset</a:t>
            </a:r>
            <a:endParaRPr lang="hi-IN" sz="3200" b="1" dirty="0">
              <a:latin typeface="+mj-lt"/>
            </a:endParaRPr>
          </a:p>
        </p:txBody>
      </p:sp>
      <p:graphicFrame>
        <p:nvGraphicFramePr>
          <p:cNvPr id="4" name="Table 3"/>
          <p:cNvGraphicFramePr>
            <a:graphicFrameLocks noGrp="1"/>
          </p:cNvGraphicFramePr>
          <p:nvPr/>
        </p:nvGraphicFramePr>
        <p:xfrm>
          <a:off x="473563" y="1075582"/>
          <a:ext cx="3247695" cy="3891272"/>
        </p:xfrm>
        <a:graphic>
          <a:graphicData uri="http://schemas.openxmlformats.org/drawingml/2006/table">
            <a:tbl>
              <a:tblPr/>
              <a:tblGrid>
                <a:gridCol w="1736811"/>
                <a:gridCol w="1510884"/>
              </a:tblGrid>
              <a:tr h="174928">
                <a:tc>
                  <a:txBody>
                    <a:bodyPr/>
                    <a:lstStyle/>
                    <a:p>
                      <a:pPr algn="ctr" fontAlgn="ctr"/>
                      <a:r>
                        <a:rPr lang="en-IN" sz="1100" b="1" i="0" u="none" strike="noStrike" dirty="0">
                          <a:solidFill>
                            <a:srgbClr val="000000"/>
                          </a:solidFill>
                          <a:latin typeface="Calibri"/>
                        </a:rPr>
                        <a:t>Variables </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latin typeface="Calibri"/>
                        </a:rPr>
                        <a:t>Null percentage</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928">
                <a:tc>
                  <a:txBody>
                    <a:bodyPr/>
                    <a:lstStyle/>
                    <a:p>
                      <a:pPr algn="ctr" fontAlgn="ctr"/>
                      <a:r>
                        <a:rPr lang="en-IN" sz="1100" b="0" i="0" u="none" strike="noStrike">
                          <a:solidFill>
                            <a:srgbClr val="212121"/>
                          </a:solidFill>
                          <a:latin typeface="Arial"/>
                        </a:rPr>
                        <a:t>match_id</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inning</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batting_team</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bowling_team</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over</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ball</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batsman</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non_striker</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bowler</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is_super_over</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dirty="0" err="1">
                          <a:solidFill>
                            <a:srgbClr val="212121"/>
                          </a:solidFill>
                          <a:latin typeface="Arial"/>
                        </a:rPr>
                        <a:t>wide_runs</a:t>
                      </a:r>
                      <a:endParaRPr lang="en-IN" sz="1100" b="0" i="0" u="none" strike="noStrike" dirty="0">
                        <a:solidFill>
                          <a:srgbClr val="212121"/>
                        </a:solidFill>
                        <a:latin typeface="Arial"/>
                      </a:endParaRP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bye_runs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legbye_runs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noball_runs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penalty_runs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batsman_runs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extra_runs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rgbClr val="212121"/>
                          </a:solidFill>
                          <a:latin typeface="Arial"/>
                        </a:rPr>
                        <a:t>total_runs</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212121"/>
                          </a:solidFill>
                          <a:latin typeface="Arial"/>
                        </a:rPr>
                        <a:t>0</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chemeClr val="tx2">
                              <a:lumMod val="50000"/>
                            </a:schemeClr>
                          </a:solidFill>
                          <a:latin typeface="Arial"/>
                        </a:rPr>
                        <a:t>player_dismissed</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chemeClr val="tx2">
                              <a:lumMod val="50000"/>
                            </a:schemeClr>
                          </a:solidFill>
                          <a:latin typeface="Arial"/>
                        </a:rPr>
                        <a:t>95.066954</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chemeClr val="tx2">
                              <a:lumMod val="50000"/>
                            </a:schemeClr>
                          </a:solidFill>
                          <a:latin typeface="Arial"/>
                        </a:rPr>
                        <a:t>dismissal_kind</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chemeClr val="tx2">
                              <a:lumMod val="50000"/>
                            </a:schemeClr>
                          </a:solidFill>
                          <a:latin typeface="Arial"/>
                        </a:rPr>
                        <a:t>95.066954</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4928">
                <a:tc>
                  <a:txBody>
                    <a:bodyPr/>
                    <a:lstStyle/>
                    <a:p>
                      <a:pPr algn="ctr" fontAlgn="ctr"/>
                      <a:r>
                        <a:rPr lang="en-IN" sz="1100" b="0" i="0" u="none" strike="noStrike">
                          <a:solidFill>
                            <a:schemeClr val="tx2">
                              <a:lumMod val="50000"/>
                            </a:schemeClr>
                          </a:solidFill>
                          <a:latin typeface="Arial"/>
                        </a:rPr>
                        <a:t>fielder</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chemeClr val="tx2">
                              <a:lumMod val="50000"/>
                            </a:schemeClr>
                          </a:solidFill>
                          <a:latin typeface="Arial"/>
                        </a:rPr>
                        <a:t>96.399334</a:t>
                      </a:r>
                    </a:p>
                  </a:txBody>
                  <a:tcPr marL="9236" marR="9236" marT="9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4405984" y="1788907"/>
            <a:ext cx="4130567" cy="2308324"/>
          </a:xfrm>
          <a:prstGeom prst="rect">
            <a:avLst/>
          </a:prstGeom>
          <a:noFill/>
        </p:spPr>
        <p:txBody>
          <a:bodyPr wrap="square" rtlCol="0">
            <a:spAutoFit/>
          </a:bodyPr>
          <a:lstStyle/>
          <a:p>
            <a:pPr algn="just"/>
            <a:r>
              <a:rPr lang="en-IN" sz="1800" dirty="0" smtClean="0"/>
              <a:t>Here we can see that the variables “</a:t>
            </a:r>
            <a:r>
              <a:rPr lang="en-IN" sz="1800" dirty="0" err="1" smtClean="0"/>
              <a:t>player</a:t>
            </a:r>
            <a:r>
              <a:rPr lang="en-IN" sz="1800" dirty="0" err="1" smtClean="0">
                <a:solidFill>
                  <a:schemeClr val="accent2"/>
                </a:solidFill>
              </a:rPr>
              <a:t>_</a:t>
            </a:r>
            <a:r>
              <a:rPr lang="en-IN" sz="1800" dirty="0" err="1" smtClean="0"/>
              <a:t>dismissed</a:t>
            </a:r>
            <a:r>
              <a:rPr lang="en-IN" sz="1800" dirty="0" smtClean="0"/>
              <a:t>”, “</a:t>
            </a:r>
            <a:r>
              <a:rPr lang="en-IN" sz="1800" dirty="0" err="1" smtClean="0"/>
              <a:t>dismissal_kind</a:t>
            </a:r>
            <a:r>
              <a:rPr lang="en-IN" sz="1800" dirty="0" smtClean="0"/>
              <a:t>” &amp; “fielder” has more than 20% of records missing. We can’t those missing values by any mean, median or mode as proportion is quiet large. Therefore we will drop this variables from our dataset.</a:t>
            </a:r>
            <a:endParaRPr lang="en-I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2720" y="227457"/>
            <a:ext cx="8520600" cy="841800"/>
          </a:xfrm>
        </p:spPr>
        <p:txBody>
          <a:bodyPr/>
          <a:lstStyle/>
          <a:p>
            <a:r>
              <a:rPr lang="en-IN" sz="3200" b="1" dirty="0" smtClean="0"/>
              <a:t>Data cleaning on Deliveries dataset</a:t>
            </a:r>
            <a:endParaRPr lang="en-IN" sz="3200" b="1" dirty="0"/>
          </a:p>
        </p:txBody>
      </p:sp>
      <p:sp>
        <p:nvSpPr>
          <p:cNvPr id="4" name="TextBox 3"/>
          <p:cNvSpPr txBox="1"/>
          <p:nvPr/>
        </p:nvSpPr>
        <p:spPr>
          <a:xfrm>
            <a:off x="998482" y="1292772"/>
            <a:ext cx="7199587" cy="1754326"/>
          </a:xfrm>
          <a:prstGeom prst="rect">
            <a:avLst/>
          </a:prstGeom>
          <a:noFill/>
        </p:spPr>
        <p:txBody>
          <a:bodyPr wrap="square" rtlCol="0">
            <a:spAutoFit/>
          </a:bodyPr>
          <a:lstStyle/>
          <a:p>
            <a:pPr algn="just"/>
            <a:r>
              <a:rPr lang="en-IN" sz="1800" dirty="0" smtClean="0">
                <a:solidFill>
                  <a:schemeClr val="accent2"/>
                </a:solidFill>
              </a:rPr>
              <a:t>While exploring the dataset I have observed that there are certain variables that contains categorical values and those values are identical with little bit difference between them like for the variable “</a:t>
            </a:r>
            <a:r>
              <a:rPr lang="en-IN" sz="1800" dirty="0" err="1" smtClean="0">
                <a:solidFill>
                  <a:schemeClr val="accent2"/>
                </a:solidFill>
              </a:rPr>
              <a:t>batting_team</a:t>
            </a:r>
            <a:r>
              <a:rPr lang="en-IN" sz="1800" dirty="0" smtClean="0">
                <a:solidFill>
                  <a:schemeClr val="accent2"/>
                </a:solidFill>
              </a:rPr>
              <a:t>” there are categorical values as “Rising </a:t>
            </a:r>
            <a:r>
              <a:rPr lang="en-IN" sz="1800" dirty="0" err="1" smtClean="0">
                <a:solidFill>
                  <a:schemeClr val="accent2"/>
                </a:solidFill>
              </a:rPr>
              <a:t>Pune</a:t>
            </a:r>
            <a:r>
              <a:rPr lang="en-IN" sz="1800" dirty="0" smtClean="0">
                <a:solidFill>
                  <a:schemeClr val="accent2"/>
                </a:solidFill>
              </a:rPr>
              <a:t> Supergiant” and “Rising </a:t>
            </a:r>
            <a:r>
              <a:rPr lang="en-IN" sz="1800" dirty="0" err="1" smtClean="0">
                <a:solidFill>
                  <a:schemeClr val="accent2"/>
                </a:solidFill>
              </a:rPr>
              <a:t>Pune</a:t>
            </a:r>
            <a:r>
              <a:rPr lang="en-IN" sz="1800" dirty="0" smtClean="0">
                <a:solidFill>
                  <a:schemeClr val="accent2"/>
                </a:solidFill>
              </a:rPr>
              <a:t> </a:t>
            </a:r>
            <a:r>
              <a:rPr lang="en-IN" sz="1800" dirty="0" err="1" smtClean="0">
                <a:solidFill>
                  <a:schemeClr val="accent2"/>
                </a:solidFill>
              </a:rPr>
              <a:t>Supergiants</a:t>
            </a:r>
            <a:r>
              <a:rPr lang="en-IN" sz="1800" dirty="0" smtClean="0">
                <a:solidFill>
                  <a:schemeClr val="accent2"/>
                </a:solidFill>
              </a:rPr>
              <a:t>”. So we convert that kind of records as single record.</a:t>
            </a:r>
            <a:endParaRPr lang="en-IN" sz="1800" dirty="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1320</Words>
  <Application>Microsoft Office PowerPoint</Application>
  <PresentationFormat>On-screen Show (16:9)</PresentationFormat>
  <Paragraphs>399</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Montserrat</vt:lpstr>
      <vt:lpstr>Bahnschrift SemiBold</vt:lpstr>
      <vt:lpstr>Mongolian Baiti</vt:lpstr>
      <vt:lpstr>Calibri</vt:lpstr>
      <vt:lpstr>Courier New</vt:lpstr>
      <vt:lpstr>Simple Light</vt:lpstr>
      <vt:lpstr>            Capstone Project  IPL T20 Cricket Analysis  </vt:lpstr>
      <vt:lpstr>Content</vt:lpstr>
      <vt:lpstr>Introduction</vt:lpstr>
      <vt:lpstr>Defining the task</vt:lpstr>
      <vt:lpstr>Available Dataset</vt:lpstr>
      <vt:lpstr>Dataset Summary</vt:lpstr>
      <vt:lpstr>Initial insights from the deliveries dataset</vt:lpstr>
      <vt:lpstr>Percentage of missing values in deliveries dataset</vt:lpstr>
      <vt:lpstr>Data cleaning on Deliveries dataset</vt:lpstr>
      <vt:lpstr>Dataset Summary</vt:lpstr>
      <vt:lpstr>Initial insights from the players dataset</vt:lpstr>
      <vt:lpstr>Percentage of missing values in players dataset</vt:lpstr>
      <vt:lpstr>Values imputed</vt:lpstr>
      <vt:lpstr>Data cleaning on Players dataset</vt:lpstr>
      <vt:lpstr>Distribution of the Players dataset before (without null values) and after imputing the null values</vt:lpstr>
      <vt:lpstr>Dataset Summary</vt:lpstr>
      <vt:lpstr>Initial insights from the Match dataset</vt:lpstr>
      <vt:lpstr>Percentage of missing values in Match dataset</vt:lpstr>
      <vt:lpstr>Values imputed</vt:lpstr>
      <vt:lpstr>Data cleaning on Match dataset</vt:lpstr>
      <vt:lpstr>Distribution of the Match dataset before (without null values) and after imputing the null values</vt:lpstr>
      <vt:lpstr>Dataset Summary</vt:lpstr>
      <vt:lpstr>Initial insights from the Most_Runs dataset</vt:lpstr>
      <vt:lpstr>Percentage of missing values in Most_Runs  dataset</vt:lpstr>
      <vt:lpstr>Data cleaning on Match dataset</vt:lpstr>
      <vt:lpstr>Other dataset</vt:lpstr>
      <vt:lpstr>Analysis - 1</vt:lpstr>
      <vt:lpstr>Analysis - 2</vt:lpstr>
      <vt:lpstr>    Total number of matches played during each season and over the entire tournament</vt:lpstr>
      <vt:lpstr>Total runs scored in each season</vt:lpstr>
      <vt:lpstr>Slide 31</vt:lpstr>
      <vt:lpstr>Slide 32</vt:lpstr>
      <vt:lpstr>Slide 33</vt:lpstr>
      <vt:lpstr>Slide 34</vt:lpstr>
      <vt:lpstr>Top 3 teams who won after batting first by winning a toss </vt:lpstr>
      <vt:lpstr>Winning percentage of teams </vt:lpstr>
      <vt:lpstr>Data distribution for teams wins by wickets </vt:lpstr>
      <vt:lpstr>Slide 38</vt:lpstr>
      <vt:lpstr>Slide 39</vt:lpstr>
      <vt:lpstr>Slide 40</vt:lpstr>
      <vt:lpstr>Slide 41</vt:lpstr>
      <vt:lpstr>Slide 42</vt:lpstr>
      <vt:lpstr>Slide 43</vt:lpstr>
      <vt:lpstr>Challenges</vt:lpstr>
      <vt:lpstr>Conclusion</vt:lpstr>
      <vt:lpstr>Slide 46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Ankit</dc:creator>
  <cp:lastModifiedBy>USER</cp:lastModifiedBy>
  <cp:revision>174</cp:revision>
  <dcterms:created xsi:type="dcterms:W3CDTF">2021-03-10T15:05:08Z</dcterms:created>
  <dcterms:modified xsi:type="dcterms:W3CDTF">2021-07-06T13:36:35Z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