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300" r:id="rId5"/>
    <p:sldId id="288" r:id="rId6"/>
    <p:sldId id="264" r:id="rId7"/>
    <p:sldId id="265" r:id="rId8"/>
    <p:sldId id="301" r:id="rId9"/>
    <p:sldId id="289" r:id="rId10"/>
    <p:sldId id="299" r:id="rId11"/>
    <p:sldId id="298" r:id="rId12"/>
    <p:sldId id="290" r:id="rId13"/>
    <p:sldId id="259" r:id="rId14"/>
    <p:sldId id="260" r:id="rId15"/>
    <p:sldId id="261" r:id="rId16"/>
    <p:sldId id="291" r:id="rId17"/>
    <p:sldId id="262" r:id="rId18"/>
    <p:sldId id="263" r:id="rId19"/>
    <p:sldId id="292" r:id="rId20"/>
    <p:sldId id="267" r:id="rId21"/>
    <p:sldId id="293" r:id="rId22"/>
    <p:sldId id="268" r:id="rId23"/>
    <p:sldId id="302" r:id="rId24"/>
    <p:sldId id="294" r:id="rId25"/>
    <p:sldId id="269" r:id="rId26"/>
    <p:sldId id="303" r:id="rId27"/>
    <p:sldId id="295" r:id="rId28"/>
    <p:sldId id="272" r:id="rId29"/>
    <p:sldId id="270" r:id="rId30"/>
    <p:sldId id="296" r:id="rId31"/>
    <p:sldId id="273" r:id="rId32"/>
    <p:sldId id="274" r:id="rId33"/>
    <p:sldId id="275" r:id="rId34"/>
    <p:sldId id="271" r:id="rId35"/>
    <p:sldId id="276" r:id="rId36"/>
    <p:sldId id="277" r:id="rId37"/>
    <p:sldId id="278" r:id="rId38"/>
    <p:sldId id="279" r:id="rId39"/>
    <p:sldId id="304" r:id="rId40"/>
    <p:sldId id="280" r:id="rId41"/>
    <p:sldId id="281" r:id="rId42"/>
    <p:sldId id="305" r:id="rId43"/>
    <p:sldId id="29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CC9AB-9C64-49FA-A7D5-335315E5F239}" type="datetimeFigureOut">
              <a:rPr lang="en-US" smtClean="0"/>
              <a:t>9/30/2012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27DF7-A9EB-4A02-95AD-6130F1EE6B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D92C-0935-4706-9628-EE52623D07F3}" type="datetime1">
              <a:rPr lang="en-US" smtClean="0"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3AE8-C608-4760-B525-89090519E12B}" type="datetime1">
              <a:rPr lang="en-US" smtClean="0"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AC2D3-DFD0-4924-9995-83FA91A1CD3F}" type="datetime1">
              <a:rPr lang="en-US" smtClean="0"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1C90-A920-420B-A90C-983E4041AF72}" type="datetime1">
              <a:rPr lang="en-US" smtClean="0"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1F59-33A7-4E64-ACAE-1026B7DBAF30}" type="datetime1">
              <a:rPr lang="en-US" smtClean="0"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9E8D-9F2D-4738-916B-9B350C72AD13}" type="datetime1">
              <a:rPr lang="en-US" smtClean="0"/>
              <a:t>9/30/2012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A161-8194-4C97-93AC-BE4D1E7F0E17}" type="datetime1">
              <a:rPr lang="en-US" smtClean="0"/>
              <a:t>9/30/2012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A94A-6DC5-4262-A80D-A8E10ECE8AE5}" type="datetime1">
              <a:rPr lang="en-US" smtClean="0"/>
              <a:t>9/30/2012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E2D5-81BD-46A8-84B0-1C5184980EF0}" type="datetime1">
              <a:rPr lang="en-US" smtClean="0"/>
              <a:t>9/30/2012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12F9-9D5E-4085-905A-DFB914F47261}" type="datetime1">
              <a:rPr lang="en-US" smtClean="0"/>
              <a:t>9/30/2012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8576-2B2E-4E3E-80C2-38A333E493FF}" type="datetime1">
              <a:rPr lang="en-US" smtClean="0"/>
              <a:t>9/30/2012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11066-9A5E-4AA8-8077-76957CB8A9FC}" type="datetime1">
              <a:rPr lang="en-US" smtClean="0"/>
              <a:t>9/30/2012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FD60E-10FE-4AE1-BA5D-3091A2DFA4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33450"/>
            <a:ext cx="744855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0" y="5105400"/>
            <a:ext cx="47742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following retrieve the actual data:</a:t>
            </a:r>
          </a:p>
          <a:p>
            <a:pPr marL="342900" indent="-342900">
              <a:buAutoNum type="arabicPeriod"/>
            </a:pPr>
            <a:r>
              <a:rPr lang="en-US" dirty="0" smtClean="0"/>
              <a:t>Recall Upload (error – does not retrieve data)</a:t>
            </a:r>
          </a:p>
          <a:p>
            <a:pPr marL="342900" indent="-342900">
              <a:buAutoNum type="arabicPeriod"/>
            </a:pPr>
            <a:r>
              <a:rPr lang="en-US" dirty="0" smtClean="0"/>
              <a:t>Recalls Not Closed</a:t>
            </a:r>
          </a:p>
          <a:p>
            <a:pPr marL="342900" indent="-342900">
              <a:buAutoNum type="arabicPeriod"/>
            </a:pPr>
            <a:r>
              <a:rPr lang="en-US" dirty="0" smtClean="0"/>
              <a:t>Recalls No Note Sent</a:t>
            </a:r>
          </a:p>
          <a:p>
            <a:pPr marL="342900" indent="-342900">
              <a:buAutoNum type="arabicPeriod"/>
            </a:pPr>
            <a:r>
              <a:rPr lang="en-US" dirty="0" smtClean="0"/>
              <a:t>Recalls Not Uploaded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rot="10092785">
            <a:off x="2364167" y="2056532"/>
            <a:ext cx="304800" cy="3034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9600" y="1238250"/>
            <a:ext cx="1524000" cy="609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Recalls and Putbacks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t>10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3025"/>
            <a:ext cx="901065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4229100"/>
            <a:ext cx="89535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Recalls and Putbacks – Payable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7338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Report: Recalls Payable Summary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9144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Report: Recalls Payable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t>11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0625"/>
            <a:ext cx="89154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4191000"/>
            <a:ext cx="49053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Recalls and Putbacks – Payable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7338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FORM: Add Check/Inv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8382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Report: Recall Paid by Our Check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90600"/>
            <a:ext cx="744855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3962400" y="1295400"/>
            <a:ext cx="1524000" cy="609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DPS and Collections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5438" y="1004888"/>
            <a:ext cx="5953125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DPS and Collections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23900"/>
            <a:ext cx="30575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476500"/>
            <a:ext cx="305752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5372100"/>
            <a:ext cx="30670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800100"/>
            <a:ext cx="31432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33800" y="2933700"/>
            <a:ext cx="395287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DPS and Collections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t>15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38400"/>
            <a:ext cx="89820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DPS and Collections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7642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Report: Find DPS Check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14400"/>
            <a:ext cx="744855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57400" y="5410200"/>
            <a:ext cx="5384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following retrieve the actual data:</a:t>
            </a:r>
          </a:p>
          <a:p>
            <a:pPr marL="342900" indent="-342900">
              <a:buAutoNum type="arabicPeriod"/>
            </a:pPr>
            <a:r>
              <a:rPr lang="en-US" dirty="0" smtClean="0"/>
              <a:t>Add In-House Check (error – does not retrieve data)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rot="11550951">
            <a:off x="4082935" y="3018951"/>
            <a:ext cx="304800" cy="23637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33800" y="1752600"/>
            <a:ext cx="1524000" cy="609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DPS and Collections – Payable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t>17</a:t>
            </a:fld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171950"/>
            <a:ext cx="806767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200150"/>
            <a:ext cx="741997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DPS and Collections – Payable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7338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Report: DPS Payable Summary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7620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Report: DPS Payable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t>18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304925"/>
            <a:ext cx="75628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114800"/>
            <a:ext cx="58483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DPS and Collections – Payable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7338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FORM: Add Check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8382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Report: DPS Paid by Our Check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14400"/>
            <a:ext cx="744855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5638800" y="1371600"/>
            <a:ext cx="1524000" cy="609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Other Items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6325" y="1223963"/>
            <a:ext cx="69913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Recalls and Putbacks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645275"/>
            <a:ext cx="2133600" cy="365125"/>
          </a:xfrm>
        </p:spPr>
        <p:txBody>
          <a:bodyPr/>
          <a:lstStyle/>
          <a:p>
            <a:fld id="{C9DFD60E-10FE-4AE1-BA5D-3091A2DFA4BC}" type="slidenum">
              <a:rPr lang="en-US" smtClean="0"/>
              <a:t>20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517525"/>
            <a:ext cx="554355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498725"/>
            <a:ext cx="4267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5165725"/>
            <a:ext cx="42291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 rot="5400000">
            <a:off x="4909210" y="4218915"/>
            <a:ext cx="304800" cy="9792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53000" y="4098925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when clicking this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5927725"/>
            <a:ext cx="12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get this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16200000">
            <a:off x="2851811" y="5971514"/>
            <a:ext cx="304800" cy="9792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5400000">
            <a:off x="3004210" y="2618715"/>
            <a:ext cx="304800" cy="9792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0" y="249872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Clicking this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 rot="5400000">
            <a:off x="5290210" y="3152115"/>
            <a:ext cx="304800" cy="9792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34000" y="3032125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Brings up this popup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371600" y="2879725"/>
            <a:ext cx="1295400" cy="457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1524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Other Items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14400"/>
            <a:ext cx="744855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304800" y="3124200"/>
            <a:ext cx="1524000" cy="609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Media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t>22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04850"/>
            <a:ext cx="596265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3925" y="2686050"/>
            <a:ext cx="44100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6475" y="4591050"/>
            <a:ext cx="275272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Media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533400"/>
            <a:ext cx="7340279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“Media Not Submitted”, “Media Not Confirmed”, “Media Not Received”, and</a:t>
            </a:r>
          </a:p>
          <a:p>
            <a:r>
              <a:rPr lang="en-US" dirty="0" smtClean="0"/>
              <a:t>“Media Not Forwarded” data fields include: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OrderDate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CompanyRequesting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Portfolio#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OriginalLender</a:t>
            </a:r>
            <a:r>
              <a:rPr lang="en-US" dirty="0" smtClean="0"/>
              <a:t>/Product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OrigAcct</a:t>
            </a:r>
            <a:r>
              <a:rPr lang="en-US" dirty="0" smtClean="0"/>
              <a:t>#</a:t>
            </a:r>
          </a:p>
          <a:p>
            <a:pPr marL="342900" indent="-342900">
              <a:buAutoNum type="arabicPeriod"/>
            </a:pPr>
            <a:r>
              <a:rPr lang="en-US" dirty="0" smtClean="0"/>
              <a:t>SSN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AcctName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Application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Affidavit(Issuer)</a:t>
            </a:r>
          </a:p>
          <a:p>
            <a:pPr marL="342900" indent="-342900">
              <a:buAutoNum type="arabicPeriod"/>
            </a:pPr>
            <a:r>
              <a:rPr lang="en-US" dirty="0" smtClean="0"/>
              <a:t>Affidavit(Seller)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StmtsFrom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StmtsTo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OpenDate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C/</a:t>
            </a:r>
            <a:r>
              <a:rPr lang="en-US" dirty="0" err="1" smtClean="0"/>
              <a:t>Odate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Explanation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GMC Manager Approval Y or N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CompanySubmittedTo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DateSubmitted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DateConfirmed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SellerFee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640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Media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76800" y="1135082"/>
            <a:ext cx="206595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1"/>
            </a:pPr>
            <a:r>
              <a:rPr lang="en-US" dirty="0" err="1" smtClean="0"/>
              <a:t>DateSellerPaid</a:t>
            </a:r>
            <a:endParaRPr lang="en-US" dirty="0" smtClean="0"/>
          </a:p>
          <a:p>
            <a:pPr marL="342900" indent="-342900">
              <a:buAutoNum type="arabicPeriod" startAt="21"/>
            </a:pPr>
            <a:r>
              <a:rPr lang="en-US" dirty="0" err="1" smtClean="0"/>
              <a:t>OurFee</a:t>
            </a:r>
            <a:endParaRPr lang="en-US" dirty="0" smtClean="0"/>
          </a:p>
          <a:p>
            <a:pPr marL="342900" indent="-342900">
              <a:buAutoNum type="arabicPeriod" startAt="21"/>
            </a:pPr>
            <a:r>
              <a:rPr lang="en-US" dirty="0" err="1" smtClean="0"/>
              <a:t>DateReceived</a:t>
            </a:r>
            <a:endParaRPr lang="en-US" dirty="0" smtClean="0"/>
          </a:p>
          <a:p>
            <a:pPr marL="342900" indent="-342900">
              <a:buAutoNum type="arabicPeriod" startAt="21"/>
            </a:pPr>
            <a:r>
              <a:rPr lang="en-US" dirty="0" err="1" smtClean="0"/>
              <a:t>DateForwarded</a:t>
            </a:r>
            <a:endParaRPr lang="en-US" dirty="0" smtClean="0"/>
          </a:p>
          <a:p>
            <a:pPr marL="342900" indent="-342900">
              <a:buAutoNum type="arabicPeriod" startAt="21"/>
            </a:pPr>
            <a:r>
              <a:rPr lang="en-US" dirty="0" err="1" smtClean="0"/>
              <a:t>TypeReceived</a:t>
            </a:r>
            <a:endParaRPr lang="en-US" dirty="0" smtClean="0"/>
          </a:p>
          <a:p>
            <a:pPr marL="342900" indent="-342900">
              <a:buAutoNum type="arabicPeriod" startAt="21"/>
            </a:pPr>
            <a:r>
              <a:rPr lang="en-US" dirty="0" err="1" smtClean="0"/>
              <a:t>OurInvtoBuyer</a:t>
            </a:r>
            <a:endParaRPr lang="en-US" dirty="0" smtClean="0"/>
          </a:p>
          <a:p>
            <a:pPr marL="342900" indent="-342900">
              <a:buAutoNum type="arabicPeriod" startAt="21"/>
            </a:pPr>
            <a:r>
              <a:rPr lang="en-US" dirty="0" err="1" smtClean="0"/>
              <a:t>OtherNotes</a:t>
            </a:r>
            <a:r>
              <a:rPr lang="en-US" dirty="0" smtClean="0"/>
              <a:t>:</a:t>
            </a:r>
          </a:p>
          <a:p>
            <a:pPr marL="342900" indent="-342900">
              <a:buAutoNum type="arabicPeriod" startAt="21"/>
            </a:pPr>
            <a:r>
              <a:rPr lang="en-US" dirty="0" smtClean="0"/>
              <a:t>Unavailable</a:t>
            </a:r>
          </a:p>
          <a:p>
            <a:pPr marL="342900" indent="-342900">
              <a:buAutoNum type="arabicPeriod" startAt="21"/>
            </a:pPr>
            <a:r>
              <a:rPr lang="en-US" dirty="0" smtClean="0"/>
              <a:t>Closed</a:t>
            </a:r>
          </a:p>
          <a:p>
            <a:pPr marL="342900" indent="-342900">
              <a:buAutoNum type="arabicPeriod" startAt="21"/>
            </a:pPr>
            <a:r>
              <a:rPr lang="en-US" dirty="0" err="1" smtClean="0"/>
              <a:t>UnavailableDate</a:t>
            </a:r>
            <a:endParaRPr lang="en-US" dirty="0" smtClean="0"/>
          </a:p>
          <a:p>
            <a:pPr marL="342900" indent="-342900">
              <a:buAutoNum type="arabicPeriod" startAt="21"/>
            </a:pPr>
            <a:r>
              <a:rPr lang="en-US" dirty="0" err="1" smtClean="0"/>
              <a:t>SellerInv</a:t>
            </a:r>
            <a:r>
              <a:rPr lang="en-US" dirty="0" smtClean="0"/>
              <a:t>#</a:t>
            </a:r>
          </a:p>
          <a:p>
            <a:pPr marL="342900" indent="-342900">
              <a:buAutoNum type="arabicPeriod" startAt="21"/>
            </a:pPr>
            <a:r>
              <a:rPr lang="en-US" dirty="0" err="1" smtClean="0"/>
              <a:t>DatePayRec</a:t>
            </a:r>
            <a:endParaRPr lang="en-US" dirty="0" smtClean="0"/>
          </a:p>
          <a:p>
            <a:pPr marL="342900" indent="-342900">
              <a:buAutoNum type="arabicPeriod" startAt="21"/>
            </a:pPr>
            <a:r>
              <a:rPr lang="en-US" dirty="0" err="1" smtClean="0"/>
              <a:t>BuyerCheck</a:t>
            </a:r>
            <a:r>
              <a:rPr lang="en-US" dirty="0" smtClean="0"/>
              <a:t>#</a:t>
            </a:r>
          </a:p>
          <a:p>
            <a:pPr marL="342900" indent="-342900">
              <a:buAutoNum type="arabicPeriod" startAt="21"/>
            </a:pPr>
            <a:r>
              <a:rPr lang="en-US" dirty="0" err="1" smtClean="0"/>
              <a:t>OurCheck</a:t>
            </a:r>
            <a:r>
              <a:rPr lang="en-US" dirty="0"/>
              <a:t>#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838200"/>
            <a:ext cx="744855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457200" y="3657600"/>
            <a:ext cx="1524000" cy="609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Media – Receivable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t>25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84582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286250"/>
            <a:ext cx="850582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Media – Receivable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8978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Report: Media Receivable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9906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Report: Media Receivable Summary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t>26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1571625"/>
            <a:ext cx="91535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200525"/>
            <a:ext cx="91440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Media – Receivable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7338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Report: Media Buyer Check Lookup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1430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Report: Media Inv Lookup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14400"/>
            <a:ext cx="744855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2057400" y="3733800"/>
            <a:ext cx="1524000" cy="609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Media – Payable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t>28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" y="1638300"/>
            <a:ext cx="901065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" y="4210050"/>
            <a:ext cx="90297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Media – Payable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7338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Report: Media Payable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1430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Report: Media Payable Summary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t>29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304925"/>
            <a:ext cx="50292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495800"/>
            <a:ext cx="90011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Media – Payable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9624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Report: Media Paid by Our Check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8382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Report: Add Check/Inv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09600"/>
            <a:ext cx="29622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828800"/>
            <a:ext cx="30194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410075"/>
            <a:ext cx="47910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457200"/>
            <a:ext cx="29527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2209800"/>
            <a:ext cx="47815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6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Recalls and Putbacks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14400"/>
            <a:ext cx="744855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3733800" y="3124200"/>
            <a:ext cx="1524000" cy="609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Portfolio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t>31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8275" y="933450"/>
            <a:ext cx="626745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Portfolio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t>32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57200"/>
            <a:ext cx="23336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133600"/>
            <a:ext cx="36957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733800"/>
            <a:ext cx="37242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Portfolio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t>33</a:t>
            </a:fld>
            <a:endParaRPr lang="en-US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4095750"/>
            <a:ext cx="40290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819150"/>
            <a:ext cx="46291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Portfolio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733425"/>
            <a:ext cx="46958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705225"/>
            <a:ext cx="467677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Portfolio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t>35</a:t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781050"/>
            <a:ext cx="46291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524250"/>
            <a:ext cx="455295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Portfolio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t>36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695325"/>
            <a:ext cx="462915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514725"/>
            <a:ext cx="47053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Portfolio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t>37</a:t>
            </a:fld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752475"/>
            <a:ext cx="465772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648075"/>
            <a:ext cx="47339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Portfolio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t>38</a:t>
            </a:fld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3138" y="2071688"/>
            <a:ext cx="46577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Portfolio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533400"/>
            <a:ext cx="40120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“Portfolio Cash Flow” data fields include:</a:t>
            </a:r>
          </a:p>
          <a:p>
            <a:pPr marL="342900" indent="-342900">
              <a:buAutoNum type="arabicPeriod"/>
            </a:pPr>
            <a:r>
              <a:rPr lang="en-US" dirty="0" smtClean="0"/>
              <a:t>Portfolio#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ClosingDate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TransType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SalesPrice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640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Portfolio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t>39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2514600"/>
            <a:ext cx="43125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“Portfolio Cash Position” data fields include:</a:t>
            </a:r>
          </a:p>
          <a:p>
            <a:pPr marL="342900" indent="-342900">
              <a:buAutoNum type="arabicPeriod"/>
            </a:pPr>
            <a:r>
              <a:rPr lang="en-US" dirty="0" smtClean="0"/>
              <a:t>Portfolio#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ClosingDate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PurchasePrice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SumOfSales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CashPos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Company</a:t>
            </a:r>
          </a:p>
          <a:p>
            <a:pPr marL="342900" indent="-342900">
              <a:buAutoNum type="arabicPeriod"/>
            </a:pPr>
            <a:r>
              <a:rPr lang="en-US" dirty="0" smtClean="0"/>
              <a:t>Return on Capital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609600"/>
            <a:ext cx="8808758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“Recalls Not Closed”, “Recalls No Note Sent” and “Recalls Not Uploaded” data fields include:</a:t>
            </a:r>
          </a:p>
          <a:p>
            <a:pPr marL="342900" indent="-342900">
              <a:buAutoNum type="arabicPeriod"/>
            </a:pPr>
            <a:r>
              <a:rPr lang="en-US" dirty="0" smtClean="0"/>
              <a:t>Date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OrigAcct</a:t>
            </a:r>
            <a:r>
              <a:rPr lang="en-US" dirty="0" smtClean="0"/>
              <a:t>#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AcctName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Portfolio#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CurrentResp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RecallReason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DateNoteSent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DataAcctClosed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PIMSAcct</a:t>
            </a:r>
            <a:r>
              <a:rPr lang="en-US" dirty="0" smtClean="0"/>
              <a:t>#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NewStatus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NewResp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Uploaded (y/n)</a:t>
            </a:r>
          </a:p>
          <a:p>
            <a:pPr marL="342900" indent="-342900">
              <a:buAutoNum type="arabicPeriod"/>
            </a:pPr>
            <a:r>
              <a:rPr lang="en-US" dirty="0" smtClean="0"/>
              <a:t>Check#</a:t>
            </a:r>
          </a:p>
          <a:p>
            <a:pPr marL="342900" indent="-342900">
              <a:buAutoNum type="arabicPeriod"/>
            </a:pPr>
            <a:r>
              <a:rPr lang="en-US" dirty="0" smtClean="0"/>
              <a:t>Inv#</a:t>
            </a:r>
          </a:p>
          <a:p>
            <a:pPr marL="342900" indent="-342900">
              <a:buAutoNum type="arabicPeriod"/>
            </a:pPr>
            <a:r>
              <a:rPr lang="en-US" dirty="0" smtClean="0"/>
              <a:t>Explanation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FaceValueofAcct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CostBasis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SalesBasis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RequestedBy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SellerCheck</a:t>
            </a:r>
            <a:r>
              <a:rPr lang="en-US" dirty="0" smtClean="0"/>
              <a:t>#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Putback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640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Recalls and Putbacks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t>40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33475"/>
            <a:ext cx="9143999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876675"/>
            <a:ext cx="601027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Portfolio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974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Report: Portfolio Summary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5052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Report: Collections Reconciliation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t>41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200150"/>
            <a:ext cx="563880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Portfolio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620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Report: Portfolio Transactions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533400"/>
            <a:ext cx="31434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“Purchases” data fields include:</a:t>
            </a:r>
          </a:p>
          <a:p>
            <a:pPr marL="342900" indent="-342900">
              <a:buAutoNum type="arabicPeriod"/>
            </a:pPr>
            <a:r>
              <a:rPr lang="en-US" dirty="0" smtClean="0"/>
              <a:t>Portfolio#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ClosingDate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Seller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PurchasePrice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640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Portfolio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t>42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3111" y="2286000"/>
            <a:ext cx="26756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“Sales” data fields include:</a:t>
            </a:r>
          </a:p>
          <a:p>
            <a:pPr marL="342900" indent="-342900">
              <a:buAutoNum type="arabicPeriod"/>
            </a:pPr>
            <a:r>
              <a:rPr lang="en-US" dirty="0" smtClean="0"/>
              <a:t>Portfolio#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ClosingDate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Buyer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FaceValue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SalesBasis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SalesPrice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TransType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762000"/>
            <a:ext cx="744855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5791200" y="2895600"/>
            <a:ext cx="1524000" cy="609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Report Criteria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t>43</a:t>
            </a:fld>
            <a:endParaRPr lang="en-US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4800600"/>
            <a:ext cx="27717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781050"/>
            <a:ext cx="744855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76600" y="5562600"/>
            <a:ext cx="3757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following retrieve the actual data:</a:t>
            </a:r>
          </a:p>
          <a:p>
            <a:pPr marL="342900" indent="-342900">
              <a:buAutoNum type="arabicPeriod"/>
            </a:pPr>
            <a:r>
              <a:rPr lang="en-US" dirty="0" smtClean="0"/>
              <a:t>Add Seller Check</a:t>
            </a:r>
          </a:p>
          <a:p>
            <a:pPr marL="342900" indent="-342900">
              <a:buAutoNum type="arabicPeriod"/>
            </a:pPr>
            <a:r>
              <a:rPr lang="en-US" dirty="0" smtClean="0"/>
              <a:t>Recall Receivables Open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rot="9149487">
            <a:off x="2367906" y="2963559"/>
            <a:ext cx="304800" cy="2738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1000" y="1695450"/>
            <a:ext cx="1524000" cy="609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Recalls and Putbacks – Receivable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t>6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71550"/>
            <a:ext cx="884872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886200"/>
            <a:ext cx="88011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Recalls and Putbacks – Receivable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09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Report: Recalls Receivable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5052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Report: Recalls Receivable Summary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t>7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162050"/>
            <a:ext cx="881062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825" y="3943350"/>
            <a:ext cx="902017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Recalls and Putbacks – Receivable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5052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Report: Recall Seller Check Lookup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858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Report: Recall Inv Lookup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609600"/>
            <a:ext cx="37494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“Add Seller Check” data fields include: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AcctName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NewResp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Date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SellerCheck</a:t>
            </a:r>
            <a:r>
              <a:rPr lang="en-US" dirty="0" smtClean="0"/>
              <a:t>#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FaceValueofAcct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CostBasis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AmtRec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640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Recalls and Putbacks – Receivable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19600" y="609600"/>
            <a:ext cx="4038600" cy="6019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500" b="1" dirty="0" smtClean="0"/>
              <a:t>“Recall Receivables Open” data fields include:</a:t>
            </a:r>
          </a:p>
          <a:p>
            <a:pPr marL="342900" indent="-342900">
              <a:buAutoNum type="arabicPeriod"/>
            </a:pPr>
            <a:r>
              <a:rPr lang="en-US" sz="1500" dirty="0" smtClean="0"/>
              <a:t>ID</a:t>
            </a:r>
          </a:p>
          <a:p>
            <a:pPr marL="342900" indent="-342900">
              <a:buAutoNum type="arabicPeriod"/>
            </a:pPr>
            <a:r>
              <a:rPr lang="en-US" sz="1500" dirty="0" smtClean="0"/>
              <a:t>Data</a:t>
            </a:r>
          </a:p>
          <a:p>
            <a:pPr marL="342900" indent="-342900">
              <a:buAutoNum type="arabicPeriod"/>
            </a:pPr>
            <a:r>
              <a:rPr lang="en-US" sz="1500" dirty="0" err="1" smtClean="0"/>
              <a:t>OrigAcct</a:t>
            </a:r>
            <a:r>
              <a:rPr lang="en-US" sz="1500" dirty="0" smtClean="0"/>
              <a:t>#</a:t>
            </a:r>
          </a:p>
          <a:p>
            <a:pPr marL="342900" indent="-342900">
              <a:buAutoNum type="arabicPeriod"/>
            </a:pPr>
            <a:r>
              <a:rPr lang="en-US" sz="1500" dirty="0" err="1" smtClean="0"/>
              <a:t>AcctName</a:t>
            </a:r>
            <a:endParaRPr lang="en-US" sz="1500" dirty="0" smtClean="0"/>
          </a:p>
          <a:p>
            <a:pPr marL="342900" indent="-342900">
              <a:buAutoNum type="arabicPeriod"/>
            </a:pPr>
            <a:r>
              <a:rPr lang="en-US" sz="1500" dirty="0" smtClean="0"/>
              <a:t>Portfolio#</a:t>
            </a:r>
          </a:p>
          <a:p>
            <a:pPr marL="342900" indent="-342900">
              <a:buAutoNum type="arabicPeriod"/>
            </a:pPr>
            <a:r>
              <a:rPr lang="en-US" sz="1500" dirty="0" err="1" smtClean="0"/>
              <a:t>CurrentResp</a:t>
            </a:r>
            <a:endParaRPr lang="en-US" sz="1500" dirty="0" smtClean="0"/>
          </a:p>
          <a:p>
            <a:pPr marL="342900" indent="-342900">
              <a:buAutoNum type="arabicPeriod"/>
            </a:pPr>
            <a:r>
              <a:rPr lang="en-US" sz="1500" dirty="0" err="1" smtClean="0"/>
              <a:t>RecallReason</a:t>
            </a:r>
            <a:endParaRPr lang="en-US" sz="1500" dirty="0" smtClean="0"/>
          </a:p>
          <a:p>
            <a:pPr marL="342900" indent="-342900">
              <a:buAutoNum type="arabicPeriod"/>
            </a:pPr>
            <a:r>
              <a:rPr lang="en-US" sz="1500" dirty="0" err="1" smtClean="0"/>
              <a:t>DateNoteSent</a:t>
            </a:r>
            <a:endParaRPr lang="en-US" sz="1500" dirty="0" smtClean="0"/>
          </a:p>
          <a:p>
            <a:pPr marL="342900" indent="-342900">
              <a:buAutoNum type="arabicPeriod"/>
            </a:pPr>
            <a:r>
              <a:rPr lang="en-US" sz="1500" dirty="0" err="1" smtClean="0"/>
              <a:t>DateAcctClosed</a:t>
            </a:r>
            <a:endParaRPr lang="en-US" sz="1500" dirty="0" smtClean="0"/>
          </a:p>
          <a:p>
            <a:pPr marL="342900" indent="-342900">
              <a:buAutoNum type="arabicPeriod"/>
            </a:pPr>
            <a:r>
              <a:rPr lang="en-US" sz="1500" dirty="0" err="1" smtClean="0"/>
              <a:t>PIMSAcct</a:t>
            </a:r>
            <a:r>
              <a:rPr lang="en-US" sz="1500" dirty="0" smtClean="0"/>
              <a:t>#</a:t>
            </a:r>
          </a:p>
          <a:p>
            <a:pPr marL="342900" indent="-342900">
              <a:buAutoNum type="arabicPeriod"/>
            </a:pPr>
            <a:r>
              <a:rPr lang="en-US" sz="1500" dirty="0" err="1" smtClean="0"/>
              <a:t>NewStatus</a:t>
            </a:r>
            <a:endParaRPr lang="en-US" sz="1500" dirty="0" smtClean="0"/>
          </a:p>
          <a:p>
            <a:pPr marL="342900" indent="-342900">
              <a:buAutoNum type="arabicPeriod"/>
            </a:pPr>
            <a:r>
              <a:rPr lang="en-US" sz="1500" dirty="0" err="1" smtClean="0"/>
              <a:t>NewResp</a:t>
            </a:r>
            <a:endParaRPr lang="en-US" sz="1500" dirty="0" smtClean="0"/>
          </a:p>
          <a:p>
            <a:pPr marL="342900" indent="-342900">
              <a:buAutoNum type="arabicPeriod"/>
            </a:pPr>
            <a:r>
              <a:rPr lang="en-US" sz="1500" dirty="0" smtClean="0"/>
              <a:t>Uploaded (y/n)</a:t>
            </a:r>
          </a:p>
          <a:p>
            <a:pPr marL="342900" indent="-342900">
              <a:buAutoNum type="arabicPeriod"/>
            </a:pPr>
            <a:r>
              <a:rPr lang="en-US" sz="1500" dirty="0" smtClean="0"/>
              <a:t>Check#</a:t>
            </a:r>
          </a:p>
          <a:p>
            <a:pPr marL="342900" indent="-342900">
              <a:buAutoNum type="arabicPeriod"/>
            </a:pPr>
            <a:r>
              <a:rPr lang="en-US" sz="1500" dirty="0" smtClean="0"/>
              <a:t>Inv#</a:t>
            </a:r>
          </a:p>
          <a:p>
            <a:pPr marL="342900" indent="-342900">
              <a:buAutoNum type="arabicPeriod"/>
            </a:pPr>
            <a:r>
              <a:rPr lang="en-US" sz="1500" dirty="0" smtClean="0"/>
              <a:t>Explanation</a:t>
            </a:r>
          </a:p>
          <a:p>
            <a:pPr marL="342900" indent="-342900">
              <a:buAutoNum type="arabicPeriod"/>
            </a:pPr>
            <a:r>
              <a:rPr lang="en-US" sz="1500" dirty="0" err="1" smtClean="0"/>
              <a:t>FaceValueofAcct</a:t>
            </a:r>
            <a:endParaRPr lang="en-US" sz="1500" dirty="0" smtClean="0"/>
          </a:p>
          <a:p>
            <a:pPr marL="342900" indent="-342900">
              <a:buAutoNum type="arabicPeriod"/>
            </a:pPr>
            <a:r>
              <a:rPr lang="en-US" sz="1500" dirty="0" err="1" smtClean="0"/>
              <a:t>CostBasis</a:t>
            </a:r>
            <a:endParaRPr lang="en-US" sz="1500" dirty="0" smtClean="0"/>
          </a:p>
          <a:p>
            <a:pPr marL="342900" indent="-342900">
              <a:buAutoNum type="arabicPeriod"/>
            </a:pPr>
            <a:r>
              <a:rPr lang="en-US" sz="1500" dirty="0" err="1" smtClean="0"/>
              <a:t>SalesBasis</a:t>
            </a:r>
            <a:endParaRPr lang="en-US" sz="1500" dirty="0" smtClean="0"/>
          </a:p>
          <a:p>
            <a:pPr marL="342900" indent="-342900">
              <a:buAutoNum type="arabicPeriod"/>
            </a:pPr>
            <a:r>
              <a:rPr lang="en-US" sz="1500" dirty="0" err="1" smtClean="0"/>
              <a:t>RequestedBy</a:t>
            </a:r>
            <a:endParaRPr lang="en-US" sz="1500" dirty="0" smtClean="0"/>
          </a:p>
          <a:p>
            <a:pPr marL="342900" indent="-342900">
              <a:buAutoNum type="arabicPeriod"/>
            </a:pPr>
            <a:r>
              <a:rPr lang="en-US" sz="1500" dirty="0" err="1" smtClean="0"/>
              <a:t>SellerCheck</a:t>
            </a:r>
            <a:r>
              <a:rPr lang="en-US" sz="1500" dirty="0" smtClean="0"/>
              <a:t>#</a:t>
            </a:r>
          </a:p>
          <a:p>
            <a:pPr marL="342900" indent="-342900">
              <a:buAutoNum type="arabicPeriod"/>
            </a:pPr>
            <a:r>
              <a:rPr lang="en-US" sz="1500" dirty="0" err="1" smtClean="0"/>
              <a:t>Putback</a:t>
            </a:r>
            <a:endParaRPr lang="en-US" sz="1500" dirty="0" smtClean="0"/>
          </a:p>
          <a:p>
            <a:pPr marL="342900" indent="-342900">
              <a:buAutoNum type="arabicPeriod"/>
            </a:pPr>
            <a:r>
              <a:rPr lang="en-US" sz="1500" dirty="0" err="1" smtClean="0"/>
              <a:t>AmtRec</a:t>
            </a:r>
            <a:endParaRPr lang="en-US" sz="1500" dirty="0" smtClean="0"/>
          </a:p>
          <a:p>
            <a:pPr marL="342900" indent="-342900">
              <a:buAutoNum type="arabicPeriod"/>
            </a:pPr>
            <a:r>
              <a:rPr lang="en-US" sz="1500" dirty="0" smtClean="0"/>
              <a:t>Seller</a:t>
            </a:r>
          </a:p>
          <a:p>
            <a:pPr marL="342900" indent="-342900">
              <a:buAutoNum type="arabicPeriod"/>
            </a:pPr>
            <a:r>
              <a:rPr lang="en-US" sz="1500" dirty="0" smtClean="0"/>
              <a:t>Company</a:t>
            </a:r>
            <a:endParaRPr lang="en-US" sz="1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90600"/>
            <a:ext cx="744855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2057400" y="1981200"/>
            <a:ext cx="1524000" cy="609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Section: Recalls and Putbacks – Payable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675</Words>
  <Application>Microsoft Office PowerPoint</Application>
  <PresentationFormat>On-screen Show (4:3)</PresentationFormat>
  <Paragraphs>243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</vt:vector>
  </TitlesOfParts>
  <Company>Windward IT Solutions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Darling, Andrew</dc:creator>
  <cp:lastModifiedBy>Darling, Andrew</cp:lastModifiedBy>
  <cp:revision>38</cp:revision>
  <dcterms:created xsi:type="dcterms:W3CDTF">2012-09-30T12:31:52Z</dcterms:created>
  <dcterms:modified xsi:type="dcterms:W3CDTF">2012-09-30T15:24:28Z</dcterms:modified>
</cp:coreProperties>
</file>