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57"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ADADF-00EE-425B-906C-C79F4B7AF96A}" type="datetimeFigureOut">
              <a:rPr lang="en-US" smtClean="0"/>
              <a:pPr/>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ADADF-00EE-425B-906C-C79F4B7AF96A}" type="datetimeFigureOut">
              <a:rPr lang="en-US" smtClean="0"/>
              <a:pPr/>
              <a:t>10/26/2014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88020-75B3-4C1A-916A-8C73276775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6027" y="612559"/>
            <a:ext cx="8291744" cy="923330"/>
          </a:xfrm>
          <a:prstGeom prst="rect">
            <a:avLst/>
          </a:prstGeom>
          <a:noFill/>
        </p:spPr>
        <p:txBody>
          <a:bodyPr wrap="square" rtlCol="0">
            <a:spAutoFit/>
          </a:bodyPr>
          <a:lstStyle/>
          <a:p>
            <a:r>
              <a:rPr lang="en-US" dirty="0" smtClean="0"/>
              <a:t>The following steps are required to expedite the “role-based” updates needed to support our DCI customer as they roll out the CFPB application to hundreds of additional users on their team. . . .</a:t>
            </a:r>
          </a:p>
        </p:txBody>
      </p:sp>
      <p:sp>
        <p:nvSpPr>
          <p:cNvPr id="9" name="TextBox 8"/>
          <p:cNvSpPr txBox="1"/>
          <p:nvPr/>
        </p:nvSpPr>
        <p:spPr>
          <a:xfrm>
            <a:off x="0" y="0"/>
            <a:ext cx="3325719" cy="369332"/>
          </a:xfrm>
          <a:prstGeom prst="rect">
            <a:avLst/>
          </a:prstGeom>
          <a:solidFill>
            <a:schemeClr val="accent3">
              <a:lumMod val="60000"/>
              <a:lumOff val="40000"/>
            </a:schemeClr>
          </a:solidFill>
        </p:spPr>
        <p:txBody>
          <a:bodyPr wrap="none" rtlCol="0">
            <a:spAutoFit/>
          </a:bodyPr>
          <a:lstStyle/>
          <a:p>
            <a:r>
              <a:rPr lang="en-US" dirty="0" smtClean="0"/>
              <a:t>CFPB Application Update Request</a:t>
            </a:r>
            <a:endParaRPr lang="en-US" dirty="0"/>
          </a:p>
        </p:txBody>
      </p:sp>
      <p:sp>
        <p:nvSpPr>
          <p:cNvPr id="10" name="TextBox 9"/>
          <p:cNvSpPr txBox="1"/>
          <p:nvPr/>
        </p:nvSpPr>
        <p:spPr>
          <a:xfrm>
            <a:off x="260500" y="1706933"/>
            <a:ext cx="8735718" cy="4524315"/>
          </a:xfrm>
          <a:prstGeom prst="rect">
            <a:avLst/>
          </a:prstGeom>
          <a:noFill/>
        </p:spPr>
        <p:txBody>
          <a:bodyPr wrap="square" rtlCol="0">
            <a:spAutoFit/>
          </a:bodyPr>
          <a:lstStyle/>
          <a:p>
            <a:pPr marL="342900" indent="-342900">
              <a:buAutoNum type="arabicPeriod"/>
            </a:pPr>
            <a:r>
              <a:rPr lang="en-US" sz="1200" dirty="0" smtClean="0"/>
              <a:t>Add new roles as specified </a:t>
            </a:r>
            <a:r>
              <a:rPr lang="en-US" sz="1200" b="1" dirty="0" smtClean="0"/>
              <a:t>(see page 2)</a:t>
            </a:r>
          </a:p>
          <a:p>
            <a:pPr marL="342900" indent="-342900">
              <a:buAutoNum type="arabicPeriod"/>
            </a:pPr>
            <a:endParaRPr lang="en-US" sz="1200" b="1" dirty="0" smtClean="0"/>
          </a:p>
          <a:p>
            <a:pPr marL="342900" indent="-342900">
              <a:buAutoNum type="arabicPeriod"/>
            </a:pPr>
            <a:r>
              <a:rPr lang="en-US" sz="1200" dirty="0" smtClean="0"/>
              <a:t>Add capability to create new users using the “new roles” </a:t>
            </a:r>
            <a:r>
              <a:rPr lang="en-US" sz="1200" b="1" dirty="0" smtClean="0"/>
              <a:t>(see page 3)</a:t>
            </a:r>
          </a:p>
          <a:p>
            <a:pPr marL="573088" lvl="1" indent="-234950">
              <a:buAutoNum type="alphaLcParenR"/>
            </a:pPr>
            <a:r>
              <a:rPr lang="en-US" sz="1200" dirty="0" smtClean="0"/>
              <a:t>Update the “aspnet_users” table to include a column called “ManagerId”</a:t>
            </a:r>
          </a:p>
          <a:p>
            <a:pPr marL="573088" lvl="1" indent="-227013">
              <a:buFont typeface="+mj-lt"/>
              <a:buAutoNum type="alphaLcParenR"/>
            </a:pPr>
            <a:r>
              <a:rPr lang="en-US" sz="1200" dirty="0" smtClean="0"/>
              <a:t>This </a:t>
            </a:r>
            <a:r>
              <a:rPr lang="en-US" sz="1200" dirty="0" smtClean="0"/>
              <a:t>will be populated with the UserId of the associated manager when the user role of “AgencyCollector” is created</a:t>
            </a:r>
          </a:p>
          <a:p>
            <a:pPr marL="342900" indent="-342900">
              <a:buAutoNum type="arabicPeriod"/>
            </a:pPr>
            <a:endParaRPr lang="en-US" sz="1200" dirty="0" smtClean="0"/>
          </a:p>
          <a:p>
            <a:pPr marL="342900" indent="-342900">
              <a:buAutoNum type="arabicPeriod"/>
            </a:pPr>
            <a:r>
              <a:rPr lang="en-US" sz="1200" dirty="0" smtClean="0"/>
              <a:t>Create a new table grid for “Escalated Complaints” </a:t>
            </a:r>
            <a:r>
              <a:rPr lang="en-US" sz="1200" b="1" dirty="0" smtClean="0"/>
              <a:t>(see page 4)</a:t>
            </a:r>
            <a:endParaRPr lang="en-US" sz="1200" dirty="0" smtClean="0"/>
          </a:p>
          <a:p>
            <a:pPr marL="573088" lvl="1" indent="-227013">
              <a:buFont typeface="+mj-lt"/>
              <a:buAutoNum type="alphaLcParenR"/>
            </a:pPr>
            <a:r>
              <a:rPr lang="en-US" sz="1200" dirty="0" smtClean="0"/>
              <a:t>A </a:t>
            </a:r>
            <a:r>
              <a:rPr lang="en-US" sz="1200" dirty="0" smtClean="0"/>
              <a:t>new complaint status (EC) has been created which stands for “Escalated Complaint”</a:t>
            </a:r>
          </a:p>
          <a:p>
            <a:pPr marL="573088" lvl="1" indent="-227013">
              <a:buFont typeface="+mj-lt"/>
              <a:buAutoNum type="alphaLcParenR"/>
            </a:pPr>
            <a:r>
              <a:rPr lang="en-US" sz="1200" dirty="0" smtClean="0"/>
              <a:t>NO CODE CHANGE is required to handle the updating of the complaints in and out of “Escalated” status (Andy will have a script run every day that will conduct a “date check” to identify and update those complaints that need to be escalated)</a:t>
            </a:r>
          </a:p>
          <a:p>
            <a:pPr marL="573088" lvl="1" indent="-227013">
              <a:buFont typeface="+mj-lt"/>
              <a:buAutoNum type="alphaLcParenR"/>
            </a:pPr>
            <a:r>
              <a:rPr lang="en-US" sz="1200" dirty="0" smtClean="0"/>
              <a:t>Create a new “table grid” page that is similar to the existing “New Complaints in Progress” (note the updated columns as shown on the screen shot on Page 4)</a:t>
            </a:r>
          </a:p>
          <a:p>
            <a:pPr marL="573088" lvl="1" indent="-227013">
              <a:buFont typeface="+mj-lt"/>
              <a:buAutoNum type="alphaLcParenR"/>
            </a:pPr>
            <a:r>
              <a:rPr lang="en-US" sz="1200" dirty="0" smtClean="0"/>
              <a:t>Andy will manage the display of the table grid page (as shown in the left navigation on page 4) for the “AgencyCompliance” role</a:t>
            </a:r>
          </a:p>
          <a:p>
            <a:pPr marL="115888" indent="-227013">
              <a:buFont typeface="+mj-lt"/>
              <a:buAutoNum type="arabicPeriod"/>
            </a:pPr>
            <a:endParaRPr lang="en-US" sz="1200" dirty="0" smtClean="0"/>
          </a:p>
          <a:p>
            <a:pPr marL="115888" indent="-227013">
              <a:buFont typeface="+mj-lt"/>
              <a:buAutoNum type="arabicPeriod"/>
            </a:pPr>
            <a:r>
              <a:rPr lang="en-US" sz="1200" dirty="0" smtClean="0"/>
              <a:t>Allow for “manual” complaint creation </a:t>
            </a:r>
            <a:r>
              <a:rPr lang="en-US" sz="1200" b="1" dirty="0" smtClean="0"/>
              <a:t>(see page 5)</a:t>
            </a:r>
            <a:endParaRPr lang="en-US" sz="1200" dirty="0" smtClean="0"/>
          </a:p>
          <a:p>
            <a:pPr marL="573088" lvl="1" indent="-234950">
              <a:buFont typeface="+mj-lt"/>
              <a:buAutoNum type="alphaLcParenR"/>
            </a:pPr>
            <a:r>
              <a:rPr lang="en-US" sz="1200" dirty="0" smtClean="0"/>
              <a:t>There may be times when the complaint is not based upon an existing account and DCI has to create a complaint “manually”</a:t>
            </a:r>
          </a:p>
          <a:p>
            <a:pPr marL="573088" lvl="1" indent="-234950">
              <a:buFont typeface="+mj-lt"/>
              <a:buAutoNum type="alphaLcParenR"/>
            </a:pPr>
            <a:r>
              <a:rPr lang="en-US" sz="1200" dirty="0" smtClean="0"/>
              <a:t>Everything already works to have the “Consumer &amp; Debt Information” section update the “Account” record - - the only issue is the requirement to have a “Complaint ID” assigned to the complaint before saving</a:t>
            </a:r>
          </a:p>
          <a:p>
            <a:pPr marL="573088" lvl="1" indent="-234950">
              <a:buFont typeface="+mj-lt"/>
              <a:buAutoNum type="alphaLcParenR"/>
            </a:pPr>
            <a:r>
              <a:rPr lang="en-US" sz="1200" dirty="0" smtClean="0"/>
              <a:t>Because the logic already exists to concatenate the “Agency Name”, the “last 3 of the account number” and “a random number” to make the Unique Complaint ID - - I recommend the following:</a:t>
            </a:r>
          </a:p>
          <a:p>
            <a:pPr marL="1081088" lvl="2" indent="-285750">
              <a:buFont typeface="+mj-lt"/>
              <a:buAutoNum type="romanLcPeriod"/>
            </a:pPr>
            <a:r>
              <a:rPr lang="en-US" sz="1200" dirty="0" smtClean="0"/>
              <a:t>Allow the user to enter the data into the fields as needed</a:t>
            </a:r>
          </a:p>
          <a:p>
            <a:pPr marL="1081088" lvl="2" indent="-285750">
              <a:buFont typeface="+mj-lt"/>
              <a:buAutoNum type="romanLcPeriod"/>
            </a:pPr>
            <a:r>
              <a:rPr lang="en-US" sz="1200" dirty="0" smtClean="0"/>
              <a:t>When the user clicks the “Save” button, use the information from the “Agency Name” field and the “Consumer Account” field as well as your “random number generator” to create the unique “Complaint ID” as the complaint is being created and saved</a:t>
            </a:r>
            <a:endParaRPr lang="en-US" sz="12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595821" cy="369332"/>
          </a:xfrm>
          <a:prstGeom prst="rect">
            <a:avLst/>
          </a:prstGeom>
          <a:solidFill>
            <a:schemeClr val="accent3">
              <a:lumMod val="60000"/>
              <a:lumOff val="40000"/>
            </a:schemeClr>
          </a:solidFill>
        </p:spPr>
        <p:txBody>
          <a:bodyPr wrap="none" rtlCol="0">
            <a:spAutoFit/>
          </a:bodyPr>
          <a:lstStyle/>
          <a:p>
            <a:r>
              <a:rPr lang="en-US" dirty="0" smtClean="0"/>
              <a:t>Add New Roles</a:t>
            </a:r>
            <a:endParaRPr lang="en-US" dirty="0"/>
          </a:p>
        </p:txBody>
      </p:sp>
      <p:graphicFrame>
        <p:nvGraphicFramePr>
          <p:cNvPr id="7" name="Table 6"/>
          <p:cNvGraphicFramePr>
            <a:graphicFrameLocks noGrp="1"/>
          </p:cNvGraphicFramePr>
          <p:nvPr/>
        </p:nvGraphicFramePr>
        <p:xfrm>
          <a:off x="257450" y="464843"/>
          <a:ext cx="8708996" cy="6309360"/>
        </p:xfrm>
        <a:graphic>
          <a:graphicData uri="http://schemas.openxmlformats.org/drawingml/2006/table">
            <a:tbl>
              <a:tblPr firstRow="1" bandRow="1">
                <a:tableStyleId>{2D5ABB26-0587-4C30-8999-92F81FD0307C}</a:tableStyleId>
              </a:tblPr>
              <a:tblGrid>
                <a:gridCol w="1109711"/>
                <a:gridCol w="3062796"/>
                <a:gridCol w="1296140"/>
                <a:gridCol w="3240349"/>
              </a:tblGrid>
              <a:tr h="0">
                <a:tc>
                  <a:txBody>
                    <a:bodyPr/>
                    <a:lstStyle/>
                    <a:p>
                      <a:r>
                        <a:rPr lang="en-US" sz="1000" b="1" dirty="0" smtClean="0"/>
                        <a:t>Existing</a:t>
                      </a:r>
                      <a:r>
                        <a:rPr lang="en-US" sz="1000" b="1" baseline="0" dirty="0" smtClean="0"/>
                        <a:t> Role</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t>Existing</a:t>
                      </a:r>
                      <a:r>
                        <a:rPr lang="en-US" sz="1000" b="1" baseline="0" dirty="0" smtClean="0"/>
                        <a:t> Role Functionality</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t>Add New Role Name</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t>Functionality</a:t>
                      </a:r>
                      <a:r>
                        <a:rPr lang="en-US" sz="1000" b="1" baseline="0" dirty="0" smtClean="0"/>
                        <a:t> for New Role Name</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CollectionAgency</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Ability to create a complaint</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all left navigation workflow</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all complaints based on existing “Agency” workflow status</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Complaint Sections:</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Consumer &amp; Debt Information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Complaint Information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Collection Agency Process</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Complaint Closure</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NO visibility to Complaint Section: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Manager 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AgencyCollector</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5888" indent="-115888" algn="l" defTabSz="914400" rtl="0" eaLnBrk="1" latinLnBrk="0" hangingPunct="1">
                        <a:buFont typeface="Arial" pitchFamily="34" charset="0"/>
                        <a:buNone/>
                      </a:pPr>
                      <a:r>
                        <a:rPr lang="en-US" sz="1000" b="1" kern="1200" dirty="0" smtClean="0">
                          <a:solidFill>
                            <a:schemeClr val="tx1"/>
                          </a:solidFill>
                          <a:latin typeface="+mn-lt"/>
                          <a:ea typeface="+mn-ea"/>
                          <a:cs typeface="+mn-cs"/>
                        </a:rPr>
                        <a:t>Copy of “CollectionAgency” role</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Ability to create a complaint</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all left navigation workflow</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all complaints based on existing “Agency” workflow status</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Complaint Sections:</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Consumer &amp; Debt Information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Complaint Information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Collection Agency Process</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Complaint Closure</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NO visibility to Complaint Section: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Manager Process</a:t>
                      </a:r>
                    </a:p>
                    <a:p>
                      <a:pPr marL="3175" lvl="1" indent="0">
                        <a:buFont typeface="Arial" pitchFamily="34" charset="0"/>
                        <a:buNone/>
                      </a:pPr>
                      <a:endParaRPr lang="en-US" sz="1000" b="1" baseline="0" dirty="0" smtClean="0"/>
                    </a:p>
                    <a:p>
                      <a:pPr marL="3175" lvl="1" indent="0">
                        <a:buFont typeface="Arial" pitchFamily="34" charset="0"/>
                        <a:buNone/>
                      </a:pPr>
                      <a:r>
                        <a:rPr lang="en-US" sz="1000" b="1" baseline="0" dirty="0" smtClean="0"/>
                        <a:t>NO CODE CHANGES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rowSpan="2">
                  <a:txBody>
                    <a:bodyPr/>
                    <a:lstStyle/>
                    <a:p>
                      <a:r>
                        <a:rPr lang="en-US" sz="1000" dirty="0" smtClean="0"/>
                        <a:t>DebtOwner</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115888" indent="-115888">
                        <a:buFont typeface="Arial" pitchFamily="34" charset="0"/>
                        <a:buChar char="•"/>
                      </a:pPr>
                      <a:r>
                        <a:rPr lang="en-US" sz="1000" dirty="0" smtClean="0"/>
                        <a:t>Visibility to applicable</a:t>
                      </a:r>
                      <a:r>
                        <a:rPr lang="en-US" sz="1000" baseline="0" dirty="0" smtClean="0"/>
                        <a:t> </a:t>
                      </a:r>
                      <a:r>
                        <a:rPr lang="en-US" sz="1000" dirty="0" smtClean="0"/>
                        <a:t>left navigation</a:t>
                      </a:r>
                      <a:r>
                        <a:rPr lang="en-US" sz="1000" baseline="0" dirty="0" smtClean="0"/>
                        <a:t> workflow (as updated by Andy)</a:t>
                      </a:r>
                    </a:p>
                    <a:p>
                      <a:pPr marL="115888" indent="-115888">
                        <a:buFont typeface="Arial" pitchFamily="34" charset="0"/>
                        <a:buChar char="•"/>
                      </a:pPr>
                      <a:r>
                        <a:rPr lang="en-US" sz="1000" baseline="0" dirty="0" smtClean="0"/>
                        <a:t>Visibility to applicable complaints based on existing “Owner” workflow status</a:t>
                      </a:r>
                    </a:p>
                    <a:p>
                      <a:pPr marL="115888" indent="-115888">
                        <a:buFont typeface="Arial" pitchFamily="34" charset="0"/>
                        <a:buChar char="•"/>
                      </a:pPr>
                      <a:r>
                        <a:rPr lang="en-US" sz="1000" baseline="0" dirty="0" smtClean="0"/>
                        <a:t>Visibility to Complaint Sections:</a:t>
                      </a:r>
                    </a:p>
                    <a:p>
                      <a:pPr marL="346075" lvl="1" indent="-112713">
                        <a:buFont typeface="Arial" pitchFamily="34" charset="0"/>
                        <a:buChar char="•"/>
                      </a:pPr>
                      <a:r>
                        <a:rPr lang="en-US" sz="1000" baseline="0" dirty="0" smtClean="0"/>
                        <a:t>Consumer &amp; Debt Information</a:t>
                      </a:r>
                    </a:p>
                    <a:p>
                      <a:pPr marL="346075" lvl="1" indent="-112713">
                        <a:buFont typeface="Arial" pitchFamily="34" charset="0"/>
                        <a:buChar char="•"/>
                      </a:pPr>
                      <a:r>
                        <a:rPr lang="en-US" sz="1000" baseline="0" dirty="0" smtClean="0"/>
                        <a:t>Complaint Information</a:t>
                      </a:r>
                    </a:p>
                    <a:p>
                      <a:pPr marL="346075" lvl="1" indent="-112713">
                        <a:buFont typeface="Arial" pitchFamily="34" charset="0"/>
                        <a:buChar char="•"/>
                      </a:pPr>
                      <a:r>
                        <a:rPr lang="en-US" sz="1000" baseline="0" dirty="0" smtClean="0"/>
                        <a:t>Collection Agency Process</a:t>
                      </a:r>
                    </a:p>
                    <a:p>
                      <a:pPr marL="346075" lvl="1" indent="-112713">
                        <a:buFont typeface="Arial" pitchFamily="34" charset="0"/>
                        <a:buChar char="•"/>
                      </a:pPr>
                      <a:r>
                        <a:rPr lang="en-US" sz="1000" baseline="0" dirty="0" smtClean="0"/>
                        <a:t>Manager Process (allows for providing complaint adjudication)</a:t>
                      </a:r>
                    </a:p>
                    <a:p>
                      <a:pPr marL="346075" lvl="1" indent="-112713">
                        <a:buFont typeface="Arial" pitchFamily="34" charset="0"/>
                        <a:buChar char="•"/>
                      </a:pPr>
                      <a:r>
                        <a:rPr lang="en-US" sz="1000" baseline="0" dirty="0" smtClean="0"/>
                        <a:t>Complaint Closure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AgencyManager</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5888" indent="-115888">
                        <a:buFont typeface="Arial" pitchFamily="34" charset="0"/>
                        <a:buNone/>
                      </a:pPr>
                      <a:r>
                        <a:rPr lang="en-US" sz="1000" b="1" dirty="0" smtClean="0"/>
                        <a:t>Copy of “DebtOwner” role</a:t>
                      </a:r>
                    </a:p>
                    <a:p>
                      <a:pPr marL="115888" indent="-115888">
                        <a:buFont typeface="Arial" pitchFamily="34" charset="0"/>
                        <a:buChar char="•"/>
                      </a:pPr>
                      <a:r>
                        <a:rPr lang="en-US" sz="1000" dirty="0" smtClean="0"/>
                        <a:t>Visibility to ALL left navigation</a:t>
                      </a:r>
                      <a:r>
                        <a:rPr lang="en-US" sz="1000" baseline="0" dirty="0" smtClean="0"/>
                        <a:t> workflow (this will be updated by Andy)</a:t>
                      </a:r>
                    </a:p>
                    <a:p>
                      <a:pPr marL="115888" indent="-115888">
                        <a:buFont typeface="Arial" pitchFamily="34" charset="0"/>
                        <a:buChar char="•"/>
                      </a:pPr>
                      <a:r>
                        <a:rPr lang="en-US" sz="1000" baseline="0" dirty="0" smtClean="0"/>
                        <a:t>Visibility to applicable complaints based on existing “Owner” workflow status</a:t>
                      </a:r>
                    </a:p>
                    <a:p>
                      <a:pPr marL="115888" indent="-115888">
                        <a:buFont typeface="Arial" pitchFamily="34" charset="0"/>
                        <a:buChar char="•"/>
                      </a:pPr>
                      <a:r>
                        <a:rPr lang="en-US" sz="1000" baseline="0" dirty="0" smtClean="0"/>
                        <a:t>Visibility to ALL Complaint Sections:</a:t>
                      </a:r>
                    </a:p>
                    <a:p>
                      <a:pPr marL="346075" lvl="1" indent="-112713">
                        <a:buFont typeface="Arial" pitchFamily="34" charset="0"/>
                        <a:buChar char="•"/>
                      </a:pPr>
                      <a:r>
                        <a:rPr lang="en-US" sz="1000" baseline="0" dirty="0" smtClean="0"/>
                        <a:t>Consumer &amp; Debt Information</a:t>
                      </a:r>
                    </a:p>
                    <a:p>
                      <a:pPr marL="346075" lvl="1" indent="-112713">
                        <a:buFont typeface="Arial" pitchFamily="34" charset="0"/>
                        <a:buChar char="•"/>
                      </a:pPr>
                      <a:r>
                        <a:rPr lang="en-US" sz="1000" baseline="0" dirty="0" smtClean="0"/>
                        <a:t>Complaint Information</a:t>
                      </a:r>
                    </a:p>
                    <a:p>
                      <a:pPr marL="346075" lvl="1" indent="-112713">
                        <a:buFont typeface="Arial" pitchFamily="34" charset="0"/>
                        <a:buChar char="•"/>
                      </a:pPr>
                      <a:r>
                        <a:rPr lang="en-US" sz="1000" baseline="0" dirty="0" smtClean="0"/>
                        <a:t>Collection Agency Process</a:t>
                      </a:r>
                    </a:p>
                    <a:p>
                      <a:pPr marL="346075" lvl="1" indent="-112713">
                        <a:buFont typeface="Arial" pitchFamily="34" charset="0"/>
                        <a:buChar char="•"/>
                      </a:pPr>
                      <a:r>
                        <a:rPr lang="en-US" sz="1000" baseline="0" dirty="0" smtClean="0"/>
                        <a:t>Manager Process (allows for providing complaint adjudication)</a:t>
                      </a:r>
                    </a:p>
                    <a:p>
                      <a:pPr marL="346075" lvl="1" indent="-112713">
                        <a:buFont typeface="Arial" pitchFamily="34" charset="0"/>
                        <a:buChar char="•"/>
                      </a:pPr>
                      <a:r>
                        <a:rPr lang="en-US" sz="1000" baseline="0" dirty="0" smtClean="0"/>
                        <a:t>Complaint Closure</a:t>
                      </a:r>
                    </a:p>
                    <a:p>
                      <a:pPr marL="115888" lvl="1" indent="-112713">
                        <a:buFont typeface="Arial" pitchFamily="34" charset="0"/>
                        <a:buNone/>
                      </a:pPr>
                      <a:endParaRPr lang="en-US" sz="1000" b="1" baseline="0" dirty="0" smtClean="0"/>
                    </a:p>
                    <a:p>
                      <a:pPr marL="115888" lvl="1" indent="-112713">
                        <a:buFont typeface="Arial" pitchFamily="34" charset="0"/>
                        <a:buNone/>
                      </a:pPr>
                      <a:r>
                        <a:rPr lang="en-US" sz="1000" b="1" baseline="0" dirty="0" smtClean="0"/>
                        <a:t>NO CODE CHANGES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AgencyCompliance</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5888" indent="-115888">
                        <a:buFont typeface="Arial" pitchFamily="34" charset="0"/>
                        <a:buNone/>
                      </a:pPr>
                      <a:r>
                        <a:rPr lang="en-US" sz="1000" b="1" dirty="0" smtClean="0"/>
                        <a:t>Copy of “DebtOwner” role</a:t>
                      </a:r>
                    </a:p>
                    <a:p>
                      <a:pPr marL="115888" indent="-115888">
                        <a:buFont typeface="Arial" pitchFamily="34" charset="0"/>
                        <a:buChar char="•"/>
                      </a:pPr>
                      <a:r>
                        <a:rPr lang="en-US" sz="1000" dirty="0" smtClean="0"/>
                        <a:t>Visibility to ALL left navigation</a:t>
                      </a:r>
                      <a:r>
                        <a:rPr lang="en-US" sz="1000" baseline="0" dirty="0" smtClean="0"/>
                        <a:t> workflow, including </a:t>
                      </a:r>
                      <a:r>
                        <a:rPr lang="en-US" sz="1000" b="1" baseline="0" dirty="0" smtClean="0"/>
                        <a:t>NEW “Escalated Complaints” </a:t>
                      </a:r>
                      <a:r>
                        <a:rPr lang="en-US" sz="1000" baseline="0" dirty="0" smtClean="0"/>
                        <a:t>menu option (this will be updated by Andy)</a:t>
                      </a:r>
                    </a:p>
                    <a:p>
                      <a:pPr marL="115888" indent="-115888">
                        <a:buFont typeface="Arial" pitchFamily="34" charset="0"/>
                        <a:buChar char="•"/>
                      </a:pPr>
                      <a:r>
                        <a:rPr lang="en-US" sz="1000" baseline="0" dirty="0" smtClean="0"/>
                        <a:t>Visibility to applicable complaints based on existing “Owner” workflow status</a:t>
                      </a:r>
                    </a:p>
                    <a:p>
                      <a:pPr marL="115888" indent="-115888">
                        <a:buFont typeface="Arial" pitchFamily="34" charset="0"/>
                        <a:buChar char="•"/>
                      </a:pPr>
                      <a:r>
                        <a:rPr lang="en-US" sz="1000" baseline="0" dirty="0" smtClean="0"/>
                        <a:t>Visibility to ALL Complaint Sections</a:t>
                      </a:r>
                    </a:p>
                    <a:p>
                      <a:pPr marL="115888" indent="-115888">
                        <a:buFont typeface="Arial" pitchFamily="34" charset="0"/>
                        <a:buChar char="•"/>
                      </a:pPr>
                      <a:r>
                        <a:rPr lang="en-US" sz="1000" baseline="0" dirty="0" smtClean="0"/>
                        <a:t>Visibility to </a:t>
                      </a:r>
                      <a:r>
                        <a:rPr lang="en-US" sz="1000" b="1" baseline="0" dirty="0" smtClean="0"/>
                        <a:t>NEW “Escalated Complaints” </a:t>
                      </a:r>
                      <a:r>
                        <a:rPr lang="en-US" sz="1000" baseline="0" dirty="0" smtClean="0"/>
                        <a:t>table grid</a:t>
                      </a:r>
                    </a:p>
                    <a:p>
                      <a:endParaRPr lang="en-US" sz="1000" b="1" dirty="0" smtClean="0"/>
                    </a:p>
                    <a:p>
                      <a:r>
                        <a:rPr lang="en-US" sz="1000" b="1" dirty="0" smtClean="0"/>
                        <a:t>CODE CHANGE – ADD “Escalated</a:t>
                      </a:r>
                      <a:r>
                        <a:rPr lang="en-US" sz="1000" b="1" baseline="0" dirty="0" smtClean="0"/>
                        <a:t> Complaints” table grid</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433064" y="442552"/>
            <a:ext cx="3900771" cy="3331071"/>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4660775" y="435555"/>
            <a:ext cx="3941687" cy="2616464"/>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651900" y="3353931"/>
            <a:ext cx="3951210" cy="2618189"/>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1510236" y="2945959"/>
            <a:ext cx="1166526" cy="593617"/>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1514356" y="2396435"/>
            <a:ext cx="1163027" cy="557709"/>
          </a:xfrm>
          <a:prstGeom prst="rect">
            <a:avLst/>
          </a:prstGeom>
          <a:noFill/>
          <a:ln w="9525">
            <a:noFill/>
            <a:miter lim="800000"/>
            <a:headEnd/>
            <a:tailEnd/>
          </a:ln>
        </p:spPr>
      </p:pic>
      <p:pic>
        <p:nvPicPr>
          <p:cNvPr id="3079" name="Picture 7"/>
          <p:cNvPicPr>
            <a:picLocks noChangeAspect="1" noChangeArrowheads="1"/>
          </p:cNvPicPr>
          <p:nvPr/>
        </p:nvPicPr>
        <p:blipFill>
          <a:blip r:embed="rId7" cstate="print"/>
          <a:srcRect/>
          <a:stretch>
            <a:fillRect/>
          </a:stretch>
        </p:blipFill>
        <p:spPr bwMode="auto">
          <a:xfrm>
            <a:off x="1538004" y="2439652"/>
            <a:ext cx="1014128" cy="441278"/>
          </a:xfrm>
          <a:prstGeom prst="rect">
            <a:avLst/>
          </a:prstGeom>
          <a:noFill/>
          <a:ln w="9525">
            <a:noFill/>
            <a:miter lim="800000"/>
            <a:headEnd/>
            <a:tailEnd/>
          </a:ln>
        </p:spPr>
      </p:pic>
      <p:sp>
        <p:nvSpPr>
          <p:cNvPr id="9" name="TextBox 8"/>
          <p:cNvSpPr txBox="1"/>
          <p:nvPr/>
        </p:nvSpPr>
        <p:spPr>
          <a:xfrm>
            <a:off x="1480778" y="2403257"/>
            <a:ext cx="1077539" cy="559127"/>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AgencyCollector</a:t>
            </a:r>
          </a:p>
          <a:p>
            <a:pPr>
              <a:spcBef>
                <a:spcPts val="100"/>
              </a:spcBef>
              <a:spcAft>
                <a:spcPts val="100"/>
              </a:spcAft>
            </a:pPr>
            <a:r>
              <a:rPr lang="en-US" sz="900" dirty="0" smtClean="0">
                <a:solidFill>
                  <a:schemeClr val="tx1">
                    <a:lumMod val="65000"/>
                    <a:lumOff val="35000"/>
                  </a:schemeClr>
                </a:solidFill>
              </a:rPr>
              <a:t>AgencyManager</a:t>
            </a:r>
          </a:p>
          <a:p>
            <a:pPr>
              <a:spcBef>
                <a:spcPts val="100"/>
              </a:spcBef>
              <a:spcAft>
                <a:spcPts val="100"/>
              </a:spcAft>
            </a:pPr>
            <a:r>
              <a:rPr lang="en-US" sz="900" dirty="0" smtClean="0">
                <a:solidFill>
                  <a:schemeClr val="tx1">
                    <a:lumMod val="65000"/>
                    <a:lumOff val="35000"/>
                  </a:schemeClr>
                </a:solidFill>
              </a:rPr>
              <a:t>AgencyCompliance</a:t>
            </a:r>
            <a:endParaRPr lang="en-US" sz="900" dirty="0">
              <a:solidFill>
                <a:schemeClr val="tx1">
                  <a:lumMod val="65000"/>
                  <a:lumOff val="35000"/>
                </a:schemeClr>
              </a:solidFill>
            </a:endParaRPr>
          </a:p>
        </p:txBody>
      </p:sp>
      <p:pic>
        <p:nvPicPr>
          <p:cNvPr id="3080" name="Picture 8"/>
          <p:cNvPicPr>
            <a:picLocks noChangeAspect="1" noChangeArrowheads="1"/>
          </p:cNvPicPr>
          <p:nvPr/>
        </p:nvPicPr>
        <p:blipFill>
          <a:blip r:embed="rId8" cstate="print"/>
          <a:srcRect/>
          <a:stretch>
            <a:fillRect/>
          </a:stretch>
        </p:blipFill>
        <p:spPr bwMode="auto">
          <a:xfrm>
            <a:off x="5792478" y="2041594"/>
            <a:ext cx="860805" cy="168760"/>
          </a:xfrm>
          <a:prstGeom prst="rect">
            <a:avLst/>
          </a:prstGeom>
          <a:noFill/>
          <a:ln w="9525">
            <a:noFill/>
            <a:miter lim="800000"/>
            <a:headEnd/>
            <a:tailEnd/>
          </a:ln>
        </p:spPr>
      </p:pic>
      <p:sp>
        <p:nvSpPr>
          <p:cNvPr id="12" name="TextBox 11"/>
          <p:cNvSpPr txBox="1"/>
          <p:nvPr/>
        </p:nvSpPr>
        <p:spPr>
          <a:xfrm>
            <a:off x="5729781" y="2012023"/>
            <a:ext cx="947695" cy="230832"/>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AgencyCollector</a:t>
            </a:r>
          </a:p>
        </p:txBody>
      </p:sp>
      <p:sp>
        <p:nvSpPr>
          <p:cNvPr id="13" name="TextBox 12"/>
          <p:cNvSpPr txBox="1"/>
          <p:nvPr/>
        </p:nvSpPr>
        <p:spPr>
          <a:xfrm>
            <a:off x="7441961" y="1296753"/>
            <a:ext cx="1589963" cy="600164"/>
          </a:xfrm>
          <a:prstGeom prst="rect">
            <a:avLst/>
          </a:prstGeom>
          <a:solidFill>
            <a:srgbClr val="FFC000"/>
          </a:solidFill>
        </p:spPr>
        <p:txBody>
          <a:bodyPr wrap="square" rtlCol="0">
            <a:spAutoFit/>
          </a:bodyPr>
          <a:lstStyle/>
          <a:p>
            <a:pPr algn="ctr"/>
            <a:r>
              <a:rPr lang="en-US" sz="1100" dirty="0" smtClean="0"/>
              <a:t>o</a:t>
            </a:r>
            <a:r>
              <a:rPr lang="en-US" sz="1100" dirty="0" smtClean="0"/>
              <a:t>r Select “AgencyManager” or “AgencyCompliance”</a:t>
            </a:r>
            <a:endParaRPr lang="en-US" sz="1100" dirty="0"/>
          </a:p>
        </p:txBody>
      </p:sp>
      <p:sp>
        <p:nvSpPr>
          <p:cNvPr id="14" name="Down Arrow 13"/>
          <p:cNvSpPr/>
          <p:nvPr/>
        </p:nvSpPr>
        <p:spPr>
          <a:xfrm rot="3522245">
            <a:off x="7151425" y="1707222"/>
            <a:ext cx="184244" cy="55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p:cNvPicPr>
            <a:picLocks noChangeAspect="1" noChangeArrowheads="1"/>
          </p:cNvPicPr>
          <p:nvPr/>
        </p:nvPicPr>
        <p:blipFill>
          <a:blip r:embed="rId8" cstate="print"/>
          <a:srcRect/>
          <a:stretch>
            <a:fillRect/>
          </a:stretch>
        </p:blipFill>
        <p:spPr bwMode="auto">
          <a:xfrm>
            <a:off x="5789279" y="4978354"/>
            <a:ext cx="860805" cy="168760"/>
          </a:xfrm>
          <a:prstGeom prst="rect">
            <a:avLst/>
          </a:prstGeom>
          <a:noFill/>
          <a:ln w="9525">
            <a:noFill/>
            <a:miter lim="800000"/>
            <a:headEnd/>
            <a:tailEnd/>
          </a:ln>
        </p:spPr>
      </p:pic>
      <p:pic>
        <p:nvPicPr>
          <p:cNvPr id="3081" name="Picture 9"/>
          <p:cNvPicPr>
            <a:picLocks noChangeAspect="1" noChangeArrowheads="1"/>
          </p:cNvPicPr>
          <p:nvPr/>
        </p:nvPicPr>
        <p:blipFill>
          <a:blip r:embed="rId9" cstate="print"/>
          <a:srcRect/>
          <a:stretch>
            <a:fillRect/>
          </a:stretch>
        </p:blipFill>
        <p:spPr bwMode="auto">
          <a:xfrm>
            <a:off x="4579676" y="5401534"/>
            <a:ext cx="4172438" cy="901806"/>
          </a:xfrm>
          <a:prstGeom prst="rect">
            <a:avLst/>
          </a:prstGeom>
          <a:noFill/>
          <a:ln w="9525">
            <a:noFill/>
            <a:miter lim="800000"/>
            <a:headEnd/>
            <a:tailEnd/>
          </a:ln>
        </p:spPr>
      </p:pic>
      <p:sp>
        <p:nvSpPr>
          <p:cNvPr id="16" name="TextBox 15"/>
          <p:cNvSpPr txBox="1"/>
          <p:nvPr/>
        </p:nvSpPr>
        <p:spPr>
          <a:xfrm>
            <a:off x="5698239" y="4963031"/>
            <a:ext cx="947695" cy="230832"/>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AgencyCollector</a:t>
            </a:r>
          </a:p>
        </p:txBody>
      </p:sp>
      <p:sp>
        <p:nvSpPr>
          <p:cNvPr id="19" name="Rectangle 18"/>
          <p:cNvSpPr/>
          <p:nvPr/>
        </p:nvSpPr>
        <p:spPr>
          <a:xfrm>
            <a:off x="4793064" y="5420944"/>
            <a:ext cx="854110" cy="155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730246" y="5381712"/>
            <a:ext cx="947695" cy="230832"/>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AgencyManager</a:t>
            </a:r>
          </a:p>
        </p:txBody>
      </p:sp>
      <p:pic>
        <p:nvPicPr>
          <p:cNvPr id="21" name="Picture 8"/>
          <p:cNvPicPr>
            <a:picLocks noChangeAspect="1" noChangeArrowheads="1"/>
          </p:cNvPicPr>
          <p:nvPr/>
        </p:nvPicPr>
        <p:blipFill>
          <a:blip r:embed="rId8" cstate="print"/>
          <a:srcRect/>
          <a:stretch>
            <a:fillRect/>
          </a:stretch>
        </p:blipFill>
        <p:spPr bwMode="auto">
          <a:xfrm>
            <a:off x="5790954" y="5417131"/>
            <a:ext cx="860805" cy="168760"/>
          </a:xfrm>
          <a:prstGeom prst="rect">
            <a:avLst/>
          </a:prstGeom>
          <a:noFill/>
          <a:ln w="9525">
            <a:noFill/>
            <a:miter lim="800000"/>
            <a:headEnd/>
            <a:tailEnd/>
          </a:ln>
        </p:spPr>
      </p:pic>
      <p:pic>
        <p:nvPicPr>
          <p:cNvPr id="23" name="Picture 2"/>
          <p:cNvPicPr>
            <a:picLocks noChangeAspect="1" noChangeArrowheads="1"/>
          </p:cNvPicPr>
          <p:nvPr/>
        </p:nvPicPr>
        <p:blipFill>
          <a:blip r:embed="rId2" cstate="print"/>
          <a:srcRect l="27921" t="46940" r="42841" b="46626"/>
          <a:stretch>
            <a:fillRect/>
          </a:stretch>
        </p:blipFill>
        <p:spPr bwMode="auto">
          <a:xfrm>
            <a:off x="5768512" y="5397028"/>
            <a:ext cx="1172038" cy="214312"/>
          </a:xfrm>
          <a:prstGeom prst="rect">
            <a:avLst/>
          </a:prstGeom>
          <a:noFill/>
          <a:ln w="9525">
            <a:noFill/>
            <a:miter lim="800000"/>
            <a:headEnd/>
            <a:tailEnd/>
          </a:ln>
        </p:spPr>
      </p:pic>
      <p:pic>
        <p:nvPicPr>
          <p:cNvPr id="3082" name="Picture 10"/>
          <p:cNvPicPr>
            <a:picLocks noChangeAspect="1" noChangeArrowheads="1"/>
          </p:cNvPicPr>
          <p:nvPr/>
        </p:nvPicPr>
        <p:blipFill>
          <a:blip r:embed="rId8" cstate="print"/>
          <a:srcRect/>
          <a:stretch>
            <a:fillRect/>
          </a:stretch>
        </p:blipFill>
        <p:spPr bwMode="auto">
          <a:xfrm>
            <a:off x="5767387" y="5616102"/>
            <a:ext cx="1166813" cy="538162"/>
          </a:xfrm>
          <a:prstGeom prst="rect">
            <a:avLst/>
          </a:prstGeom>
          <a:noFill/>
          <a:ln w="9525">
            <a:solidFill>
              <a:schemeClr val="bg1">
                <a:lumMod val="75000"/>
              </a:schemeClr>
            </a:solidFill>
            <a:miter lim="800000"/>
            <a:headEnd/>
            <a:tailEnd/>
          </a:ln>
        </p:spPr>
      </p:pic>
      <p:sp>
        <p:nvSpPr>
          <p:cNvPr id="29" name="TextBox 28"/>
          <p:cNvSpPr txBox="1"/>
          <p:nvPr/>
        </p:nvSpPr>
        <p:spPr>
          <a:xfrm>
            <a:off x="5725606" y="5610311"/>
            <a:ext cx="896399" cy="559127"/>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Howard, James</a:t>
            </a:r>
          </a:p>
          <a:p>
            <a:pPr>
              <a:spcBef>
                <a:spcPts val="100"/>
              </a:spcBef>
              <a:spcAft>
                <a:spcPts val="100"/>
              </a:spcAft>
            </a:pPr>
            <a:r>
              <a:rPr lang="en-US" sz="900" dirty="0" smtClean="0">
                <a:solidFill>
                  <a:schemeClr val="tx1">
                    <a:lumMod val="65000"/>
                    <a:lumOff val="35000"/>
                  </a:schemeClr>
                </a:solidFill>
              </a:rPr>
              <a:t>Martin, Steve</a:t>
            </a:r>
          </a:p>
          <a:p>
            <a:pPr>
              <a:spcBef>
                <a:spcPts val="100"/>
              </a:spcBef>
              <a:spcAft>
                <a:spcPts val="100"/>
              </a:spcAft>
            </a:pPr>
            <a:r>
              <a:rPr lang="en-US" sz="900" dirty="0" smtClean="0">
                <a:solidFill>
                  <a:schemeClr val="tx1">
                    <a:lumMod val="65000"/>
                    <a:lumOff val="35000"/>
                  </a:schemeClr>
                </a:solidFill>
              </a:rPr>
              <a:t>Smith, John</a:t>
            </a:r>
          </a:p>
        </p:txBody>
      </p:sp>
      <p:sp>
        <p:nvSpPr>
          <p:cNvPr id="30" name="TextBox 29"/>
          <p:cNvSpPr txBox="1"/>
          <p:nvPr/>
        </p:nvSpPr>
        <p:spPr>
          <a:xfrm>
            <a:off x="131862" y="3523407"/>
            <a:ext cx="1589963" cy="430887"/>
          </a:xfrm>
          <a:prstGeom prst="rect">
            <a:avLst/>
          </a:prstGeom>
          <a:solidFill>
            <a:srgbClr val="FFC000"/>
          </a:solidFill>
        </p:spPr>
        <p:txBody>
          <a:bodyPr wrap="square" rtlCol="0">
            <a:spAutoFit/>
          </a:bodyPr>
          <a:lstStyle/>
          <a:p>
            <a:pPr algn="ctr"/>
            <a:r>
              <a:rPr lang="en-US" sz="1100" dirty="0" smtClean="0"/>
              <a:t>New role names from “aspnet_roles” table</a:t>
            </a:r>
            <a:endParaRPr lang="en-US" sz="1100" dirty="0"/>
          </a:p>
        </p:txBody>
      </p:sp>
      <p:sp>
        <p:nvSpPr>
          <p:cNvPr id="31" name="Down Arrow 30"/>
          <p:cNvSpPr/>
          <p:nvPr/>
        </p:nvSpPr>
        <p:spPr>
          <a:xfrm rot="13480307">
            <a:off x="1060873" y="2597393"/>
            <a:ext cx="184244" cy="1114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172616" y="4206983"/>
            <a:ext cx="2468970" cy="1277273"/>
          </a:xfrm>
          <a:prstGeom prst="rect">
            <a:avLst/>
          </a:prstGeom>
          <a:solidFill>
            <a:srgbClr val="FFC000"/>
          </a:solidFill>
        </p:spPr>
        <p:txBody>
          <a:bodyPr wrap="square" rtlCol="0">
            <a:spAutoFit/>
          </a:bodyPr>
          <a:lstStyle/>
          <a:p>
            <a:pPr algn="ctr"/>
            <a:r>
              <a:rPr lang="en-US" sz="1100" b="1" dirty="0" smtClean="0"/>
              <a:t>ONLY</a:t>
            </a:r>
            <a:r>
              <a:rPr lang="en-US" sz="1100" dirty="0" smtClean="0"/>
              <a:t> when “AgencyCollector” is selected and “Collection Agency” is DCI</a:t>
            </a:r>
          </a:p>
          <a:p>
            <a:pPr algn="ctr"/>
            <a:endParaRPr lang="en-US" sz="1100" dirty="0" smtClean="0"/>
          </a:p>
          <a:p>
            <a:pPr algn="ctr"/>
            <a:r>
              <a:rPr lang="en-US" sz="1100" b="1" dirty="0" smtClean="0"/>
              <a:t>THEN</a:t>
            </a:r>
            <a:r>
              <a:rPr lang="en-US" sz="1100" dirty="0" smtClean="0"/>
              <a:t> - - Provide additional drop-down selection to choose the appropriate “AgencyManager” for the “AgencyCollector” user being created</a:t>
            </a:r>
            <a:endParaRPr lang="en-US" sz="1100" dirty="0"/>
          </a:p>
        </p:txBody>
      </p:sp>
      <p:sp>
        <p:nvSpPr>
          <p:cNvPr id="33" name="Down Arrow 32"/>
          <p:cNvSpPr/>
          <p:nvPr/>
        </p:nvSpPr>
        <p:spPr>
          <a:xfrm rot="17645268">
            <a:off x="5040043" y="4380503"/>
            <a:ext cx="184244" cy="1113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637068" y="2122151"/>
            <a:ext cx="1342430" cy="430887"/>
          </a:xfrm>
          <a:prstGeom prst="rect">
            <a:avLst/>
          </a:prstGeom>
          <a:solidFill>
            <a:srgbClr val="FFC000"/>
          </a:solidFill>
        </p:spPr>
        <p:txBody>
          <a:bodyPr wrap="square" rtlCol="0">
            <a:spAutoFit/>
          </a:bodyPr>
          <a:lstStyle/>
          <a:p>
            <a:pPr algn="ctr"/>
            <a:r>
              <a:rPr lang="en-US" sz="1100" dirty="0" smtClean="0"/>
              <a:t>“DCI” will be the Collection Agency</a:t>
            </a:r>
            <a:endParaRPr lang="en-US" sz="1100" dirty="0"/>
          </a:p>
        </p:txBody>
      </p:sp>
      <p:sp>
        <p:nvSpPr>
          <p:cNvPr id="35" name="Down Arrow 34"/>
          <p:cNvSpPr/>
          <p:nvPr/>
        </p:nvSpPr>
        <p:spPr>
          <a:xfrm rot="5400000">
            <a:off x="7186782" y="2079079"/>
            <a:ext cx="184244" cy="55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405669" y="5855737"/>
            <a:ext cx="2597927" cy="769441"/>
          </a:xfrm>
          <a:prstGeom prst="rect">
            <a:avLst/>
          </a:prstGeom>
          <a:solidFill>
            <a:srgbClr val="FFC000"/>
          </a:solidFill>
        </p:spPr>
        <p:txBody>
          <a:bodyPr wrap="square" rtlCol="0">
            <a:spAutoFit/>
          </a:bodyPr>
          <a:lstStyle/>
          <a:p>
            <a:pPr algn="ctr"/>
            <a:r>
              <a:rPr lang="en-US" sz="1100" dirty="0" smtClean="0"/>
              <a:t>Example list of possible “AgencyManager” names - - they should be displayed in this manner with data pulled from “aspnet_users” table</a:t>
            </a:r>
            <a:endParaRPr lang="en-US" sz="1100" dirty="0"/>
          </a:p>
        </p:txBody>
      </p:sp>
      <p:sp>
        <p:nvSpPr>
          <p:cNvPr id="38" name="Down Arrow 37"/>
          <p:cNvSpPr/>
          <p:nvPr/>
        </p:nvSpPr>
        <p:spPr>
          <a:xfrm rot="14516173">
            <a:off x="5277442" y="5695386"/>
            <a:ext cx="184244" cy="8744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0" y="0"/>
            <a:ext cx="3337965" cy="369332"/>
          </a:xfrm>
          <a:prstGeom prst="rect">
            <a:avLst/>
          </a:prstGeom>
          <a:solidFill>
            <a:schemeClr val="accent3">
              <a:lumMod val="60000"/>
              <a:lumOff val="40000"/>
            </a:schemeClr>
          </a:solidFill>
        </p:spPr>
        <p:txBody>
          <a:bodyPr wrap="none" rtlCol="0">
            <a:spAutoFit/>
          </a:bodyPr>
          <a:lstStyle/>
          <a:p>
            <a:r>
              <a:rPr lang="en-US" dirty="0" smtClean="0"/>
              <a:t>Add New Role Creation Capability</a:t>
            </a:r>
            <a:endParaRPr lang="en-US" dirty="0"/>
          </a:p>
        </p:txBody>
      </p:sp>
      <p:sp>
        <p:nvSpPr>
          <p:cNvPr id="40" name="TextBox 39"/>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3</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49781" y="1417961"/>
            <a:ext cx="9193781" cy="3836787"/>
            <a:chOff x="-49781" y="352641"/>
            <a:chExt cx="9193781" cy="3836787"/>
          </a:xfrm>
        </p:grpSpPr>
        <p:pic>
          <p:nvPicPr>
            <p:cNvPr id="1026" name="Picture 2"/>
            <p:cNvPicPr>
              <a:picLocks noChangeAspect="1" noChangeArrowheads="1"/>
            </p:cNvPicPr>
            <p:nvPr/>
          </p:nvPicPr>
          <p:blipFill>
            <a:blip r:embed="rId2" cstate="print"/>
            <a:srcRect/>
            <a:stretch>
              <a:fillRect/>
            </a:stretch>
          </p:blipFill>
          <p:spPr bwMode="auto">
            <a:xfrm>
              <a:off x="0" y="352641"/>
              <a:ext cx="9144000" cy="3836787"/>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r="83897"/>
            <a:stretch>
              <a:fillRect/>
            </a:stretch>
          </p:blipFill>
          <p:spPr bwMode="auto">
            <a:xfrm>
              <a:off x="1535838" y="1206438"/>
              <a:ext cx="1057608" cy="2353507"/>
            </a:xfrm>
            <a:prstGeom prst="rect">
              <a:avLst/>
            </a:prstGeom>
            <a:noFill/>
            <a:ln w="9525">
              <a:noFill/>
              <a:miter lim="800000"/>
              <a:headEnd/>
              <a:tailEnd/>
            </a:ln>
          </p:spPr>
        </p:pic>
        <p:pic>
          <p:nvPicPr>
            <p:cNvPr id="15" name="Picture 4"/>
            <p:cNvPicPr>
              <a:picLocks noChangeAspect="1" noChangeArrowheads="1"/>
            </p:cNvPicPr>
            <p:nvPr/>
          </p:nvPicPr>
          <p:blipFill>
            <a:blip r:embed="rId3" cstate="print"/>
            <a:srcRect l="18879" r="69387"/>
            <a:stretch>
              <a:fillRect/>
            </a:stretch>
          </p:blipFill>
          <p:spPr bwMode="auto">
            <a:xfrm>
              <a:off x="2557264" y="1203259"/>
              <a:ext cx="770637" cy="2353507"/>
            </a:xfrm>
            <a:prstGeom prst="rect">
              <a:avLst/>
            </a:prstGeom>
            <a:noFill/>
            <a:ln w="9525">
              <a:noFill/>
              <a:miter lim="800000"/>
              <a:headEnd/>
              <a:tailEnd/>
            </a:ln>
          </p:spPr>
        </p:pic>
        <p:pic>
          <p:nvPicPr>
            <p:cNvPr id="16" name="Picture 4"/>
            <p:cNvPicPr>
              <a:picLocks noChangeAspect="1" noChangeArrowheads="1"/>
            </p:cNvPicPr>
            <p:nvPr/>
          </p:nvPicPr>
          <p:blipFill>
            <a:blip r:embed="rId3" cstate="print"/>
            <a:srcRect l="35629" r="15237"/>
            <a:stretch>
              <a:fillRect/>
            </a:stretch>
          </p:blipFill>
          <p:spPr bwMode="auto">
            <a:xfrm>
              <a:off x="3249768" y="1201748"/>
              <a:ext cx="3226910" cy="2353507"/>
            </a:xfrm>
            <a:prstGeom prst="rect">
              <a:avLst/>
            </a:prstGeom>
            <a:noFill/>
            <a:ln w="9525">
              <a:noFill/>
              <a:miter lim="800000"/>
              <a:headEnd/>
              <a:tailEnd/>
            </a:ln>
          </p:spPr>
        </p:pic>
        <p:pic>
          <p:nvPicPr>
            <p:cNvPr id="17" name="Picture 4"/>
            <p:cNvPicPr>
              <a:picLocks noChangeAspect="1" noChangeArrowheads="1"/>
            </p:cNvPicPr>
            <p:nvPr/>
          </p:nvPicPr>
          <p:blipFill>
            <a:blip r:embed="rId3" cstate="print"/>
            <a:srcRect l="82523" r="3677"/>
            <a:stretch>
              <a:fillRect/>
            </a:stretch>
          </p:blipFill>
          <p:spPr bwMode="auto">
            <a:xfrm>
              <a:off x="8110904" y="1204110"/>
              <a:ext cx="906347" cy="2353507"/>
            </a:xfrm>
            <a:prstGeom prst="rect">
              <a:avLst/>
            </a:prstGeom>
            <a:noFill/>
            <a:ln w="9525">
              <a:noFill/>
              <a:miter lim="800000"/>
              <a:headEnd/>
              <a:tailEnd/>
            </a:ln>
          </p:spPr>
        </p:pic>
        <p:grpSp>
          <p:nvGrpSpPr>
            <p:cNvPr id="18" name="Group 17"/>
            <p:cNvGrpSpPr/>
            <p:nvPr/>
          </p:nvGrpSpPr>
          <p:grpSpPr>
            <a:xfrm>
              <a:off x="6211024" y="1201414"/>
              <a:ext cx="2048310" cy="2353507"/>
              <a:chOff x="2127564" y="4279592"/>
              <a:chExt cx="2373415" cy="2353507"/>
            </a:xfrm>
          </p:grpSpPr>
          <p:pic>
            <p:nvPicPr>
              <p:cNvPr id="13" name="Picture 4"/>
              <p:cNvPicPr>
                <a:picLocks noChangeAspect="1" noChangeArrowheads="1"/>
              </p:cNvPicPr>
              <p:nvPr/>
            </p:nvPicPr>
            <p:blipFill>
              <a:blip r:embed="rId3" cstate="print"/>
              <a:srcRect l="19305" r="49508"/>
              <a:stretch>
                <a:fillRect/>
              </a:stretch>
            </p:blipFill>
            <p:spPr bwMode="auto">
              <a:xfrm>
                <a:off x="2127564" y="4279592"/>
                <a:ext cx="2373415" cy="2353507"/>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2348465" y="4364929"/>
                <a:ext cx="621437" cy="147516"/>
              </a:xfrm>
              <a:prstGeom prst="rect">
                <a:avLst/>
              </a:prstGeom>
              <a:noFill/>
              <a:ln w="9525">
                <a:noFill/>
                <a:miter lim="800000"/>
                <a:headEnd/>
                <a:tailEnd/>
              </a:ln>
            </p:spPr>
          </p:pic>
          <p:pic>
            <p:nvPicPr>
              <p:cNvPr id="14" name="Picture 5"/>
              <p:cNvPicPr>
                <a:picLocks noChangeAspect="1" noChangeArrowheads="1"/>
              </p:cNvPicPr>
              <p:nvPr/>
            </p:nvPicPr>
            <p:blipFill>
              <a:blip r:embed="rId4" cstate="print"/>
              <a:srcRect/>
              <a:stretch>
                <a:fillRect/>
              </a:stretch>
            </p:blipFill>
            <p:spPr bwMode="auto">
              <a:xfrm>
                <a:off x="3572215" y="4353557"/>
                <a:ext cx="621437" cy="147516"/>
              </a:xfrm>
              <a:prstGeom prst="rect">
                <a:avLst/>
              </a:prstGeom>
              <a:noFill/>
              <a:ln w="9525">
                <a:noFill/>
                <a:miter lim="800000"/>
                <a:headEnd/>
                <a:tailEnd/>
              </a:ln>
            </p:spPr>
          </p:pic>
          <p:sp>
            <p:nvSpPr>
              <p:cNvPr id="9" name="TextBox 8"/>
              <p:cNvSpPr txBox="1"/>
              <p:nvPr/>
            </p:nvSpPr>
            <p:spPr>
              <a:xfrm>
                <a:off x="2347044" y="4307150"/>
                <a:ext cx="982961" cy="261610"/>
              </a:xfrm>
              <a:prstGeom prst="rect">
                <a:avLst/>
              </a:prstGeom>
              <a:noFill/>
            </p:spPr>
            <p:txBody>
              <a:bodyPr wrap="none" rtlCol="0">
                <a:spAutoFit/>
              </a:bodyPr>
              <a:lstStyle/>
              <a:p>
                <a:r>
                  <a:rPr lang="en-US" sz="1100" dirty="0" smtClean="0">
                    <a:solidFill>
                      <a:schemeClr val="tx1">
                        <a:lumMod val="65000"/>
                        <a:lumOff val="35000"/>
                      </a:schemeClr>
                    </a:solidFill>
                  </a:rPr>
                  <a:t>Updated Date</a:t>
                </a:r>
                <a:endParaRPr lang="en-US" sz="1100" dirty="0">
                  <a:solidFill>
                    <a:schemeClr val="tx1">
                      <a:lumMod val="65000"/>
                      <a:lumOff val="35000"/>
                    </a:schemeClr>
                  </a:solidFill>
                </a:endParaRPr>
              </a:p>
            </p:txBody>
          </p:sp>
          <p:sp>
            <p:nvSpPr>
              <p:cNvPr id="12" name="TextBox 11"/>
              <p:cNvSpPr txBox="1"/>
              <p:nvPr/>
            </p:nvSpPr>
            <p:spPr>
              <a:xfrm>
                <a:off x="3521239" y="4307150"/>
                <a:ext cx="853119" cy="261610"/>
              </a:xfrm>
              <a:prstGeom prst="rect">
                <a:avLst/>
              </a:prstGeom>
              <a:noFill/>
            </p:spPr>
            <p:txBody>
              <a:bodyPr wrap="none" rtlCol="0">
                <a:spAutoFit/>
              </a:bodyPr>
              <a:lstStyle/>
              <a:p>
                <a:r>
                  <a:rPr lang="en-US" sz="1100" dirty="0" smtClean="0">
                    <a:solidFill>
                      <a:schemeClr val="tx1">
                        <a:lumMod val="65000"/>
                        <a:lumOff val="35000"/>
                      </a:schemeClr>
                    </a:solidFill>
                  </a:rPr>
                  <a:t>Updated By</a:t>
                </a:r>
                <a:endParaRPr lang="en-US" sz="1100" dirty="0">
                  <a:solidFill>
                    <a:schemeClr val="tx1">
                      <a:lumMod val="65000"/>
                      <a:lumOff val="35000"/>
                    </a:schemeClr>
                  </a:solidFill>
                </a:endParaRPr>
              </a:p>
            </p:txBody>
          </p:sp>
        </p:grpSp>
        <p:pic>
          <p:nvPicPr>
            <p:cNvPr id="1030" name="Picture 6"/>
            <p:cNvPicPr>
              <a:picLocks noChangeAspect="1" noChangeArrowheads="1"/>
            </p:cNvPicPr>
            <p:nvPr/>
          </p:nvPicPr>
          <p:blipFill>
            <a:blip r:embed="rId5" cstate="print"/>
            <a:srcRect/>
            <a:stretch>
              <a:fillRect/>
            </a:stretch>
          </p:blipFill>
          <p:spPr bwMode="auto">
            <a:xfrm>
              <a:off x="6396084" y="1724590"/>
              <a:ext cx="683725" cy="235238"/>
            </a:xfrm>
            <a:prstGeom prst="rect">
              <a:avLst/>
            </a:prstGeom>
            <a:noFill/>
            <a:ln w="9525">
              <a:noFill/>
              <a:miter lim="800000"/>
              <a:headEnd/>
              <a:tailEnd/>
            </a:ln>
          </p:spPr>
        </p:pic>
        <p:pic>
          <p:nvPicPr>
            <p:cNvPr id="22" name="Picture 6"/>
            <p:cNvPicPr>
              <a:picLocks noChangeAspect="1" noChangeArrowheads="1"/>
            </p:cNvPicPr>
            <p:nvPr/>
          </p:nvPicPr>
          <p:blipFill>
            <a:blip r:embed="rId5" cstate="print"/>
            <a:srcRect/>
            <a:stretch>
              <a:fillRect/>
            </a:stretch>
          </p:blipFill>
          <p:spPr bwMode="auto">
            <a:xfrm>
              <a:off x="7490046" y="1695921"/>
              <a:ext cx="683725" cy="235238"/>
            </a:xfrm>
            <a:prstGeom prst="rect">
              <a:avLst/>
            </a:prstGeom>
            <a:noFill/>
            <a:ln w="9525">
              <a:noFill/>
              <a:miter lim="800000"/>
              <a:headEnd/>
              <a:tailEnd/>
            </a:ln>
          </p:spPr>
        </p:pic>
        <p:pic>
          <p:nvPicPr>
            <p:cNvPr id="23" name="Picture 6"/>
            <p:cNvPicPr>
              <a:picLocks noChangeAspect="1" noChangeArrowheads="1"/>
            </p:cNvPicPr>
            <p:nvPr/>
          </p:nvPicPr>
          <p:blipFill>
            <a:blip r:embed="rId5" cstate="print"/>
            <a:srcRect/>
            <a:stretch>
              <a:fillRect/>
            </a:stretch>
          </p:blipFill>
          <p:spPr bwMode="auto">
            <a:xfrm>
              <a:off x="6403629" y="2673694"/>
              <a:ext cx="683725" cy="235238"/>
            </a:xfrm>
            <a:prstGeom prst="rect">
              <a:avLst/>
            </a:prstGeom>
            <a:noFill/>
            <a:ln w="9525">
              <a:noFill/>
              <a:miter lim="800000"/>
              <a:headEnd/>
              <a:tailEnd/>
            </a:ln>
          </p:spPr>
        </p:pic>
        <p:pic>
          <p:nvPicPr>
            <p:cNvPr id="24" name="Picture 6"/>
            <p:cNvPicPr>
              <a:picLocks noChangeAspect="1" noChangeArrowheads="1"/>
            </p:cNvPicPr>
            <p:nvPr/>
          </p:nvPicPr>
          <p:blipFill>
            <a:blip r:embed="rId5" cstate="print"/>
            <a:srcRect/>
            <a:stretch>
              <a:fillRect/>
            </a:stretch>
          </p:blipFill>
          <p:spPr bwMode="auto">
            <a:xfrm>
              <a:off x="7471937" y="2682749"/>
              <a:ext cx="683725" cy="235238"/>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srcRect/>
            <a:stretch>
              <a:fillRect/>
            </a:stretch>
          </p:blipFill>
          <p:spPr bwMode="auto">
            <a:xfrm>
              <a:off x="6400374" y="3133631"/>
              <a:ext cx="616060" cy="216152"/>
            </a:xfrm>
            <a:prstGeom prst="rect">
              <a:avLst/>
            </a:prstGeom>
            <a:noFill/>
            <a:ln w="9525">
              <a:noFill/>
              <a:miter lim="800000"/>
              <a:headEnd/>
              <a:tailEnd/>
            </a:ln>
          </p:spPr>
        </p:pic>
        <p:pic>
          <p:nvPicPr>
            <p:cNvPr id="26" name="Picture 7"/>
            <p:cNvPicPr>
              <a:picLocks noChangeAspect="1" noChangeArrowheads="1"/>
            </p:cNvPicPr>
            <p:nvPr/>
          </p:nvPicPr>
          <p:blipFill>
            <a:blip r:embed="rId6" cstate="print"/>
            <a:srcRect/>
            <a:stretch>
              <a:fillRect/>
            </a:stretch>
          </p:blipFill>
          <p:spPr bwMode="auto">
            <a:xfrm>
              <a:off x="7476225" y="3141173"/>
              <a:ext cx="616060" cy="216152"/>
            </a:xfrm>
            <a:prstGeom prst="rect">
              <a:avLst/>
            </a:prstGeom>
            <a:noFill/>
            <a:ln w="9525">
              <a:noFill/>
              <a:miter lim="800000"/>
              <a:headEnd/>
              <a:tailEnd/>
            </a:ln>
          </p:spPr>
        </p:pic>
        <p:pic>
          <p:nvPicPr>
            <p:cNvPr id="27" name="Picture 7"/>
            <p:cNvPicPr>
              <a:picLocks noChangeAspect="1" noChangeArrowheads="1"/>
            </p:cNvPicPr>
            <p:nvPr/>
          </p:nvPicPr>
          <p:blipFill>
            <a:blip r:embed="rId6" cstate="print"/>
            <a:srcRect/>
            <a:stretch>
              <a:fillRect/>
            </a:stretch>
          </p:blipFill>
          <p:spPr bwMode="auto">
            <a:xfrm>
              <a:off x="7485280" y="2253933"/>
              <a:ext cx="616060" cy="216152"/>
            </a:xfrm>
            <a:prstGeom prst="rect">
              <a:avLst/>
            </a:prstGeom>
            <a:noFill/>
            <a:ln w="9525">
              <a:noFill/>
              <a:miter lim="800000"/>
              <a:headEnd/>
              <a:tailEnd/>
            </a:ln>
          </p:spPr>
        </p:pic>
        <p:pic>
          <p:nvPicPr>
            <p:cNvPr id="28" name="Picture 7"/>
            <p:cNvPicPr>
              <a:picLocks noChangeAspect="1" noChangeArrowheads="1"/>
            </p:cNvPicPr>
            <p:nvPr/>
          </p:nvPicPr>
          <p:blipFill>
            <a:blip r:embed="rId6" cstate="print"/>
            <a:srcRect/>
            <a:stretch>
              <a:fillRect/>
            </a:stretch>
          </p:blipFill>
          <p:spPr bwMode="auto">
            <a:xfrm>
              <a:off x="6416970" y="2217722"/>
              <a:ext cx="616060" cy="216152"/>
            </a:xfrm>
            <a:prstGeom prst="rect">
              <a:avLst/>
            </a:prstGeom>
            <a:noFill/>
            <a:ln w="9525">
              <a:noFill/>
              <a:miter lim="800000"/>
              <a:headEnd/>
              <a:tailEnd/>
            </a:ln>
          </p:spPr>
        </p:pic>
        <p:sp>
          <p:nvSpPr>
            <p:cNvPr id="29" name="TextBox 28"/>
            <p:cNvSpPr txBox="1"/>
            <p:nvPr/>
          </p:nvSpPr>
          <p:spPr>
            <a:xfrm>
              <a:off x="6455121" y="1673385"/>
              <a:ext cx="688009" cy="246221"/>
            </a:xfrm>
            <a:prstGeom prst="rect">
              <a:avLst/>
            </a:prstGeom>
            <a:noFill/>
          </p:spPr>
          <p:txBody>
            <a:bodyPr wrap="none" rtlCol="0">
              <a:spAutoFit/>
            </a:bodyPr>
            <a:lstStyle/>
            <a:p>
              <a:r>
                <a:rPr lang="en-US" sz="1000" b="1" dirty="0" smtClean="0">
                  <a:solidFill>
                    <a:schemeClr val="bg1">
                      <a:lumMod val="50000"/>
                    </a:schemeClr>
                  </a:solidFill>
                </a:rPr>
                <a:t>10/21/14</a:t>
              </a:r>
              <a:endParaRPr lang="en-US" sz="1000" b="1" dirty="0">
                <a:solidFill>
                  <a:schemeClr val="bg1">
                    <a:lumMod val="50000"/>
                  </a:schemeClr>
                </a:solidFill>
              </a:endParaRPr>
            </a:p>
          </p:txBody>
        </p:sp>
        <p:sp>
          <p:nvSpPr>
            <p:cNvPr id="30" name="TextBox 29"/>
            <p:cNvSpPr txBox="1"/>
            <p:nvPr/>
          </p:nvSpPr>
          <p:spPr>
            <a:xfrm>
              <a:off x="6489826" y="2206031"/>
              <a:ext cx="688009" cy="246221"/>
            </a:xfrm>
            <a:prstGeom prst="rect">
              <a:avLst/>
            </a:prstGeom>
            <a:noFill/>
          </p:spPr>
          <p:txBody>
            <a:bodyPr wrap="none" rtlCol="0">
              <a:spAutoFit/>
            </a:bodyPr>
            <a:lstStyle/>
            <a:p>
              <a:r>
                <a:rPr lang="en-US" sz="1000" b="1" dirty="0" smtClean="0">
                  <a:solidFill>
                    <a:schemeClr val="bg1">
                      <a:lumMod val="50000"/>
                    </a:schemeClr>
                  </a:solidFill>
                </a:rPr>
                <a:t>10/21/14</a:t>
              </a:r>
              <a:endParaRPr lang="en-US" sz="1000" b="1" dirty="0">
                <a:solidFill>
                  <a:schemeClr val="bg1">
                    <a:lumMod val="50000"/>
                  </a:schemeClr>
                </a:solidFill>
              </a:endParaRPr>
            </a:p>
          </p:txBody>
        </p:sp>
        <p:sp>
          <p:nvSpPr>
            <p:cNvPr id="31" name="TextBox 30"/>
            <p:cNvSpPr txBox="1"/>
            <p:nvPr/>
          </p:nvSpPr>
          <p:spPr>
            <a:xfrm>
              <a:off x="6498880" y="2649650"/>
              <a:ext cx="688009" cy="246221"/>
            </a:xfrm>
            <a:prstGeom prst="rect">
              <a:avLst/>
            </a:prstGeom>
            <a:noFill/>
          </p:spPr>
          <p:txBody>
            <a:bodyPr wrap="none" rtlCol="0">
              <a:spAutoFit/>
            </a:bodyPr>
            <a:lstStyle/>
            <a:p>
              <a:r>
                <a:rPr lang="en-US" sz="1000" b="1" dirty="0" smtClean="0">
                  <a:solidFill>
                    <a:schemeClr val="bg1">
                      <a:lumMod val="50000"/>
                    </a:schemeClr>
                  </a:solidFill>
                </a:rPr>
                <a:t>10/21/14</a:t>
              </a:r>
              <a:endParaRPr lang="en-US" sz="1000" b="1" dirty="0">
                <a:solidFill>
                  <a:schemeClr val="bg1">
                    <a:lumMod val="50000"/>
                  </a:schemeClr>
                </a:solidFill>
              </a:endParaRPr>
            </a:p>
          </p:txBody>
        </p:sp>
        <p:sp>
          <p:nvSpPr>
            <p:cNvPr id="32" name="TextBox 31"/>
            <p:cNvSpPr txBox="1"/>
            <p:nvPr/>
          </p:nvSpPr>
          <p:spPr>
            <a:xfrm>
              <a:off x="6480772" y="3093270"/>
              <a:ext cx="688009" cy="246221"/>
            </a:xfrm>
            <a:prstGeom prst="rect">
              <a:avLst/>
            </a:prstGeom>
            <a:noFill/>
          </p:spPr>
          <p:txBody>
            <a:bodyPr wrap="none" rtlCol="0">
              <a:spAutoFit/>
            </a:bodyPr>
            <a:lstStyle/>
            <a:p>
              <a:r>
                <a:rPr lang="en-US" sz="1000" b="1" dirty="0" smtClean="0">
                  <a:solidFill>
                    <a:schemeClr val="bg1">
                      <a:lumMod val="50000"/>
                    </a:schemeClr>
                  </a:solidFill>
                </a:rPr>
                <a:t>10/21/14</a:t>
              </a:r>
              <a:endParaRPr lang="en-US" sz="1000" b="1" dirty="0">
                <a:solidFill>
                  <a:schemeClr val="bg1">
                    <a:lumMod val="50000"/>
                  </a:schemeClr>
                </a:solidFill>
              </a:endParaRPr>
            </a:p>
          </p:txBody>
        </p:sp>
        <p:sp>
          <p:nvSpPr>
            <p:cNvPr id="33" name="TextBox 32"/>
            <p:cNvSpPr txBox="1"/>
            <p:nvPr/>
          </p:nvSpPr>
          <p:spPr>
            <a:xfrm>
              <a:off x="7402720" y="1673385"/>
              <a:ext cx="806631" cy="246221"/>
            </a:xfrm>
            <a:prstGeom prst="rect">
              <a:avLst/>
            </a:prstGeom>
            <a:noFill/>
          </p:spPr>
          <p:txBody>
            <a:bodyPr wrap="none" rtlCol="0">
              <a:spAutoFit/>
            </a:bodyPr>
            <a:lstStyle/>
            <a:p>
              <a:r>
                <a:rPr lang="en-US" sz="1000" b="1" dirty="0" smtClean="0">
                  <a:solidFill>
                    <a:schemeClr val="bg1">
                      <a:lumMod val="50000"/>
                    </a:schemeClr>
                  </a:solidFill>
                </a:rPr>
                <a:t>Smith, John</a:t>
              </a:r>
              <a:endParaRPr lang="en-US" sz="1000" b="1" dirty="0">
                <a:solidFill>
                  <a:schemeClr val="bg1">
                    <a:lumMod val="50000"/>
                  </a:schemeClr>
                </a:solidFill>
              </a:endParaRPr>
            </a:p>
          </p:txBody>
        </p:sp>
        <p:sp>
          <p:nvSpPr>
            <p:cNvPr id="35" name="TextBox 34"/>
            <p:cNvSpPr txBox="1"/>
            <p:nvPr/>
          </p:nvSpPr>
          <p:spPr>
            <a:xfrm>
              <a:off x="7402720" y="2206031"/>
              <a:ext cx="806631" cy="246221"/>
            </a:xfrm>
            <a:prstGeom prst="rect">
              <a:avLst/>
            </a:prstGeom>
            <a:noFill/>
          </p:spPr>
          <p:txBody>
            <a:bodyPr wrap="none" rtlCol="0">
              <a:spAutoFit/>
            </a:bodyPr>
            <a:lstStyle/>
            <a:p>
              <a:r>
                <a:rPr lang="en-US" sz="1000" b="1" dirty="0" smtClean="0">
                  <a:solidFill>
                    <a:schemeClr val="bg1">
                      <a:lumMod val="50000"/>
                    </a:schemeClr>
                  </a:solidFill>
                </a:rPr>
                <a:t>Smith, John</a:t>
              </a:r>
              <a:endParaRPr lang="en-US" sz="1000" b="1" dirty="0">
                <a:solidFill>
                  <a:schemeClr val="bg1">
                    <a:lumMod val="50000"/>
                  </a:schemeClr>
                </a:solidFill>
              </a:endParaRPr>
            </a:p>
          </p:txBody>
        </p:sp>
        <p:sp>
          <p:nvSpPr>
            <p:cNvPr id="36" name="TextBox 35"/>
            <p:cNvSpPr txBox="1"/>
            <p:nvPr/>
          </p:nvSpPr>
          <p:spPr>
            <a:xfrm>
              <a:off x="7402720" y="2649650"/>
              <a:ext cx="806631" cy="246221"/>
            </a:xfrm>
            <a:prstGeom prst="rect">
              <a:avLst/>
            </a:prstGeom>
            <a:noFill/>
          </p:spPr>
          <p:txBody>
            <a:bodyPr wrap="none" rtlCol="0">
              <a:spAutoFit/>
            </a:bodyPr>
            <a:lstStyle/>
            <a:p>
              <a:r>
                <a:rPr lang="en-US" sz="1000" b="1" dirty="0" smtClean="0">
                  <a:solidFill>
                    <a:schemeClr val="bg1">
                      <a:lumMod val="50000"/>
                    </a:schemeClr>
                  </a:solidFill>
                </a:rPr>
                <a:t>Smith, John</a:t>
              </a:r>
              <a:endParaRPr lang="en-US" sz="1000" b="1" dirty="0">
                <a:solidFill>
                  <a:schemeClr val="bg1">
                    <a:lumMod val="50000"/>
                  </a:schemeClr>
                </a:solidFill>
              </a:endParaRPr>
            </a:p>
          </p:txBody>
        </p:sp>
        <p:sp>
          <p:nvSpPr>
            <p:cNvPr id="37" name="TextBox 36"/>
            <p:cNvSpPr txBox="1"/>
            <p:nvPr/>
          </p:nvSpPr>
          <p:spPr>
            <a:xfrm>
              <a:off x="7402720" y="3093270"/>
              <a:ext cx="806631" cy="246221"/>
            </a:xfrm>
            <a:prstGeom prst="rect">
              <a:avLst/>
            </a:prstGeom>
            <a:noFill/>
          </p:spPr>
          <p:txBody>
            <a:bodyPr wrap="none" rtlCol="0">
              <a:spAutoFit/>
            </a:bodyPr>
            <a:lstStyle/>
            <a:p>
              <a:r>
                <a:rPr lang="en-US" sz="1000" b="1" dirty="0" smtClean="0">
                  <a:solidFill>
                    <a:schemeClr val="bg1">
                      <a:lumMod val="50000"/>
                    </a:schemeClr>
                  </a:solidFill>
                </a:rPr>
                <a:t>Smith, John</a:t>
              </a:r>
              <a:endParaRPr lang="en-US" sz="1000" b="1" dirty="0">
                <a:solidFill>
                  <a:schemeClr val="bg1">
                    <a:lumMod val="50000"/>
                  </a:schemeClr>
                </a:solidFill>
              </a:endParaRPr>
            </a:p>
          </p:txBody>
        </p:sp>
        <p:pic>
          <p:nvPicPr>
            <p:cNvPr id="1032" name="Picture 8"/>
            <p:cNvPicPr>
              <a:picLocks noChangeAspect="1" noChangeArrowheads="1"/>
            </p:cNvPicPr>
            <p:nvPr/>
          </p:nvPicPr>
          <p:blipFill>
            <a:blip r:embed="rId7" cstate="print"/>
            <a:srcRect/>
            <a:stretch>
              <a:fillRect/>
            </a:stretch>
          </p:blipFill>
          <p:spPr bwMode="auto">
            <a:xfrm>
              <a:off x="1533054" y="507655"/>
              <a:ext cx="1744300" cy="247650"/>
            </a:xfrm>
            <a:prstGeom prst="rect">
              <a:avLst/>
            </a:prstGeom>
            <a:noFill/>
            <a:ln w="9525">
              <a:noFill/>
              <a:miter lim="800000"/>
              <a:headEnd/>
              <a:tailEnd/>
            </a:ln>
          </p:spPr>
        </p:pic>
        <p:sp>
          <p:nvSpPr>
            <p:cNvPr id="39" name="TextBox 38"/>
            <p:cNvSpPr txBox="1"/>
            <p:nvPr/>
          </p:nvSpPr>
          <p:spPr>
            <a:xfrm>
              <a:off x="1499863" y="522086"/>
              <a:ext cx="1653017" cy="261610"/>
            </a:xfrm>
            <a:prstGeom prst="rect">
              <a:avLst/>
            </a:prstGeom>
            <a:noFill/>
          </p:spPr>
          <p:txBody>
            <a:bodyPr wrap="none" rtlCol="0">
              <a:spAutoFit/>
            </a:bodyPr>
            <a:lstStyle/>
            <a:p>
              <a:r>
                <a:rPr lang="en-US" sz="1100" dirty="0" smtClean="0">
                  <a:solidFill>
                    <a:schemeClr val="bg1">
                      <a:lumMod val="50000"/>
                    </a:schemeClr>
                  </a:solidFill>
                  <a:latin typeface="Arial Narrow" pitchFamily="34" charset="0"/>
                </a:rPr>
                <a:t>ESCALATED COMPLAINTS</a:t>
              </a:r>
              <a:endParaRPr lang="en-US" sz="1100" dirty="0">
                <a:solidFill>
                  <a:schemeClr val="bg1">
                    <a:lumMod val="50000"/>
                  </a:schemeClr>
                </a:solidFill>
                <a:latin typeface="Arial Narrow" pitchFamily="34" charset="0"/>
              </a:endParaRPr>
            </a:p>
          </p:txBody>
        </p:sp>
        <p:pic>
          <p:nvPicPr>
            <p:cNvPr id="1039" name="Picture 15"/>
            <p:cNvPicPr>
              <a:picLocks noChangeAspect="1" noChangeArrowheads="1"/>
            </p:cNvPicPr>
            <p:nvPr/>
          </p:nvPicPr>
          <p:blipFill>
            <a:blip r:embed="rId8" cstate="print"/>
            <a:srcRect b="21631"/>
            <a:stretch>
              <a:fillRect/>
            </a:stretch>
          </p:blipFill>
          <p:spPr bwMode="auto">
            <a:xfrm>
              <a:off x="0" y="506896"/>
              <a:ext cx="1493822" cy="3657698"/>
            </a:xfrm>
            <a:prstGeom prst="rect">
              <a:avLst/>
            </a:prstGeom>
            <a:noFill/>
            <a:ln w="9525">
              <a:noFill/>
              <a:miter lim="800000"/>
              <a:headEnd/>
              <a:tailEnd/>
            </a:ln>
          </p:spPr>
        </p:pic>
        <p:pic>
          <p:nvPicPr>
            <p:cNvPr id="1036" name="Picture 12"/>
            <p:cNvPicPr>
              <a:picLocks noChangeAspect="1" noChangeArrowheads="1"/>
            </p:cNvPicPr>
            <p:nvPr/>
          </p:nvPicPr>
          <p:blipFill>
            <a:blip r:embed="rId9" cstate="print"/>
            <a:srcRect t="30518"/>
            <a:stretch>
              <a:fillRect/>
            </a:stretch>
          </p:blipFill>
          <p:spPr bwMode="auto">
            <a:xfrm>
              <a:off x="0" y="3150604"/>
              <a:ext cx="1466661" cy="734617"/>
            </a:xfrm>
            <a:prstGeom prst="rect">
              <a:avLst/>
            </a:prstGeom>
            <a:noFill/>
            <a:ln w="9525">
              <a:noFill/>
              <a:miter lim="800000"/>
              <a:headEnd/>
              <a:tailEnd/>
            </a:ln>
          </p:spPr>
        </p:pic>
        <p:pic>
          <p:nvPicPr>
            <p:cNvPr id="1037" name="Picture 13"/>
            <p:cNvPicPr>
              <a:picLocks noChangeAspect="1" noChangeArrowheads="1"/>
            </p:cNvPicPr>
            <p:nvPr/>
          </p:nvPicPr>
          <p:blipFill>
            <a:blip r:embed="rId10" cstate="print"/>
            <a:srcRect/>
            <a:stretch>
              <a:fillRect/>
            </a:stretch>
          </p:blipFill>
          <p:spPr bwMode="auto">
            <a:xfrm>
              <a:off x="52522" y="3141549"/>
              <a:ext cx="1130294" cy="271608"/>
            </a:xfrm>
            <a:prstGeom prst="rect">
              <a:avLst/>
            </a:prstGeom>
            <a:noFill/>
            <a:ln w="9525">
              <a:noFill/>
              <a:miter lim="800000"/>
              <a:headEnd/>
              <a:tailEnd/>
            </a:ln>
          </p:spPr>
        </p:pic>
        <p:pic>
          <p:nvPicPr>
            <p:cNvPr id="1038" name="Picture 14"/>
            <p:cNvPicPr>
              <a:picLocks noChangeAspect="1" noChangeArrowheads="1"/>
            </p:cNvPicPr>
            <p:nvPr/>
          </p:nvPicPr>
          <p:blipFill>
            <a:blip r:embed="rId11" cstate="print"/>
            <a:srcRect t="60694"/>
            <a:stretch>
              <a:fillRect/>
            </a:stretch>
          </p:blipFill>
          <p:spPr bwMode="auto">
            <a:xfrm>
              <a:off x="0" y="3847745"/>
              <a:ext cx="1473515" cy="334966"/>
            </a:xfrm>
            <a:prstGeom prst="rect">
              <a:avLst/>
            </a:prstGeom>
            <a:noFill/>
            <a:ln w="9525">
              <a:noFill/>
              <a:miter lim="800000"/>
              <a:headEnd/>
              <a:tailEnd/>
            </a:ln>
          </p:spPr>
        </p:pic>
        <p:sp>
          <p:nvSpPr>
            <p:cNvPr id="47" name="TextBox 46"/>
            <p:cNvSpPr txBox="1"/>
            <p:nvPr/>
          </p:nvSpPr>
          <p:spPr>
            <a:xfrm>
              <a:off x="-49781" y="3200402"/>
              <a:ext cx="1540037" cy="276999"/>
            </a:xfrm>
            <a:prstGeom prst="rect">
              <a:avLst/>
            </a:prstGeom>
            <a:noFill/>
          </p:spPr>
          <p:txBody>
            <a:bodyPr wrap="none" rtlCol="0">
              <a:spAutoFit/>
            </a:bodyPr>
            <a:lstStyle/>
            <a:p>
              <a:r>
                <a:rPr lang="en-US" sz="1200" b="1" dirty="0" smtClean="0">
                  <a:solidFill>
                    <a:schemeClr val="bg1">
                      <a:lumMod val="50000"/>
                    </a:schemeClr>
                  </a:solidFill>
                </a:rPr>
                <a:t>Escalated Complaints</a:t>
              </a:r>
              <a:endParaRPr lang="en-US" sz="1200" b="1" dirty="0">
                <a:solidFill>
                  <a:schemeClr val="bg1">
                    <a:lumMod val="50000"/>
                  </a:schemeClr>
                </a:solidFill>
              </a:endParaRPr>
            </a:p>
          </p:txBody>
        </p:sp>
      </p:grpSp>
      <p:sp>
        <p:nvSpPr>
          <p:cNvPr id="52" name="Right Brace 51"/>
          <p:cNvSpPr/>
          <p:nvPr/>
        </p:nvSpPr>
        <p:spPr>
          <a:xfrm rot="5400000">
            <a:off x="7039993" y="3888423"/>
            <a:ext cx="470516" cy="1802167"/>
          </a:xfrm>
          <a:prstGeom prst="rightBrace">
            <a:avLst>
              <a:gd name="adj1" fmla="val 44191"/>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6372866" y="5077000"/>
            <a:ext cx="1821226" cy="600164"/>
          </a:xfrm>
          <a:prstGeom prst="rect">
            <a:avLst/>
          </a:prstGeom>
          <a:solidFill>
            <a:srgbClr val="FFC000"/>
          </a:solidFill>
        </p:spPr>
        <p:txBody>
          <a:bodyPr wrap="square" rtlCol="0">
            <a:spAutoFit/>
          </a:bodyPr>
          <a:lstStyle/>
          <a:p>
            <a:pPr algn="ctr"/>
            <a:r>
              <a:rPr lang="en-US" sz="1100" dirty="0" smtClean="0"/>
              <a:t>New columns added into existing “New Complaint in Progress” table grid</a:t>
            </a:r>
            <a:endParaRPr lang="en-US" sz="1100" dirty="0"/>
          </a:p>
        </p:txBody>
      </p:sp>
      <p:sp>
        <p:nvSpPr>
          <p:cNvPr id="54" name="Oval 53"/>
          <p:cNvSpPr/>
          <p:nvPr/>
        </p:nvSpPr>
        <p:spPr>
          <a:xfrm>
            <a:off x="0" y="4154750"/>
            <a:ext cx="1837678" cy="523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63658" y="5025214"/>
            <a:ext cx="1821226" cy="430887"/>
          </a:xfrm>
          <a:prstGeom prst="rect">
            <a:avLst/>
          </a:prstGeom>
          <a:solidFill>
            <a:srgbClr val="FFC000"/>
          </a:solidFill>
        </p:spPr>
        <p:txBody>
          <a:bodyPr wrap="square" rtlCol="0">
            <a:spAutoFit/>
          </a:bodyPr>
          <a:lstStyle/>
          <a:p>
            <a:pPr algn="ctr"/>
            <a:r>
              <a:rPr lang="en-US" sz="1100" dirty="0" smtClean="0"/>
              <a:t>Andy will get this added to the left navigation menu</a:t>
            </a:r>
            <a:endParaRPr lang="en-US" sz="1100" dirty="0"/>
          </a:p>
        </p:txBody>
      </p:sp>
      <p:sp>
        <p:nvSpPr>
          <p:cNvPr id="56" name="Down Arrow 55"/>
          <p:cNvSpPr/>
          <p:nvPr/>
        </p:nvSpPr>
        <p:spPr>
          <a:xfrm rot="8808291">
            <a:off x="1195432" y="4538062"/>
            <a:ext cx="184244" cy="55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629003" y="1102752"/>
            <a:ext cx="1821226" cy="600164"/>
          </a:xfrm>
          <a:prstGeom prst="rect">
            <a:avLst/>
          </a:prstGeom>
          <a:solidFill>
            <a:srgbClr val="FFC000"/>
          </a:solidFill>
        </p:spPr>
        <p:txBody>
          <a:bodyPr wrap="square" rtlCol="0">
            <a:spAutoFit/>
          </a:bodyPr>
          <a:lstStyle/>
          <a:p>
            <a:pPr algn="ctr"/>
            <a:r>
              <a:rPr lang="en-US" sz="1100" dirty="0" smtClean="0"/>
              <a:t>This should be the “</a:t>
            </a:r>
            <a:r>
              <a:rPr lang="en-US" sz="1100" dirty="0" err="1" smtClean="0"/>
              <a:t>UpdatedDateTime</a:t>
            </a:r>
            <a:r>
              <a:rPr lang="en-US" sz="1100" dirty="0" smtClean="0"/>
              <a:t>” field from “</a:t>
            </a:r>
            <a:r>
              <a:rPr lang="en-US" sz="1100" dirty="0" err="1" smtClean="0"/>
              <a:t>Tbl_ComplaintMain</a:t>
            </a:r>
            <a:r>
              <a:rPr lang="en-US" sz="1100" dirty="0" smtClean="0"/>
              <a:t>”</a:t>
            </a:r>
            <a:endParaRPr lang="en-US" sz="1100" dirty="0"/>
          </a:p>
        </p:txBody>
      </p:sp>
      <p:sp>
        <p:nvSpPr>
          <p:cNvPr id="59" name="TextBox 58"/>
          <p:cNvSpPr txBox="1"/>
          <p:nvPr/>
        </p:nvSpPr>
        <p:spPr>
          <a:xfrm>
            <a:off x="6797964" y="1092001"/>
            <a:ext cx="2346036" cy="769441"/>
          </a:xfrm>
          <a:prstGeom prst="rect">
            <a:avLst/>
          </a:prstGeom>
          <a:solidFill>
            <a:srgbClr val="FFC000"/>
          </a:solidFill>
        </p:spPr>
        <p:txBody>
          <a:bodyPr wrap="square" rtlCol="0">
            <a:spAutoFit/>
          </a:bodyPr>
          <a:lstStyle/>
          <a:p>
            <a:pPr algn="ctr"/>
            <a:r>
              <a:rPr lang="en-US" sz="1100" dirty="0" smtClean="0"/>
              <a:t>This should be the name of the user (formatted and displayed as shown here) identified in the “</a:t>
            </a:r>
            <a:r>
              <a:rPr lang="en-US" sz="1100" dirty="0" err="1" smtClean="0"/>
              <a:t>UpdatedBy</a:t>
            </a:r>
            <a:r>
              <a:rPr lang="en-US" sz="1100" dirty="0" smtClean="0"/>
              <a:t>” field from “</a:t>
            </a:r>
            <a:r>
              <a:rPr lang="en-US" sz="1100" dirty="0" err="1" smtClean="0"/>
              <a:t>Tbl_ComplaintMain</a:t>
            </a:r>
            <a:r>
              <a:rPr lang="en-US" sz="1100" dirty="0" smtClean="0"/>
              <a:t>”</a:t>
            </a:r>
            <a:endParaRPr lang="en-US" sz="1100" dirty="0"/>
          </a:p>
        </p:txBody>
      </p:sp>
      <p:sp>
        <p:nvSpPr>
          <p:cNvPr id="60" name="Down Arrow 59"/>
          <p:cNvSpPr/>
          <p:nvPr/>
        </p:nvSpPr>
        <p:spPr>
          <a:xfrm>
            <a:off x="7723214" y="1850746"/>
            <a:ext cx="184244" cy="452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rot="19444330">
            <a:off x="6468302" y="1615285"/>
            <a:ext cx="184244" cy="711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0" y="0"/>
            <a:ext cx="4515788" cy="369332"/>
          </a:xfrm>
          <a:prstGeom prst="rect">
            <a:avLst/>
          </a:prstGeom>
          <a:solidFill>
            <a:schemeClr val="accent3">
              <a:lumMod val="60000"/>
              <a:lumOff val="40000"/>
            </a:schemeClr>
          </a:solidFill>
        </p:spPr>
        <p:txBody>
          <a:bodyPr wrap="none" rtlCol="0">
            <a:spAutoFit/>
          </a:bodyPr>
          <a:lstStyle/>
          <a:p>
            <a:r>
              <a:rPr lang="en-US" dirty="0" smtClean="0"/>
              <a:t>Create New “Escalated Complaints” Table Grid</a:t>
            </a:r>
            <a:endParaRPr lang="en-US" dirty="0"/>
          </a:p>
        </p:txBody>
      </p:sp>
      <p:sp>
        <p:nvSpPr>
          <p:cNvPr id="63" name="TextBox 62"/>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4</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3471976" cy="369332"/>
          </a:xfrm>
          <a:prstGeom prst="rect">
            <a:avLst/>
          </a:prstGeom>
          <a:solidFill>
            <a:schemeClr val="accent3">
              <a:lumMod val="60000"/>
              <a:lumOff val="40000"/>
            </a:schemeClr>
          </a:solidFill>
        </p:spPr>
        <p:txBody>
          <a:bodyPr wrap="none" rtlCol="0">
            <a:spAutoFit/>
          </a:bodyPr>
          <a:lstStyle/>
          <a:p>
            <a:r>
              <a:rPr lang="en-US" dirty="0" smtClean="0"/>
              <a:t>Allow “manual” complaint creation</a:t>
            </a:r>
            <a:endParaRPr lang="en-US" dirty="0"/>
          </a:p>
        </p:txBody>
      </p:sp>
      <p:sp>
        <p:nvSpPr>
          <p:cNvPr id="5" name="TextBox 4"/>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4</a:t>
            </a:r>
            <a:endParaRPr lang="en-US" dirty="0"/>
          </a:p>
        </p:txBody>
      </p:sp>
      <p:pic>
        <p:nvPicPr>
          <p:cNvPr id="4098" name="Picture 2"/>
          <p:cNvPicPr>
            <a:picLocks noChangeAspect="1" noChangeArrowheads="1"/>
          </p:cNvPicPr>
          <p:nvPr/>
        </p:nvPicPr>
        <p:blipFill>
          <a:blip r:embed="rId2" cstate="print"/>
          <a:srcRect t="2722"/>
          <a:stretch>
            <a:fillRect/>
          </a:stretch>
        </p:blipFill>
        <p:spPr bwMode="auto">
          <a:xfrm>
            <a:off x="88670" y="1269507"/>
            <a:ext cx="9055330" cy="5588493"/>
          </a:xfrm>
          <a:prstGeom prst="rect">
            <a:avLst/>
          </a:prstGeom>
          <a:noFill/>
          <a:ln w="9525">
            <a:noFill/>
            <a:miter lim="800000"/>
            <a:headEnd/>
            <a:tailEnd/>
          </a:ln>
        </p:spPr>
      </p:pic>
      <p:sp>
        <p:nvSpPr>
          <p:cNvPr id="7" name="TextBox 6"/>
          <p:cNvSpPr txBox="1"/>
          <p:nvPr/>
        </p:nvSpPr>
        <p:spPr>
          <a:xfrm>
            <a:off x="2440100" y="6174363"/>
            <a:ext cx="979755" cy="261610"/>
          </a:xfrm>
          <a:prstGeom prst="rect">
            <a:avLst/>
          </a:prstGeom>
          <a:noFill/>
        </p:spPr>
        <p:txBody>
          <a:bodyPr wrap="none" rtlCol="0">
            <a:spAutoFit/>
          </a:bodyPr>
          <a:lstStyle/>
          <a:p>
            <a:r>
              <a:rPr lang="en-US" sz="1100" dirty="0" smtClean="0">
                <a:solidFill>
                  <a:schemeClr val="tx1">
                    <a:lumMod val="65000"/>
                    <a:lumOff val="35000"/>
                  </a:schemeClr>
                </a:solidFill>
              </a:rPr>
              <a:t>DCI-334-nnnn</a:t>
            </a:r>
            <a:endParaRPr lang="en-US" sz="1100" dirty="0">
              <a:solidFill>
                <a:schemeClr val="tx1">
                  <a:lumMod val="65000"/>
                  <a:lumOff val="35000"/>
                </a:schemeClr>
              </a:solidFill>
            </a:endParaRPr>
          </a:p>
        </p:txBody>
      </p:sp>
      <p:sp>
        <p:nvSpPr>
          <p:cNvPr id="11" name="Oval 10"/>
          <p:cNvSpPr/>
          <p:nvPr/>
        </p:nvSpPr>
        <p:spPr>
          <a:xfrm>
            <a:off x="2388093" y="1580223"/>
            <a:ext cx="514905" cy="435006"/>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0" y="2264258"/>
            <a:ext cx="1651247" cy="600164"/>
          </a:xfrm>
          <a:prstGeom prst="rect">
            <a:avLst/>
          </a:prstGeom>
          <a:solidFill>
            <a:srgbClr val="FFC000"/>
          </a:solidFill>
        </p:spPr>
        <p:txBody>
          <a:bodyPr wrap="square" rtlCol="0">
            <a:spAutoFit/>
          </a:bodyPr>
          <a:lstStyle/>
          <a:p>
            <a:pPr algn="ctr"/>
            <a:r>
              <a:rPr lang="en-US" sz="1100" dirty="0" smtClean="0"/>
              <a:t>This is the “default” since the user is with the DCI Agency</a:t>
            </a:r>
            <a:endParaRPr lang="en-US" sz="1100" dirty="0"/>
          </a:p>
        </p:txBody>
      </p:sp>
      <p:sp>
        <p:nvSpPr>
          <p:cNvPr id="13" name="Down Arrow 12"/>
          <p:cNvSpPr/>
          <p:nvPr/>
        </p:nvSpPr>
        <p:spPr>
          <a:xfrm rot="13899219">
            <a:off x="1885758" y="1752772"/>
            <a:ext cx="184244" cy="846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03502" y="1963445"/>
            <a:ext cx="798991" cy="435006"/>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89572" y="6110797"/>
            <a:ext cx="1037209" cy="435006"/>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21222" y="5248635"/>
            <a:ext cx="2937030" cy="769441"/>
          </a:xfrm>
          <a:prstGeom prst="rect">
            <a:avLst/>
          </a:prstGeom>
          <a:solidFill>
            <a:srgbClr val="FFC000"/>
          </a:solidFill>
        </p:spPr>
        <p:txBody>
          <a:bodyPr wrap="square" rtlCol="0">
            <a:spAutoFit/>
          </a:bodyPr>
          <a:lstStyle/>
          <a:p>
            <a:pPr algn="ctr"/>
            <a:r>
              <a:rPr lang="en-US" sz="1100" dirty="0" smtClean="0"/>
              <a:t>Upon “saving” the record, use your existing logic to concatenate the “Agency Name”, “last 3 of Account #” and “a random number” to create the unique “Complaint ID” </a:t>
            </a:r>
            <a:endParaRPr lang="en-US" sz="1100" dirty="0"/>
          </a:p>
        </p:txBody>
      </p:sp>
      <p:pic>
        <p:nvPicPr>
          <p:cNvPr id="4099" name="Picture 3"/>
          <p:cNvPicPr>
            <a:picLocks noChangeAspect="1" noChangeArrowheads="1"/>
          </p:cNvPicPr>
          <p:nvPr/>
        </p:nvPicPr>
        <p:blipFill>
          <a:blip r:embed="rId3" cstate="print"/>
          <a:srcRect/>
          <a:stretch>
            <a:fillRect/>
          </a:stretch>
        </p:blipFill>
        <p:spPr bwMode="auto">
          <a:xfrm>
            <a:off x="8413394" y="1677877"/>
            <a:ext cx="703972" cy="372215"/>
          </a:xfrm>
          <a:prstGeom prst="rect">
            <a:avLst/>
          </a:prstGeom>
          <a:noFill/>
          <a:ln w="9525">
            <a:noFill/>
            <a:miter lim="800000"/>
            <a:headEnd/>
            <a:tailEnd/>
          </a:ln>
        </p:spPr>
      </p:pic>
      <p:sp>
        <p:nvSpPr>
          <p:cNvPr id="17" name="Down Arrow 16"/>
          <p:cNvSpPr/>
          <p:nvPr/>
        </p:nvSpPr>
        <p:spPr>
          <a:xfrm rot="2914307">
            <a:off x="3393146" y="5559268"/>
            <a:ext cx="184244" cy="753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995</Words>
  <Application>Microsoft Office PowerPoint</Application>
  <PresentationFormat>On-screen Show (4:3)</PresentationFormat>
  <Paragraphs>121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Company>Windward IT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adarling</dc:creator>
  <cp:lastModifiedBy>adarling</cp:lastModifiedBy>
  <cp:revision>41</cp:revision>
  <dcterms:created xsi:type="dcterms:W3CDTF">2014-09-11T18:26:04Z</dcterms:created>
  <dcterms:modified xsi:type="dcterms:W3CDTF">2014-10-26T23:35:25Z</dcterms:modified>
</cp:coreProperties>
</file>