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2" r:id="rId4"/>
    <p:sldId id="276" r:id="rId5"/>
    <p:sldId id="277" r:id="rId6"/>
    <p:sldId id="278" r:id="rId7"/>
    <p:sldId id="258" r:id="rId8"/>
    <p:sldId id="267" r:id="rId9"/>
    <p:sldId id="291" r:id="rId10"/>
    <p:sldId id="292" r:id="rId11"/>
    <p:sldId id="293" r:id="rId12"/>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2466" y="-96"/>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30" tIns="45716" rIns="91430" bIns="45716" rtlCol="0"/>
          <a:lstStyle>
            <a:lvl1pPr algn="l">
              <a:defRPr sz="1200"/>
            </a:lvl1pPr>
          </a:lstStyle>
          <a:p>
            <a:endParaRPr lang="en-US"/>
          </a:p>
        </p:txBody>
      </p:sp>
      <p:sp>
        <p:nvSpPr>
          <p:cNvPr id="3" name="Date Placeholder 2"/>
          <p:cNvSpPr>
            <a:spLocks noGrp="1"/>
          </p:cNvSpPr>
          <p:nvPr>
            <p:ph type="dt" idx="1"/>
          </p:nvPr>
        </p:nvSpPr>
        <p:spPr>
          <a:xfrm>
            <a:off x="3970339" y="0"/>
            <a:ext cx="3038475" cy="465138"/>
          </a:xfrm>
          <a:prstGeom prst="rect">
            <a:avLst/>
          </a:prstGeom>
        </p:spPr>
        <p:txBody>
          <a:bodyPr vert="horz" lIns="91430" tIns="45716" rIns="91430" bIns="45716" rtlCol="0"/>
          <a:lstStyle>
            <a:lvl1pPr algn="r">
              <a:defRPr sz="1200"/>
            </a:lvl1pPr>
          </a:lstStyle>
          <a:p>
            <a:fld id="{772666AB-B618-41D7-836F-0D87582DE4F3}" type="datetimeFigureOut">
              <a:rPr lang="en-US" smtClean="0"/>
              <a:pPr/>
              <a:t>9/9/2014</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lIns="91430" tIns="45716" rIns="91430" bIns="45716" rtlCol="0" anchor="ctr"/>
          <a:lstStyle/>
          <a:p>
            <a:endParaRPr lang="en-US"/>
          </a:p>
        </p:txBody>
      </p:sp>
      <p:sp>
        <p:nvSpPr>
          <p:cNvPr id="5" name="Notes Placeholder 4"/>
          <p:cNvSpPr>
            <a:spLocks noGrp="1"/>
          </p:cNvSpPr>
          <p:nvPr>
            <p:ph type="body" sz="quarter" idx="3"/>
          </p:nvPr>
        </p:nvSpPr>
        <p:spPr>
          <a:xfrm>
            <a:off x="701675" y="4416426"/>
            <a:ext cx="5607050" cy="4183063"/>
          </a:xfrm>
          <a:prstGeom prst="rect">
            <a:avLst/>
          </a:prstGeom>
        </p:spPr>
        <p:txBody>
          <a:bodyPr vert="horz" lIns="91430" tIns="45716" rIns="91430"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676"/>
            <a:ext cx="3038475" cy="465138"/>
          </a:xfrm>
          <a:prstGeom prst="rect">
            <a:avLst/>
          </a:prstGeom>
        </p:spPr>
        <p:txBody>
          <a:bodyPr vert="horz" lIns="91430" tIns="45716" rIns="91430"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970339" y="8829676"/>
            <a:ext cx="3038475" cy="465138"/>
          </a:xfrm>
          <a:prstGeom prst="rect">
            <a:avLst/>
          </a:prstGeom>
        </p:spPr>
        <p:txBody>
          <a:bodyPr vert="horz" lIns="91430" tIns="45716" rIns="91430" bIns="45716" rtlCol="0" anchor="b"/>
          <a:lstStyle>
            <a:lvl1pPr algn="r">
              <a:defRPr sz="1200"/>
            </a:lvl1pPr>
          </a:lstStyle>
          <a:p>
            <a:fld id="{86394838-81D1-403A-86D2-DD3FE78756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394838-81D1-403A-86D2-DD3FE787565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C48665-88D6-4CF0-9F33-85EFDEB382F3}" type="datetime1">
              <a:rPr lang="en-US" smtClean="0"/>
              <a:pPr/>
              <a:t>9/9/2014</a:t>
            </a:fld>
            <a:endParaRPr lang="en-US"/>
          </a:p>
        </p:txBody>
      </p:sp>
      <p:sp>
        <p:nvSpPr>
          <p:cNvPr id="5" name="Footer Placeholder 4"/>
          <p:cNvSpPr>
            <a:spLocks noGrp="1"/>
          </p:cNvSpPr>
          <p:nvPr>
            <p:ph type="ftr" sz="quarter" idx="11"/>
          </p:nvPr>
        </p:nvSpPr>
        <p:spPr>
          <a:xfrm>
            <a:off x="1828800" y="8889357"/>
            <a:ext cx="3125165" cy="254643"/>
          </a:xfrm>
        </p:spPr>
        <p:txBody>
          <a:bodyPr/>
          <a:lstStyle>
            <a:lvl1pPr>
              <a:defRPr sz="1000"/>
            </a:lvl1pPr>
          </a:lstStyle>
          <a:p>
            <a:r>
              <a:rPr lang="en-US" dirty="0" smtClean="0"/>
              <a:t>Mined Systems Proprietary &amp; Confidential</a:t>
            </a:r>
            <a:endParaRPr lang="en-US" dirty="0"/>
          </a:p>
        </p:txBody>
      </p:sp>
      <p:sp>
        <p:nvSpPr>
          <p:cNvPr id="6" name="Slide Number Placeholder 5"/>
          <p:cNvSpPr>
            <a:spLocks noGrp="1"/>
          </p:cNvSpPr>
          <p:nvPr>
            <p:ph type="sldNum" sz="quarter" idx="12"/>
          </p:nvPr>
        </p:nvSpPr>
        <p:spPr>
          <a:xfrm>
            <a:off x="5405377" y="8912506"/>
            <a:ext cx="1086574" cy="231494"/>
          </a:xfrm>
        </p:spPr>
        <p:txBody>
          <a:bodyPr/>
          <a:lstStyle>
            <a:lvl1pPr>
              <a:defRPr sz="1000"/>
            </a:lvl1pPr>
          </a:lstStyle>
          <a:p>
            <a:r>
              <a:rPr lang="en-US" dirty="0" smtClean="0"/>
              <a:t>Page: </a:t>
            </a:r>
            <a:fld id="{CBDD6069-71F6-4609-A385-A9C5E0F2982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96928-9F09-4D9C-AA12-354640FF90F5}" type="datetime1">
              <a:rPr lang="en-US" smtClean="0"/>
              <a:pPr/>
              <a:t>9/9/2014</a:t>
            </a:fld>
            <a:endParaRPr lang="en-US"/>
          </a:p>
        </p:txBody>
      </p:sp>
      <p:sp>
        <p:nvSpPr>
          <p:cNvPr id="5" name="Footer Placeholder 4"/>
          <p:cNvSpPr>
            <a:spLocks noGrp="1"/>
          </p:cNvSpPr>
          <p:nvPr>
            <p:ph type="ftr" sz="quarter" idx="11"/>
          </p:nvPr>
        </p:nvSpPr>
        <p:spPr/>
        <p:txBody>
          <a:bodyPr/>
          <a:lstStyle/>
          <a:p>
            <a:r>
              <a:rPr lang="en-US" smtClean="0"/>
              <a:t>Mined Systems Proprietary &amp; Confidential</a:t>
            </a:r>
            <a:endParaRPr lang="en-US"/>
          </a:p>
        </p:txBody>
      </p:sp>
      <p:sp>
        <p:nvSpPr>
          <p:cNvPr id="6" name="Slide Number Placeholder 5"/>
          <p:cNvSpPr>
            <a:spLocks noGrp="1"/>
          </p:cNvSpPr>
          <p:nvPr>
            <p:ph type="sldNum" sz="quarter" idx="12"/>
          </p:nvPr>
        </p:nvSpPr>
        <p:spPr/>
        <p:txBody>
          <a:bodyPr/>
          <a:lstStyle/>
          <a:p>
            <a:fld id="{CBDD6069-71F6-4609-A385-A9C5E0F298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D1676-865B-425A-906E-DD4EEECDB172}" type="datetime1">
              <a:rPr lang="en-US" smtClean="0"/>
              <a:pPr/>
              <a:t>9/9/2014</a:t>
            </a:fld>
            <a:endParaRPr lang="en-US"/>
          </a:p>
        </p:txBody>
      </p:sp>
      <p:sp>
        <p:nvSpPr>
          <p:cNvPr id="5" name="Footer Placeholder 4"/>
          <p:cNvSpPr>
            <a:spLocks noGrp="1"/>
          </p:cNvSpPr>
          <p:nvPr>
            <p:ph type="ftr" sz="quarter" idx="11"/>
          </p:nvPr>
        </p:nvSpPr>
        <p:spPr/>
        <p:txBody>
          <a:bodyPr/>
          <a:lstStyle/>
          <a:p>
            <a:r>
              <a:rPr lang="en-US" smtClean="0"/>
              <a:t>Mined Systems Proprietary &amp; Confidential</a:t>
            </a:r>
            <a:endParaRPr lang="en-US"/>
          </a:p>
        </p:txBody>
      </p:sp>
      <p:sp>
        <p:nvSpPr>
          <p:cNvPr id="6" name="Slide Number Placeholder 5"/>
          <p:cNvSpPr>
            <a:spLocks noGrp="1"/>
          </p:cNvSpPr>
          <p:nvPr>
            <p:ph type="sldNum" sz="quarter" idx="12"/>
          </p:nvPr>
        </p:nvSpPr>
        <p:spPr/>
        <p:txBody>
          <a:bodyPr/>
          <a:lstStyle/>
          <a:p>
            <a:fld id="{CBDD6069-71F6-4609-A385-A9C5E0F298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180C1-CA20-4A6E-B87B-96B385E5A8D3}" type="datetime1">
              <a:rPr lang="en-US" smtClean="0"/>
              <a:pPr/>
              <a:t>9/9/2014</a:t>
            </a:fld>
            <a:endParaRPr lang="en-US"/>
          </a:p>
        </p:txBody>
      </p:sp>
      <p:sp>
        <p:nvSpPr>
          <p:cNvPr id="5" name="Footer Placeholder 4"/>
          <p:cNvSpPr>
            <a:spLocks noGrp="1"/>
          </p:cNvSpPr>
          <p:nvPr>
            <p:ph type="ftr" sz="quarter" idx="11"/>
          </p:nvPr>
        </p:nvSpPr>
        <p:spPr/>
        <p:txBody>
          <a:bodyPr/>
          <a:lstStyle/>
          <a:p>
            <a:r>
              <a:rPr lang="en-US" smtClean="0"/>
              <a:t>Mined Systems Proprietary &amp; Confidential</a:t>
            </a:r>
            <a:endParaRPr lang="en-US"/>
          </a:p>
        </p:txBody>
      </p:sp>
      <p:sp>
        <p:nvSpPr>
          <p:cNvPr id="6" name="Slide Number Placeholder 5"/>
          <p:cNvSpPr>
            <a:spLocks noGrp="1"/>
          </p:cNvSpPr>
          <p:nvPr>
            <p:ph type="sldNum" sz="quarter" idx="12"/>
          </p:nvPr>
        </p:nvSpPr>
        <p:spPr/>
        <p:txBody>
          <a:bodyPr/>
          <a:lstStyle/>
          <a:p>
            <a:fld id="{CBDD6069-71F6-4609-A385-A9C5E0F298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561DB-C955-4B87-AA08-455F252CEF01}" type="datetime1">
              <a:rPr lang="en-US" smtClean="0"/>
              <a:pPr/>
              <a:t>9/9/2014</a:t>
            </a:fld>
            <a:endParaRPr lang="en-US"/>
          </a:p>
        </p:txBody>
      </p:sp>
      <p:sp>
        <p:nvSpPr>
          <p:cNvPr id="5" name="Footer Placeholder 4"/>
          <p:cNvSpPr>
            <a:spLocks noGrp="1"/>
          </p:cNvSpPr>
          <p:nvPr>
            <p:ph type="ftr" sz="quarter" idx="11"/>
          </p:nvPr>
        </p:nvSpPr>
        <p:spPr/>
        <p:txBody>
          <a:bodyPr/>
          <a:lstStyle/>
          <a:p>
            <a:r>
              <a:rPr lang="en-US" smtClean="0"/>
              <a:t>Mined Systems Proprietary &amp; Confidential</a:t>
            </a:r>
            <a:endParaRPr lang="en-US"/>
          </a:p>
        </p:txBody>
      </p:sp>
      <p:sp>
        <p:nvSpPr>
          <p:cNvPr id="6" name="Slide Number Placeholder 5"/>
          <p:cNvSpPr>
            <a:spLocks noGrp="1"/>
          </p:cNvSpPr>
          <p:nvPr>
            <p:ph type="sldNum" sz="quarter" idx="12"/>
          </p:nvPr>
        </p:nvSpPr>
        <p:spPr/>
        <p:txBody>
          <a:bodyPr/>
          <a:lstStyle/>
          <a:p>
            <a:fld id="{CBDD6069-71F6-4609-A385-A9C5E0F298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8B12B-7D92-4340-A13B-F154C9641791}" type="datetime1">
              <a:rPr lang="en-US" smtClean="0"/>
              <a:pPr/>
              <a:t>9/9/2014</a:t>
            </a:fld>
            <a:endParaRPr lang="en-US"/>
          </a:p>
        </p:txBody>
      </p:sp>
      <p:sp>
        <p:nvSpPr>
          <p:cNvPr id="6" name="Footer Placeholder 5"/>
          <p:cNvSpPr>
            <a:spLocks noGrp="1"/>
          </p:cNvSpPr>
          <p:nvPr>
            <p:ph type="ftr" sz="quarter" idx="11"/>
          </p:nvPr>
        </p:nvSpPr>
        <p:spPr/>
        <p:txBody>
          <a:bodyPr/>
          <a:lstStyle/>
          <a:p>
            <a:r>
              <a:rPr lang="en-US" smtClean="0"/>
              <a:t>Mined Systems Proprietary &amp; Confidential</a:t>
            </a:r>
            <a:endParaRPr lang="en-US"/>
          </a:p>
        </p:txBody>
      </p:sp>
      <p:sp>
        <p:nvSpPr>
          <p:cNvPr id="7" name="Slide Number Placeholder 6"/>
          <p:cNvSpPr>
            <a:spLocks noGrp="1"/>
          </p:cNvSpPr>
          <p:nvPr>
            <p:ph type="sldNum" sz="quarter" idx="12"/>
          </p:nvPr>
        </p:nvSpPr>
        <p:spPr/>
        <p:txBody>
          <a:bodyPr/>
          <a:lstStyle/>
          <a:p>
            <a:fld id="{CBDD6069-71F6-4609-A385-A9C5E0F298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273AE0-339E-414C-9C27-8FDD37916889}" type="datetime1">
              <a:rPr lang="en-US" smtClean="0"/>
              <a:pPr/>
              <a:t>9/9/2014</a:t>
            </a:fld>
            <a:endParaRPr lang="en-US"/>
          </a:p>
        </p:txBody>
      </p:sp>
      <p:sp>
        <p:nvSpPr>
          <p:cNvPr id="8" name="Footer Placeholder 7"/>
          <p:cNvSpPr>
            <a:spLocks noGrp="1"/>
          </p:cNvSpPr>
          <p:nvPr>
            <p:ph type="ftr" sz="quarter" idx="11"/>
          </p:nvPr>
        </p:nvSpPr>
        <p:spPr/>
        <p:txBody>
          <a:bodyPr/>
          <a:lstStyle/>
          <a:p>
            <a:r>
              <a:rPr lang="en-US" smtClean="0"/>
              <a:t>Mined Systems Proprietary &amp; Confidential</a:t>
            </a:r>
            <a:endParaRPr lang="en-US"/>
          </a:p>
        </p:txBody>
      </p:sp>
      <p:sp>
        <p:nvSpPr>
          <p:cNvPr id="9" name="Slide Number Placeholder 8"/>
          <p:cNvSpPr>
            <a:spLocks noGrp="1"/>
          </p:cNvSpPr>
          <p:nvPr>
            <p:ph type="sldNum" sz="quarter" idx="12"/>
          </p:nvPr>
        </p:nvSpPr>
        <p:spPr/>
        <p:txBody>
          <a:bodyPr/>
          <a:lstStyle/>
          <a:p>
            <a:fld id="{CBDD6069-71F6-4609-A385-A9C5E0F298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70BD66-A286-41C8-AA5E-0A5AF8AF60F4}" type="datetime1">
              <a:rPr lang="en-US" smtClean="0"/>
              <a:pPr/>
              <a:t>9/9/2014</a:t>
            </a:fld>
            <a:endParaRPr lang="en-US"/>
          </a:p>
        </p:txBody>
      </p:sp>
      <p:sp>
        <p:nvSpPr>
          <p:cNvPr id="4" name="Footer Placeholder 3"/>
          <p:cNvSpPr>
            <a:spLocks noGrp="1"/>
          </p:cNvSpPr>
          <p:nvPr>
            <p:ph type="ftr" sz="quarter" idx="11"/>
          </p:nvPr>
        </p:nvSpPr>
        <p:spPr/>
        <p:txBody>
          <a:bodyPr/>
          <a:lstStyle/>
          <a:p>
            <a:r>
              <a:rPr lang="en-US" smtClean="0"/>
              <a:t>Mined Systems Proprietary &amp; Confidential</a:t>
            </a:r>
            <a:endParaRPr lang="en-US"/>
          </a:p>
        </p:txBody>
      </p:sp>
      <p:sp>
        <p:nvSpPr>
          <p:cNvPr id="5" name="Slide Number Placeholder 4"/>
          <p:cNvSpPr>
            <a:spLocks noGrp="1"/>
          </p:cNvSpPr>
          <p:nvPr>
            <p:ph type="sldNum" sz="quarter" idx="12"/>
          </p:nvPr>
        </p:nvSpPr>
        <p:spPr/>
        <p:txBody>
          <a:bodyPr/>
          <a:lstStyle/>
          <a:p>
            <a:fld id="{CBDD6069-71F6-4609-A385-A9C5E0F298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9978A-2BE6-413D-876A-594B67FB79E6}" type="datetime1">
              <a:rPr lang="en-US" smtClean="0"/>
              <a:pPr/>
              <a:t>9/9/2014</a:t>
            </a:fld>
            <a:endParaRPr lang="en-US"/>
          </a:p>
        </p:txBody>
      </p:sp>
      <p:sp>
        <p:nvSpPr>
          <p:cNvPr id="3" name="Footer Placeholder 2"/>
          <p:cNvSpPr>
            <a:spLocks noGrp="1"/>
          </p:cNvSpPr>
          <p:nvPr>
            <p:ph type="ftr" sz="quarter" idx="11"/>
          </p:nvPr>
        </p:nvSpPr>
        <p:spPr/>
        <p:txBody>
          <a:bodyPr/>
          <a:lstStyle/>
          <a:p>
            <a:r>
              <a:rPr lang="en-US" smtClean="0"/>
              <a:t>Mined Systems Proprietary &amp; Confidential</a:t>
            </a:r>
            <a:endParaRPr lang="en-US"/>
          </a:p>
        </p:txBody>
      </p:sp>
      <p:sp>
        <p:nvSpPr>
          <p:cNvPr id="4" name="Slide Number Placeholder 3"/>
          <p:cNvSpPr>
            <a:spLocks noGrp="1"/>
          </p:cNvSpPr>
          <p:nvPr>
            <p:ph type="sldNum" sz="quarter" idx="12"/>
          </p:nvPr>
        </p:nvSpPr>
        <p:spPr/>
        <p:txBody>
          <a:bodyPr/>
          <a:lstStyle/>
          <a:p>
            <a:fld id="{CBDD6069-71F6-4609-A385-A9C5E0F298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D7E269-0765-4478-9751-9FF1C6EC3817}" type="datetime1">
              <a:rPr lang="en-US" smtClean="0"/>
              <a:pPr/>
              <a:t>9/9/2014</a:t>
            </a:fld>
            <a:endParaRPr lang="en-US"/>
          </a:p>
        </p:txBody>
      </p:sp>
      <p:sp>
        <p:nvSpPr>
          <p:cNvPr id="6" name="Footer Placeholder 5"/>
          <p:cNvSpPr>
            <a:spLocks noGrp="1"/>
          </p:cNvSpPr>
          <p:nvPr>
            <p:ph type="ftr" sz="quarter" idx="11"/>
          </p:nvPr>
        </p:nvSpPr>
        <p:spPr/>
        <p:txBody>
          <a:bodyPr/>
          <a:lstStyle/>
          <a:p>
            <a:r>
              <a:rPr lang="en-US" smtClean="0"/>
              <a:t>Mined Systems Proprietary &amp; Confidential</a:t>
            </a:r>
            <a:endParaRPr lang="en-US"/>
          </a:p>
        </p:txBody>
      </p:sp>
      <p:sp>
        <p:nvSpPr>
          <p:cNvPr id="7" name="Slide Number Placeholder 6"/>
          <p:cNvSpPr>
            <a:spLocks noGrp="1"/>
          </p:cNvSpPr>
          <p:nvPr>
            <p:ph type="sldNum" sz="quarter" idx="12"/>
          </p:nvPr>
        </p:nvSpPr>
        <p:spPr/>
        <p:txBody>
          <a:bodyPr/>
          <a:lstStyle/>
          <a:p>
            <a:fld id="{CBDD6069-71F6-4609-A385-A9C5E0F298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6DA811-327D-4792-BF69-03119C6E21A8}" type="datetime1">
              <a:rPr lang="en-US" smtClean="0"/>
              <a:pPr/>
              <a:t>9/9/2014</a:t>
            </a:fld>
            <a:endParaRPr lang="en-US"/>
          </a:p>
        </p:txBody>
      </p:sp>
      <p:sp>
        <p:nvSpPr>
          <p:cNvPr id="6" name="Footer Placeholder 5"/>
          <p:cNvSpPr>
            <a:spLocks noGrp="1"/>
          </p:cNvSpPr>
          <p:nvPr>
            <p:ph type="ftr" sz="quarter" idx="11"/>
          </p:nvPr>
        </p:nvSpPr>
        <p:spPr/>
        <p:txBody>
          <a:bodyPr/>
          <a:lstStyle/>
          <a:p>
            <a:r>
              <a:rPr lang="en-US" smtClean="0"/>
              <a:t>Mined Systems Proprietary &amp; Confidential</a:t>
            </a:r>
            <a:endParaRPr lang="en-US"/>
          </a:p>
        </p:txBody>
      </p:sp>
      <p:sp>
        <p:nvSpPr>
          <p:cNvPr id="7" name="Slide Number Placeholder 6"/>
          <p:cNvSpPr>
            <a:spLocks noGrp="1"/>
          </p:cNvSpPr>
          <p:nvPr>
            <p:ph type="sldNum" sz="quarter" idx="12"/>
          </p:nvPr>
        </p:nvSpPr>
        <p:spPr/>
        <p:txBody>
          <a:bodyPr/>
          <a:lstStyle/>
          <a:p>
            <a:fld id="{CBDD6069-71F6-4609-A385-A9C5E0F298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9B570738-0BDF-4FC4-8EA5-6CBBDE38EE04}" type="datetime1">
              <a:rPr lang="en-US" smtClean="0"/>
              <a:pPr/>
              <a:t>9/9/2014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Mined Systems Proprietary &amp; Confidential</a:t>
            </a:r>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BDD6069-71F6-4609-A385-A9C5E0F298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b="57596"/>
          <a:stretch>
            <a:fillRect/>
          </a:stretch>
        </p:blipFill>
        <p:spPr bwMode="auto">
          <a:xfrm>
            <a:off x="0" y="948053"/>
            <a:ext cx="6857999" cy="3290315"/>
          </a:xfrm>
          <a:prstGeom prst="rect">
            <a:avLst/>
          </a:prstGeom>
          <a:noFill/>
          <a:ln w="9525">
            <a:noFill/>
            <a:miter lim="800000"/>
            <a:headEnd/>
            <a:tailEnd/>
          </a:ln>
        </p:spPr>
      </p:pic>
      <p:sp>
        <p:nvSpPr>
          <p:cNvPr id="6" name="Rectangle 5"/>
          <p:cNvSpPr/>
          <p:nvPr/>
        </p:nvSpPr>
        <p:spPr>
          <a:xfrm>
            <a:off x="87782" y="1030764"/>
            <a:ext cx="768096" cy="38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 y="913719"/>
            <a:ext cx="2125903" cy="307777"/>
          </a:xfrm>
          <a:prstGeom prst="rect">
            <a:avLst/>
          </a:prstGeom>
          <a:noFill/>
        </p:spPr>
        <p:txBody>
          <a:bodyPr wrap="none" rtlCol="0">
            <a:spAutoFit/>
          </a:bodyPr>
          <a:lstStyle/>
          <a:p>
            <a:r>
              <a:rPr lang="en-US" sz="1400" b="1" dirty="0" smtClean="0">
                <a:solidFill>
                  <a:schemeClr val="tx1">
                    <a:lumMod val="75000"/>
                    <a:lumOff val="25000"/>
                  </a:schemeClr>
                </a:solidFill>
                <a:latin typeface="Arial Narrow" pitchFamily="34" charset="0"/>
                <a:cs typeface="Segoe UI" pitchFamily="34" charset="0"/>
              </a:rPr>
              <a:t>QuickStart – New Customer</a:t>
            </a:r>
            <a:endParaRPr lang="en-US" sz="1400" b="1" dirty="0">
              <a:solidFill>
                <a:schemeClr val="tx1">
                  <a:lumMod val="75000"/>
                  <a:lumOff val="25000"/>
                </a:schemeClr>
              </a:solidFill>
              <a:latin typeface="Arial Narrow" pitchFamily="34" charset="0"/>
              <a:cs typeface="Segoe UI" pitchFamily="34" charset="0"/>
            </a:endParaRPr>
          </a:p>
        </p:txBody>
      </p:sp>
      <p:sp>
        <p:nvSpPr>
          <p:cNvPr id="8" name="TextBox 7"/>
          <p:cNvSpPr txBox="1"/>
          <p:nvPr/>
        </p:nvSpPr>
        <p:spPr>
          <a:xfrm>
            <a:off x="3" y="1153901"/>
            <a:ext cx="2480166" cy="261610"/>
          </a:xfrm>
          <a:prstGeom prst="rect">
            <a:avLst/>
          </a:prstGeom>
          <a:noFill/>
        </p:spPr>
        <p:txBody>
          <a:bodyPr wrap="none" rtlCol="0">
            <a:spAutoFit/>
          </a:bodyPr>
          <a:lstStyle/>
          <a:p>
            <a:r>
              <a:rPr lang="en-US" sz="1100" dirty="0" smtClean="0">
                <a:solidFill>
                  <a:schemeClr val="bg1">
                    <a:lumMod val="65000"/>
                  </a:schemeClr>
                </a:solidFill>
                <a:latin typeface="Arial Narrow" pitchFamily="34" charset="0"/>
                <a:cs typeface="Segoe UI" pitchFamily="34" charset="0"/>
              </a:rPr>
              <a:t>Add 3-in-1: Customer, Contact &amp; Opportunity</a:t>
            </a:r>
            <a:endParaRPr lang="en-US" sz="1100" dirty="0">
              <a:solidFill>
                <a:schemeClr val="bg1">
                  <a:lumMod val="65000"/>
                </a:schemeClr>
              </a:solidFill>
              <a:latin typeface="Arial Narrow" pitchFamily="34" charset="0"/>
              <a:cs typeface="Segoe UI" pitchFamily="34" charset="0"/>
            </a:endParaRPr>
          </a:p>
        </p:txBody>
      </p:sp>
      <p:pic>
        <p:nvPicPr>
          <p:cNvPr id="9" name="Picture 3"/>
          <p:cNvPicPr>
            <a:picLocks noChangeAspect="1" noChangeArrowheads="1"/>
          </p:cNvPicPr>
          <p:nvPr/>
        </p:nvPicPr>
        <p:blipFill>
          <a:blip r:embed="rId3" cstate="print"/>
          <a:srcRect t="60315"/>
          <a:stretch>
            <a:fillRect/>
          </a:stretch>
        </p:blipFill>
        <p:spPr bwMode="auto">
          <a:xfrm>
            <a:off x="1" y="5615823"/>
            <a:ext cx="6857999" cy="3079399"/>
          </a:xfrm>
          <a:prstGeom prst="rect">
            <a:avLst/>
          </a:prstGeom>
          <a:noFill/>
          <a:ln w="9525">
            <a:noFill/>
            <a:miter lim="800000"/>
            <a:headEnd/>
            <a:tailEnd/>
          </a:ln>
        </p:spPr>
      </p:pic>
      <p:sp>
        <p:nvSpPr>
          <p:cNvPr id="13" name="TextBox 12"/>
          <p:cNvSpPr txBox="1"/>
          <p:nvPr/>
        </p:nvSpPr>
        <p:spPr>
          <a:xfrm>
            <a:off x="0" y="-10266"/>
            <a:ext cx="6858000" cy="307777"/>
          </a:xfrm>
          <a:prstGeom prst="rect">
            <a:avLst/>
          </a:prstGeom>
          <a:solidFill>
            <a:srgbClr val="FFC000"/>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New Customer</a:t>
            </a:r>
            <a:endParaRPr lang="en-US" sz="1400" b="1" dirty="0">
              <a:solidFill>
                <a:schemeClr val="tx1">
                  <a:lumMod val="75000"/>
                  <a:lumOff val="25000"/>
                </a:schemeClr>
              </a:solidFill>
              <a:latin typeface="Arial Narrow" pitchFamily="34" charset="0"/>
              <a:cs typeface="Segoe UI" pitchFamily="34" charset="0"/>
            </a:endParaRPr>
          </a:p>
        </p:txBody>
      </p:sp>
      <p:grpSp>
        <p:nvGrpSpPr>
          <p:cNvPr id="18" name="Group 17"/>
          <p:cNvGrpSpPr/>
          <p:nvPr/>
        </p:nvGrpSpPr>
        <p:grpSpPr>
          <a:xfrm>
            <a:off x="1599227" y="5779567"/>
            <a:ext cx="367408" cy="307777"/>
            <a:chOff x="2912338" y="412273"/>
            <a:chExt cx="367408" cy="307777"/>
          </a:xfrm>
        </p:grpSpPr>
        <p:sp>
          <p:nvSpPr>
            <p:cNvPr id="14" name="Flowchart: Connector 1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2912338" y="412273"/>
              <a:ext cx="367408" cy="307777"/>
            </a:xfrm>
            <a:prstGeom prst="rect">
              <a:avLst/>
            </a:prstGeom>
            <a:noFill/>
          </p:spPr>
          <p:txBody>
            <a:bodyPr wrap="none" rtlCol="0">
              <a:spAutoFit/>
            </a:bodyPr>
            <a:lstStyle/>
            <a:p>
              <a:pPr algn="ctr"/>
              <a:r>
                <a:rPr lang="en-US" sz="1400" b="1" dirty="0" smtClean="0"/>
                <a:t>11</a:t>
              </a:r>
              <a:endParaRPr lang="en-US" sz="1400" b="1" dirty="0"/>
            </a:p>
          </p:txBody>
        </p:sp>
      </p:grpSp>
      <p:grpSp>
        <p:nvGrpSpPr>
          <p:cNvPr id="19" name="Group 18"/>
          <p:cNvGrpSpPr/>
          <p:nvPr/>
        </p:nvGrpSpPr>
        <p:grpSpPr>
          <a:xfrm>
            <a:off x="2085227" y="714798"/>
            <a:ext cx="306562" cy="307777"/>
            <a:chOff x="2942761" y="412273"/>
            <a:chExt cx="306562" cy="307777"/>
          </a:xfrm>
        </p:grpSpPr>
        <p:sp>
          <p:nvSpPr>
            <p:cNvPr id="20" name="Flowchart: Connector 1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p:cNvSpPr txBox="1"/>
            <p:nvPr/>
          </p:nvSpPr>
          <p:spPr>
            <a:xfrm>
              <a:off x="2958023" y="412273"/>
              <a:ext cx="276037" cy="307777"/>
            </a:xfrm>
            <a:prstGeom prst="rect">
              <a:avLst/>
            </a:prstGeom>
            <a:noFill/>
          </p:spPr>
          <p:txBody>
            <a:bodyPr wrap="none" rtlCol="0">
              <a:spAutoFit/>
            </a:bodyPr>
            <a:lstStyle/>
            <a:p>
              <a:pPr algn="ctr"/>
              <a:r>
                <a:rPr lang="en-US" sz="1400" b="1" dirty="0" smtClean="0"/>
                <a:t>1</a:t>
              </a:r>
              <a:endParaRPr lang="en-US" sz="1400" b="1" dirty="0"/>
            </a:p>
          </p:txBody>
        </p:sp>
      </p:grpSp>
      <p:grpSp>
        <p:nvGrpSpPr>
          <p:cNvPr id="22" name="Group 21"/>
          <p:cNvGrpSpPr/>
          <p:nvPr/>
        </p:nvGrpSpPr>
        <p:grpSpPr>
          <a:xfrm>
            <a:off x="2496934" y="1126505"/>
            <a:ext cx="306562" cy="307777"/>
            <a:chOff x="2942761" y="412273"/>
            <a:chExt cx="306562" cy="307777"/>
          </a:xfrm>
        </p:grpSpPr>
        <p:sp>
          <p:nvSpPr>
            <p:cNvPr id="23" name="Flowchart: Connector 2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p:cNvSpPr txBox="1"/>
            <p:nvPr/>
          </p:nvSpPr>
          <p:spPr>
            <a:xfrm>
              <a:off x="2958023" y="412273"/>
              <a:ext cx="276037" cy="307777"/>
            </a:xfrm>
            <a:prstGeom prst="rect">
              <a:avLst/>
            </a:prstGeom>
            <a:noFill/>
          </p:spPr>
          <p:txBody>
            <a:bodyPr wrap="none" rtlCol="0">
              <a:spAutoFit/>
            </a:bodyPr>
            <a:lstStyle/>
            <a:p>
              <a:pPr algn="ctr"/>
              <a:r>
                <a:rPr lang="en-US" sz="1400" b="1" dirty="0" smtClean="0"/>
                <a:t>2</a:t>
              </a:r>
              <a:endParaRPr lang="en-US" sz="1400" b="1" dirty="0"/>
            </a:p>
          </p:txBody>
        </p:sp>
      </p:grpSp>
      <p:grpSp>
        <p:nvGrpSpPr>
          <p:cNvPr id="25" name="Group 24"/>
          <p:cNvGrpSpPr/>
          <p:nvPr/>
        </p:nvGrpSpPr>
        <p:grpSpPr>
          <a:xfrm>
            <a:off x="1629650" y="2040371"/>
            <a:ext cx="306562" cy="307777"/>
            <a:chOff x="2942761" y="412273"/>
            <a:chExt cx="306562" cy="307777"/>
          </a:xfrm>
        </p:grpSpPr>
        <p:sp>
          <p:nvSpPr>
            <p:cNvPr id="26" name="Flowchart: Connector 2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p:cNvSpPr txBox="1"/>
            <p:nvPr/>
          </p:nvSpPr>
          <p:spPr>
            <a:xfrm>
              <a:off x="2958023" y="412273"/>
              <a:ext cx="276037" cy="307777"/>
            </a:xfrm>
            <a:prstGeom prst="rect">
              <a:avLst/>
            </a:prstGeom>
            <a:noFill/>
          </p:spPr>
          <p:txBody>
            <a:bodyPr wrap="none" rtlCol="0">
              <a:spAutoFit/>
            </a:bodyPr>
            <a:lstStyle/>
            <a:p>
              <a:pPr algn="ctr"/>
              <a:r>
                <a:rPr lang="en-US" sz="1400" b="1" dirty="0" smtClean="0"/>
                <a:t>3</a:t>
              </a:r>
              <a:endParaRPr lang="en-US" sz="1400" b="1" dirty="0"/>
            </a:p>
          </p:txBody>
        </p:sp>
      </p:grpSp>
      <p:grpSp>
        <p:nvGrpSpPr>
          <p:cNvPr id="28" name="Group 27"/>
          <p:cNvGrpSpPr/>
          <p:nvPr/>
        </p:nvGrpSpPr>
        <p:grpSpPr>
          <a:xfrm>
            <a:off x="1629650" y="2518577"/>
            <a:ext cx="306562" cy="307777"/>
            <a:chOff x="2942761" y="412273"/>
            <a:chExt cx="306562" cy="307777"/>
          </a:xfrm>
        </p:grpSpPr>
        <p:sp>
          <p:nvSpPr>
            <p:cNvPr id="29" name="Flowchart: Connector 2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2958023" y="412273"/>
              <a:ext cx="276037" cy="307777"/>
            </a:xfrm>
            <a:prstGeom prst="rect">
              <a:avLst/>
            </a:prstGeom>
            <a:noFill/>
          </p:spPr>
          <p:txBody>
            <a:bodyPr wrap="none" rtlCol="0">
              <a:spAutoFit/>
            </a:bodyPr>
            <a:lstStyle/>
            <a:p>
              <a:pPr algn="ctr"/>
              <a:r>
                <a:rPr lang="en-US" sz="1400" b="1" dirty="0" smtClean="0"/>
                <a:t>4</a:t>
              </a:r>
              <a:endParaRPr lang="en-US" sz="1400" b="1" dirty="0"/>
            </a:p>
          </p:txBody>
        </p:sp>
      </p:grpSp>
      <p:grpSp>
        <p:nvGrpSpPr>
          <p:cNvPr id="31" name="Group 30"/>
          <p:cNvGrpSpPr/>
          <p:nvPr/>
        </p:nvGrpSpPr>
        <p:grpSpPr>
          <a:xfrm>
            <a:off x="1629650" y="2982600"/>
            <a:ext cx="306562" cy="307777"/>
            <a:chOff x="2942761" y="412273"/>
            <a:chExt cx="306562" cy="307777"/>
          </a:xfrm>
        </p:grpSpPr>
        <p:sp>
          <p:nvSpPr>
            <p:cNvPr id="32" name="Flowchart: Connector 3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extBox 32"/>
            <p:cNvSpPr txBox="1"/>
            <p:nvPr/>
          </p:nvSpPr>
          <p:spPr>
            <a:xfrm>
              <a:off x="2958022" y="412273"/>
              <a:ext cx="276038" cy="307777"/>
            </a:xfrm>
            <a:prstGeom prst="rect">
              <a:avLst/>
            </a:prstGeom>
            <a:noFill/>
          </p:spPr>
          <p:txBody>
            <a:bodyPr wrap="none" rtlCol="0">
              <a:spAutoFit/>
            </a:bodyPr>
            <a:lstStyle/>
            <a:p>
              <a:pPr algn="ctr"/>
              <a:r>
                <a:rPr lang="en-US" sz="1400" b="1" dirty="0" smtClean="0"/>
                <a:t>5</a:t>
              </a:r>
              <a:endParaRPr lang="en-US" sz="1400" b="1" dirty="0"/>
            </a:p>
          </p:txBody>
        </p:sp>
      </p:grpSp>
      <p:grpSp>
        <p:nvGrpSpPr>
          <p:cNvPr id="34" name="Group 33"/>
          <p:cNvGrpSpPr/>
          <p:nvPr/>
        </p:nvGrpSpPr>
        <p:grpSpPr>
          <a:xfrm>
            <a:off x="1629650" y="3444583"/>
            <a:ext cx="306562" cy="307777"/>
            <a:chOff x="2942761" y="412273"/>
            <a:chExt cx="306562" cy="307777"/>
          </a:xfrm>
        </p:grpSpPr>
        <p:sp>
          <p:nvSpPr>
            <p:cNvPr id="35" name="Flowchart: Connector 3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p:cNvSpPr txBox="1"/>
            <p:nvPr/>
          </p:nvSpPr>
          <p:spPr>
            <a:xfrm>
              <a:off x="2958022" y="412273"/>
              <a:ext cx="276038" cy="307777"/>
            </a:xfrm>
            <a:prstGeom prst="rect">
              <a:avLst/>
            </a:prstGeom>
            <a:noFill/>
          </p:spPr>
          <p:txBody>
            <a:bodyPr wrap="none" rtlCol="0">
              <a:spAutoFit/>
            </a:bodyPr>
            <a:lstStyle/>
            <a:p>
              <a:pPr algn="ctr"/>
              <a:r>
                <a:rPr lang="en-US" sz="1400" b="1" dirty="0" smtClean="0"/>
                <a:t>6</a:t>
              </a:r>
              <a:endParaRPr lang="en-US" sz="1400" b="1" dirty="0"/>
            </a:p>
          </p:txBody>
        </p:sp>
      </p:grpSp>
      <p:grpSp>
        <p:nvGrpSpPr>
          <p:cNvPr id="43" name="Group 42"/>
          <p:cNvGrpSpPr/>
          <p:nvPr/>
        </p:nvGrpSpPr>
        <p:grpSpPr>
          <a:xfrm>
            <a:off x="1629650" y="3891105"/>
            <a:ext cx="306562" cy="307777"/>
            <a:chOff x="2942761" y="412273"/>
            <a:chExt cx="306562" cy="307777"/>
          </a:xfrm>
        </p:grpSpPr>
        <p:sp>
          <p:nvSpPr>
            <p:cNvPr id="44" name="Flowchart: Connector 4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TextBox 44"/>
            <p:cNvSpPr txBox="1"/>
            <p:nvPr/>
          </p:nvSpPr>
          <p:spPr>
            <a:xfrm>
              <a:off x="2958023" y="412273"/>
              <a:ext cx="276037" cy="307777"/>
            </a:xfrm>
            <a:prstGeom prst="rect">
              <a:avLst/>
            </a:prstGeom>
            <a:noFill/>
          </p:spPr>
          <p:txBody>
            <a:bodyPr wrap="none" rtlCol="0">
              <a:spAutoFit/>
            </a:bodyPr>
            <a:lstStyle/>
            <a:p>
              <a:pPr algn="ctr"/>
              <a:r>
                <a:rPr lang="en-US" sz="1400" b="1" dirty="0" smtClean="0"/>
                <a:t>7</a:t>
              </a:r>
              <a:endParaRPr lang="en-US" sz="1400" b="1" dirty="0"/>
            </a:p>
          </p:txBody>
        </p:sp>
      </p:grpSp>
      <p:grpSp>
        <p:nvGrpSpPr>
          <p:cNvPr id="49" name="Group 48"/>
          <p:cNvGrpSpPr/>
          <p:nvPr/>
        </p:nvGrpSpPr>
        <p:grpSpPr>
          <a:xfrm>
            <a:off x="1599227" y="6218867"/>
            <a:ext cx="367408" cy="307777"/>
            <a:chOff x="2912338" y="412273"/>
            <a:chExt cx="367408" cy="307777"/>
          </a:xfrm>
        </p:grpSpPr>
        <p:sp>
          <p:nvSpPr>
            <p:cNvPr id="50" name="Flowchart: Connector 4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TextBox 50"/>
            <p:cNvSpPr txBox="1"/>
            <p:nvPr/>
          </p:nvSpPr>
          <p:spPr>
            <a:xfrm>
              <a:off x="2912338" y="412273"/>
              <a:ext cx="367408" cy="307777"/>
            </a:xfrm>
            <a:prstGeom prst="rect">
              <a:avLst/>
            </a:prstGeom>
            <a:noFill/>
          </p:spPr>
          <p:txBody>
            <a:bodyPr wrap="none" rtlCol="0">
              <a:spAutoFit/>
            </a:bodyPr>
            <a:lstStyle/>
            <a:p>
              <a:pPr algn="ctr"/>
              <a:r>
                <a:rPr lang="en-US" sz="1400" b="1" dirty="0" smtClean="0"/>
                <a:t>12</a:t>
              </a:r>
              <a:endParaRPr lang="en-US" sz="1400" b="1" dirty="0"/>
            </a:p>
          </p:txBody>
        </p:sp>
      </p:grpSp>
      <p:grpSp>
        <p:nvGrpSpPr>
          <p:cNvPr id="52" name="Group 51"/>
          <p:cNvGrpSpPr/>
          <p:nvPr/>
        </p:nvGrpSpPr>
        <p:grpSpPr>
          <a:xfrm>
            <a:off x="1599227" y="6710334"/>
            <a:ext cx="367408" cy="307777"/>
            <a:chOff x="2912338" y="412273"/>
            <a:chExt cx="367408" cy="307777"/>
          </a:xfrm>
        </p:grpSpPr>
        <p:sp>
          <p:nvSpPr>
            <p:cNvPr id="53" name="Flowchart: Connector 5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p:cNvSpPr txBox="1"/>
            <p:nvPr/>
          </p:nvSpPr>
          <p:spPr>
            <a:xfrm>
              <a:off x="2912338" y="412273"/>
              <a:ext cx="367408" cy="307777"/>
            </a:xfrm>
            <a:prstGeom prst="rect">
              <a:avLst/>
            </a:prstGeom>
            <a:noFill/>
          </p:spPr>
          <p:txBody>
            <a:bodyPr wrap="none" rtlCol="0">
              <a:spAutoFit/>
            </a:bodyPr>
            <a:lstStyle/>
            <a:p>
              <a:pPr algn="ctr"/>
              <a:r>
                <a:rPr lang="en-US" sz="1400" b="1" dirty="0" smtClean="0"/>
                <a:t>13</a:t>
              </a:r>
              <a:endParaRPr lang="en-US" sz="1400" b="1" dirty="0"/>
            </a:p>
          </p:txBody>
        </p:sp>
      </p:grpSp>
      <p:grpSp>
        <p:nvGrpSpPr>
          <p:cNvPr id="55" name="Group 54"/>
          <p:cNvGrpSpPr/>
          <p:nvPr/>
        </p:nvGrpSpPr>
        <p:grpSpPr>
          <a:xfrm>
            <a:off x="1599227" y="7772437"/>
            <a:ext cx="367408" cy="307777"/>
            <a:chOff x="2912338" y="412273"/>
            <a:chExt cx="367408" cy="307777"/>
          </a:xfrm>
        </p:grpSpPr>
        <p:sp>
          <p:nvSpPr>
            <p:cNvPr id="56" name="Flowchart: Connector 5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TextBox 56"/>
            <p:cNvSpPr txBox="1"/>
            <p:nvPr/>
          </p:nvSpPr>
          <p:spPr>
            <a:xfrm>
              <a:off x="2912338" y="412273"/>
              <a:ext cx="367408" cy="307777"/>
            </a:xfrm>
            <a:prstGeom prst="rect">
              <a:avLst/>
            </a:prstGeom>
            <a:noFill/>
          </p:spPr>
          <p:txBody>
            <a:bodyPr wrap="none" rtlCol="0">
              <a:spAutoFit/>
            </a:bodyPr>
            <a:lstStyle/>
            <a:p>
              <a:pPr algn="ctr"/>
              <a:r>
                <a:rPr lang="en-US" sz="1400" b="1" dirty="0" smtClean="0"/>
                <a:t>15</a:t>
              </a:r>
              <a:endParaRPr lang="en-US" sz="1400" b="1" dirty="0"/>
            </a:p>
          </p:txBody>
        </p:sp>
      </p:grpSp>
      <p:pic>
        <p:nvPicPr>
          <p:cNvPr id="79" name="Picture 2"/>
          <p:cNvPicPr>
            <a:picLocks noChangeAspect="1" noChangeArrowheads="1"/>
          </p:cNvPicPr>
          <p:nvPr/>
        </p:nvPicPr>
        <p:blipFill>
          <a:blip r:embed="rId4" cstate="print"/>
          <a:srcRect l="2294" t="10546" r="2534" b="83090"/>
          <a:stretch>
            <a:fillRect/>
          </a:stretch>
        </p:blipFill>
        <p:spPr bwMode="auto">
          <a:xfrm>
            <a:off x="181156" y="4237667"/>
            <a:ext cx="6556074" cy="462815"/>
          </a:xfrm>
          <a:prstGeom prst="rect">
            <a:avLst/>
          </a:prstGeom>
          <a:noFill/>
          <a:ln w="9525">
            <a:noFill/>
            <a:miter lim="800000"/>
            <a:headEnd/>
            <a:tailEnd/>
          </a:ln>
        </p:spPr>
      </p:pic>
      <p:sp>
        <p:nvSpPr>
          <p:cNvPr id="80" name="Rectangle 79"/>
          <p:cNvSpPr/>
          <p:nvPr/>
        </p:nvSpPr>
        <p:spPr>
          <a:xfrm>
            <a:off x="319762" y="4283972"/>
            <a:ext cx="1302588" cy="116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163566" y="4265363"/>
            <a:ext cx="167886" cy="139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14134" y="4213168"/>
            <a:ext cx="1058303"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Opportunity Status</a:t>
            </a:r>
            <a:endParaRPr lang="en-US" sz="750" b="1" dirty="0">
              <a:solidFill>
                <a:schemeClr val="bg1">
                  <a:lumMod val="65000"/>
                </a:schemeClr>
              </a:solidFill>
              <a:latin typeface="Arial" pitchFamily="34" charset="0"/>
              <a:cs typeface="Arial" pitchFamily="34" charset="0"/>
            </a:endParaRPr>
          </a:p>
        </p:txBody>
      </p:sp>
      <p:pic>
        <p:nvPicPr>
          <p:cNvPr id="83" name="Picture 5"/>
          <p:cNvPicPr>
            <a:picLocks noChangeAspect="1" noChangeArrowheads="1"/>
          </p:cNvPicPr>
          <p:nvPr/>
        </p:nvPicPr>
        <p:blipFill>
          <a:blip r:embed="rId5" cstate="print"/>
          <a:srcRect/>
          <a:stretch>
            <a:fillRect/>
          </a:stretch>
        </p:blipFill>
        <p:spPr bwMode="auto">
          <a:xfrm>
            <a:off x="1232220" y="4266305"/>
            <a:ext cx="136525" cy="153987"/>
          </a:xfrm>
          <a:prstGeom prst="rect">
            <a:avLst/>
          </a:prstGeom>
          <a:noFill/>
          <a:ln w="9525">
            <a:noFill/>
            <a:miter lim="800000"/>
            <a:headEnd/>
            <a:tailEnd/>
          </a:ln>
        </p:spPr>
      </p:pic>
      <p:pic>
        <p:nvPicPr>
          <p:cNvPr id="84" name="Picture 3"/>
          <p:cNvPicPr>
            <a:picLocks noChangeAspect="1" noChangeArrowheads="1"/>
          </p:cNvPicPr>
          <p:nvPr/>
        </p:nvPicPr>
        <p:blipFill>
          <a:blip r:embed="rId3" cstate="print"/>
          <a:srcRect t="42350" b="50006"/>
          <a:stretch>
            <a:fillRect/>
          </a:stretch>
        </p:blipFill>
        <p:spPr bwMode="auto">
          <a:xfrm>
            <a:off x="1" y="4689039"/>
            <a:ext cx="6857999" cy="593104"/>
          </a:xfrm>
          <a:prstGeom prst="rect">
            <a:avLst/>
          </a:prstGeom>
          <a:noFill/>
          <a:ln w="9525">
            <a:noFill/>
            <a:miter lim="800000"/>
            <a:headEnd/>
            <a:tailEnd/>
          </a:ln>
        </p:spPr>
      </p:pic>
      <p:pic>
        <p:nvPicPr>
          <p:cNvPr id="85" name="Picture 2"/>
          <p:cNvPicPr>
            <a:picLocks noChangeAspect="1" noChangeArrowheads="1"/>
          </p:cNvPicPr>
          <p:nvPr/>
        </p:nvPicPr>
        <p:blipFill>
          <a:blip r:embed="rId4" cstate="print"/>
          <a:srcRect l="2294" t="12573" r="2534" b="83090"/>
          <a:stretch>
            <a:fillRect/>
          </a:stretch>
        </p:blipFill>
        <p:spPr bwMode="auto">
          <a:xfrm>
            <a:off x="161027" y="5305244"/>
            <a:ext cx="6556074" cy="315388"/>
          </a:xfrm>
          <a:prstGeom prst="rect">
            <a:avLst/>
          </a:prstGeom>
          <a:noFill/>
          <a:ln w="9525">
            <a:noFill/>
            <a:miter lim="800000"/>
            <a:headEnd/>
            <a:tailEnd/>
          </a:ln>
        </p:spPr>
      </p:pic>
      <p:sp>
        <p:nvSpPr>
          <p:cNvPr id="10" name="Rectangle 9"/>
          <p:cNvSpPr/>
          <p:nvPr/>
        </p:nvSpPr>
        <p:spPr>
          <a:xfrm>
            <a:off x="880188" y="5161845"/>
            <a:ext cx="672998" cy="175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5" cstate="print"/>
          <a:srcRect/>
          <a:stretch>
            <a:fillRect/>
          </a:stretch>
        </p:blipFill>
        <p:spPr bwMode="auto">
          <a:xfrm>
            <a:off x="891591" y="5171220"/>
            <a:ext cx="136525" cy="153987"/>
          </a:xfrm>
          <a:prstGeom prst="rect">
            <a:avLst/>
          </a:prstGeom>
          <a:noFill/>
          <a:ln w="9525">
            <a:noFill/>
            <a:miter lim="800000"/>
            <a:headEnd/>
            <a:tailEnd/>
          </a:ln>
        </p:spPr>
      </p:pic>
      <p:grpSp>
        <p:nvGrpSpPr>
          <p:cNvPr id="40" name="Group 39"/>
          <p:cNvGrpSpPr/>
          <p:nvPr/>
        </p:nvGrpSpPr>
        <p:grpSpPr>
          <a:xfrm>
            <a:off x="1629650" y="4361082"/>
            <a:ext cx="306562" cy="307777"/>
            <a:chOff x="2942761" y="412273"/>
            <a:chExt cx="306562" cy="307777"/>
          </a:xfrm>
        </p:grpSpPr>
        <p:sp>
          <p:nvSpPr>
            <p:cNvPr id="41" name="Flowchart: Connector 4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p:cNvSpPr txBox="1"/>
            <p:nvPr/>
          </p:nvSpPr>
          <p:spPr>
            <a:xfrm>
              <a:off x="2958022" y="412273"/>
              <a:ext cx="276038" cy="307777"/>
            </a:xfrm>
            <a:prstGeom prst="rect">
              <a:avLst/>
            </a:prstGeom>
            <a:noFill/>
          </p:spPr>
          <p:txBody>
            <a:bodyPr wrap="none" rtlCol="0">
              <a:spAutoFit/>
            </a:bodyPr>
            <a:lstStyle/>
            <a:p>
              <a:pPr algn="ctr"/>
              <a:r>
                <a:rPr lang="en-US" sz="1400" b="1" dirty="0" smtClean="0"/>
                <a:t>8</a:t>
              </a:r>
              <a:endParaRPr lang="en-US" sz="1400" b="1" dirty="0"/>
            </a:p>
          </p:txBody>
        </p:sp>
      </p:grpSp>
      <p:grpSp>
        <p:nvGrpSpPr>
          <p:cNvPr id="37" name="Group 36"/>
          <p:cNvGrpSpPr/>
          <p:nvPr/>
        </p:nvGrpSpPr>
        <p:grpSpPr>
          <a:xfrm>
            <a:off x="1629650" y="4811817"/>
            <a:ext cx="306562" cy="307777"/>
            <a:chOff x="2942761" y="412273"/>
            <a:chExt cx="306562" cy="307777"/>
          </a:xfrm>
        </p:grpSpPr>
        <p:sp>
          <p:nvSpPr>
            <p:cNvPr id="38" name="Flowchart: Connector 3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p:cNvSpPr txBox="1"/>
            <p:nvPr/>
          </p:nvSpPr>
          <p:spPr>
            <a:xfrm>
              <a:off x="2958022" y="412273"/>
              <a:ext cx="276038" cy="307777"/>
            </a:xfrm>
            <a:prstGeom prst="rect">
              <a:avLst/>
            </a:prstGeom>
            <a:noFill/>
          </p:spPr>
          <p:txBody>
            <a:bodyPr wrap="none" rtlCol="0">
              <a:spAutoFit/>
            </a:bodyPr>
            <a:lstStyle/>
            <a:p>
              <a:pPr algn="ctr"/>
              <a:r>
                <a:rPr lang="en-US" sz="1400" b="1" dirty="0" smtClean="0"/>
                <a:t>9</a:t>
              </a:r>
              <a:endParaRPr lang="en-US" sz="1400" b="1" dirty="0"/>
            </a:p>
          </p:txBody>
        </p:sp>
      </p:grpSp>
      <p:grpSp>
        <p:nvGrpSpPr>
          <p:cNvPr id="46" name="Group 45"/>
          <p:cNvGrpSpPr/>
          <p:nvPr/>
        </p:nvGrpSpPr>
        <p:grpSpPr>
          <a:xfrm>
            <a:off x="1599227" y="5282196"/>
            <a:ext cx="367408" cy="307777"/>
            <a:chOff x="2912338" y="412273"/>
            <a:chExt cx="367408" cy="307777"/>
          </a:xfrm>
        </p:grpSpPr>
        <p:sp>
          <p:nvSpPr>
            <p:cNvPr id="47" name="Flowchart: Connector 4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TextBox 47"/>
            <p:cNvSpPr txBox="1"/>
            <p:nvPr/>
          </p:nvSpPr>
          <p:spPr>
            <a:xfrm>
              <a:off x="2912338" y="412273"/>
              <a:ext cx="367408" cy="307777"/>
            </a:xfrm>
            <a:prstGeom prst="rect">
              <a:avLst/>
            </a:prstGeom>
            <a:noFill/>
          </p:spPr>
          <p:txBody>
            <a:bodyPr wrap="none" rtlCol="0">
              <a:spAutoFit/>
            </a:bodyPr>
            <a:lstStyle/>
            <a:p>
              <a:pPr algn="ctr"/>
              <a:r>
                <a:rPr lang="en-US" sz="1400" b="1" dirty="0" smtClean="0"/>
                <a:t>10</a:t>
              </a:r>
              <a:endParaRPr lang="en-US" sz="1400" b="1" dirty="0"/>
            </a:p>
          </p:txBody>
        </p:sp>
      </p:grpSp>
      <p:grpSp>
        <p:nvGrpSpPr>
          <p:cNvPr id="86" name="Group 85"/>
          <p:cNvGrpSpPr/>
          <p:nvPr/>
        </p:nvGrpSpPr>
        <p:grpSpPr>
          <a:xfrm>
            <a:off x="1599227" y="7163583"/>
            <a:ext cx="367408" cy="307777"/>
            <a:chOff x="2912338" y="412273"/>
            <a:chExt cx="367408" cy="307777"/>
          </a:xfrm>
        </p:grpSpPr>
        <p:sp>
          <p:nvSpPr>
            <p:cNvPr id="87" name="Flowchart: Connector 8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TextBox 87"/>
            <p:cNvSpPr txBox="1"/>
            <p:nvPr/>
          </p:nvSpPr>
          <p:spPr>
            <a:xfrm>
              <a:off x="2912338" y="412273"/>
              <a:ext cx="367408" cy="307777"/>
            </a:xfrm>
            <a:prstGeom prst="rect">
              <a:avLst/>
            </a:prstGeom>
            <a:noFill/>
          </p:spPr>
          <p:txBody>
            <a:bodyPr wrap="none" rtlCol="0">
              <a:spAutoFit/>
            </a:bodyPr>
            <a:lstStyle/>
            <a:p>
              <a:pPr algn="ctr"/>
              <a:r>
                <a:rPr lang="en-US" sz="1400" b="1" dirty="0" smtClean="0"/>
                <a:t>14</a:t>
              </a:r>
              <a:endParaRPr lang="en-US" sz="1400" b="1" dirty="0"/>
            </a:p>
          </p:txBody>
        </p:sp>
      </p:grpSp>
      <p:sp>
        <p:nvSpPr>
          <p:cNvPr id="64" name="Slide Number Placeholder 63"/>
          <p:cNvSpPr>
            <a:spLocks noGrp="1"/>
          </p:cNvSpPr>
          <p:nvPr>
            <p:ph type="sldNum" sz="quarter" idx="12"/>
          </p:nvPr>
        </p:nvSpPr>
        <p:spPr/>
        <p:txBody>
          <a:bodyPr/>
          <a:lstStyle/>
          <a:p>
            <a:fld id="{CBDD6069-71F6-4609-A385-A9C5E0F2982E}" type="slidenum">
              <a:rPr lang="en-US" smtClean="0"/>
              <a:pPr/>
              <a:t>1</a:t>
            </a:fld>
            <a:endParaRPr lang="en-US" dirty="0"/>
          </a:p>
        </p:txBody>
      </p:sp>
      <p:sp>
        <p:nvSpPr>
          <p:cNvPr id="65" name="Footer Placeholder 64"/>
          <p:cNvSpPr>
            <a:spLocks noGrp="1"/>
          </p:cNvSpPr>
          <p:nvPr>
            <p:ph type="ftr" sz="quarter" idx="11"/>
          </p:nvPr>
        </p:nvSpPr>
        <p:spPr/>
        <p:txBody>
          <a:bodyPr/>
          <a:lstStyle/>
          <a:p>
            <a:r>
              <a:rPr lang="en-US" smtClean="0"/>
              <a:t>Mined Systems Proprietary &amp; Confidential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t="40909" b="32951"/>
          <a:stretch>
            <a:fillRect/>
          </a:stretch>
        </p:blipFill>
        <p:spPr bwMode="auto">
          <a:xfrm>
            <a:off x="0" y="2341055"/>
            <a:ext cx="3119437" cy="1228725"/>
          </a:xfrm>
          <a:prstGeom prst="rect">
            <a:avLst/>
          </a:prstGeom>
          <a:noFill/>
          <a:ln w="9525">
            <a:noFill/>
            <a:miter lim="800000"/>
            <a:headEnd/>
            <a:tailEnd/>
          </a:ln>
        </p:spPr>
      </p:pic>
      <p:pic>
        <p:nvPicPr>
          <p:cNvPr id="7" name="Picture 3"/>
          <p:cNvPicPr>
            <a:picLocks noChangeAspect="1" noChangeArrowheads="1"/>
          </p:cNvPicPr>
          <p:nvPr/>
        </p:nvPicPr>
        <p:blipFill>
          <a:blip r:embed="rId2" cstate="print"/>
          <a:srcRect t="84787" b="6227"/>
          <a:stretch>
            <a:fillRect/>
          </a:stretch>
        </p:blipFill>
        <p:spPr bwMode="auto">
          <a:xfrm>
            <a:off x="3396341" y="1084302"/>
            <a:ext cx="3119437" cy="422401"/>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t="67636" b="23089"/>
          <a:stretch>
            <a:fillRect/>
          </a:stretch>
        </p:blipFill>
        <p:spPr bwMode="auto">
          <a:xfrm>
            <a:off x="0" y="4827745"/>
            <a:ext cx="3119437" cy="435996"/>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t="69135" b="18876"/>
          <a:stretch>
            <a:fillRect/>
          </a:stretch>
        </p:blipFill>
        <p:spPr bwMode="auto">
          <a:xfrm>
            <a:off x="124455" y="5253802"/>
            <a:ext cx="2957513" cy="532737"/>
          </a:xfrm>
          <a:prstGeom prst="rect">
            <a:avLst/>
          </a:prstGeom>
          <a:noFill/>
          <a:ln w="9525">
            <a:noFill/>
            <a:miter lim="800000"/>
            <a:headEnd/>
            <a:tailEnd/>
          </a:ln>
        </p:spPr>
      </p:pic>
      <p:pic>
        <p:nvPicPr>
          <p:cNvPr id="15" name="Picture 5"/>
          <p:cNvPicPr>
            <a:picLocks noChangeAspect="1" noChangeArrowheads="1"/>
          </p:cNvPicPr>
          <p:nvPr/>
        </p:nvPicPr>
        <p:blipFill>
          <a:blip r:embed="rId4" cstate="print"/>
          <a:srcRect/>
          <a:stretch>
            <a:fillRect/>
          </a:stretch>
        </p:blipFill>
        <p:spPr bwMode="auto">
          <a:xfrm>
            <a:off x="754121" y="4797080"/>
            <a:ext cx="136525" cy="153987"/>
          </a:xfrm>
          <a:prstGeom prst="rect">
            <a:avLst/>
          </a:prstGeom>
          <a:noFill/>
          <a:ln w="9525">
            <a:noFill/>
            <a:miter lim="800000"/>
            <a:headEnd/>
            <a:tailEnd/>
          </a:ln>
        </p:spPr>
      </p:pic>
      <p:pic>
        <p:nvPicPr>
          <p:cNvPr id="16" name="Picture 5"/>
          <p:cNvPicPr>
            <a:picLocks noChangeAspect="1" noChangeArrowheads="1"/>
          </p:cNvPicPr>
          <p:nvPr/>
        </p:nvPicPr>
        <p:blipFill>
          <a:blip r:embed="rId4" cstate="print"/>
          <a:srcRect/>
          <a:stretch>
            <a:fillRect/>
          </a:stretch>
        </p:blipFill>
        <p:spPr bwMode="auto">
          <a:xfrm>
            <a:off x="1198621" y="5235230"/>
            <a:ext cx="136525" cy="153987"/>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t="67636" b="23089"/>
          <a:stretch>
            <a:fillRect/>
          </a:stretch>
        </p:blipFill>
        <p:spPr bwMode="auto">
          <a:xfrm>
            <a:off x="0" y="4402295"/>
            <a:ext cx="3119437" cy="435996"/>
          </a:xfrm>
          <a:prstGeom prst="rect">
            <a:avLst/>
          </a:prstGeom>
          <a:noFill/>
          <a:ln w="9525">
            <a:noFill/>
            <a:miter lim="800000"/>
            <a:headEnd/>
            <a:tailEnd/>
          </a:ln>
        </p:spPr>
      </p:pic>
      <p:sp>
        <p:nvSpPr>
          <p:cNvPr id="18" name="Rectangle 17"/>
          <p:cNvSpPr/>
          <p:nvPr/>
        </p:nvSpPr>
        <p:spPr>
          <a:xfrm>
            <a:off x="247650" y="4420406"/>
            <a:ext cx="546100"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48110" y="4350872"/>
            <a:ext cx="1483098"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Weighted Opportunity Value</a:t>
            </a:r>
            <a:endParaRPr lang="en-US" sz="750" b="1" dirty="0">
              <a:solidFill>
                <a:schemeClr val="bg1">
                  <a:lumMod val="65000"/>
                </a:schemeClr>
              </a:solidFill>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t="83948" r="38946" b="6451"/>
          <a:stretch>
            <a:fillRect/>
          </a:stretch>
        </p:blipFill>
        <p:spPr bwMode="auto">
          <a:xfrm>
            <a:off x="3566743" y="5720162"/>
            <a:ext cx="1805678" cy="426631"/>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027754" y="7499324"/>
            <a:ext cx="1957387" cy="444500"/>
          </a:xfrm>
          <a:prstGeom prst="rect">
            <a:avLst/>
          </a:prstGeom>
          <a:noFill/>
          <a:ln w="9525">
            <a:noFill/>
            <a:miter lim="800000"/>
            <a:headEnd/>
            <a:tailEnd/>
          </a:ln>
        </p:spPr>
      </p:pic>
      <p:sp>
        <p:nvSpPr>
          <p:cNvPr id="27" name="Slide Number Placeholder 26"/>
          <p:cNvSpPr>
            <a:spLocks noGrp="1"/>
          </p:cNvSpPr>
          <p:nvPr>
            <p:ph type="sldNum" sz="quarter" idx="12"/>
          </p:nvPr>
        </p:nvSpPr>
        <p:spPr/>
        <p:txBody>
          <a:bodyPr/>
          <a:lstStyle/>
          <a:p>
            <a:fld id="{CBDD6069-71F6-4609-A385-A9C5E0F2982E}" type="slidenum">
              <a:rPr lang="en-US" smtClean="0"/>
              <a:pPr/>
              <a:t>10</a:t>
            </a:fld>
            <a:endParaRPr lang="en-US"/>
          </a:p>
        </p:txBody>
      </p:sp>
      <p:sp>
        <p:nvSpPr>
          <p:cNvPr id="28" name="Footer Placeholder 27"/>
          <p:cNvSpPr>
            <a:spLocks noGrp="1"/>
          </p:cNvSpPr>
          <p:nvPr>
            <p:ph type="ftr" sz="quarter" idx="11"/>
          </p:nvPr>
        </p:nvSpPr>
        <p:spPr/>
        <p:txBody>
          <a:bodyPr/>
          <a:lstStyle/>
          <a:p>
            <a:r>
              <a:rPr lang="en-US" smtClean="0"/>
              <a:t>Mined Systems Proprietary &amp; Confidential</a:t>
            </a:r>
            <a:endParaRPr lang="en-US" dirty="0"/>
          </a:p>
        </p:txBody>
      </p:sp>
      <p:pic>
        <p:nvPicPr>
          <p:cNvPr id="29" name="Picture 3"/>
          <p:cNvPicPr>
            <a:picLocks noChangeAspect="1" noChangeArrowheads="1"/>
          </p:cNvPicPr>
          <p:nvPr/>
        </p:nvPicPr>
        <p:blipFill>
          <a:blip r:embed="rId2" cstate="print"/>
          <a:srcRect b="67804"/>
          <a:stretch>
            <a:fillRect/>
          </a:stretch>
        </p:blipFill>
        <p:spPr bwMode="auto">
          <a:xfrm>
            <a:off x="0" y="799075"/>
            <a:ext cx="3119437" cy="1513405"/>
          </a:xfrm>
          <a:prstGeom prst="rect">
            <a:avLst/>
          </a:prstGeom>
          <a:noFill/>
          <a:ln w="9525">
            <a:noFill/>
            <a:miter lim="800000"/>
            <a:headEnd/>
            <a:tailEnd/>
          </a:ln>
        </p:spPr>
      </p:pic>
      <p:pic>
        <p:nvPicPr>
          <p:cNvPr id="33" name="Picture 3"/>
          <p:cNvPicPr>
            <a:picLocks noChangeAspect="1" noChangeArrowheads="1"/>
          </p:cNvPicPr>
          <p:nvPr/>
        </p:nvPicPr>
        <p:blipFill>
          <a:blip r:embed="rId2" cstate="print"/>
          <a:srcRect t="58473" b="23540"/>
          <a:stretch>
            <a:fillRect/>
          </a:stretch>
        </p:blipFill>
        <p:spPr bwMode="auto">
          <a:xfrm>
            <a:off x="0" y="3572414"/>
            <a:ext cx="3119437" cy="845480"/>
          </a:xfrm>
          <a:prstGeom prst="rect">
            <a:avLst/>
          </a:prstGeom>
          <a:noFill/>
          <a:ln w="9525">
            <a:noFill/>
            <a:miter lim="800000"/>
            <a:headEnd/>
            <a:tailEnd/>
          </a:ln>
        </p:spPr>
      </p:pic>
      <p:sp>
        <p:nvSpPr>
          <p:cNvPr id="41" name="Rectangle 40"/>
          <p:cNvSpPr/>
          <p:nvPr/>
        </p:nvSpPr>
        <p:spPr>
          <a:xfrm>
            <a:off x="236461" y="4006110"/>
            <a:ext cx="746125" cy="113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44413" y="3564463"/>
            <a:ext cx="1772506" cy="151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51416" y="3944944"/>
            <a:ext cx="1266693"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Win Probability Percent</a:t>
            </a:r>
            <a:endParaRPr lang="en-US" sz="750" b="1" dirty="0">
              <a:solidFill>
                <a:schemeClr val="bg1">
                  <a:lumMod val="65000"/>
                </a:schemeClr>
              </a:solidFill>
              <a:latin typeface="Arial" pitchFamily="34" charset="0"/>
              <a:cs typeface="Arial" pitchFamily="34" charset="0"/>
            </a:endParaRPr>
          </a:p>
        </p:txBody>
      </p:sp>
      <p:pic>
        <p:nvPicPr>
          <p:cNvPr id="35" name="Picture 5"/>
          <p:cNvPicPr>
            <a:picLocks noChangeAspect="1" noChangeArrowheads="1"/>
          </p:cNvPicPr>
          <p:nvPr/>
        </p:nvPicPr>
        <p:blipFill>
          <a:blip r:embed="rId4" cstate="print"/>
          <a:srcRect/>
          <a:stretch>
            <a:fillRect/>
          </a:stretch>
        </p:blipFill>
        <p:spPr bwMode="auto">
          <a:xfrm>
            <a:off x="1386216" y="3978814"/>
            <a:ext cx="136525" cy="153987"/>
          </a:xfrm>
          <a:prstGeom prst="rect">
            <a:avLst/>
          </a:prstGeom>
          <a:noFill/>
          <a:ln w="9525">
            <a:noFill/>
            <a:miter lim="800000"/>
            <a:headEnd/>
            <a:tailEnd/>
          </a:ln>
        </p:spPr>
      </p:pic>
      <p:sp>
        <p:nvSpPr>
          <p:cNvPr id="43" name="TextBox 42"/>
          <p:cNvSpPr txBox="1"/>
          <p:nvPr/>
        </p:nvSpPr>
        <p:spPr>
          <a:xfrm>
            <a:off x="151416" y="3548705"/>
            <a:ext cx="1342034"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Actual Opportunity Value</a:t>
            </a:r>
            <a:endParaRPr lang="en-US" sz="750" b="1" dirty="0">
              <a:solidFill>
                <a:schemeClr val="bg1">
                  <a:lumMod val="65000"/>
                </a:schemeClr>
              </a:solidFill>
              <a:latin typeface="Arial" pitchFamily="34" charset="0"/>
              <a:cs typeface="Arial" pitchFamily="34" charset="0"/>
            </a:endParaRPr>
          </a:p>
        </p:txBody>
      </p:sp>
      <p:pic>
        <p:nvPicPr>
          <p:cNvPr id="44" name="Picture 5"/>
          <p:cNvPicPr>
            <a:picLocks noChangeAspect="1" noChangeArrowheads="1"/>
          </p:cNvPicPr>
          <p:nvPr/>
        </p:nvPicPr>
        <p:blipFill>
          <a:blip r:embed="rId4" cstate="print"/>
          <a:srcRect/>
          <a:stretch>
            <a:fillRect/>
          </a:stretch>
        </p:blipFill>
        <p:spPr bwMode="auto">
          <a:xfrm>
            <a:off x="1447047" y="3582575"/>
            <a:ext cx="136525" cy="153987"/>
          </a:xfrm>
          <a:prstGeom prst="rect">
            <a:avLst/>
          </a:prstGeom>
          <a:noFill/>
          <a:ln w="9525">
            <a:noFill/>
            <a:miter lim="800000"/>
            <a:headEnd/>
            <a:tailEnd/>
          </a:ln>
        </p:spPr>
      </p:pic>
      <p:pic>
        <p:nvPicPr>
          <p:cNvPr id="45" name="Picture 4"/>
          <p:cNvPicPr>
            <a:picLocks noChangeAspect="1" noChangeArrowheads="1"/>
          </p:cNvPicPr>
          <p:nvPr/>
        </p:nvPicPr>
        <p:blipFill>
          <a:blip r:embed="rId3" cstate="print"/>
          <a:srcRect b="58436"/>
          <a:stretch>
            <a:fillRect/>
          </a:stretch>
        </p:blipFill>
        <p:spPr bwMode="auto">
          <a:xfrm>
            <a:off x="3532079" y="1490742"/>
            <a:ext cx="2957513" cy="1846885"/>
          </a:xfrm>
          <a:prstGeom prst="rect">
            <a:avLst/>
          </a:prstGeom>
          <a:noFill/>
          <a:ln w="9525">
            <a:noFill/>
            <a:miter lim="800000"/>
            <a:headEnd/>
            <a:tailEnd/>
          </a:ln>
        </p:spPr>
      </p:pic>
      <p:pic>
        <p:nvPicPr>
          <p:cNvPr id="50" name="Picture 4"/>
          <p:cNvPicPr>
            <a:picLocks noChangeAspect="1" noChangeArrowheads="1"/>
          </p:cNvPicPr>
          <p:nvPr/>
        </p:nvPicPr>
        <p:blipFill>
          <a:blip r:embed="rId3" cstate="print"/>
          <a:srcRect t="81202" b="6451"/>
          <a:stretch>
            <a:fillRect/>
          </a:stretch>
        </p:blipFill>
        <p:spPr bwMode="auto">
          <a:xfrm>
            <a:off x="3567912" y="5057781"/>
            <a:ext cx="2957513" cy="548640"/>
          </a:xfrm>
          <a:prstGeom prst="rect">
            <a:avLst/>
          </a:prstGeom>
          <a:noFill/>
          <a:ln w="9525">
            <a:noFill/>
            <a:miter lim="800000"/>
            <a:headEnd/>
            <a:tailEnd/>
          </a:ln>
        </p:spPr>
      </p:pic>
      <p:grpSp>
        <p:nvGrpSpPr>
          <p:cNvPr id="2" name="Group 59"/>
          <p:cNvGrpSpPr/>
          <p:nvPr/>
        </p:nvGrpSpPr>
        <p:grpSpPr>
          <a:xfrm>
            <a:off x="5346631" y="1179959"/>
            <a:ext cx="367408" cy="307777"/>
            <a:chOff x="2912338" y="412273"/>
            <a:chExt cx="367408" cy="307777"/>
          </a:xfrm>
        </p:grpSpPr>
        <p:sp>
          <p:nvSpPr>
            <p:cNvPr id="61" name="Flowchart: Connector 6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TextBox 61"/>
            <p:cNvSpPr txBox="1"/>
            <p:nvPr/>
          </p:nvSpPr>
          <p:spPr>
            <a:xfrm>
              <a:off x="2912338" y="412273"/>
              <a:ext cx="367408" cy="307777"/>
            </a:xfrm>
            <a:prstGeom prst="rect">
              <a:avLst/>
            </a:prstGeom>
            <a:noFill/>
          </p:spPr>
          <p:txBody>
            <a:bodyPr wrap="none" rtlCol="0">
              <a:spAutoFit/>
            </a:bodyPr>
            <a:lstStyle/>
            <a:p>
              <a:pPr algn="ctr"/>
              <a:r>
                <a:rPr lang="en-US" sz="1400" b="1" dirty="0" smtClean="0"/>
                <a:t>29</a:t>
              </a:r>
              <a:endParaRPr lang="en-US" sz="1400" b="1" dirty="0"/>
            </a:p>
          </p:txBody>
        </p:sp>
      </p:grpSp>
      <p:grpSp>
        <p:nvGrpSpPr>
          <p:cNvPr id="3" name="Group 62"/>
          <p:cNvGrpSpPr/>
          <p:nvPr/>
        </p:nvGrpSpPr>
        <p:grpSpPr>
          <a:xfrm>
            <a:off x="5346631" y="1679753"/>
            <a:ext cx="367408" cy="307777"/>
            <a:chOff x="2912337" y="412273"/>
            <a:chExt cx="367408" cy="307777"/>
          </a:xfrm>
        </p:grpSpPr>
        <p:sp>
          <p:nvSpPr>
            <p:cNvPr id="64" name="Flowchart: Connector 6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TextBox 64"/>
            <p:cNvSpPr txBox="1"/>
            <p:nvPr/>
          </p:nvSpPr>
          <p:spPr>
            <a:xfrm>
              <a:off x="2912337" y="412273"/>
              <a:ext cx="367408" cy="307777"/>
            </a:xfrm>
            <a:prstGeom prst="rect">
              <a:avLst/>
            </a:prstGeom>
            <a:noFill/>
          </p:spPr>
          <p:txBody>
            <a:bodyPr wrap="none" rtlCol="0">
              <a:spAutoFit/>
            </a:bodyPr>
            <a:lstStyle/>
            <a:p>
              <a:pPr algn="ctr"/>
              <a:r>
                <a:rPr lang="en-US" sz="1400" b="1" dirty="0" smtClean="0"/>
                <a:t>30</a:t>
              </a:r>
              <a:endParaRPr lang="en-US" sz="1400" b="1" dirty="0"/>
            </a:p>
          </p:txBody>
        </p:sp>
      </p:grpSp>
      <p:sp>
        <p:nvSpPr>
          <p:cNvPr id="66" name="Rectangle 65"/>
          <p:cNvSpPr/>
          <p:nvPr/>
        </p:nvSpPr>
        <p:spPr>
          <a:xfrm>
            <a:off x="3603677" y="1578749"/>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701213" y="1760411"/>
            <a:ext cx="228903" cy="12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28931" y="1738698"/>
            <a:ext cx="904415"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Please Select..</a:t>
            </a:r>
            <a:endParaRPr lang="en-US" sz="800" b="1" dirty="0">
              <a:solidFill>
                <a:schemeClr val="tx1">
                  <a:lumMod val="65000"/>
                  <a:lumOff val="35000"/>
                </a:schemeClr>
              </a:solidFill>
              <a:latin typeface="Arial" pitchFamily="34" charset="0"/>
              <a:cs typeface="Arial" pitchFamily="34" charset="0"/>
            </a:endParaRPr>
          </a:p>
        </p:txBody>
      </p:sp>
      <p:sp>
        <p:nvSpPr>
          <p:cNvPr id="69" name="TextBox 68"/>
          <p:cNvSpPr txBox="1"/>
          <p:nvPr/>
        </p:nvSpPr>
        <p:spPr>
          <a:xfrm>
            <a:off x="3560755" y="1537864"/>
            <a:ext cx="1548822"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Who is Registered for Training?</a:t>
            </a:r>
            <a:endParaRPr lang="en-US" sz="700" b="1" dirty="0">
              <a:solidFill>
                <a:schemeClr val="bg1">
                  <a:lumMod val="65000"/>
                </a:schemeClr>
              </a:solidFill>
              <a:latin typeface="Arial" pitchFamily="34" charset="0"/>
              <a:cs typeface="Arial" pitchFamily="34" charset="0"/>
            </a:endParaRPr>
          </a:p>
        </p:txBody>
      </p:sp>
      <p:pic>
        <p:nvPicPr>
          <p:cNvPr id="70" name="Picture 4"/>
          <p:cNvPicPr>
            <a:picLocks noChangeAspect="1" noChangeArrowheads="1"/>
          </p:cNvPicPr>
          <p:nvPr/>
        </p:nvPicPr>
        <p:blipFill>
          <a:blip r:embed="rId3" cstate="print"/>
          <a:srcRect t="32117" b="58176"/>
          <a:stretch>
            <a:fillRect/>
          </a:stretch>
        </p:blipFill>
        <p:spPr bwMode="auto">
          <a:xfrm>
            <a:off x="3511951" y="3320375"/>
            <a:ext cx="2957513" cy="431321"/>
          </a:xfrm>
          <a:prstGeom prst="rect">
            <a:avLst/>
          </a:prstGeom>
          <a:noFill/>
          <a:ln w="9525">
            <a:noFill/>
            <a:miter lim="800000"/>
            <a:headEnd/>
            <a:tailEnd/>
          </a:ln>
        </p:spPr>
      </p:pic>
      <p:pic>
        <p:nvPicPr>
          <p:cNvPr id="71" name="Picture 4"/>
          <p:cNvPicPr>
            <a:picLocks noChangeAspect="1" noChangeArrowheads="1"/>
          </p:cNvPicPr>
          <p:nvPr/>
        </p:nvPicPr>
        <p:blipFill>
          <a:blip r:embed="rId3" cstate="print"/>
          <a:srcRect t="41241" b="30042"/>
          <a:stretch>
            <a:fillRect/>
          </a:stretch>
        </p:blipFill>
        <p:spPr bwMode="auto">
          <a:xfrm>
            <a:off x="3546457" y="3760322"/>
            <a:ext cx="2957513" cy="1276008"/>
          </a:xfrm>
          <a:prstGeom prst="rect">
            <a:avLst/>
          </a:prstGeom>
          <a:noFill/>
          <a:ln w="9525">
            <a:noFill/>
            <a:miter lim="800000"/>
            <a:headEnd/>
            <a:tailEnd/>
          </a:ln>
        </p:spPr>
      </p:pic>
      <p:sp>
        <p:nvSpPr>
          <p:cNvPr id="72" name="Rectangle 71"/>
          <p:cNvSpPr/>
          <p:nvPr/>
        </p:nvSpPr>
        <p:spPr>
          <a:xfrm>
            <a:off x="3711246" y="437672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675905" y="4355101"/>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sp>
        <p:nvSpPr>
          <p:cNvPr id="74" name="Rectangle 73"/>
          <p:cNvSpPr/>
          <p:nvPr/>
        </p:nvSpPr>
        <p:spPr>
          <a:xfrm>
            <a:off x="3626682" y="3318411"/>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549255" y="3277526"/>
            <a:ext cx="1353256"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Location</a:t>
            </a:r>
            <a:endParaRPr lang="en-US" sz="750" b="1" dirty="0">
              <a:solidFill>
                <a:schemeClr val="bg1">
                  <a:lumMod val="65000"/>
                </a:schemeClr>
              </a:solidFill>
              <a:latin typeface="Arial" pitchFamily="34" charset="0"/>
              <a:cs typeface="Arial" pitchFamily="34" charset="0"/>
            </a:endParaRPr>
          </a:p>
        </p:txBody>
      </p:sp>
      <p:sp>
        <p:nvSpPr>
          <p:cNvPr id="76" name="Rectangle 75"/>
          <p:cNvSpPr/>
          <p:nvPr/>
        </p:nvSpPr>
        <p:spPr>
          <a:xfrm>
            <a:off x="3658313" y="2401133"/>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3580887" y="2351622"/>
            <a:ext cx="1157689"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Date</a:t>
            </a:r>
            <a:endParaRPr lang="en-US" sz="750" b="1" dirty="0">
              <a:solidFill>
                <a:schemeClr val="bg1">
                  <a:lumMod val="65000"/>
                </a:schemeClr>
              </a:solidFill>
              <a:latin typeface="Arial" pitchFamily="34" charset="0"/>
              <a:cs typeface="Arial" pitchFamily="34" charset="0"/>
            </a:endParaRPr>
          </a:p>
        </p:txBody>
      </p:sp>
      <p:grpSp>
        <p:nvGrpSpPr>
          <p:cNvPr id="4" name="Group 77"/>
          <p:cNvGrpSpPr/>
          <p:nvPr/>
        </p:nvGrpSpPr>
        <p:grpSpPr>
          <a:xfrm>
            <a:off x="5346631" y="2103510"/>
            <a:ext cx="367408" cy="307777"/>
            <a:chOff x="2912338" y="412273"/>
            <a:chExt cx="367408" cy="307777"/>
          </a:xfrm>
        </p:grpSpPr>
        <p:sp>
          <p:nvSpPr>
            <p:cNvPr id="79" name="Flowchart: Connector 7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TextBox 79"/>
            <p:cNvSpPr txBox="1"/>
            <p:nvPr/>
          </p:nvSpPr>
          <p:spPr>
            <a:xfrm>
              <a:off x="2912338" y="412273"/>
              <a:ext cx="367408" cy="307777"/>
            </a:xfrm>
            <a:prstGeom prst="rect">
              <a:avLst/>
            </a:prstGeom>
            <a:noFill/>
          </p:spPr>
          <p:txBody>
            <a:bodyPr wrap="none" rtlCol="0">
              <a:spAutoFit/>
            </a:bodyPr>
            <a:lstStyle/>
            <a:p>
              <a:pPr algn="ctr"/>
              <a:r>
                <a:rPr lang="en-US" sz="1400" b="1" dirty="0" smtClean="0"/>
                <a:t>31</a:t>
              </a:r>
              <a:endParaRPr lang="en-US" sz="1400" b="1" dirty="0"/>
            </a:p>
          </p:txBody>
        </p:sp>
      </p:grpSp>
      <p:grpSp>
        <p:nvGrpSpPr>
          <p:cNvPr id="5" name="Group 80"/>
          <p:cNvGrpSpPr/>
          <p:nvPr/>
        </p:nvGrpSpPr>
        <p:grpSpPr>
          <a:xfrm>
            <a:off x="5346631" y="2532472"/>
            <a:ext cx="367408" cy="307777"/>
            <a:chOff x="2912338" y="412273"/>
            <a:chExt cx="367408" cy="307777"/>
          </a:xfrm>
        </p:grpSpPr>
        <p:sp>
          <p:nvSpPr>
            <p:cNvPr id="82" name="Flowchart: Connector 8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TextBox 82"/>
            <p:cNvSpPr txBox="1"/>
            <p:nvPr/>
          </p:nvSpPr>
          <p:spPr>
            <a:xfrm>
              <a:off x="2912338" y="412273"/>
              <a:ext cx="367408" cy="307777"/>
            </a:xfrm>
            <a:prstGeom prst="rect">
              <a:avLst/>
            </a:prstGeom>
            <a:noFill/>
          </p:spPr>
          <p:txBody>
            <a:bodyPr wrap="none" rtlCol="0">
              <a:spAutoFit/>
            </a:bodyPr>
            <a:lstStyle/>
            <a:p>
              <a:pPr algn="ctr"/>
              <a:r>
                <a:rPr lang="en-US" sz="1400" b="1" dirty="0" smtClean="0"/>
                <a:t>32</a:t>
              </a:r>
              <a:endParaRPr lang="en-US" sz="1400" b="1" dirty="0"/>
            </a:p>
          </p:txBody>
        </p:sp>
      </p:grpSp>
      <p:grpSp>
        <p:nvGrpSpPr>
          <p:cNvPr id="6" name="Group 83"/>
          <p:cNvGrpSpPr/>
          <p:nvPr/>
        </p:nvGrpSpPr>
        <p:grpSpPr>
          <a:xfrm>
            <a:off x="5346631" y="4296733"/>
            <a:ext cx="367408" cy="307777"/>
            <a:chOff x="2912337" y="412273"/>
            <a:chExt cx="367408" cy="307777"/>
          </a:xfrm>
        </p:grpSpPr>
        <p:sp>
          <p:nvSpPr>
            <p:cNvPr id="85" name="Flowchart: Connector 8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TextBox 85"/>
            <p:cNvSpPr txBox="1"/>
            <p:nvPr/>
          </p:nvSpPr>
          <p:spPr>
            <a:xfrm>
              <a:off x="2912337" y="412273"/>
              <a:ext cx="367408" cy="307777"/>
            </a:xfrm>
            <a:prstGeom prst="rect">
              <a:avLst/>
            </a:prstGeom>
            <a:noFill/>
          </p:spPr>
          <p:txBody>
            <a:bodyPr wrap="none" rtlCol="0">
              <a:spAutoFit/>
            </a:bodyPr>
            <a:lstStyle/>
            <a:p>
              <a:pPr algn="ctr"/>
              <a:r>
                <a:rPr lang="en-US" sz="1400" b="1" dirty="0" smtClean="0"/>
                <a:t>36</a:t>
              </a:r>
              <a:endParaRPr lang="en-US" sz="1400" b="1" dirty="0"/>
            </a:p>
          </p:txBody>
        </p:sp>
      </p:grpSp>
      <p:grpSp>
        <p:nvGrpSpPr>
          <p:cNvPr id="9" name="Group 86"/>
          <p:cNvGrpSpPr/>
          <p:nvPr/>
        </p:nvGrpSpPr>
        <p:grpSpPr>
          <a:xfrm>
            <a:off x="5346631" y="3020139"/>
            <a:ext cx="367408" cy="307777"/>
            <a:chOff x="2912337" y="412273"/>
            <a:chExt cx="367408" cy="307777"/>
          </a:xfrm>
        </p:grpSpPr>
        <p:sp>
          <p:nvSpPr>
            <p:cNvPr id="88" name="Flowchart: Connector 8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TextBox 88"/>
            <p:cNvSpPr txBox="1"/>
            <p:nvPr/>
          </p:nvSpPr>
          <p:spPr>
            <a:xfrm>
              <a:off x="2912337" y="412273"/>
              <a:ext cx="367408" cy="307777"/>
            </a:xfrm>
            <a:prstGeom prst="rect">
              <a:avLst/>
            </a:prstGeom>
            <a:noFill/>
          </p:spPr>
          <p:txBody>
            <a:bodyPr wrap="none" rtlCol="0">
              <a:spAutoFit/>
            </a:bodyPr>
            <a:lstStyle/>
            <a:p>
              <a:pPr algn="ctr"/>
              <a:r>
                <a:rPr lang="en-US" sz="1400" b="1" dirty="0" smtClean="0"/>
                <a:t>33</a:t>
              </a:r>
              <a:endParaRPr lang="en-US" sz="1400" b="1" dirty="0"/>
            </a:p>
          </p:txBody>
        </p:sp>
      </p:grpSp>
      <p:grpSp>
        <p:nvGrpSpPr>
          <p:cNvPr id="11" name="Group 89"/>
          <p:cNvGrpSpPr/>
          <p:nvPr/>
        </p:nvGrpSpPr>
        <p:grpSpPr>
          <a:xfrm>
            <a:off x="5346631" y="3428581"/>
            <a:ext cx="367408" cy="307777"/>
            <a:chOff x="2912337" y="412273"/>
            <a:chExt cx="367408" cy="307777"/>
          </a:xfrm>
        </p:grpSpPr>
        <p:sp>
          <p:nvSpPr>
            <p:cNvPr id="91" name="Flowchart: Connector 9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2" name="TextBox 91"/>
            <p:cNvSpPr txBox="1"/>
            <p:nvPr/>
          </p:nvSpPr>
          <p:spPr>
            <a:xfrm>
              <a:off x="2912337" y="412273"/>
              <a:ext cx="367408" cy="307777"/>
            </a:xfrm>
            <a:prstGeom prst="rect">
              <a:avLst/>
            </a:prstGeom>
            <a:noFill/>
          </p:spPr>
          <p:txBody>
            <a:bodyPr wrap="none" rtlCol="0">
              <a:spAutoFit/>
            </a:bodyPr>
            <a:lstStyle/>
            <a:p>
              <a:pPr algn="ctr"/>
              <a:r>
                <a:rPr lang="en-US" sz="1400" b="1" dirty="0" smtClean="0"/>
                <a:t>34</a:t>
              </a:r>
              <a:endParaRPr lang="en-US" sz="1400" b="1" dirty="0"/>
            </a:p>
          </p:txBody>
        </p:sp>
      </p:grpSp>
      <p:grpSp>
        <p:nvGrpSpPr>
          <p:cNvPr id="12" name="Group 92"/>
          <p:cNvGrpSpPr/>
          <p:nvPr/>
        </p:nvGrpSpPr>
        <p:grpSpPr>
          <a:xfrm>
            <a:off x="5346631" y="3874304"/>
            <a:ext cx="367408" cy="307777"/>
            <a:chOff x="2912337" y="412273"/>
            <a:chExt cx="367408" cy="307777"/>
          </a:xfrm>
        </p:grpSpPr>
        <p:sp>
          <p:nvSpPr>
            <p:cNvPr id="94" name="Flowchart: Connector 9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TextBox 94"/>
            <p:cNvSpPr txBox="1"/>
            <p:nvPr/>
          </p:nvSpPr>
          <p:spPr>
            <a:xfrm>
              <a:off x="2912337" y="412273"/>
              <a:ext cx="367408" cy="307777"/>
            </a:xfrm>
            <a:prstGeom prst="rect">
              <a:avLst/>
            </a:prstGeom>
            <a:noFill/>
          </p:spPr>
          <p:txBody>
            <a:bodyPr wrap="none" rtlCol="0">
              <a:spAutoFit/>
            </a:bodyPr>
            <a:lstStyle/>
            <a:p>
              <a:pPr algn="ctr"/>
              <a:r>
                <a:rPr lang="en-US" sz="1400" b="1" dirty="0" smtClean="0"/>
                <a:t>35</a:t>
              </a:r>
              <a:endParaRPr lang="en-US" sz="1400" b="1" dirty="0"/>
            </a:p>
          </p:txBody>
        </p:sp>
      </p:grpSp>
      <p:grpSp>
        <p:nvGrpSpPr>
          <p:cNvPr id="13" name="Group 50"/>
          <p:cNvGrpSpPr/>
          <p:nvPr/>
        </p:nvGrpSpPr>
        <p:grpSpPr>
          <a:xfrm>
            <a:off x="1922509" y="5407451"/>
            <a:ext cx="367408" cy="307777"/>
            <a:chOff x="2912338" y="412273"/>
            <a:chExt cx="367408" cy="307777"/>
          </a:xfrm>
        </p:grpSpPr>
        <p:sp>
          <p:nvSpPr>
            <p:cNvPr id="52" name="Flowchart: Connector 5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2912338" y="412273"/>
              <a:ext cx="367408" cy="307777"/>
            </a:xfrm>
            <a:prstGeom prst="rect">
              <a:avLst/>
            </a:prstGeom>
            <a:noFill/>
          </p:spPr>
          <p:txBody>
            <a:bodyPr wrap="none" rtlCol="0">
              <a:spAutoFit/>
            </a:bodyPr>
            <a:lstStyle/>
            <a:p>
              <a:pPr algn="ctr"/>
              <a:r>
                <a:rPr lang="en-US" sz="1400" b="1" dirty="0" smtClean="0"/>
                <a:t>27</a:t>
              </a:r>
              <a:endParaRPr lang="en-US" sz="1400" b="1" dirty="0"/>
            </a:p>
          </p:txBody>
        </p:sp>
      </p:grpSp>
      <p:sp>
        <p:nvSpPr>
          <p:cNvPr id="98" name="Rectangle 97"/>
          <p:cNvSpPr/>
          <p:nvPr/>
        </p:nvSpPr>
        <p:spPr>
          <a:xfrm>
            <a:off x="5078921" y="5636294"/>
            <a:ext cx="152153" cy="99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625432" y="5535589"/>
            <a:ext cx="100059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Actual Close Date</a:t>
            </a:r>
            <a:endParaRPr lang="en-US" sz="750" b="1" dirty="0">
              <a:solidFill>
                <a:schemeClr val="bg1">
                  <a:lumMod val="65000"/>
                </a:schemeClr>
              </a:solidFill>
              <a:latin typeface="Arial" pitchFamily="34" charset="0"/>
              <a:cs typeface="Arial" pitchFamily="34" charset="0"/>
            </a:endParaRPr>
          </a:p>
        </p:txBody>
      </p:sp>
      <p:pic>
        <p:nvPicPr>
          <p:cNvPr id="97" name="Picture 5"/>
          <p:cNvPicPr>
            <a:picLocks noChangeAspect="1" noChangeArrowheads="1"/>
          </p:cNvPicPr>
          <p:nvPr/>
        </p:nvPicPr>
        <p:blipFill>
          <a:blip r:embed="rId4" cstate="print"/>
          <a:srcRect/>
          <a:stretch>
            <a:fillRect/>
          </a:stretch>
        </p:blipFill>
        <p:spPr bwMode="auto">
          <a:xfrm>
            <a:off x="4599781" y="5569459"/>
            <a:ext cx="136525" cy="153987"/>
          </a:xfrm>
          <a:prstGeom prst="rect">
            <a:avLst/>
          </a:prstGeom>
          <a:noFill/>
          <a:ln w="9525">
            <a:noFill/>
            <a:miter lim="800000"/>
            <a:headEnd/>
            <a:tailEnd/>
          </a:ln>
        </p:spPr>
      </p:pic>
      <p:grpSp>
        <p:nvGrpSpPr>
          <p:cNvPr id="14" name="Group 98"/>
          <p:cNvGrpSpPr/>
          <p:nvPr/>
        </p:nvGrpSpPr>
        <p:grpSpPr>
          <a:xfrm>
            <a:off x="1922509" y="1610036"/>
            <a:ext cx="367408" cy="307777"/>
            <a:chOff x="2912337" y="412273"/>
            <a:chExt cx="367408" cy="307777"/>
          </a:xfrm>
        </p:grpSpPr>
        <p:sp>
          <p:nvSpPr>
            <p:cNvPr id="100" name="Flowchart: Connector 9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TextBox 100"/>
            <p:cNvSpPr txBox="1"/>
            <p:nvPr/>
          </p:nvSpPr>
          <p:spPr>
            <a:xfrm>
              <a:off x="2912337" y="412273"/>
              <a:ext cx="367408" cy="307777"/>
            </a:xfrm>
            <a:prstGeom prst="rect">
              <a:avLst/>
            </a:prstGeom>
            <a:noFill/>
          </p:spPr>
          <p:txBody>
            <a:bodyPr wrap="none" rtlCol="0">
              <a:spAutoFit/>
            </a:bodyPr>
            <a:lstStyle/>
            <a:p>
              <a:pPr algn="ctr"/>
              <a:r>
                <a:rPr lang="en-US" sz="1400" b="1" dirty="0" smtClean="0"/>
                <a:t>18</a:t>
              </a:r>
              <a:endParaRPr lang="en-US" sz="1400" b="1" dirty="0"/>
            </a:p>
          </p:txBody>
        </p:sp>
      </p:grpSp>
      <p:grpSp>
        <p:nvGrpSpPr>
          <p:cNvPr id="21" name="Group 101"/>
          <p:cNvGrpSpPr/>
          <p:nvPr/>
        </p:nvGrpSpPr>
        <p:grpSpPr>
          <a:xfrm>
            <a:off x="1922509" y="4075076"/>
            <a:ext cx="367408" cy="307777"/>
            <a:chOff x="2912336" y="412273"/>
            <a:chExt cx="367408" cy="307777"/>
          </a:xfrm>
        </p:grpSpPr>
        <p:sp>
          <p:nvSpPr>
            <p:cNvPr id="103" name="Flowchart: Connector 10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TextBox 103"/>
            <p:cNvSpPr txBox="1"/>
            <p:nvPr/>
          </p:nvSpPr>
          <p:spPr>
            <a:xfrm>
              <a:off x="2912336" y="412273"/>
              <a:ext cx="367408" cy="307777"/>
            </a:xfrm>
            <a:prstGeom prst="rect">
              <a:avLst/>
            </a:prstGeom>
            <a:noFill/>
          </p:spPr>
          <p:txBody>
            <a:bodyPr wrap="none" rtlCol="0">
              <a:spAutoFit/>
            </a:bodyPr>
            <a:lstStyle/>
            <a:p>
              <a:pPr algn="ctr"/>
              <a:r>
                <a:rPr lang="en-US" sz="1400" b="1" dirty="0" smtClean="0"/>
                <a:t>24</a:t>
              </a:r>
              <a:endParaRPr lang="en-US" sz="1400" b="1" dirty="0"/>
            </a:p>
          </p:txBody>
        </p:sp>
      </p:grpSp>
      <p:grpSp>
        <p:nvGrpSpPr>
          <p:cNvPr id="22" name="Group 104"/>
          <p:cNvGrpSpPr/>
          <p:nvPr/>
        </p:nvGrpSpPr>
        <p:grpSpPr>
          <a:xfrm>
            <a:off x="1922509" y="4512544"/>
            <a:ext cx="367408" cy="307777"/>
            <a:chOff x="2912337" y="412273"/>
            <a:chExt cx="367408" cy="307777"/>
          </a:xfrm>
        </p:grpSpPr>
        <p:sp>
          <p:nvSpPr>
            <p:cNvPr id="106" name="Flowchart: Connector 10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p:cNvSpPr txBox="1"/>
            <p:nvPr/>
          </p:nvSpPr>
          <p:spPr>
            <a:xfrm>
              <a:off x="2912337" y="412273"/>
              <a:ext cx="367408" cy="307777"/>
            </a:xfrm>
            <a:prstGeom prst="rect">
              <a:avLst/>
            </a:prstGeom>
            <a:noFill/>
          </p:spPr>
          <p:txBody>
            <a:bodyPr wrap="none" rtlCol="0">
              <a:spAutoFit/>
            </a:bodyPr>
            <a:lstStyle/>
            <a:p>
              <a:pPr algn="ctr"/>
              <a:r>
                <a:rPr lang="en-US" sz="1400" b="1" dirty="0" smtClean="0"/>
                <a:t>25</a:t>
              </a:r>
              <a:endParaRPr lang="en-US" sz="1400" b="1" dirty="0"/>
            </a:p>
          </p:txBody>
        </p:sp>
      </p:grpSp>
      <p:grpSp>
        <p:nvGrpSpPr>
          <p:cNvPr id="23" name="Group 107"/>
          <p:cNvGrpSpPr/>
          <p:nvPr/>
        </p:nvGrpSpPr>
        <p:grpSpPr>
          <a:xfrm>
            <a:off x="1922509" y="4894263"/>
            <a:ext cx="367408" cy="307777"/>
            <a:chOff x="2912337" y="412273"/>
            <a:chExt cx="367408" cy="307777"/>
          </a:xfrm>
        </p:grpSpPr>
        <p:sp>
          <p:nvSpPr>
            <p:cNvPr id="109" name="Flowchart: Connector 10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TextBox 109"/>
            <p:cNvSpPr txBox="1"/>
            <p:nvPr/>
          </p:nvSpPr>
          <p:spPr>
            <a:xfrm>
              <a:off x="2912337" y="412273"/>
              <a:ext cx="367408" cy="307777"/>
            </a:xfrm>
            <a:prstGeom prst="rect">
              <a:avLst/>
            </a:prstGeom>
            <a:noFill/>
          </p:spPr>
          <p:txBody>
            <a:bodyPr wrap="none" rtlCol="0">
              <a:spAutoFit/>
            </a:bodyPr>
            <a:lstStyle/>
            <a:p>
              <a:pPr algn="ctr"/>
              <a:r>
                <a:rPr lang="en-US" sz="1400" b="1" dirty="0" smtClean="0"/>
                <a:t>26</a:t>
              </a:r>
              <a:endParaRPr lang="en-US" sz="1400" b="1" dirty="0"/>
            </a:p>
          </p:txBody>
        </p:sp>
      </p:grpSp>
      <p:grpSp>
        <p:nvGrpSpPr>
          <p:cNvPr id="30" name="Group 110"/>
          <p:cNvGrpSpPr/>
          <p:nvPr/>
        </p:nvGrpSpPr>
        <p:grpSpPr>
          <a:xfrm>
            <a:off x="1922508" y="2001812"/>
            <a:ext cx="367408" cy="307777"/>
            <a:chOff x="2912336" y="412273"/>
            <a:chExt cx="367408" cy="307777"/>
          </a:xfrm>
        </p:grpSpPr>
        <p:sp>
          <p:nvSpPr>
            <p:cNvPr id="112" name="Flowchart: Connector 11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TextBox 112"/>
            <p:cNvSpPr txBox="1"/>
            <p:nvPr/>
          </p:nvSpPr>
          <p:spPr>
            <a:xfrm>
              <a:off x="2912336" y="412273"/>
              <a:ext cx="367408" cy="307777"/>
            </a:xfrm>
            <a:prstGeom prst="rect">
              <a:avLst/>
            </a:prstGeom>
            <a:noFill/>
          </p:spPr>
          <p:txBody>
            <a:bodyPr wrap="none" rtlCol="0">
              <a:spAutoFit/>
            </a:bodyPr>
            <a:lstStyle/>
            <a:p>
              <a:pPr algn="ctr"/>
              <a:r>
                <a:rPr lang="en-US" sz="1400" b="1" dirty="0" smtClean="0"/>
                <a:t>19</a:t>
              </a:r>
              <a:endParaRPr lang="en-US" sz="1400" b="1" dirty="0"/>
            </a:p>
          </p:txBody>
        </p:sp>
      </p:grpSp>
      <p:grpSp>
        <p:nvGrpSpPr>
          <p:cNvPr id="31" name="Group 113"/>
          <p:cNvGrpSpPr/>
          <p:nvPr/>
        </p:nvGrpSpPr>
        <p:grpSpPr>
          <a:xfrm>
            <a:off x="1922509" y="2457880"/>
            <a:ext cx="367408" cy="307777"/>
            <a:chOff x="2912337" y="412273"/>
            <a:chExt cx="367408" cy="307777"/>
          </a:xfrm>
        </p:grpSpPr>
        <p:sp>
          <p:nvSpPr>
            <p:cNvPr id="115" name="Flowchart: Connector 11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TextBox 115"/>
            <p:cNvSpPr txBox="1"/>
            <p:nvPr/>
          </p:nvSpPr>
          <p:spPr>
            <a:xfrm>
              <a:off x="2912337" y="412273"/>
              <a:ext cx="367408" cy="307777"/>
            </a:xfrm>
            <a:prstGeom prst="rect">
              <a:avLst/>
            </a:prstGeom>
            <a:noFill/>
          </p:spPr>
          <p:txBody>
            <a:bodyPr wrap="none" rtlCol="0">
              <a:spAutoFit/>
            </a:bodyPr>
            <a:lstStyle/>
            <a:p>
              <a:pPr algn="ctr"/>
              <a:r>
                <a:rPr lang="en-US" sz="1400" b="1" dirty="0" smtClean="0"/>
                <a:t>20</a:t>
              </a:r>
              <a:endParaRPr lang="en-US" sz="1400" b="1" dirty="0"/>
            </a:p>
          </p:txBody>
        </p:sp>
      </p:grpSp>
      <p:grpSp>
        <p:nvGrpSpPr>
          <p:cNvPr id="2048" name="Group 116"/>
          <p:cNvGrpSpPr/>
          <p:nvPr/>
        </p:nvGrpSpPr>
        <p:grpSpPr>
          <a:xfrm>
            <a:off x="1922509" y="2877855"/>
            <a:ext cx="367408" cy="307777"/>
            <a:chOff x="2912336" y="412273"/>
            <a:chExt cx="367408" cy="307777"/>
          </a:xfrm>
        </p:grpSpPr>
        <p:sp>
          <p:nvSpPr>
            <p:cNvPr id="118" name="Flowchart: Connector 11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9" name="TextBox 118"/>
            <p:cNvSpPr txBox="1"/>
            <p:nvPr/>
          </p:nvSpPr>
          <p:spPr>
            <a:xfrm>
              <a:off x="2912336" y="412273"/>
              <a:ext cx="367408" cy="307777"/>
            </a:xfrm>
            <a:prstGeom prst="rect">
              <a:avLst/>
            </a:prstGeom>
            <a:noFill/>
          </p:spPr>
          <p:txBody>
            <a:bodyPr wrap="none" rtlCol="0">
              <a:spAutoFit/>
            </a:bodyPr>
            <a:lstStyle/>
            <a:p>
              <a:pPr algn="ctr"/>
              <a:r>
                <a:rPr lang="en-US" sz="1400" b="1" dirty="0" smtClean="0"/>
                <a:t>21</a:t>
              </a:r>
              <a:endParaRPr lang="en-US" sz="1400" b="1" dirty="0"/>
            </a:p>
          </p:txBody>
        </p:sp>
      </p:grpSp>
      <p:grpSp>
        <p:nvGrpSpPr>
          <p:cNvPr id="2049" name="Group 119"/>
          <p:cNvGrpSpPr/>
          <p:nvPr/>
        </p:nvGrpSpPr>
        <p:grpSpPr>
          <a:xfrm>
            <a:off x="1922509" y="3274473"/>
            <a:ext cx="367408" cy="307777"/>
            <a:chOff x="2912336" y="412273"/>
            <a:chExt cx="367408" cy="307777"/>
          </a:xfrm>
        </p:grpSpPr>
        <p:sp>
          <p:nvSpPr>
            <p:cNvPr id="121" name="Flowchart: Connector 12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TextBox 121"/>
            <p:cNvSpPr txBox="1"/>
            <p:nvPr/>
          </p:nvSpPr>
          <p:spPr>
            <a:xfrm>
              <a:off x="2912336" y="412273"/>
              <a:ext cx="367408" cy="307777"/>
            </a:xfrm>
            <a:prstGeom prst="rect">
              <a:avLst/>
            </a:prstGeom>
            <a:noFill/>
          </p:spPr>
          <p:txBody>
            <a:bodyPr wrap="none" rtlCol="0">
              <a:spAutoFit/>
            </a:bodyPr>
            <a:lstStyle/>
            <a:p>
              <a:pPr algn="ctr"/>
              <a:r>
                <a:rPr lang="en-US" sz="1400" b="1" dirty="0" smtClean="0"/>
                <a:t>22</a:t>
              </a:r>
              <a:endParaRPr lang="en-US" sz="1400" b="1" dirty="0"/>
            </a:p>
          </p:txBody>
        </p:sp>
      </p:grpSp>
      <p:grpSp>
        <p:nvGrpSpPr>
          <p:cNvPr id="2050" name="Group 122"/>
          <p:cNvGrpSpPr/>
          <p:nvPr/>
        </p:nvGrpSpPr>
        <p:grpSpPr>
          <a:xfrm>
            <a:off x="1922509" y="3667400"/>
            <a:ext cx="367408" cy="307777"/>
            <a:chOff x="2912337" y="412273"/>
            <a:chExt cx="367408" cy="307777"/>
          </a:xfrm>
        </p:grpSpPr>
        <p:sp>
          <p:nvSpPr>
            <p:cNvPr id="124" name="Flowchart: Connector 12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2912337" y="412273"/>
              <a:ext cx="367408" cy="307777"/>
            </a:xfrm>
            <a:prstGeom prst="rect">
              <a:avLst/>
            </a:prstGeom>
            <a:noFill/>
          </p:spPr>
          <p:txBody>
            <a:bodyPr wrap="none" rtlCol="0">
              <a:spAutoFit/>
            </a:bodyPr>
            <a:lstStyle/>
            <a:p>
              <a:pPr algn="ctr"/>
              <a:r>
                <a:rPr lang="en-US" sz="1400" b="1" dirty="0" smtClean="0"/>
                <a:t>23</a:t>
              </a:r>
              <a:endParaRPr lang="en-US" sz="1400" b="1" dirty="0"/>
            </a:p>
          </p:txBody>
        </p:sp>
      </p:grpSp>
      <p:grpSp>
        <p:nvGrpSpPr>
          <p:cNvPr id="2052" name="Group 125"/>
          <p:cNvGrpSpPr/>
          <p:nvPr/>
        </p:nvGrpSpPr>
        <p:grpSpPr>
          <a:xfrm>
            <a:off x="5346631" y="4710516"/>
            <a:ext cx="367408" cy="307777"/>
            <a:chOff x="2912337" y="412273"/>
            <a:chExt cx="367408" cy="307777"/>
          </a:xfrm>
        </p:grpSpPr>
        <p:sp>
          <p:nvSpPr>
            <p:cNvPr id="127" name="Flowchart: Connector 12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TextBox 127"/>
            <p:cNvSpPr txBox="1"/>
            <p:nvPr/>
          </p:nvSpPr>
          <p:spPr>
            <a:xfrm>
              <a:off x="2912337" y="412273"/>
              <a:ext cx="367408" cy="307777"/>
            </a:xfrm>
            <a:prstGeom prst="rect">
              <a:avLst/>
            </a:prstGeom>
            <a:noFill/>
          </p:spPr>
          <p:txBody>
            <a:bodyPr wrap="none" rtlCol="0">
              <a:spAutoFit/>
            </a:bodyPr>
            <a:lstStyle/>
            <a:p>
              <a:pPr algn="ctr"/>
              <a:r>
                <a:rPr lang="en-US" sz="1400" b="1" dirty="0" smtClean="0"/>
                <a:t>37</a:t>
              </a:r>
              <a:endParaRPr lang="en-US" sz="1400" b="1" dirty="0"/>
            </a:p>
          </p:txBody>
        </p:sp>
      </p:grpSp>
      <p:grpSp>
        <p:nvGrpSpPr>
          <p:cNvPr id="2054" name="Group 128"/>
          <p:cNvGrpSpPr/>
          <p:nvPr/>
        </p:nvGrpSpPr>
        <p:grpSpPr>
          <a:xfrm>
            <a:off x="5346631" y="5186324"/>
            <a:ext cx="367408" cy="307777"/>
            <a:chOff x="2912337" y="412273"/>
            <a:chExt cx="367408" cy="307777"/>
          </a:xfrm>
        </p:grpSpPr>
        <p:sp>
          <p:nvSpPr>
            <p:cNvPr id="130" name="Flowchart: Connector 12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1" name="TextBox 130"/>
            <p:cNvSpPr txBox="1"/>
            <p:nvPr/>
          </p:nvSpPr>
          <p:spPr>
            <a:xfrm>
              <a:off x="2912337" y="412273"/>
              <a:ext cx="367408" cy="307777"/>
            </a:xfrm>
            <a:prstGeom prst="rect">
              <a:avLst/>
            </a:prstGeom>
            <a:noFill/>
          </p:spPr>
          <p:txBody>
            <a:bodyPr wrap="none" rtlCol="0">
              <a:spAutoFit/>
            </a:bodyPr>
            <a:lstStyle/>
            <a:p>
              <a:pPr algn="ctr"/>
              <a:r>
                <a:rPr lang="en-US" sz="1400" b="1" dirty="0" smtClean="0"/>
                <a:t>38</a:t>
              </a:r>
              <a:endParaRPr lang="en-US" sz="1400" b="1" dirty="0"/>
            </a:p>
          </p:txBody>
        </p:sp>
      </p:grpSp>
      <p:grpSp>
        <p:nvGrpSpPr>
          <p:cNvPr id="2055" name="Group 131"/>
          <p:cNvGrpSpPr/>
          <p:nvPr/>
        </p:nvGrpSpPr>
        <p:grpSpPr>
          <a:xfrm>
            <a:off x="5346631" y="5742761"/>
            <a:ext cx="367408" cy="307777"/>
            <a:chOff x="2912337" y="412273"/>
            <a:chExt cx="367408" cy="307777"/>
          </a:xfrm>
        </p:grpSpPr>
        <p:sp>
          <p:nvSpPr>
            <p:cNvPr id="133" name="Flowchart: Connector 13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4" name="TextBox 133"/>
            <p:cNvSpPr txBox="1"/>
            <p:nvPr/>
          </p:nvSpPr>
          <p:spPr>
            <a:xfrm>
              <a:off x="2912337" y="412273"/>
              <a:ext cx="367408" cy="307777"/>
            </a:xfrm>
            <a:prstGeom prst="rect">
              <a:avLst/>
            </a:prstGeom>
            <a:noFill/>
          </p:spPr>
          <p:txBody>
            <a:bodyPr wrap="none" rtlCol="0">
              <a:spAutoFit/>
            </a:bodyPr>
            <a:lstStyle/>
            <a:p>
              <a:pPr algn="ctr"/>
              <a:r>
                <a:rPr lang="en-US" sz="1400" b="1" dirty="0" smtClean="0"/>
                <a:t>39</a:t>
              </a:r>
              <a:endParaRPr lang="en-US" sz="1400" b="1" dirty="0"/>
            </a:p>
          </p:txBody>
        </p:sp>
      </p:grpSp>
      <p:grpSp>
        <p:nvGrpSpPr>
          <p:cNvPr id="2056" name="Group 134"/>
          <p:cNvGrpSpPr/>
          <p:nvPr/>
        </p:nvGrpSpPr>
        <p:grpSpPr>
          <a:xfrm>
            <a:off x="6063856" y="7525851"/>
            <a:ext cx="367408" cy="307777"/>
            <a:chOff x="2912336" y="412273"/>
            <a:chExt cx="367408" cy="307777"/>
          </a:xfrm>
        </p:grpSpPr>
        <p:sp>
          <p:nvSpPr>
            <p:cNvPr id="136" name="Flowchart: Connector 13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7" name="TextBox 136"/>
            <p:cNvSpPr txBox="1"/>
            <p:nvPr/>
          </p:nvSpPr>
          <p:spPr>
            <a:xfrm>
              <a:off x="2912336" y="412273"/>
              <a:ext cx="367408" cy="307777"/>
            </a:xfrm>
            <a:prstGeom prst="rect">
              <a:avLst/>
            </a:prstGeom>
            <a:noFill/>
          </p:spPr>
          <p:txBody>
            <a:bodyPr wrap="none" rtlCol="0">
              <a:spAutoFit/>
            </a:bodyPr>
            <a:lstStyle/>
            <a:p>
              <a:pPr algn="ctr"/>
              <a:r>
                <a:rPr lang="en-US" sz="1400" b="1" dirty="0" smtClean="0"/>
                <a:t>41</a:t>
              </a:r>
              <a:endParaRPr lang="en-US" sz="1400" b="1" dirty="0"/>
            </a:p>
          </p:txBody>
        </p:sp>
      </p:grpSp>
      <p:pic>
        <p:nvPicPr>
          <p:cNvPr id="138" name="Picture 2"/>
          <p:cNvPicPr>
            <a:picLocks noChangeAspect="1" noChangeArrowheads="1"/>
          </p:cNvPicPr>
          <p:nvPr/>
        </p:nvPicPr>
        <p:blipFill>
          <a:blip r:embed="rId6" cstate="print"/>
          <a:srcRect t="85815"/>
          <a:stretch>
            <a:fillRect/>
          </a:stretch>
        </p:blipFill>
        <p:spPr bwMode="auto">
          <a:xfrm>
            <a:off x="23755" y="6434357"/>
            <a:ext cx="6135687" cy="1031582"/>
          </a:xfrm>
          <a:prstGeom prst="rect">
            <a:avLst/>
          </a:prstGeom>
          <a:noFill/>
          <a:ln w="9525">
            <a:noFill/>
            <a:miter lim="800000"/>
            <a:headEnd/>
            <a:tailEnd/>
          </a:ln>
        </p:spPr>
      </p:pic>
      <p:sp>
        <p:nvSpPr>
          <p:cNvPr id="139" name="Rectangle 138"/>
          <p:cNvSpPr/>
          <p:nvPr/>
        </p:nvSpPr>
        <p:spPr>
          <a:xfrm>
            <a:off x="125855" y="6450201"/>
            <a:ext cx="1302588" cy="116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150853" y="6414462"/>
            <a:ext cx="80823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Notes History</a:t>
            </a:r>
            <a:endParaRPr lang="en-US" sz="750" b="1" dirty="0">
              <a:solidFill>
                <a:schemeClr val="bg1">
                  <a:lumMod val="65000"/>
                </a:schemeClr>
              </a:solidFill>
              <a:latin typeface="Arial" pitchFamily="34" charset="0"/>
              <a:cs typeface="Arial" pitchFamily="34" charset="0"/>
            </a:endParaRPr>
          </a:p>
        </p:txBody>
      </p:sp>
      <p:sp>
        <p:nvSpPr>
          <p:cNvPr id="141" name="Rectangle 140"/>
          <p:cNvSpPr/>
          <p:nvPr/>
        </p:nvSpPr>
        <p:spPr>
          <a:xfrm>
            <a:off x="356268" y="6784678"/>
            <a:ext cx="570015"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926282" y="6784678"/>
            <a:ext cx="3546762"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471066" y="6784678"/>
            <a:ext cx="744186"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213278" y="6784678"/>
            <a:ext cx="688768"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354288" y="6933115"/>
            <a:ext cx="570015"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924302" y="6933115"/>
            <a:ext cx="3546762"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4469086" y="6933115"/>
            <a:ext cx="744186"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5211298" y="6933115"/>
            <a:ext cx="688768"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3"/>
          <p:cNvPicPr>
            <a:picLocks noChangeAspect="1" noChangeArrowheads="1"/>
          </p:cNvPicPr>
          <p:nvPr/>
        </p:nvPicPr>
        <p:blipFill>
          <a:blip r:embed="rId7" cstate="print"/>
          <a:srcRect/>
          <a:stretch>
            <a:fillRect/>
          </a:stretch>
        </p:blipFill>
        <p:spPr bwMode="auto">
          <a:xfrm>
            <a:off x="387706" y="6967964"/>
            <a:ext cx="466752" cy="220476"/>
          </a:xfrm>
          <a:prstGeom prst="rect">
            <a:avLst/>
          </a:prstGeom>
          <a:noFill/>
          <a:ln w="9525">
            <a:noFill/>
            <a:miter lim="800000"/>
            <a:headEnd/>
            <a:tailEnd/>
          </a:ln>
        </p:spPr>
      </p:pic>
      <p:sp>
        <p:nvSpPr>
          <p:cNvPr id="150" name="TextBox 149"/>
          <p:cNvSpPr txBox="1"/>
          <p:nvPr/>
        </p:nvSpPr>
        <p:spPr>
          <a:xfrm>
            <a:off x="879204" y="6756867"/>
            <a:ext cx="88357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Previous Notes</a:t>
            </a:r>
            <a:endParaRPr lang="en-US" sz="750" b="1" dirty="0">
              <a:solidFill>
                <a:schemeClr val="bg1">
                  <a:lumMod val="65000"/>
                </a:schemeClr>
              </a:solidFill>
              <a:latin typeface="Arial" pitchFamily="34" charset="0"/>
              <a:cs typeface="Arial" pitchFamily="34" charset="0"/>
            </a:endParaRPr>
          </a:p>
        </p:txBody>
      </p:sp>
      <p:sp>
        <p:nvSpPr>
          <p:cNvPr id="151" name="TextBox 150"/>
          <p:cNvSpPr txBox="1"/>
          <p:nvPr/>
        </p:nvSpPr>
        <p:spPr>
          <a:xfrm>
            <a:off x="4505137" y="6754888"/>
            <a:ext cx="689612"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Created By</a:t>
            </a:r>
            <a:endParaRPr lang="en-US" sz="750" b="1" dirty="0">
              <a:solidFill>
                <a:schemeClr val="bg1">
                  <a:lumMod val="65000"/>
                </a:schemeClr>
              </a:solidFill>
              <a:latin typeface="Arial" pitchFamily="34" charset="0"/>
              <a:cs typeface="Arial" pitchFamily="34" charset="0"/>
            </a:endParaRPr>
          </a:p>
        </p:txBody>
      </p:sp>
      <p:sp>
        <p:nvSpPr>
          <p:cNvPr id="152" name="TextBox 151"/>
          <p:cNvSpPr txBox="1"/>
          <p:nvPr/>
        </p:nvSpPr>
        <p:spPr>
          <a:xfrm>
            <a:off x="5162237" y="6752909"/>
            <a:ext cx="774571"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Created Date</a:t>
            </a:r>
            <a:endParaRPr lang="en-US" sz="750" b="1" dirty="0">
              <a:solidFill>
                <a:schemeClr val="bg1">
                  <a:lumMod val="65000"/>
                </a:schemeClr>
              </a:solidFill>
              <a:latin typeface="Arial" pitchFamily="34" charset="0"/>
              <a:cs typeface="Arial" pitchFamily="34" charset="0"/>
            </a:endParaRPr>
          </a:p>
        </p:txBody>
      </p:sp>
      <p:grpSp>
        <p:nvGrpSpPr>
          <p:cNvPr id="2057" name="Group 152"/>
          <p:cNvGrpSpPr/>
          <p:nvPr/>
        </p:nvGrpSpPr>
        <p:grpSpPr>
          <a:xfrm>
            <a:off x="1922509" y="1195106"/>
            <a:ext cx="367408" cy="307777"/>
            <a:chOff x="2912338" y="412273"/>
            <a:chExt cx="367408" cy="307777"/>
          </a:xfrm>
        </p:grpSpPr>
        <p:sp>
          <p:nvSpPr>
            <p:cNvPr id="154" name="Flowchart: Connector 15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TextBox 154"/>
            <p:cNvSpPr txBox="1"/>
            <p:nvPr/>
          </p:nvSpPr>
          <p:spPr>
            <a:xfrm>
              <a:off x="2912338" y="412273"/>
              <a:ext cx="367408" cy="307777"/>
            </a:xfrm>
            <a:prstGeom prst="rect">
              <a:avLst/>
            </a:prstGeom>
            <a:noFill/>
          </p:spPr>
          <p:txBody>
            <a:bodyPr wrap="none" rtlCol="0">
              <a:spAutoFit/>
            </a:bodyPr>
            <a:lstStyle/>
            <a:p>
              <a:pPr algn="ctr"/>
              <a:r>
                <a:rPr lang="en-US" sz="1400" b="1" dirty="0" smtClean="0"/>
                <a:t>17</a:t>
              </a:r>
              <a:endParaRPr lang="en-US" sz="1400" b="1" dirty="0"/>
            </a:p>
          </p:txBody>
        </p:sp>
      </p:grpSp>
      <p:pic>
        <p:nvPicPr>
          <p:cNvPr id="164" name="Picture 3"/>
          <p:cNvPicPr>
            <a:picLocks noChangeAspect="1" noChangeArrowheads="1"/>
          </p:cNvPicPr>
          <p:nvPr/>
        </p:nvPicPr>
        <p:blipFill>
          <a:blip r:embed="rId2" cstate="print"/>
          <a:srcRect t="76479" b="15010"/>
          <a:stretch>
            <a:fillRect/>
          </a:stretch>
        </p:blipFill>
        <p:spPr bwMode="auto">
          <a:xfrm>
            <a:off x="0" y="5808702"/>
            <a:ext cx="3119437" cy="400050"/>
          </a:xfrm>
          <a:prstGeom prst="rect">
            <a:avLst/>
          </a:prstGeom>
          <a:noFill/>
          <a:ln w="9525">
            <a:noFill/>
            <a:miter lim="800000"/>
            <a:headEnd/>
            <a:tailEnd/>
          </a:ln>
        </p:spPr>
      </p:pic>
      <p:pic>
        <p:nvPicPr>
          <p:cNvPr id="168" name="Picture 5"/>
          <p:cNvPicPr>
            <a:picLocks noChangeAspect="1" noChangeArrowheads="1"/>
          </p:cNvPicPr>
          <p:nvPr/>
        </p:nvPicPr>
        <p:blipFill>
          <a:blip r:embed="rId4" cstate="print"/>
          <a:srcRect/>
          <a:stretch>
            <a:fillRect/>
          </a:stretch>
        </p:blipFill>
        <p:spPr bwMode="auto">
          <a:xfrm>
            <a:off x="1237630" y="5776881"/>
            <a:ext cx="136525" cy="153987"/>
          </a:xfrm>
          <a:prstGeom prst="rect">
            <a:avLst/>
          </a:prstGeom>
          <a:noFill/>
          <a:ln w="9525">
            <a:noFill/>
            <a:miter lim="800000"/>
            <a:headEnd/>
            <a:tailEnd/>
          </a:ln>
        </p:spPr>
      </p:pic>
      <p:grpSp>
        <p:nvGrpSpPr>
          <p:cNvPr id="2058" name="Group 168"/>
          <p:cNvGrpSpPr/>
          <p:nvPr/>
        </p:nvGrpSpPr>
        <p:grpSpPr>
          <a:xfrm>
            <a:off x="1898758" y="6569470"/>
            <a:ext cx="367408" cy="307777"/>
            <a:chOff x="2912337" y="412273"/>
            <a:chExt cx="367408" cy="307777"/>
          </a:xfrm>
        </p:grpSpPr>
        <p:sp>
          <p:nvSpPr>
            <p:cNvPr id="170" name="Flowchart: Connector 16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1" name="TextBox 170"/>
            <p:cNvSpPr txBox="1"/>
            <p:nvPr/>
          </p:nvSpPr>
          <p:spPr>
            <a:xfrm>
              <a:off x="2912337" y="412273"/>
              <a:ext cx="367408" cy="307777"/>
            </a:xfrm>
            <a:prstGeom prst="rect">
              <a:avLst/>
            </a:prstGeom>
            <a:noFill/>
          </p:spPr>
          <p:txBody>
            <a:bodyPr wrap="none" rtlCol="0">
              <a:spAutoFit/>
            </a:bodyPr>
            <a:lstStyle/>
            <a:p>
              <a:pPr algn="ctr"/>
              <a:r>
                <a:rPr lang="en-US" sz="1400" b="1" dirty="0" smtClean="0"/>
                <a:t>42</a:t>
              </a:r>
              <a:endParaRPr lang="en-US" sz="1400" b="1" dirty="0"/>
            </a:p>
          </p:txBody>
        </p:sp>
      </p:grpSp>
      <p:grpSp>
        <p:nvGrpSpPr>
          <p:cNvPr id="2059" name="Group 53"/>
          <p:cNvGrpSpPr/>
          <p:nvPr/>
        </p:nvGrpSpPr>
        <p:grpSpPr>
          <a:xfrm>
            <a:off x="1922509" y="5902479"/>
            <a:ext cx="367408" cy="307777"/>
            <a:chOff x="2912338" y="412273"/>
            <a:chExt cx="367408" cy="307777"/>
          </a:xfrm>
        </p:grpSpPr>
        <p:sp>
          <p:nvSpPr>
            <p:cNvPr id="55" name="Flowchart: Connector 5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p:cNvSpPr txBox="1"/>
            <p:nvPr/>
          </p:nvSpPr>
          <p:spPr>
            <a:xfrm>
              <a:off x="2912338" y="412273"/>
              <a:ext cx="367408" cy="307777"/>
            </a:xfrm>
            <a:prstGeom prst="rect">
              <a:avLst/>
            </a:prstGeom>
            <a:noFill/>
          </p:spPr>
          <p:txBody>
            <a:bodyPr wrap="none" rtlCol="0">
              <a:spAutoFit/>
            </a:bodyPr>
            <a:lstStyle/>
            <a:p>
              <a:pPr algn="ctr"/>
              <a:r>
                <a:rPr lang="en-US" sz="1400" b="1" dirty="0" smtClean="0"/>
                <a:t>28</a:t>
              </a:r>
              <a:endParaRPr lang="en-US" sz="1400" b="1" dirty="0"/>
            </a:p>
          </p:txBody>
        </p:sp>
      </p:grpSp>
      <p:pic>
        <p:nvPicPr>
          <p:cNvPr id="156" name="Picture 3"/>
          <p:cNvPicPr>
            <a:picLocks noChangeAspect="1" noChangeArrowheads="1"/>
          </p:cNvPicPr>
          <p:nvPr/>
        </p:nvPicPr>
        <p:blipFill>
          <a:blip r:embed="rId2" cstate="print"/>
          <a:srcRect t="76479" b="15010"/>
          <a:stretch>
            <a:fillRect/>
          </a:stretch>
        </p:blipFill>
        <p:spPr bwMode="auto">
          <a:xfrm>
            <a:off x="3419475" y="6132552"/>
            <a:ext cx="3119437" cy="400050"/>
          </a:xfrm>
          <a:prstGeom prst="rect">
            <a:avLst/>
          </a:prstGeom>
          <a:noFill/>
          <a:ln w="9525">
            <a:noFill/>
            <a:miter lim="800000"/>
            <a:headEnd/>
            <a:tailEnd/>
          </a:ln>
        </p:spPr>
      </p:pic>
      <p:pic>
        <p:nvPicPr>
          <p:cNvPr id="157" name="Picture 5"/>
          <p:cNvPicPr>
            <a:picLocks noChangeAspect="1" noChangeArrowheads="1"/>
          </p:cNvPicPr>
          <p:nvPr/>
        </p:nvPicPr>
        <p:blipFill>
          <a:blip r:embed="rId4" cstate="print"/>
          <a:srcRect/>
          <a:stretch>
            <a:fillRect/>
          </a:stretch>
        </p:blipFill>
        <p:spPr bwMode="auto">
          <a:xfrm>
            <a:off x="4657105" y="6100731"/>
            <a:ext cx="136525" cy="153987"/>
          </a:xfrm>
          <a:prstGeom prst="rect">
            <a:avLst/>
          </a:prstGeom>
          <a:noFill/>
          <a:ln w="9525">
            <a:noFill/>
            <a:miter lim="800000"/>
            <a:headEnd/>
            <a:tailEnd/>
          </a:ln>
        </p:spPr>
      </p:pic>
      <p:grpSp>
        <p:nvGrpSpPr>
          <p:cNvPr id="2060" name="Group 157"/>
          <p:cNvGrpSpPr/>
          <p:nvPr/>
        </p:nvGrpSpPr>
        <p:grpSpPr>
          <a:xfrm>
            <a:off x="5341984" y="6226329"/>
            <a:ext cx="367408" cy="307777"/>
            <a:chOff x="2912338" y="412273"/>
            <a:chExt cx="367408" cy="307777"/>
          </a:xfrm>
        </p:grpSpPr>
        <p:sp>
          <p:nvSpPr>
            <p:cNvPr id="159" name="Flowchart: Connector 15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0" name="TextBox 159"/>
            <p:cNvSpPr txBox="1"/>
            <p:nvPr/>
          </p:nvSpPr>
          <p:spPr>
            <a:xfrm>
              <a:off x="2912338" y="412273"/>
              <a:ext cx="367408" cy="307777"/>
            </a:xfrm>
            <a:prstGeom prst="rect">
              <a:avLst/>
            </a:prstGeom>
            <a:noFill/>
          </p:spPr>
          <p:txBody>
            <a:bodyPr wrap="none" rtlCol="0">
              <a:spAutoFit/>
            </a:bodyPr>
            <a:lstStyle/>
            <a:p>
              <a:pPr algn="ctr"/>
              <a:r>
                <a:rPr lang="en-US" sz="1400" b="1" dirty="0" smtClean="0"/>
                <a:t>40</a:t>
              </a:r>
              <a:endParaRPr lang="en-US" sz="1400" b="1" dirty="0"/>
            </a:p>
          </p:txBody>
        </p:sp>
      </p:grpSp>
      <p:sp>
        <p:nvSpPr>
          <p:cNvPr id="161" name="Rectangle 160"/>
          <p:cNvSpPr/>
          <p:nvPr/>
        </p:nvSpPr>
        <p:spPr>
          <a:xfrm>
            <a:off x="3667838" y="6107373"/>
            <a:ext cx="1281072" cy="134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3704232" y="6314364"/>
            <a:ext cx="1281072" cy="134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3583720" y="6061680"/>
            <a:ext cx="1483098"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Why Was Opportunity Lost?</a:t>
            </a:r>
            <a:endParaRPr lang="en-US" sz="750" b="1" dirty="0">
              <a:solidFill>
                <a:schemeClr val="bg1">
                  <a:lumMod val="65000"/>
                </a:schemeClr>
              </a:solidFill>
              <a:latin typeface="Arial" pitchFamily="34" charset="0"/>
              <a:cs typeface="Arial" pitchFamily="34" charset="0"/>
            </a:endParaRPr>
          </a:p>
        </p:txBody>
      </p:sp>
      <p:pic>
        <p:nvPicPr>
          <p:cNvPr id="165" name="Picture 5"/>
          <p:cNvPicPr>
            <a:picLocks noChangeAspect="1" noChangeArrowheads="1"/>
          </p:cNvPicPr>
          <p:nvPr/>
        </p:nvPicPr>
        <p:blipFill>
          <a:blip r:embed="rId4" cstate="print"/>
          <a:srcRect/>
          <a:stretch>
            <a:fillRect/>
          </a:stretch>
        </p:blipFill>
        <p:spPr bwMode="auto">
          <a:xfrm>
            <a:off x="5001797" y="6097314"/>
            <a:ext cx="136525" cy="153987"/>
          </a:xfrm>
          <a:prstGeom prst="rect">
            <a:avLst/>
          </a:prstGeom>
          <a:noFill/>
          <a:ln w="9525">
            <a:noFill/>
            <a:miter lim="800000"/>
            <a:headEnd/>
            <a:tailEnd/>
          </a:ln>
        </p:spPr>
      </p:pic>
      <p:pic>
        <p:nvPicPr>
          <p:cNvPr id="153" name="Picture 5"/>
          <p:cNvPicPr>
            <a:picLocks noChangeAspect="1" noChangeArrowheads="1"/>
          </p:cNvPicPr>
          <p:nvPr/>
        </p:nvPicPr>
        <p:blipFill>
          <a:blip r:embed="rId4" cstate="print"/>
          <a:srcRect/>
          <a:stretch>
            <a:fillRect/>
          </a:stretch>
        </p:blipFill>
        <p:spPr bwMode="auto">
          <a:xfrm>
            <a:off x="4352305" y="1985931"/>
            <a:ext cx="136525" cy="153987"/>
          </a:xfrm>
          <a:prstGeom prst="rect">
            <a:avLst/>
          </a:prstGeom>
          <a:noFill/>
          <a:ln w="9525">
            <a:noFill/>
            <a:miter lim="800000"/>
            <a:headEnd/>
            <a:tailEnd/>
          </a:ln>
        </p:spPr>
      </p:pic>
      <p:pic>
        <p:nvPicPr>
          <p:cNvPr id="158" name="Picture 5"/>
          <p:cNvPicPr>
            <a:picLocks noChangeAspect="1" noChangeArrowheads="1"/>
          </p:cNvPicPr>
          <p:nvPr/>
        </p:nvPicPr>
        <p:blipFill>
          <a:blip r:embed="rId4" cstate="print"/>
          <a:srcRect/>
          <a:stretch>
            <a:fillRect/>
          </a:stretch>
        </p:blipFill>
        <p:spPr bwMode="auto">
          <a:xfrm>
            <a:off x="4638055" y="2395506"/>
            <a:ext cx="136525" cy="153987"/>
          </a:xfrm>
          <a:prstGeom prst="rect">
            <a:avLst/>
          </a:prstGeom>
          <a:noFill/>
          <a:ln w="9525">
            <a:noFill/>
            <a:miter lim="800000"/>
            <a:headEnd/>
            <a:tailEnd/>
          </a:ln>
        </p:spPr>
      </p:pic>
      <p:pic>
        <p:nvPicPr>
          <p:cNvPr id="166" name="Picture 5"/>
          <p:cNvPicPr>
            <a:picLocks noChangeAspect="1" noChangeArrowheads="1"/>
          </p:cNvPicPr>
          <p:nvPr/>
        </p:nvPicPr>
        <p:blipFill>
          <a:blip r:embed="rId4" cstate="print"/>
          <a:srcRect/>
          <a:stretch>
            <a:fillRect/>
          </a:stretch>
        </p:blipFill>
        <p:spPr bwMode="auto">
          <a:xfrm>
            <a:off x="4799980" y="2909856"/>
            <a:ext cx="136525" cy="153987"/>
          </a:xfrm>
          <a:prstGeom prst="rect">
            <a:avLst/>
          </a:prstGeom>
          <a:noFill/>
          <a:ln w="9525">
            <a:noFill/>
            <a:miter lim="800000"/>
            <a:headEnd/>
            <a:tailEnd/>
          </a:ln>
        </p:spPr>
      </p:pic>
      <p:pic>
        <p:nvPicPr>
          <p:cNvPr id="167" name="Picture 5"/>
          <p:cNvPicPr>
            <a:picLocks noChangeAspect="1" noChangeArrowheads="1"/>
          </p:cNvPicPr>
          <p:nvPr/>
        </p:nvPicPr>
        <p:blipFill>
          <a:blip r:embed="rId4" cstate="print"/>
          <a:srcRect/>
          <a:stretch>
            <a:fillRect/>
          </a:stretch>
        </p:blipFill>
        <p:spPr bwMode="auto">
          <a:xfrm>
            <a:off x="4828555" y="3319431"/>
            <a:ext cx="136525" cy="153987"/>
          </a:xfrm>
          <a:prstGeom prst="rect">
            <a:avLst/>
          </a:prstGeom>
          <a:noFill/>
          <a:ln w="9525">
            <a:noFill/>
            <a:miter lim="800000"/>
            <a:headEnd/>
            <a:tailEnd/>
          </a:ln>
        </p:spPr>
      </p:pic>
      <p:pic>
        <p:nvPicPr>
          <p:cNvPr id="169" name="Picture 5"/>
          <p:cNvPicPr>
            <a:picLocks noChangeAspect="1" noChangeArrowheads="1"/>
          </p:cNvPicPr>
          <p:nvPr/>
        </p:nvPicPr>
        <p:blipFill>
          <a:blip r:embed="rId4" cstate="print"/>
          <a:srcRect/>
          <a:stretch>
            <a:fillRect/>
          </a:stretch>
        </p:blipFill>
        <p:spPr bwMode="auto">
          <a:xfrm>
            <a:off x="4580905" y="3748056"/>
            <a:ext cx="136525" cy="153987"/>
          </a:xfrm>
          <a:prstGeom prst="rect">
            <a:avLst/>
          </a:prstGeom>
          <a:noFill/>
          <a:ln w="9525">
            <a:noFill/>
            <a:miter lim="800000"/>
            <a:headEnd/>
            <a:tailEnd/>
          </a:ln>
        </p:spPr>
      </p:pic>
      <p:sp>
        <p:nvSpPr>
          <p:cNvPr id="172" name="Rectangle 171"/>
          <p:cNvSpPr/>
          <p:nvPr/>
        </p:nvSpPr>
        <p:spPr>
          <a:xfrm>
            <a:off x="0" y="707396"/>
            <a:ext cx="6858000" cy="7481761"/>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0" y="8085103"/>
            <a:ext cx="6858000" cy="769441"/>
          </a:xfrm>
          <a:prstGeom prst="rect">
            <a:avLst/>
          </a:prstGeom>
          <a:solidFill>
            <a:schemeClr val="accent3">
              <a:lumMod val="60000"/>
              <a:lumOff val="40000"/>
            </a:schemeClr>
          </a:solidFill>
        </p:spPr>
        <p:txBody>
          <a:bodyPr wrap="square" rtlCol="0">
            <a:spAutoFit/>
          </a:bodyPr>
          <a:lstStyle/>
          <a:p>
            <a:pPr algn="ctr"/>
            <a:r>
              <a:rPr lang="en-US" sz="1100" b="1" dirty="0" smtClean="0">
                <a:solidFill>
                  <a:schemeClr val="tx1">
                    <a:lumMod val="75000"/>
                    <a:lumOff val="25000"/>
                  </a:schemeClr>
                </a:solidFill>
                <a:latin typeface="Arial Narrow" pitchFamily="34" charset="0"/>
                <a:cs typeface="Segoe UI" pitchFamily="34" charset="0"/>
              </a:rPr>
              <a:t>Note #1:  Need to move the “Clear” and “Save” buttons up so the wording is centered in the boxes</a:t>
            </a:r>
          </a:p>
          <a:p>
            <a:pPr algn="ctr"/>
            <a:r>
              <a:rPr lang="en-US" sz="1100" b="1" dirty="0" smtClean="0">
                <a:solidFill>
                  <a:schemeClr val="tx1">
                    <a:lumMod val="75000"/>
                    <a:lumOff val="25000"/>
                  </a:schemeClr>
                </a:solidFill>
                <a:latin typeface="Arial Narrow" pitchFamily="34" charset="0"/>
                <a:cs typeface="Segoe UI" pitchFamily="34" charset="0"/>
              </a:rPr>
              <a:t>Note #2:  “Actual Opportunity Value” is ONLY a required field when the “Opportunity Status = Closed Won”</a:t>
            </a:r>
          </a:p>
          <a:p>
            <a:pPr algn="ctr"/>
            <a:r>
              <a:rPr lang="en-US" sz="1100" b="1" dirty="0" smtClean="0">
                <a:solidFill>
                  <a:schemeClr val="tx1">
                    <a:lumMod val="75000"/>
                    <a:lumOff val="25000"/>
                  </a:schemeClr>
                </a:solidFill>
                <a:latin typeface="Arial Narrow" pitchFamily="34" charset="0"/>
                <a:cs typeface="Segoe UI" pitchFamily="34" charset="0"/>
              </a:rPr>
              <a:t>Note #3:  “Actual Close Date” is ONLY a required field when the “Opportunity Status = Closed Won or Closed Lost”</a:t>
            </a:r>
          </a:p>
          <a:p>
            <a:pPr algn="ctr"/>
            <a:r>
              <a:rPr lang="en-US" sz="1100" b="1" dirty="0" smtClean="0">
                <a:solidFill>
                  <a:schemeClr val="tx1">
                    <a:lumMod val="75000"/>
                    <a:lumOff val="25000"/>
                  </a:schemeClr>
                </a:solidFill>
                <a:latin typeface="Arial Narrow" pitchFamily="34" charset="0"/>
                <a:cs typeface="Segoe UI" pitchFamily="34" charset="0"/>
              </a:rPr>
              <a:t>Note #4: “Why Was Opportunity Lost?” is ONLY a required field when the “Opportunity Status = Closed Lost”</a:t>
            </a:r>
            <a:endParaRPr lang="en-US" sz="1100" b="1" dirty="0">
              <a:solidFill>
                <a:schemeClr val="tx1">
                  <a:lumMod val="75000"/>
                  <a:lumOff val="25000"/>
                </a:schemeClr>
              </a:solidFill>
              <a:latin typeface="Arial Narrow" pitchFamily="34" charset="0"/>
              <a:cs typeface="Segoe UI" pitchFamily="34" charset="0"/>
            </a:endParaRPr>
          </a:p>
        </p:txBody>
      </p:sp>
      <p:pic>
        <p:nvPicPr>
          <p:cNvPr id="173" name="Picture 5"/>
          <p:cNvPicPr>
            <a:picLocks noChangeAspect="1" noChangeArrowheads="1"/>
          </p:cNvPicPr>
          <p:nvPr/>
        </p:nvPicPr>
        <p:blipFill>
          <a:blip r:embed="rId4" cstate="print"/>
          <a:srcRect/>
          <a:stretch>
            <a:fillRect/>
          </a:stretch>
        </p:blipFill>
        <p:spPr bwMode="auto">
          <a:xfrm>
            <a:off x="4877459" y="3274762"/>
            <a:ext cx="136525" cy="153987"/>
          </a:xfrm>
          <a:prstGeom prst="rect">
            <a:avLst/>
          </a:prstGeom>
          <a:noFill/>
          <a:ln w="9525">
            <a:noFill/>
            <a:miter lim="800000"/>
            <a:headEnd/>
            <a:tailEnd/>
          </a:ln>
        </p:spPr>
      </p:pic>
      <p:sp>
        <p:nvSpPr>
          <p:cNvPr id="174" name="Rectangle 173"/>
          <p:cNvSpPr/>
          <p:nvPr/>
        </p:nvSpPr>
        <p:spPr>
          <a:xfrm>
            <a:off x="922351" y="2603921"/>
            <a:ext cx="4761757" cy="2340154"/>
          </a:xfrm>
          <a:prstGeom prst="rect">
            <a:avLst/>
          </a:prstGeom>
          <a:solidFill>
            <a:schemeClr val="bg1"/>
          </a:solidFill>
          <a:ln>
            <a:noFill/>
          </a:ln>
          <a:effectLst>
            <a:outerShdw blurRad="508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pic>
        <p:nvPicPr>
          <p:cNvPr id="175" name="Picture 3"/>
          <p:cNvPicPr>
            <a:picLocks noChangeAspect="1" noChangeArrowheads="1"/>
          </p:cNvPicPr>
          <p:nvPr/>
        </p:nvPicPr>
        <p:blipFill>
          <a:blip r:embed="rId8" cstate="print"/>
          <a:srcRect/>
          <a:stretch>
            <a:fillRect/>
          </a:stretch>
        </p:blipFill>
        <p:spPr bwMode="auto">
          <a:xfrm>
            <a:off x="4723953" y="3241023"/>
            <a:ext cx="500931" cy="327481"/>
          </a:xfrm>
          <a:prstGeom prst="rect">
            <a:avLst/>
          </a:prstGeom>
          <a:noFill/>
          <a:ln w="9525">
            <a:noFill/>
            <a:miter lim="800000"/>
            <a:headEnd/>
            <a:tailEnd/>
          </a:ln>
        </p:spPr>
      </p:pic>
      <p:sp>
        <p:nvSpPr>
          <p:cNvPr id="176" name="TextBox 175"/>
          <p:cNvSpPr txBox="1"/>
          <p:nvPr/>
        </p:nvSpPr>
        <p:spPr>
          <a:xfrm>
            <a:off x="4726945" y="3266264"/>
            <a:ext cx="486249" cy="261610"/>
          </a:xfrm>
          <a:prstGeom prst="rect">
            <a:avLst/>
          </a:prstGeom>
          <a:noFill/>
        </p:spPr>
        <p:txBody>
          <a:bodyPr wrap="square" rtlCol="0">
            <a:spAutoFit/>
          </a:bodyPr>
          <a:lstStyle/>
          <a:p>
            <a:pPr algn="ctr"/>
            <a:r>
              <a:rPr lang="en-US" sz="1100" dirty="0" smtClean="0">
                <a:solidFill>
                  <a:schemeClr val="bg1"/>
                </a:solidFill>
              </a:rPr>
              <a:t>Yes</a:t>
            </a:r>
            <a:endParaRPr lang="en-US" sz="1100" dirty="0">
              <a:solidFill>
                <a:schemeClr val="bg1"/>
              </a:solidFill>
            </a:endParaRPr>
          </a:p>
        </p:txBody>
      </p:sp>
      <p:sp>
        <p:nvSpPr>
          <p:cNvPr id="177" name="Rectangle 176"/>
          <p:cNvSpPr/>
          <p:nvPr/>
        </p:nvSpPr>
        <p:spPr>
          <a:xfrm>
            <a:off x="1248662" y="3411757"/>
            <a:ext cx="3395206" cy="430887"/>
          </a:xfrm>
          <a:prstGeom prst="rect">
            <a:avLst/>
          </a:prstGeom>
          <a:ln>
            <a:solidFill>
              <a:schemeClr val="bg1">
                <a:lumMod val="75000"/>
              </a:schemeClr>
            </a:solidFill>
          </a:ln>
        </p:spPr>
        <p:txBody>
          <a:bodyPr wrap="square">
            <a:spAutoFit/>
          </a:bodyPr>
          <a:lstStyle/>
          <a:p>
            <a:r>
              <a:rPr lang="en-US" sz="1100" dirty="0" smtClean="0">
                <a:solidFill>
                  <a:schemeClr val="bg1">
                    <a:lumMod val="50000"/>
                  </a:schemeClr>
                </a:solidFill>
              </a:rPr>
              <a:t>Would you like to send a meeting invite to the company Point of Contact now?</a:t>
            </a:r>
            <a:endParaRPr lang="en-US" sz="1100" dirty="0">
              <a:solidFill>
                <a:schemeClr val="bg1">
                  <a:lumMod val="50000"/>
                </a:schemeClr>
              </a:solidFill>
            </a:endParaRPr>
          </a:p>
        </p:txBody>
      </p:sp>
      <p:grpSp>
        <p:nvGrpSpPr>
          <p:cNvPr id="178" name="Group 88"/>
          <p:cNvGrpSpPr/>
          <p:nvPr/>
        </p:nvGrpSpPr>
        <p:grpSpPr>
          <a:xfrm>
            <a:off x="4267208" y="2998409"/>
            <a:ext cx="367408" cy="307777"/>
            <a:chOff x="2912332" y="412273"/>
            <a:chExt cx="367408" cy="307777"/>
          </a:xfrm>
        </p:grpSpPr>
        <p:sp>
          <p:nvSpPr>
            <p:cNvPr id="179" name="Flowchart: Connector 17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0" name="TextBox 179"/>
            <p:cNvSpPr txBox="1"/>
            <p:nvPr/>
          </p:nvSpPr>
          <p:spPr>
            <a:xfrm>
              <a:off x="2912332" y="412273"/>
              <a:ext cx="367408" cy="307777"/>
            </a:xfrm>
            <a:prstGeom prst="rect">
              <a:avLst/>
            </a:prstGeom>
            <a:noFill/>
          </p:spPr>
          <p:txBody>
            <a:bodyPr wrap="none" rtlCol="0">
              <a:spAutoFit/>
            </a:bodyPr>
            <a:lstStyle/>
            <a:p>
              <a:pPr algn="ctr"/>
              <a:r>
                <a:rPr lang="en-US" sz="1400" b="1" dirty="0" smtClean="0"/>
                <a:t>43</a:t>
              </a:r>
              <a:endParaRPr lang="en-US" sz="1400" b="1" dirty="0"/>
            </a:p>
          </p:txBody>
        </p:sp>
      </p:grpSp>
      <p:pic>
        <p:nvPicPr>
          <p:cNvPr id="181" name="Picture 2"/>
          <p:cNvPicPr>
            <a:picLocks noChangeAspect="1" noChangeArrowheads="1"/>
          </p:cNvPicPr>
          <p:nvPr/>
        </p:nvPicPr>
        <p:blipFill>
          <a:blip r:embed="rId9" cstate="print"/>
          <a:srcRect/>
          <a:stretch>
            <a:fillRect/>
          </a:stretch>
        </p:blipFill>
        <p:spPr bwMode="auto">
          <a:xfrm>
            <a:off x="4733312" y="3673898"/>
            <a:ext cx="502321" cy="330490"/>
          </a:xfrm>
          <a:prstGeom prst="rect">
            <a:avLst/>
          </a:prstGeom>
          <a:noFill/>
          <a:ln w="9525">
            <a:noFill/>
            <a:miter lim="800000"/>
            <a:headEnd/>
            <a:tailEnd/>
          </a:ln>
        </p:spPr>
      </p:pic>
      <p:sp>
        <p:nvSpPr>
          <p:cNvPr id="182" name="TextBox 181"/>
          <p:cNvSpPr txBox="1"/>
          <p:nvPr/>
        </p:nvSpPr>
        <p:spPr>
          <a:xfrm>
            <a:off x="4736360" y="3708338"/>
            <a:ext cx="499274" cy="261610"/>
          </a:xfrm>
          <a:prstGeom prst="rect">
            <a:avLst/>
          </a:prstGeom>
          <a:noFill/>
        </p:spPr>
        <p:txBody>
          <a:bodyPr wrap="square" rtlCol="0">
            <a:spAutoFit/>
          </a:bodyPr>
          <a:lstStyle/>
          <a:p>
            <a:pPr algn="ctr"/>
            <a:r>
              <a:rPr lang="en-US" sz="1100" dirty="0" smtClean="0">
                <a:solidFill>
                  <a:schemeClr val="bg1"/>
                </a:solidFill>
              </a:rPr>
              <a:t>No</a:t>
            </a:r>
            <a:endParaRPr lang="en-US" sz="1100" dirty="0">
              <a:solidFill>
                <a:schemeClr val="bg1"/>
              </a:solidFill>
            </a:endParaRPr>
          </a:p>
        </p:txBody>
      </p:sp>
      <p:sp>
        <p:nvSpPr>
          <p:cNvPr id="183" name="TextBox 182"/>
          <p:cNvSpPr txBox="1"/>
          <p:nvPr/>
        </p:nvSpPr>
        <p:spPr>
          <a:xfrm>
            <a:off x="-1975" y="-366"/>
            <a:ext cx="6859975" cy="307777"/>
          </a:xfrm>
          <a:prstGeom prst="rect">
            <a:avLst/>
          </a:prstGeom>
          <a:solidFill>
            <a:schemeClr val="accent3">
              <a:lumMod val="60000"/>
              <a:lumOff val="40000"/>
            </a:schemeClr>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Existing Customer (“Save” popup #1)</a:t>
            </a:r>
            <a:endParaRPr lang="en-US" sz="1400" b="1" dirty="0">
              <a:solidFill>
                <a:schemeClr val="tx1">
                  <a:lumMod val="75000"/>
                  <a:lumOff val="25000"/>
                </a:schemeClr>
              </a:solidFill>
              <a:latin typeface="Arial Narrow" pitchFamily="34" charset="0"/>
              <a:cs typeface="Segoe UI" pitchFamily="34" charset="0"/>
            </a:endParaRPr>
          </a:p>
        </p:txBody>
      </p:sp>
      <p:sp>
        <p:nvSpPr>
          <p:cNvPr id="184" name="TextBox 183"/>
          <p:cNvSpPr txBox="1"/>
          <p:nvPr/>
        </p:nvSpPr>
        <p:spPr>
          <a:xfrm>
            <a:off x="-1975" y="248395"/>
            <a:ext cx="6859975" cy="523220"/>
          </a:xfrm>
          <a:prstGeom prst="rect">
            <a:avLst/>
          </a:prstGeom>
          <a:solidFill>
            <a:schemeClr val="accent3">
              <a:lumMod val="60000"/>
              <a:lumOff val="40000"/>
            </a:schemeClr>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When the user selects “Save” after editing an existing opportunity or adding a new one for an existing company, this popup will ask if the user wants to send a meeting invite</a:t>
            </a:r>
            <a:endParaRPr lang="en-US" sz="1400" b="1" dirty="0">
              <a:solidFill>
                <a:schemeClr val="tx1">
                  <a:lumMod val="75000"/>
                  <a:lumOff val="25000"/>
                </a:schemeClr>
              </a:solidFill>
              <a:latin typeface="Arial Narrow" pitchFamily="34" charset="0"/>
              <a:cs typeface="Segoe UI" pitchFamily="34" charset="0"/>
            </a:endParaRPr>
          </a:p>
        </p:txBody>
      </p:sp>
      <p:grpSp>
        <p:nvGrpSpPr>
          <p:cNvPr id="185" name="Group 184"/>
          <p:cNvGrpSpPr/>
          <p:nvPr/>
        </p:nvGrpSpPr>
        <p:grpSpPr>
          <a:xfrm>
            <a:off x="5526156" y="2472978"/>
            <a:ext cx="294200" cy="294953"/>
            <a:chOff x="7980414" y="2607272"/>
            <a:chExt cx="422175" cy="422175"/>
          </a:xfrm>
          <a:effectLst>
            <a:outerShdw blurRad="50800" dist="38100" dir="5400000" algn="t" rotWithShape="0">
              <a:prstClr val="black">
                <a:alpha val="40000"/>
              </a:prstClr>
            </a:outerShdw>
          </a:effectLst>
        </p:grpSpPr>
        <p:sp>
          <p:nvSpPr>
            <p:cNvPr id="186" name="Oval 185"/>
            <p:cNvSpPr/>
            <p:nvPr/>
          </p:nvSpPr>
          <p:spPr>
            <a:xfrm>
              <a:off x="8051119" y="2676597"/>
              <a:ext cx="264978" cy="2766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7" name="Picture 186" descr="White x in circle.png"/>
            <p:cNvPicPr>
              <a:picLocks noChangeAspect="1"/>
            </p:cNvPicPr>
            <p:nvPr/>
          </p:nvPicPr>
          <p:blipFill>
            <a:blip r:embed="rId10" cstate="print"/>
            <a:stretch>
              <a:fillRect/>
            </a:stretch>
          </p:blipFill>
          <p:spPr>
            <a:xfrm>
              <a:off x="7980414" y="2607272"/>
              <a:ext cx="422175" cy="422175"/>
            </a:xfrm>
            <a:prstGeom prst="rect">
              <a:avLst/>
            </a:prstGeom>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t="40909" b="32951"/>
          <a:stretch>
            <a:fillRect/>
          </a:stretch>
        </p:blipFill>
        <p:spPr bwMode="auto">
          <a:xfrm>
            <a:off x="0" y="2341055"/>
            <a:ext cx="3119437" cy="1228725"/>
          </a:xfrm>
          <a:prstGeom prst="rect">
            <a:avLst/>
          </a:prstGeom>
          <a:noFill/>
          <a:ln w="9525">
            <a:noFill/>
            <a:miter lim="800000"/>
            <a:headEnd/>
            <a:tailEnd/>
          </a:ln>
        </p:spPr>
      </p:pic>
      <p:pic>
        <p:nvPicPr>
          <p:cNvPr id="7" name="Picture 3"/>
          <p:cNvPicPr>
            <a:picLocks noChangeAspect="1" noChangeArrowheads="1"/>
          </p:cNvPicPr>
          <p:nvPr/>
        </p:nvPicPr>
        <p:blipFill>
          <a:blip r:embed="rId2" cstate="print"/>
          <a:srcRect t="84787" b="6227"/>
          <a:stretch>
            <a:fillRect/>
          </a:stretch>
        </p:blipFill>
        <p:spPr bwMode="auto">
          <a:xfrm>
            <a:off x="3396341" y="1084302"/>
            <a:ext cx="3119437" cy="422401"/>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t="67636" b="23089"/>
          <a:stretch>
            <a:fillRect/>
          </a:stretch>
        </p:blipFill>
        <p:spPr bwMode="auto">
          <a:xfrm>
            <a:off x="0" y="4827745"/>
            <a:ext cx="3119437" cy="435996"/>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t="69135" b="18876"/>
          <a:stretch>
            <a:fillRect/>
          </a:stretch>
        </p:blipFill>
        <p:spPr bwMode="auto">
          <a:xfrm>
            <a:off x="124455" y="5253802"/>
            <a:ext cx="2957513" cy="532737"/>
          </a:xfrm>
          <a:prstGeom prst="rect">
            <a:avLst/>
          </a:prstGeom>
          <a:noFill/>
          <a:ln w="9525">
            <a:noFill/>
            <a:miter lim="800000"/>
            <a:headEnd/>
            <a:tailEnd/>
          </a:ln>
        </p:spPr>
      </p:pic>
      <p:pic>
        <p:nvPicPr>
          <p:cNvPr id="15" name="Picture 5"/>
          <p:cNvPicPr>
            <a:picLocks noChangeAspect="1" noChangeArrowheads="1"/>
          </p:cNvPicPr>
          <p:nvPr/>
        </p:nvPicPr>
        <p:blipFill>
          <a:blip r:embed="rId4" cstate="print"/>
          <a:srcRect/>
          <a:stretch>
            <a:fillRect/>
          </a:stretch>
        </p:blipFill>
        <p:spPr bwMode="auto">
          <a:xfrm>
            <a:off x="754121" y="4797080"/>
            <a:ext cx="136525" cy="153987"/>
          </a:xfrm>
          <a:prstGeom prst="rect">
            <a:avLst/>
          </a:prstGeom>
          <a:noFill/>
          <a:ln w="9525">
            <a:noFill/>
            <a:miter lim="800000"/>
            <a:headEnd/>
            <a:tailEnd/>
          </a:ln>
        </p:spPr>
      </p:pic>
      <p:pic>
        <p:nvPicPr>
          <p:cNvPr id="16" name="Picture 5"/>
          <p:cNvPicPr>
            <a:picLocks noChangeAspect="1" noChangeArrowheads="1"/>
          </p:cNvPicPr>
          <p:nvPr/>
        </p:nvPicPr>
        <p:blipFill>
          <a:blip r:embed="rId4" cstate="print"/>
          <a:srcRect/>
          <a:stretch>
            <a:fillRect/>
          </a:stretch>
        </p:blipFill>
        <p:spPr bwMode="auto">
          <a:xfrm>
            <a:off x="1198621" y="5235230"/>
            <a:ext cx="136525" cy="153987"/>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t="67636" b="23089"/>
          <a:stretch>
            <a:fillRect/>
          </a:stretch>
        </p:blipFill>
        <p:spPr bwMode="auto">
          <a:xfrm>
            <a:off x="0" y="4402295"/>
            <a:ext cx="3119437" cy="435996"/>
          </a:xfrm>
          <a:prstGeom prst="rect">
            <a:avLst/>
          </a:prstGeom>
          <a:noFill/>
          <a:ln w="9525">
            <a:noFill/>
            <a:miter lim="800000"/>
            <a:headEnd/>
            <a:tailEnd/>
          </a:ln>
        </p:spPr>
      </p:pic>
      <p:sp>
        <p:nvSpPr>
          <p:cNvPr id="18" name="Rectangle 17"/>
          <p:cNvSpPr/>
          <p:nvPr/>
        </p:nvSpPr>
        <p:spPr>
          <a:xfrm>
            <a:off x="247650" y="4420406"/>
            <a:ext cx="546100"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48110" y="4350872"/>
            <a:ext cx="1483098"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Weighted Opportunity Value</a:t>
            </a:r>
            <a:endParaRPr lang="en-US" sz="750" b="1" dirty="0">
              <a:solidFill>
                <a:schemeClr val="bg1">
                  <a:lumMod val="65000"/>
                </a:schemeClr>
              </a:solidFill>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t="83948" r="38946" b="6451"/>
          <a:stretch>
            <a:fillRect/>
          </a:stretch>
        </p:blipFill>
        <p:spPr bwMode="auto">
          <a:xfrm>
            <a:off x="3566743" y="5720162"/>
            <a:ext cx="1805678" cy="426631"/>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027754" y="7499324"/>
            <a:ext cx="1957387" cy="444500"/>
          </a:xfrm>
          <a:prstGeom prst="rect">
            <a:avLst/>
          </a:prstGeom>
          <a:noFill/>
          <a:ln w="9525">
            <a:noFill/>
            <a:miter lim="800000"/>
            <a:headEnd/>
            <a:tailEnd/>
          </a:ln>
        </p:spPr>
      </p:pic>
      <p:sp>
        <p:nvSpPr>
          <p:cNvPr id="27" name="Slide Number Placeholder 26"/>
          <p:cNvSpPr>
            <a:spLocks noGrp="1"/>
          </p:cNvSpPr>
          <p:nvPr>
            <p:ph type="sldNum" sz="quarter" idx="12"/>
          </p:nvPr>
        </p:nvSpPr>
        <p:spPr/>
        <p:txBody>
          <a:bodyPr/>
          <a:lstStyle/>
          <a:p>
            <a:fld id="{CBDD6069-71F6-4609-A385-A9C5E0F2982E}" type="slidenum">
              <a:rPr lang="en-US" smtClean="0"/>
              <a:pPr/>
              <a:t>11</a:t>
            </a:fld>
            <a:endParaRPr lang="en-US"/>
          </a:p>
        </p:txBody>
      </p:sp>
      <p:sp>
        <p:nvSpPr>
          <p:cNvPr id="28" name="Footer Placeholder 27"/>
          <p:cNvSpPr>
            <a:spLocks noGrp="1"/>
          </p:cNvSpPr>
          <p:nvPr>
            <p:ph type="ftr" sz="quarter" idx="11"/>
          </p:nvPr>
        </p:nvSpPr>
        <p:spPr/>
        <p:txBody>
          <a:bodyPr/>
          <a:lstStyle/>
          <a:p>
            <a:r>
              <a:rPr lang="en-US" smtClean="0"/>
              <a:t>Mined Systems Proprietary &amp; Confidential</a:t>
            </a:r>
            <a:endParaRPr lang="en-US" dirty="0"/>
          </a:p>
        </p:txBody>
      </p:sp>
      <p:pic>
        <p:nvPicPr>
          <p:cNvPr id="29" name="Picture 3"/>
          <p:cNvPicPr>
            <a:picLocks noChangeAspect="1" noChangeArrowheads="1"/>
          </p:cNvPicPr>
          <p:nvPr/>
        </p:nvPicPr>
        <p:blipFill>
          <a:blip r:embed="rId2" cstate="print"/>
          <a:srcRect b="67804"/>
          <a:stretch>
            <a:fillRect/>
          </a:stretch>
        </p:blipFill>
        <p:spPr bwMode="auto">
          <a:xfrm>
            <a:off x="0" y="799075"/>
            <a:ext cx="3119437" cy="1513405"/>
          </a:xfrm>
          <a:prstGeom prst="rect">
            <a:avLst/>
          </a:prstGeom>
          <a:noFill/>
          <a:ln w="9525">
            <a:noFill/>
            <a:miter lim="800000"/>
            <a:headEnd/>
            <a:tailEnd/>
          </a:ln>
        </p:spPr>
      </p:pic>
      <p:pic>
        <p:nvPicPr>
          <p:cNvPr id="33" name="Picture 3"/>
          <p:cNvPicPr>
            <a:picLocks noChangeAspect="1" noChangeArrowheads="1"/>
          </p:cNvPicPr>
          <p:nvPr/>
        </p:nvPicPr>
        <p:blipFill>
          <a:blip r:embed="rId2" cstate="print"/>
          <a:srcRect t="58473" b="23540"/>
          <a:stretch>
            <a:fillRect/>
          </a:stretch>
        </p:blipFill>
        <p:spPr bwMode="auto">
          <a:xfrm>
            <a:off x="0" y="3572414"/>
            <a:ext cx="3119437" cy="845480"/>
          </a:xfrm>
          <a:prstGeom prst="rect">
            <a:avLst/>
          </a:prstGeom>
          <a:noFill/>
          <a:ln w="9525">
            <a:noFill/>
            <a:miter lim="800000"/>
            <a:headEnd/>
            <a:tailEnd/>
          </a:ln>
        </p:spPr>
      </p:pic>
      <p:sp>
        <p:nvSpPr>
          <p:cNvPr id="41" name="Rectangle 40"/>
          <p:cNvSpPr/>
          <p:nvPr/>
        </p:nvSpPr>
        <p:spPr>
          <a:xfrm>
            <a:off x="236461" y="4006110"/>
            <a:ext cx="746125" cy="113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44413" y="3564463"/>
            <a:ext cx="1772506" cy="151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51416" y="3944944"/>
            <a:ext cx="1266693"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Win Probability Percent</a:t>
            </a:r>
            <a:endParaRPr lang="en-US" sz="750" b="1" dirty="0">
              <a:solidFill>
                <a:schemeClr val="bg1">
                  <a:lumMod val="65000"/>
                </a:schemeClr>
              </a:solidFill>
              <a:latin typeface="Arial" pitchFamily="34" charset="0"/>
              <a:cs typeface="Arial" pitchFamily="34" charset="0"/>
            </a:endParaRPr>
          </a:p>
        </p:txBody>
      </p:sp>
      <p:pic>
        <p:nvPicPr>
          <p:cNvPr id="35" name="Picture 5"/>
          <p:cNvPicPr>
            <a:picLocks noChangeAspect="1" noChangeArrowheads="1"/>
          </p:cNvPicPr>
          <p:nvPr/>
        </p:nvPicPr>
        <p:blipFill>
          <a:blip r:embed="rId4" cstate="print"/>
          <a:srcRect/>
          <a:stretch>
            <a:fillRect/>
          </a:stretch>
        </p:blipFill>
        <p:spPr bwMode="auto">
          <a:xfrm>
            <a:off x="1386216" y="3978814"/>
            <a:ext cx="136525" cy="153987"/>
          </a:xfrm>
          <a:prstGeom prst="rect">
            <a:avLst/>
          </a:prstGeom>
          <a:noFill/>
          <a:ln w="9525">
            <a:noFill/>
            <a:miter lim="800000"/>
            <a:headEnd/>
            <a:tailEnd/>
          </a:ln>
        </p:spPr>
      </p:pic>
      <p:sp>
        <p:nvSpPr>
          <p:cNvPr id="43" name="TextBox 42"/>
          <p:cNvSpPr txBox="1"/>
          <p:nvPr/>
        </p:nvSpPr>
        <p:spPr>
          <a:xfrm>
            <a:off x="151416" y="3548705"/>
            <a:ext cx="1342034"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Actual Opportunity Value</a:t>
            </a:r>
            <a:endParaRPr lang="en-US" sz="750" b="1" dirty="0">
              <a:solidFill>
                <a:schemeClr val="bg1">
                  <a:lumMod val="65000"/>
                </a:schemeClr>
              </a:solidFill>
              <a:latin typeface="Arial" pitchFamily="34" charset="0"/>
              <a:cs typeface="Arial" pitchFamily="34" charset="0"/>
            </a:endParaRPr>
          </a:p>
        </p:txBody>
      </p:sp>
      <p:pic>
        <p:nvPicPr>
          <p:cNvPr id="44" name="Picture 5"/>
          <p:cNvPicPr>
            <a:picLocks noChangeAspect="1" noChangeArrowheads="1"/>
          </p:cNvPicPr>
          <p:nvPr/>
        </p:nvPicPr>
        <p:blipFill>
          <a:blip r:embed="rId4" cstate="print"/>
          <a:srcRect/>
          <a:stretch>
            <a:fillRect/>
          </a:stretch>
        </p:blipFill>
        <p:spPr bwMode="auto">
          <a:xfrm>
            <a:off x="1447047" y="3582575"/>
            <a:ext cx="136525" cy="153987"/>
          </a:xfrm>
          <a:prstGeom prst="rect">
            <a:avLst/>
          </a:prstGeom>
          <a:noFill/>
          <a:ln w="9525">
            <a:noFill/>
            <a:miter lim="800000"/>
            <a:headEnd/>
            <a:tailEnd/>
          </a:ln>
        </p:spPr>
      </p:pic>
      <p:pic>
        <p:nvPicPr>
          <p:cNvPr id="45" name="Picture 4"/>
          <p:cNvPicPr>
            <a:picLocks noChangeAspect="1" noChangeArrowheads="1"/>
          </p:cNvPicPr>
          <p:nvPr/>
        </p:nvPicPr>
        <p:blipFill>
          <a:blip r:embed="rId3" cstate="print"/>
          <a:srcRect b="58436"/>
          <a:stretch>
            <a:fillRect/>
          </a:stretch>
        </p:blipFill>
        <p:spPr bwMode="auto">
          <a:xfrm>
            <a:off x="3532079" y="1490742"/>
            <a:ext cx="2957513" cy="1846885"/>
          </a:xfrm>
          <a:prstGeom prst="rect">
            <a:avLst/>
          </a:prstGeom>
          <a:noFill/>
          <a:ln w="9525">
            <a:noFill/>
            <a:miter lim="800000"/>
            <a:headEnd/>
            <a:tailEnd/>
          </a:ln>
        </p:spPr>
      </p:pic>
      <p:pic>
        <p:nvPicPr>
          <p:cNvPr id="50" name="Picture 4"/>
          <p:cNvPicPr>
            <a:picLocks noChangeAspect="1" noChangeArrowheads="1"/>
          </p:cNvPicPr>
          <p:nvPr/>
        </p:nvPicPr>
        <p:blipFill>
          <a:blip r:embed="rId3" cstate="print"/>
          <a:srcRect t="81202" b="6451"/>
          <a:stretch>
            <a:fillRect/>
          </a:stretch>
        </p:blipFill>
        <p:spPr bwMode="auto">
          <a:xfrm>
            <a:off x="3567912" y="5057781"/>
            <a:ext cx="2957513" cy="548640"/>
          </a:xfrm>
          <a:prstGeom prst="rect">
            <a:avLst/>
          </a:prstGeom>
          <a:noFill/>
          <a:ln w="9525">
            <a:noFill/>
            <a:miter lim="800000"/>
            <a:headEnd/>
            <a:tailEnd/>
          </a:ln>
        </p:spPr>
      </p:pic>
      <p:grpSp>
        <p:nvGrpSpPr>
          <p:cNvPr id="2" name="Group 59"/>
          <p:cNvGrpSpPr/>
          <p:nvPr/>
        </p:nvGrpSpPr>
        <p:grpSpPr>
          <a:xfrm>
            <a:off x="5346631" y="1179959"/>
            <a:ext cx="367408" cy="307777"/>
            <a:chOff x="2912338" y="412273"/>
            <a:chExt cx="367408" cy="307777"/>
          </a:xfrm>
        </p:grpSpPr>
        <p:sp>
          <p:nvSpPr>
            <p:cNvPr id="61" name="Flowchart: Connector 6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TextBox 61"/>
            <p:cNvSpPr txBox="1"/>
            <p:nvPr/>
          </p:nvSpPr>
          <p:spPr>
            <a:xfrm>
              <a:off x="2912338" y="412273"/>
              <a:ext cx="367408" cy="307777"/>
            </a:xfrm>
            <a:prstGeom prst="rect">
              <a:avLst/>
            </a:prstGeom>
            <a:noFill/>
          </p:spPr>
          <p:txBody>
            <a:bodyPr wrap="none" rtlCol="0">
              <a:spAutoFit/>
            </a:bodyPr>
            <a:lstStyle/>
            <a:p>
              <a:pPr algn="ctr"/>
              <a:r>
                <a:rPr lang="en-US" sz="1400" b="1" dirty="0" smtClean="0"/>
                <a:t>29</a:t>
              </a:r>
              <a:endParaRPr lang="en-US" sz="1400" b="1" dirty="0"/>
            </a:p>
          </p:txBody>
        </p:sp>
      </p:grpSp>
      <p:grpSp>
        <p:nvGrpSpPr>
          <p:cNvPr id="3" name="Group 62"/>
          <p:cNvGrpSpPr/>
          <p:nvPr/>
        </p:nvGrpSpPr>
        <p:grpSpPr>
          <a:xfrm>
            <a:off x="5346631" y="1679753"/>
            <a:ext cx="367408" cy="307777"/>
            <a:chOff x="2912337" y="412273"/>
            <a:chExt cx="367408" cy="307777"/>
          </a:xfrm>
        </p:grpSpPr>
        <p:sp>
          <p:nvSpPr>
            <p:cNvPr id="64" name="Flowchart: Connector 6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TextBox 64"/>
            <p:cNvSpPr txBox="1"/>
            <p:nvPr/>
          </p:nvSpPr>
          <p:spPr>
            <a:xfrm>
              <a:off x="2912337" y="412273"/>
              <a:ext cx="367408" cy="307777"/>
            </a:xfrm>
            <a:prstGeom prst="rect">
              <a:avLst/>
            </a:prstGeom>
            <a:noFill/>
          </p:spPr>
          <p:txBody>
            <a:bodyPr wrap="none" rtlCol="0">
              <a:spAutoFit/>
            </a:bodyPr>
            <a:lstStyle/>
            <a:p>
              <a:pPr algn="ctr"/>
              <a:r>
                <a:rPr lang="en-US" sz="1400" b="1" dirty="0" smtClean="0"/>
                <a:t>30</a:t>
              </a:r>
              <a:endParaRPr lang="en-US" sz="1400" b="1" dirty="0"/>
            </a:p>
          </p:txBody>
        </p:sp>
      </p:grpSp>
      <p:sp>
        <p:nvSpPr>
          <p:cNvPr id="66" name="Rectangle 65"/>
          <p:cNvSpPr/>
          <p:nvPr/>
        </p:nvSpPr>
        <p:spPr>
          <a:xfrm>
            <a:off x="3603677" y="1578749"/>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701213" y="1760411"/>
            <a:ext cx="228903" cy="12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28931" y="1738698"/>
            <a:ext cx="904415"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Please Select..</a:t>
            </a:r>
            <a:endParaRPr lang="en-US" sz="800" b="1" dirty="0">
              <a:solidFill>
                <a:schemeClr val="tx1">
                  <a:lumMod val="65000"/>
                  <a:lumOff val="35000"/>
                </a:schemeClr>
              </a:solidFill>
              <a:latin typeface="Arial" pitchFamily="34" charset="0"/>
              <a:cs typeface="Arial" pitchFamily="34" charset="0"/>
            </a:endParaRPr>
          </a:p>
        </p:txBody>
      </p:sp>
      <p:sp>
        <p:nvSpPr>
          <p:cNvPr id="69" name="TextBox 68"/>
          <p:cNvSpPr txBox="1"/>
          <p:nvPr/>
        </p:nvSpPr>
        <p:spPr>
          <a:xfrm>
            <a:off x="3560755" y="1537864"/>
            <a:ext cx="1548822"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Who is Registered for Training?</a:t>
            </a:r>
            <a:endParaRPr lang="en-US" sz="700" b="1" dirty="0">
              <a:solidFill>
                <a:schemeClr val="bg1">
                  <a:lumMod val="65000"/>
                </a:schemeClr>
              </a:solidFill>
              <a:latin typeface="Arial" pitchFamily="34" charset="0"/>
              <a:cs typeface="Arial" pitchFamily="34" charset="0"/>
            </a:endParaRPr>
          </a:p>
        </p:txBody>
      </p:sp>
      <p:pic>
        <p:nvPicPr>
          <p:cNvPr id="70" name="Picture 4"/>
          <p:cNvPicPr>
            <a:picLocks noChangeAspect="1" noChangeArrowheads="1"/>
          </p:cNvPicPr>
          <p:nvPr/>
        </p:nvPicPr>
        <p:blipFill>
          <a:blip r:embed="rId3" cstate="print"/>
          <a:srcRect t="32117" b="58176"/>
          <a:stretch>
            <a:fillRect/>
          </a:stretch>
        </p:blipFill>
        <p:spPr bwMode="auto">
          <a:xfrm>
            <a:off x="3511951" y="3320375"/>
            <a:ext cx="2957513" cy="431321"/>
          </a:xfrm>
          <a:prstGeom prst="rect">
            <a:avLst/>
          </a:prstGeom>
          <a:noFill/>
          <a:ln w="9525">
            <a:noFill/>
            <a:miter lim="800000"/>
            <a:headEnd/>
            <a:tailEnd/>
          </a:ln>
        </p:spPr>
      </p:pic>
      <p:pic>
        <p:nvPicPr>
          <p:cNvPr id="71" name="Picture 4"/>
          <p:cNvPicPr>
            <a:picLocks noChangeAspect="1" noChangeArrowheads="1"/>
          </p:cNvPicPr>
          <p:nvPr/>
        </p:nvPicPr>
        <p:blipFill>
          <a:blip r:embed="rId3" cstate="print"/>
          <a:srcRect t="41241" b="30042"/>
          <a:stretch>
            <a:fillRect/>
          </a:stretch>
        </p:blipFill>
        <p:spPr bwMode="auto">
          <a:xfrm>
            <a:off x="3546457" y="3760322"/>
            <a:ext cx="2957513" cy="1276008"/>
          </a:xfrm>
          <a:prstGeom prst="rect">
            <a:avLst/>
          </a:prstGeom>
          <a:noFill/>
          <a:ln w="9525">
            <a:noFill/>
            <a:miter lim="800000"/>
            <a:headEnd/>
            <a:tailEnd/>
          </a:ln>
        </p:spPr>
      </p:pic>
      <p:sp>
        <p:nvSpPr>
          <p:cNvPr id="72" name="Rectangle 71"/>
          <p:cNvSpPr/>
          <p:nvPr/>
        </p:nvSpPr>
        <p:spPr>
          <a:xfrm>
            <a:off x="3711246" y="437672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675905" y="4355101"/>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sp>
        <p:nvSpPr>
          <p:cNvPr id="74" name="Rectangle 73"/>
          <p:cNvSpPr/>
          <p:nvPr/>
        </p:nvSpPr>
        <p:spPr>
          <a:xfrm>
            <a:off x="3626682" y="3318411"/>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549255" y="3277526"/>
            <a:ext cx="1353256"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Location</a:t>
            </a:r>
            <a:endParaRPr lang="en-US" sz="750" b="1" dirty="0">
              <a:solidFill>
                <a:schemeClr val="bg1">
                  <a:lumMod val="65000"/>
                </a:schemeClr>
              </a:solidFill>
              <a:latin typeface="Arial" pitchFamily="34" charset="0"/>
              <a:cs typeface="Arial" pitchFamily="34" charset="0"/>
            </a:endParaRPr>
          </a:p>
        </p:txBody>
      </p:sp>
      <p:sp>
        <p:nvSpPr>
          <p:cNvPr id="76" name="Rectangle 75"/>
          <p:cNvSpPr/>
          <p:nvPr/>
        </p:nvSpPr>
        <p:spPr>
          <a:xfrm>
            <a:off x="3658313" y="2401133"/>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3580887" y="2351622"/>
            <a:ext cx="1157689"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Date</a:t>
            </a:r>
            <a:endParaRPr lang="en-US" sz="750" b="1" dirty="0">
              <a:solidFill>
                <a:schemeClr val="bg1">
                  <a:lumMod val="65000"/>
                </a:schemeClr>
              </a:solidFill>
              <a:latin typeface="Arial" pitchFamily="34" charset="0"/>
              <a:cs typeface="Arial" pitchFamily="34" charset="0"/>
            </a:endParaRPr>
          </a:p>
        </p:txBody>
      </p:sp>
      <p:grpSp>
        <p:nvGrpSpPr>
          <p:cNvPr id="4" name="Group 77"/>
          <p:cNvGrpSpPr/>
          <p:nvPr/>
        </p:nvGrpSpPr>
        <p:grpSpPr>
          <a:xfrm>
            <a:off x="5346631" y="2103510"/>
            <a:ext cx="367408" cy="307777"/>
            <a:chOff x="2912338" y="412273"/>
            <a:chExt cx="367408" cy="307777"/>
          </a:xfrm>
        </p:grpSpPr>
        <p:sp>
          <p:nvSpPr>
            <p:cNvPr id="79" name="Flowchart: Connector 7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TextBox 79"/>
            <p:cNvSpPr txBox="1"/>
            <p:nvPr/>
          </p:nvSpPr>
          <p:spPr>
            <a:xfrm>
              <a:off x="2912338" y="412273"/>
              <a:ext cx="367408" cy="307777"/>
            </a:xfrm>
            <a:prstGeom prst="rect">
              <a:avLst/>
            </a:prstGeom>
            <a:noFill/>
          </p:spPr>
          <p:txBody>
            <a:bodyPr wrap="none" rtlCol="0">
              <a:spAutoFit/>
            </a:bodyPr>
            <a:lstStyle/>
            <a:p>
              <a:pPr algn="ctr"/>
              <a:r>
                <a:rPr lang="en-US" sz="1400" b="1" dirty="0" smtClean="0"/>
                <a:t>31</a:t>
              </a:r>
              <a:endParaRPr lang="en-US" sz="1400" b="1" dirty="0"/>
            </a:p>
          </p:txBody>
        </p:sp>
      </p:grpSp>
      <p:grpSp>
        <p:nvGrpSpPr>
          <p:cNvPr id="5" name="Group 80"/>
          <p:cNvGrpSpPr/>
          <p:nvPr/>
        </p:nvGrpSpPr>
        <p:grpSpPr>
          <a:xfrm>
            <a:off x="5346631" y="2532472"/>
            <a:ext cx="367408" cy="307777"/>
            <a:chOff x="2912338" y="412273"/>
            <a:chExt cx="367408" cy="307777"/>
          </a:xfrm>
        </p:grpSpPr>
        <p:sp>
          <p:nvSpPr>
            <p:cNvPr id="82" name="Flowchart: Connector 8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TextBox 82"/>
            <p:cNvSpPr txBox="1"/>
            <p:nvPr/>
          </p:nvSpPr>
          <p:spPr>
            <a:xfrm>
              <a:off x="2912338" y="412273"/>
              <a:ext cx="367408" cy="307777"/>
            </a:xfrm>
            <a:prstGeom prst="rect">
              <a:avLst/>
            </a:prstGeom>
            <a:noFill/>
          </p:spPr>
          <p:txBody>
            <a:bodyPr wrap="none" rtlCol="0">
              <a:spAutoFit/>
            </a:bodyPr>
            <a:lstStyle/>
            <a:p>
              <a:pPr algn="ctr"/>
              <a:r>
                <a:rPr lang="en-US" sz="1400" b="1" dirty="0" smtClean="0"/>
                <a:t>32</a:t>
              </a:r>
              <a:endParaRPr lang="en-US" sz="1400" b="1" dirty="0"/>
            </a:p>
          </p:txBody>
        </p:sp>
      </p:grpSp>
      <p:grpSp>
        <p:nvGrpSpPr>
          <p:cNvPr id="6" name="Group 83"/>
          <p:cNvGrpSpPr/>
          <p:nvPr/>
        </p:nvGrpSpPr>
        <p:grpSpPr>
          <a:xfrm>
            <a:off x="5346631" y="4296733"/>
            <a:ext cx="367408" cy="307777"/>
            <a:chOff x="2912337" y="412273"/>
            <a:chExt cx="367408" cy="307777"/>
          </a:xfrm>
        </p:grpSpPr>
        <p:sp>
          <p:nvSpPr>
            <p:cNvPr id="85" name="Flowchart: Connector 8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TextBox 85"/>
            <p:cNvSpPr txBox="1"/>
            <p:nvPr/>
          </p:nvSpPr>
          <p:spPr>
            <a:xfrm>
              <a:off x="2912337" y="412273"/>
              <a:ext cx="367408" cy="307777"/>
            </a:xfrm>
            <a:prstGeom prst="rect">
              <a:avLst/>
            </a:prstGeom>
            <a:noFill/>
          </p:spPr>
          <p:txBody>
            <a:bodyPr wrap="none" rtlCol="0">
              <a:spAutoFit/>
            </a:bodyPr>
            <a:lstStyle/>
            <a:p>
              <a:pPr algn="ctr"/>
              <a:r>
                <a:rPr lang="en-US" sz="1400" b="1" dirty="0" smtClean="0"/>
                <a:t>36</a:t>
              </a:r>
              <a:endParaRPr lang="en-US" sz="1400" b="1" dirty="0"/>
            </a:p>
          </p:txBody>
        </p:sp>
      </p:grpSp>
      <p:grpSp>
        <p:nvGrpSpPr>
          <p:cNvPr id="9" name="Group 86"/>
          <p:cNvGrpSpPr/>
          <p:nvPr/>
        </p:nvGrpSpPr>
        <p:grpSpPr>
          <a:xfrm>
            <a:off x="5346631" y="3020139"/>
            <a:ext cx="367408" cy="307777"/>
            <a:chOff x="2912337" y="412273"/>
            <a:chExt cx="367408" cy="307777"/>
          </a:xfrm>
        </p:grpSpPr>
        <p:sp>
          <p:nvSpPr>
            <p:cNvPr id="88" name="Flowchart: Connector 8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TextBox 88"/>
            <p:cNvSpPr txBox="1"/>
            <p:nvPr/>
          </p:nvSpPr>
          <p:spPr>
            <a:xfrm>
              <a:off x="2912337" y="412273"/>
              <a:ext cx="367408" cy="307777"/>
            </a:xfrm>
            <a:prstGeom prst="rect">
              <a:avLst/>
            </a:prstGeom>
            <a:noFill/>
          </p:spPr>
          <p:txBody>
            <a:bodyPr wrap="none" rtlCol="0">
              <a:spAutoFit/>
            </a:bodyPr>
            <a:lstStyle/>
            <a:p>
              <a:pPr algn="ctr"/>
              <a:r>
                <a:rPr lang="en-US" sz="1400" b="1" dirty="0" smtClean="0"/>
                <a:t>33</a:t>
              </a:r>
              <a:endParaRPr lang="en-US" sz="1400" b="1" dirty="0"/>
            </a:p>
          </p:txBody>
        </p:sp>
      </p:grpSp>
      <p:grpSp>
        <p:nvGrpSpPr>
          <p:cNvPr id="11" name="Group 89"/>
          <p:cNvGrpSpPr/>
          <p:nvPr/>
        </p:nvGrpSpPr>
        <p:grpSpPr>
          <a:xfrm>
            <a:off x="5346631" y="3428581"/>
            <a:ext cx="367408" cy="307777"/>
            <a:chOff x="2912337" y="412273"/>
            <a:chExt cx="367408" cy="307777"/>
          </a:xfrm>
        </p:grpSpPr>
        <p:sp>
          <p:nvSpPr>
            <p:cNvPr id="91" name="Flowchart: Connector 9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2" name="TextBox 91"/>
            <p:cNvSpPr txBox="1"/>
            <p:nvPr/>
          </p:nvSpPr>
          <p:spPr>
            <a:xfrm>
              <a:off x="2912337" y="412273"/>
              <a:ext cx="367408" cy="307777"/>
            </a:xfrm>
            <a:prstGeom prst="rect">
              <a:avLst/>
            </a:prstGeom>
            <a:noFill/>
          </p:spPr>
          <p:txBody>
            <a:bodyPr wrap="none" rtlCol="0">
              <a:spAutoFit/>
            </a:bodyPr>
            <a:lstStyle/>
            <a:p>
              <a:pPr algn="ctr"/>
              <a:r>
                <a:rPr lang="en-US" sz="1400" b="1" dirty="0" smtClean="0"/>
                <a:t>34</a:t>
              </a:r>
              <a:endParaRPr lang="en-US" sz="1400" b="1" dirty="0"/>
            </a:p>
          </p:txBody>
        </p:sp>
      </p:grpSp>
      <p:grpSp>
        <p:nvGrpSpPr>
          <p:cNvPr id="12" name="Group 92"/>
          <p:cNvGrpSpPr/>
          <p:nvPr/>
        </p:nvGrpSpPr>
        <p:grpSpPr>
          <a:xfrm>
            <a:off x="5346631" y="3874304"/>
            <a:ext cx="367408" cy="307777"/>
            <a:chOff x="2912337" y="412273"/>
            <a:chExt cx="367408" cy="307777"/>
          </a:xfrm>
        </p:grpSpPr>
        <p:sp>
          <p:nvSpPr>
            <p:cNvPr id="94" name="Flowchart: Connector 9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TextBox 94"/>
            <p:cNvSpPr txBox="1"/>
            <p:nvPr/>
          </p:nvSpPr>
          <p:spPr>
            <a:xfrm>
              <a:off x="2912337" y="412273"/>
              <a:ext cx="367408" cy="307777"/>
            </a:xfrm>
            <a:prstGeom prst="rect">
              <a:avLst/>
            </a:prstGeom>
            <a:noFill/>
          </p:spPr>
          <p:txBody>
            <a:bodyPr wrap="none" rtlCol="0">
              <a:spAutoFit/>
            </a:bodyPr>
            <a:lstStyle/>
            <a:p>
              <a:pPr algn="ctr"/>
              <a:r>
                <a:rPr lang="en-US" sz="1400" b="1" dirty="0" smtClean="0"/>
                <a:t>35</a:t>
              </a:r>
              <a:endParaRPr lang="en-US" sz="1400" b="1" dirty="0"/>
            </a:p>
          </p:txBody>
        </p:sp>
      </p:grpSp>
      <p:grpSp>
        <p:nvGrpSpPr>
          <p:cNvPr id="13" name="Group 50"/>
          <p:cNvGrpSpPr/>
          <p:nvPr/>
        </p:nvGrpSpPr>
        <p:grpSpPr>
          <a:xfrm>
            <a:off x="1922509" y="5407451"/>
            <a:ext cx="367408" cy="307777"/>
            <a:chOff x="2912338" y="412273"/>
            <a:chExt cx="367408" cy="307777"/>
          </a:xfrm>
        </p:grpSpPr>
        <p:sp>
          <p:nvSpPr>
            <p:cNvPr id="52" name="Flowchart: Connector 5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2912338" y="412273"/>
              <a:ext cx="367408" cy="307777"/>
            </a:xfrm>
            <a:prstGeom prst="rect">
              <a:avLst/>
            </a:prstGeom>
            <a:noFill/>
          </p:spPr>
          <p:txBody>
            <a:bodyPr wrap="none" rtlCol="0">
              <a:spAutoFit/>
            </a:bodyPr>
            <a:lstStyle/>
            <a:p>
              <a:pPr algn="ctr"/>
              <a:r>
                <a:rPr lang="en-US" sz="1400" b="1" dirty="0" smtClean="0"/>
                <a:t>27</a:t>
              </a:r>
              <a:endParaRPr lang="en-US" sz="1400" b="1" dirty="0"/>
            </a:p>
          </p:txBody>
        </p:sp>
      </p:grpSp>
      <p:sp>
        <p:nvSpPr>
          <p:cNvPr id="98" name="Rectangle 97"/>
          <p:cNvSpPr/>
          <p:nvPr/>
        </p:nvSpPr>
        <p:spPr>
          <a:xfrm>
            <a:off x="5078921" y="5636294"/>
            <a:ext cx="152153" cy="99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625432" y="5535589"/>
            <a:ext cx="100059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Actual Close Date</a:t>
            </a:r>
            <a:endParaRPr lang="en-US" sz="750" b="1" dirty="0">
              <a:solidFill>
                <a:schemeClr val="bg1">
                  <a:lumMod val="65000"/>
                </a:schemeClr>
              </a:solidFill>
              <a:latin typeface="Arial" pitchFamily="34" charset="0"/>
              <a:cs typeface="Arial" pitchFamily="34" charset="0"/>
            </a:endParaRPr>
          </a:p>
        </p:txBody>
      </p:sp>
      <p:pic>
        <p:nvPicPr>
          <p:cNvPr id="97" name="Picture 5"/>
          <p:cNvPicPr>
            <a:picLocks noChangeAspect="1" noChangeArrowheads="1"/>
          </p:cNvPicPr>
          <p:nvPr/>
        </p:nvPicPr>
        <p:blipFill>
          <a:blip r:embed="rId4" cstate="print"/>
          <a:srcRect/>
          <a:stretch>
            <a:fillRect/>
          </a:stretch>
        </p:blipFill>
        <p:spPr bwMode="auto">
          <a:xfrm>
            <a:off x="4599781" y="5569459"/>
            <a:ext cx="136525" cy="153987"/>
          </a:xfrm>
          <a:prstGeom prst="rect">
            <a:avLst/>
          </a:prstGeom>
          <a:noFill/>
          <a:ln w="9525">
            <a:noFill/>
            <a:miter lim="800000"/>
            <a:headEnd/>
            <a:tailEnd/>
          </a:ln>
        </p:spPr>
      </p:pic>
      <p:grpSp>
        <p:nvGrpSpPr>
          <p:cNvPr id="14" name="Group 98"/>
          <p:cNvGrpSpPr/>
          <p:nvPr/>
        </p:nvGrpSpPr>
        <p:grpSpPr>
          <a:xfrm>
            <a:off x="1922509" y="1610036"/>
            <a:ext cx="367408" cy="307777"/>
            <a:chOff x="2912337" y="412273"/>
            <a:chExt cx="367408" cy="307777"/>
          </a:xfrm>
        </p:grpSpPr>
        <p:sp>
          <p:nvSpPr>
            <p:cNvPr id="100" name="Flowchart: Connector 9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TextBox 100"/>
            <p:cNvSpPr txBox="1"/>
            <p:nvPr/>
          </p:nvSpPr>
          <p:spPr>
            <a:xfrm>
              <a:off x="2912337" y="412273"/>
              <a:ext cx="367408" cy="307777"/>
            </a:xfrm>
            <a:prstGeom prst="rect">
              <a:avLst/>
            </a:prstGeom>
            <a:noFill/>
          </p:spPr>
          <p:txBody>
            <a:bodyPr wrap="none" rtlCol="0">
              <a:spAutoFit/>
            </a:bodyPr>
            <a:lstStyle/>
            <a:p>
              <a:pPr algn="ctr"/>
              <a:r>
                <a:rPr lang="en-US" sz="1400" b="1" dirty="0" smtClean="0"/>
                <a:t>18</a:t>
              </a:r>
              <a:endParaRPr lang="en-US" sz="1400" b="1" dirty="0"/>
            </a:p>
          </p:txBody>
        </p:sp>
      </p:grpSp>
      <p:grpSp>
        <p:nvGrpSpPr>
          <p:cNvPr id="21" name="Group 101"/>
          <p:cNvGrpSpPr/>
          <p:nvPr/>
        </p:nvGrpSpPr>
        <p:grpSpPr>
          <a:xfrm>
            <a:off x="1922509" y="4075076"/>
            <a:ext cx="367408" cy="307777"/>
            <a:chOff x="2912336" y="412273"/>
            <a:chExt cx="367408" cy="307777"/>
          </a:xfrm>
        </p:grpSpPr>
        <p:sp>
          <p:nvSpPr>
            <p:cNvPr id="103" name="Flowchart: Connector 10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TextBox 103"/>
            <p:cNvSpPr txBox="1"/>
            <p:nvPr/>
          </p:nvSpPr>
          <p:spPr>
            <a:xfrm>
              <a:off x="2912336" y="412273"/>
              <a:ext cx="367408" cy="307777"/>
            </a:xfrm>
            <a:prstGeom prst="rect">
              <a:avLst/>
            </a:prstGeom>
            <a:noFill/>
          </p:spPr>
          <p:txBody>
            <a:bodyPr wrap="none" rtlCol="0">
              <a:spAutoFit/>
            </a:bodyPr>
            <a:lstStyle/>
            <a:p>
              <a:pPr algn="ctr"/>
              <a:r>
                <a:rPr lang="en-US" sz="1400" b="1" dirty="0" smtClean="0"/>
                <a:t>24</a:t>
              </a:r>
              <a:endParaRPr lang="en-US" sz="1400" b="1" dirty="0"/>
            </a:p>
          </p:txBody>
        </p:sp>
      </p:grpSp>
      <p:grpSp>
        <p:nvGrpSpPr>
          <p:cNvPr id="22" name="Group 104"/>
          <p:cNvGrpSpPr/>
          <p:nvPr/>
        </p:nvGrpSpPr>
        <p:grpSpPr>
          <a:xfrm>
            <a:off x="1922509" y="4512544"/>
            <a:ext cx="367408" cy="307777"/>
            <a:chOff x="2912337" y="412273"/>
            <a:chExt cx="367408" cy="307777"/>
          </a:xfrm>
        </p:grpSpPr>
        <p:sp>
          <p:nvSpPr>
            <p:cNvPr id="106" name="Flowchart: Connector 10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p:cNvSpPr txBox="1"/>
            <p:nvPr/>
          </p:nvSpPr>
          <p:spPr>
            <a:xfrm>
              <a:off x="2912337" y="412273"/>
              <a:ext cx="367408" cy="307777"/>
            </a:xfrm>
            <a:prstGeom prst="rect">
              <a:avLst/>
            </a:prstGeom>
            <a:noFill/>
          </p:spPr>
          <p:txBody>
            <a:bodyPr wrap="none" rtlCol="0">
              <a:spAutoFit/>
            </a:bodyPr>
            <a:lstStyle/>
            <a:p>
              <a:pPr algn="ctr"/>
              <a:r>
                <a:rPr lang="en-US" sz="1400" b="1" dirty="0" smtClean="0"/>
                <a:t>25</a:t>
              </a:r>
              <a:endParaRPr lang="en-US" sz="1400" b="1" dirty="0"/>
            </a:p>
          </p:txBody>
        </p:sp>
      </p:grpSp>
      <p:grpSp>
        <p:nvGrpSpPr>
          <p:cNvPr id="23" name="Group 107"/>
          <p:cNvGrpSpPr/>
          <p:nvPr/>
        </p:nvGrpSpPr>
        <p:grpSpPr>
          <a:xfrm>
            <a:off x="1922509" y="4894263"/>
            <a:ext cx="367408" cy="307777"/>
            <a:chOff x="2912337" y="412273"/>
            <a:chExt cx="367408" cy="307777"/>
          </a:xfrm>
        </p:grpSpPr>
        <p:sp>
          <p:nvSpPr>
            <p:cNvPr id="109" name="Flowchart: Connector 10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TextBox 109"/>
            <p:cNvSpPr txBox="1"/>
            <p:nvPr/>
          </p:nvSpPr>
          <p:spPr>
            <a:xfrm>
              <a:off x="2912337" y="412273"/>
              <a:ext cx="367408" cy="307777"/>
            </a:xfrm>
            <a:prstGeom prst="rect">
              <a:avLst/>
            </a:prstGeom>
            <a:noFill/>
          </p:spPr>
          <p:txBody>
            <a:bodyPr wrap="none" rtlCol="0">
              <a:spAutoFit/>
            </a:bodyPr>
            <a:lstStyle/>
            <a:p>
              <a:pPr algn="ctr"/>
              <a:r>
                <a:rPr lang="en-US" sz="1400" b="1" dirty="0" smtClean="0"/>
                <a:t>26</a:t>
              </a:r>
              <a:endParaRPr lang="en-US" sz="1400" b="1" dirty="0"/>
            </a:p>
          </p:txBody>
        </p:sp>
      </p:grpSp>
      <p:grpSp>
        <p:nvGrpSpPr>
          <p:cNvPr id="25" name="Group 110"/>
          <p:cNvGrpSpPr/>
          <p:nvPr/>
        </p:nvGrpSpPr>
        <p:grpSpPr>
          <a:xfrm>
            <a:off x="1922508" y="2001812"/>
            <a:ext cx="367408" cy="307777"/>
            <a:chOff x="2912336" y="412273"/>
            <a:chExt cx="367408" cy="307777"/>
          </a:xfrm>
        </p:grpSpPr>
        <p:sp>
          <p:nvSpPr>
            <p:cNvPr id="112" name="Flowchart: Connector 11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TextBox 112"/>
            <p:cNvSpPr txBox="1"/>
            <p:nvPr/>
          </p:nvSpPr>
          <p:spPr>
            <a:xfrm>
              <a:off x="2912336" y="412273"/>
              <a:ext cx="367408" cy="307777"/>
            </a:xfrm>
            <a:prstGeom prst="rect">
              <a:avLst/>
            </a:prstGeom>
            <a:noFill/>
          </p:spPr>
          <p:txBody>
            <a:bodyPr wrap="none" rtlCol="0">
              <a:spAutoFit/>
            </a:bodyPr>
            <a:lstStyle/>
            <a:p>
              <a:pPr algn="ctr"/>
              <a:r>
                <a:rPr lang="en-US" sz="1400" b="1" dirty="0" smtClean="0"/>
                <a:t>19</a:t>
              </a:r>
              <a:endParaRPr lang="en-US" sz="1400" b="1" dirty="0"/>
            </a:p>
          </p:txBody>
        </p:sp>
      </p:grpSp>
      <p:grpSp>
        <p:nvGrpSpPr>
          <p:cNvPr id="26" name="Group 113"/>
          <p:cNvGrpSpPr/>
          <p:nvPr/>
        </p:nvGrpSpPr>
        <p:grpSpPr>
          <a:xfrm>
            <a:off x="1922509" y="2457880"/>
            <a:ext cx="367408" cy="307777"/>
            <a:chOff x="2912337" y="412273"/>
            <a:chExt cx="367408" cy="307777"/>
          </a:xfrm>
        </p:grpSpPr>
        <p:sp>
          <p:nvSpPr>
            <p:cNvPr id="115" name="Flowchart: Connector 11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TextBox 115"/>
            <p:cNvSpPr txBox="1"/>
            <p:nvPr/>
          </p:nvSpPr>
          <p:spPr>
            <a:xfrm>
              <a:off x="2912337" y="412273"/>
              <a:ext cx="367408" cy="307777"/>
            </a:xfrm>
            <a:prstGeom prst="rect">
              <a:avLst/>
            </a:prstGeom>
            <a:noFill/>
          </p:spPr>
          <p:txBody>
            <a:bodyPr wrap="none" rtlCol="0">
              <a:spAutoFit/>
            </a:bodyPr>
            <a:lstStyle/>
            <a:p>
              <a:pPr algn="ctr"/>
              <a:r>
                <a:rPr lang="en-US" sz="1400" b="1" dirty="0" smtClean="0"/>
                <a:t>20</a:t>
              </a:r>
              <a:endParaRPr lang="en-US" sz="1400" b="1" dirty="0"/>
            </a:p>
          </p:txBody>
        </p:sp>
      </p:grpSp>
      <p:grpSp>
        <p:nvGrpSpPr>
          <p:cNvPr id="30" name="Group 116"/>
          <p:cNvGrpSpPr/>
          <p:nvPr/>
        </p:nvGrpSpPr>
        <p:grpSpPr>
          <a:xfrm>
            <a:off x="1922509" y="2877855"/>
            <a:ext cx="367408" cy="307777"/>
            <a:chOff x="2912336" y="412273"/>
            <a:chExt cx="367408" cy="307777"/>
          </a:xfrm>
        </p:grpSpPr>
        <p:sp>
          <p:nvSpPr>
            <p:cNvPr id="118" name="Flowchart: Connector 11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9" name="TextBox 118"/>
            <p:cNvSpPr txBox="1"/>
            <p:nvPr/>
          </p:nvSpPr>
          <p:spPr>
            <a:xfrm>
              <a:off x="2912336" y="412273"/>
              <a:ext cx="367408" cy="307777"/>
            </a:xfrm>
            <a:prstGeom prst="rect">
              <a:avLst/>
            </a:prstGeom>
            <a:noFill/>
          </p:spPr>
          <p:txBody>
            <a:bodyPr wrap="none" rtlCol="0">
              <a:spAutoFit/>
            </a:bodyPr>
            <a:lstStyle/>
            <a:p>
              <a:pPr algn="ctr"/>
              <a:r>
                <a:rPr lang="en-US" sz="1400" b="1" dirty="0" smtClean="0"/>
                <a:t>21</a:t>
              </a:r>
              <a:endParaRPr lang="en-US" sz="1400" b="1" dirty="0"/>
            </a:p>
          </p:txBody>
        </p:sp>
      </p:grpSp>
      <p:grpSp>
        <p:nvGrpSpPr>
          <p:cNvPr id="31" name="Group 119"/>
          <p:cNvGrpSpPr/>
          <p:nvPr/>
        </p:nvGrpSpPr>
        <p:grpSpPr>
          <a:xfrm>
            <a:off x="1922509" y="3274473"/>
            <a:ext cx="367408" cy="307777"/>
            <a:chOff x="2912336" y="412273"/>
            <a:chExt cx="367408" cy="307777"/>
          </a:xfrm>
        </p:grpSpPr>
        <p:sp>
          <p:nvSpPr>
            <p:cNvPr id="121" name="Flowchart: Connector 12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TextBox 121"/>
            <p:cNvSpPr txBox="1"/>
            <p:nvPr/>
          </p:nvSpPr>
          <p:spPr>
            <a:xfrm>
              <a:off x="2912336" y="412273"/>
              <a:ext cx="367408" cy="307777"/>
            </a:xfrm>
            <a:prstGeom prst="rect">
              <a:avLst/>
            </a:prstGeom>
            <a:noFill/>
          </p:spPr>
          <p:txBody>
            <a:bodyPr wrap="none" rtlCol="0">
              <a:spAutoFit/>
            </a:bodyPr>
            <a:lstStyle/>
            <a:p>
              <a:pPr algn="ctr"/>
              <a:r>
                <a:rPr lang="en-US" sz="1400" b="1" dirty="0" smtClean="0"/>
                <a:t>22</a:t>
              </a:r>
              <a:endParaRPr lang="en-US" sz="1400" b="1" dirty="0"/>
            </a:p>
          </p:txBody>
        </p:sp>
      </p:grpSp>
      <p:grpSp>
        <p:nvGrpSpPr>
          <p:cNvPr id="2048" name="Group 122"/>
          <p:cNvGrpSpPr/>
          <p:nvPr/>
        </p:nvGrpSpPr>
        <p:grpSpPr>
          <a:xfrm>
            <a:off x="1922509" y="3667400"/>
            <a:ext cx="367408" cy="307777"/>
            <a:chOff x="2912337" y="412273"/>
            <a:chExt cx="367408" cy="307777"/>
          </a:xfrm>
        </p:grpSpPr>
        <p:sp>
          <p:nvSpPr>
            <p:cNvPr id="124" name="Flowchart: Connector 12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2912337" y="412273"/>
              <a:ext cx="367408" cy="307777"/>
            </a:xfrm>
            <a:prstGeom prst="rect">
              <a:avLst/>
            </a:prstGeom>
            <a:noFill/>
          </p:spPr>
          <p:txBody>
            <a:bodyPr wrap="none" rtlCol="0">
              <a:spAutoFit/>
            </a:bodyPr>
            <a:lstStyle/>
            <a:p>
              <a:pPr algn="ctr"/>
              <a:r>
                <a:rPr lang="en-US" sz="1400" b="1" dirty="0" smtClean="0"/>
                <a:t>23</a:t>
              </a:r>
              <a:endParaRPr lang="en-US" sz="1400" b="1" dirty="0"/>
            </a:p>
          </p:txBody>
        </p:sp>
      </p:grpSp>
      <p:grpSp>
        <p:nvGrpSpPr>
          <p:cNvPr id="2049" name="Group 125"/>
          <p:cNvGrpSpPr/>
          <p:nvPr/>
        </p:nvGrpSpPr>
        <p:grpSpPr>
          <a:xfrm>
            <a:off x="5346631" y="4710516"/>
            <a:ext cx="367408" cy="307777"/>
            <a:chOff x="2912337" y="412273"/>
            <a:chExt cx="367408" cy="307777"/>
          </a:xfrm>
        </p:grpSpPr>
        <p:sp>
          <p:nvSpPr>
            <p:cNvPr id="127" name="Flowchart: Connector 12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TextBox 127"/>
            <p:cNvSpPr txBox="1"/>
            <p:nvPr/>
          </p:nvSpPr>
          <p:spPr>
            <a:xfrm>
              <a:off x="2912337" y="412273"/>
              <a:ext cx="367408" cy="307777"/>
            </a:xfrm>
            <a:prstGeom prst="rect">
              <a:avLst/>
            </a:prstGeom>
            <a:noFill/>
          </p:spPr>
          <p:txBody>
            <a:bodyPr wrap="none" rtlCol="0">
              <a:spAutoFit/>
            </a:bodyPr>
            <a:lstStyle/>
            <a:p>
              <a:pPr algn="ctr"/>
              <a:r>
                <a:rPr lang="en-US" sz="1400" b="1" dirty="0" smtClean="0"/>
                <a:t>37</a:t>
              </a:r>
              <a:endParaRPr lang="en-US" sz="1400" b="1" dirty="0"/>
            </a:p>
          </p:txBody>
        </p:sp>
      </p:grpSp>
      <p:grpSp>
        <p:nvGrpSpPr>
          <p:cNvPr id="2050" name="Group 128"/>
          <p:cNvGrpSpPr/>
          <p:nvPr/>
        </p:nvGrpSpPr>
        <p:grpSpPr>
          <a:xfrm>
            <a:off x="5346631" y="5186324"/>
            <a:ext cx="367408" cy="307777"/>
            <a:chOff x="2912337" y="412273"/>
            <a:chExt cx="367408" cy="307777"/>
          </a:xfrm>
        </p:grpSpPr>
        <p:sp>
          <p:nvSpPr>
            <p:cNvPr id="130" name="Flowchart: Connector 12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1" name="TextBox 130"/>
            <p:cNvSpPr txBox="1"/>
            <p:nvPr/>
          </p:nvSpPr>
          <p:spPr>
            <a:xfrm>
              <a:off x="2912337" y="412273"/>
              <a:ext cx="367408" cy="307777"/>
            </a:xfrm>
            <a:prstGeom prst="rect">
              <a:avLst/>
            </a:prstGeom>
            <a:noFill/>
          </p:spPr>
          <p:txBody>
            <a:bodyPr wrap="none" rtlCol="0">
              <a:spAutoFit/>
            </a:bodyPr>
            <a:lstStyle/>
            <a:p>
              <a:pPr algn="ctr"/>
              <a:r>
                <a:rPr lang="en-US" sz="1400" b="1" dirty="0" smtClean="0"/>
                <a:t>38</a:t>
              </a:r>
              <a:endParaRPr lang="en-US" sz="1400" b="1" dirty="0"/>
            </a:p>
          </p:txBody>
        </p:sp>
      </p:grpSp>
      <p:grpSp>
        <p:nvGrpSpPr>
          <p:cNvPr id="2052" name="Group 131"/>
          <p:cNvGrpSpPr/>
          <p:nvPr/>
        </p:nvGrpSpPr>
        <p:grpSpPr>
          <a:xfrm>
            <a:off x="5346631" y="5742761"/>
            <a:ext cx="367408" cy="307777"/>
            <a:chOff x="2912337" y="412273"/>
            <a:chExt cx="367408" cy="307777"/>
          </a:xfrm>
        </p:grpSpPr>
        <p:sp>
          <p:nvSpPr>
            <p:cNvPr id="133" name="Flowchart: Connector 13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4" name="TextBox 133"/>
            <p:cNvSpPr txBox="1"/>
            <p:nvPr/>
          </p:nvSpPr>
          <p:spPr>
            <a:xfrm>
              <a:off x="2912337" y="412273"/>
              <a:ext cx="367408" cy="307777"/>
            </a:xfrm>
            <a:prstGeom prst="rect">
              <a:avLst/>
            </a:prstGeom>
            <a:noFill/>
          </p:spPr>
          <p:txBody>
            <a:bodyPr wrap="none" rtlCol="0">
              <a:spAutoFit/>
            </a:bodyPr>
            <a:lstStyle/>
            <a:p>
              <a:pPr algn="ctr"/>
              <a:r>
                <a:rPr lang="en-US" sz="1400" b="1" dirty="0" smtClean="0"/>
                <a:t>39</a:t>
              </a:r>
              <a:endParaRPr lang="en-US" sz="1400" b="1" dirty="0"/>
            </a:p>
          </p:txBody>
        </p:sp>
      </p:grpSp>
      <p:grpSp>
        <p:nvGrpSpPr>
          <p:cNvPr id="2054" name="Group 134"/>
          <p:cNvGrpSpPr/>
          <p:nvPr/>
        </p:nvGrpSpPr>
        <p:grpSpPr>
          <a:xfrm>
            <a:off x="6063856" y="7525851"/>
            <a:ext cx="367408" cy="307777"/>
            <a:chOff x="2912336" y="412273"/>
            <a:chExt cx="367408" cy="307777"/>
          </a:xfrm>
        </p:grpSpPr>
        <p:sp>
          <p:nvSpPr>
            <p:cNvPr id="136" name="Flowchart: Connector 13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7" name="TextBox 136"/>
            <p:cNvSpPr txBox="1"/>
            <p:nvPr/>
          </p:nvSpPr>
          <p:spPr>
            <a:xfrm>
              <a:off x="2912336" y="412273"/>
              <a:ext cx="367408" cy="307777"/>
            </a:xfrm>
            <a:prstGeom prst="rect">
              <a:avLst/>
            </a:prstGeom>
            <a:noFill/>
          </p:spPr>
          <p:txBody>
            <a:bodyPr wrap="none" rtlCol="0">
              <a:spAutoFit/>
            </a:bodyPr>
            <a:lstStyle/>
            <a:p>
              <a:pPr algn="ctr"/>
              <a:r>
                <a:rPr lang="en-US" sz="1400" b="1" dirty="0" smtClean="0"/>
                <a:t>41</a:t>
              </a:r>
              <a:endParaRPr lang="en-US" sz="1400" b="1" dirty="0"/>
            </a:p>
          </p:txBody>
        </p:sp>
      </p:grpSp>
      <p:pic>
        <p:nvPicPr>
          <p:cNvPr id="138" name="Picture 2"/>
          <p:cNvPicPr>
            <a:picLocks noChangeAspect="1" noChangeArrowheads="1"/>
          </p:cNvPicPr>
          <p:nvPr/>
        </p:nvPicPr>
        <p:blipFill>
          <a:blip r:embed="rId6" cstate="print"/>
          <a:srcRect t="85815"/>
          <a:stretch>
            <a:fillRect/>
          </a:stretch>
        </p:blipFill>
        <p:spPr bwMode="auto">
          <a:xfrm>
            <a:off x="23755" y="6434357"/>
            <a:ext cx="6135687" cy="1031582"/>
          </a:xfrm>
          <a:prstGeom prst="rect">
            <a:avLst/>
          </a:prstGeom>
          <a:noFill/>
          <a:ln w="9525">
            <a:noFill/>
            <a:miter lim="800000"/>
            <a:headEnd/>
            <a:tailEnd/>
          </a:ln>
        </p:spPr>
      </p:pic>
      <p:sp>
        <p:nvSpPr>
          <p:cNvPr id="139" name="Rectangle 138"/>
          <p:cNvSpPr/>
          <p:nvPr/>
        </p:nvSpPr>
        <p:spPr>
          <a:xfrm>
            <a:off x="125855" y="6450201"/>
            <a:ext cx="1302588" cy="116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150853" y="6414462"/>
            <a:ext cx="80823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Notes History</a:t>
            </a:r>
            <a:endParaRPr lang="en-US" sz="750" b="1" dirty="0">
              <a:solidFill>
                <a:schemeClr val="bg1">
                  <a:lumMod val="65000"/>
                </a:schemeClr>
              </a:solidFill>
              <a:latin typeface="Arial" pitchFamily="34" charset="0"/>
              <a:cs typeface="Arial" pitchFamily="34" charset="0"/>
            </a:endParaRPr>
          </a:p>
        </p:txBody>
      </p:sp>
      <p:sp>
        <p:nvSpPr>
          <p:cNvPr id="141" name="Rectangle 140"/>
          <p:cNvSpPr/>
          <p:nvPr/>
        </p:nvSpPr>
        <p:spPr>
          <a:xfrm>
            <a:off x="356268" y="6784678"/>
            <a:ext cx="570015"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926282" y="6784678"/>
            <a:ext cx="3546762"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471066" y="6784678"/>
            <a:ext cx="744186"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213278" y="6784678"/>
            <a:ext cx="688768"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354288" y="6933115"/>
            <a:ext cx="570015"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924302" y="6933115"/>
            <a:ext cx="3546762"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4469086" y="6933115"/>
            <a:ext cx="744186"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5211298" y="6933115"/>
            <a:ext cx="688768"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3"/>
          <p:cNvPicPr>
            <a:picLocks noChangeAspect="1" noChangeArrowheads="1"/>
          </p:cNvPicPr>
          <p:nvPr/>
        </p:nvPicPr>
        <p:blipFill>
          <a:blip r:embed="rId7" cstate="print"/>
          <a:srcRect/>
          <a:stretch>
            <a:fillRect/>
          </a:stretch>
        </p:blipFill>
        <p:spPr bwMode="auto">
          <a:xfrm>
            <a:off x="387706" y="6967964"/>
            <a:ext cx="466752" cy="220476"/>
          </a:xfrm>
          <a:prstGeom prst="rect">
            <a:avLst/>
          </a:prstGeom>
          <a:noFill/>
          <a:ln w="9525">
            <a:noFill/>
            <a:miter lim="800000"/>
            <a:headEnd/>
            <a:tailEnd/>
          </a:ln>
        </p:spPr>
      </p:pic>
      <p:sp>
        <p:nvSpPr>
          <p:cNvPr id="150" name="TextBox 149"/>
          <p:cNvSpPr txBox="1"/>
          <p:nvPr/>
        </p:nvSpPr>
        <p:spPr>
          <a:xfrm>
            <a:off x="879204" y="6756867"/>
            <a:ext cx="88357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Previous Notes</a:t>
            </a:r>
            <a:endParaRPr lang="en-US" sz="750" b="1" dirty="0">
              <a:solidFill>
                <a:schemeClr val="bg1">
                  <a:lumMod val="65000"/>
                </a:schemeClr>
              </a:solidFill>
              <a:latin typeface="Arial" pitchFamily="34" charset="0"/>
              <a:cs typeface="Arial" pitchFamily="34" charset="0"/>
            </a:endParaRPr>
          </a:p>
        </p:txBody>
      </p:sp>
      <p:sp>
        <p:nvSpPr>
          <p:cNvPr id="151" name="TextBox 150"/>
          <p:cNvSpPr txBox="1"/>
          <p:nvPr/>
        </p:nvSpPr>
        <p:spPr>
          <a:xfrm>
            <a:off x="4505137" y="6754888"/>
            <a:ext cx="689612"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Created By</a:t>
            </a:r>
            <a:endParaRPr lang="en-US" sz="750" b="1" dirty="0">
              <a:solidFill>
                <a:schemeClr val="bg1">
                  <a:lumMod val="65000"/>
                </a:schemeClr>
              </a:solidFill>
              <a:latin typeface="Arial" pitchFamily="34" charset="0"/>
              <a:cs typeface="Arial" pitchFamily="34" charset="0"/>
            </a:endParaRPr>
          </a:p>
        </p:txBody>
      </p:sp>
      <p:sp>
        <p:nvSpPr>
          <p:cNvPr id="152" name="TextBox 151"/>
          <p:cNvSpPr txBox="1"/>
          <p:nvPr/>
        </p:nvSpPr>
        <p:spPr>
          <a:xfrm>
            <a:off x="5162237" y="6752909"/>
            <a:ext cx="774571"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Created Date</a:t>
            </a:r>
            <a:endParaRPr lang="en-US" sz="750" b="1" dirty="0">
              <a:solidFill>
                <a:schemeClr val="bg1">
                  <a:lumMod val="65000"/>
                </a:schemeClr>
              </a:solidFill>
              <a:latin typeface="Arial" pitchFamily="34" charset="0"/>
              <a:cs typeface="Arial" pitchFamily="34" charset="0"/>
            </a:endParaRPr>
          </a:p>
        </p:txBody>
      </p:sp>
      <p:grpSp>
        <p:nvGrpSpPr>
          <p:cNvPr id="2055" name="Group 152"/>
          <p:cNvGrpSpPr/>
          <p:nvPr/>
        </p:nvGrpSpPr>
        <p:grpSpPr>
          <a:xfrm>
            <a:off x="1922509" y="1195106"/>
            <a:ext cx="367408" cy="307777"/>
            <a:chOff x="2912338" y="412273"/>
            <a:chExt cx="367408" cy="307777"/>
          </a:xfrm>
        </p:grpSpPr>
        <p:sp>
          <p:nvSpPr>
            <p:cNvPr id="154" name="Flowchart: Connector 15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TextBox 154"/>
            <p:cNvSpPr txBox="1"/>
            <p:nvPr/>
          </p:nvSpPr>
          <p:spPr>
            <a:xfrm>
              <a:off x="2912338" y="412273"/>
              <a:ext cx="367408" cy="307777"/>
            </a:xfrm>
            <a:prstGeom prst="rect">
              <a:avLst/>
            </a:prstGeom>
            <a:noFill/>
          </p:spPr>
          <p:txBody>
            <a:bodyPr wrap="none" rtlCol="0">
              <a:spAutoFit/>
            </a:bodyPr>
            <a:lstStyle/>
            <a:p>
              <a:pPr algn="ctr"/>
              <a:r>
                <a:rPr lang="en-US" sz="1400" b="1" dirty="0" smtClean="0"/>
                <a:t>17</a:t>
              </a:r>
              <a:endParaRPr lang="en-US" sz="1400" b="1" dirty="0"/>
            </a:p>
          </p:txBody>
        </p:sp>
      </p:grpSp>
      <p:pic>
        <p:nvPicPr>
          <p:cNvPr id="164" name="Picture 3"/>
          <p:cNvPicPr>
            <a:picLocks noChangeAspect="1" noChangeArrowheads="1"/>
          </p:cNvPicPr>
          <p:nvPr/>
        </p:nvPicPr>
        <p:blipFill>
          <a:blip r:embed="rId2" cstate="print"/>
          <a:srcRect t="76479" b="15010"/>
          <a:stretch>
            <a:fillRect/>
          </a:stretch>
        </p:blipFill>
        <p:spPr bwMode="auto">
          <a:xfrm>
            <a:off x="0" y="5808702"/>
            <a:ext cx="3119437" cy="400050"/>
          </a:xfrm>
          <a:prstGeom prst="rect">
            <a:avLst/>
          </a:prstGeom>
          <a:noFill/>
          <a:ln w="9525">
            <a:noFill/>
            <a:miter lim="800000"/>
            <a:headEnd/>
            <a:tailEnd/>
          </a:ln>
        </p:spPr>
      </p:pic>
      <p:pic>
        <p:nvPicPr>
          <p:cNvPr id="168" name="Picture 5"/>
          <p:cNvPicPr>
            <a:picLocks noChangeAspect="1" noChangeArrowheads="1"/>
          </p:cNvPicPr>
          <p:nvPr/>
        </p:nvPicPr>
        <p:blipFill>
          <a:blip r:embed="rId4" cstate="print"/>
          <a:srcRect/>
          <a:stretch>
            <a:fillRect/>
          </a:stretch>
        </p:blipFill>
        <p:spPr bwMode="auto">
          <a:xfrm>
            <a:off x="1237630" y="5776881"/>
            <a:ext cx="136525" cy="153987"/>
          </a:xfrm>
          <a:prstGeom prst="rect">
            <a:avLst/>
          </a:prstGeom>
          <a:noFill/>
          <a:ln w="9525">
            <a:noFill/>
            <a:miter lim="800000"/>
            <a:headEnd/>
            <a:tailEnd/>
          </a:ln>
        </p:spPr>
      </p:pic>
      <p:grpSp>
        <p:nvGrpSpPr>
          <p:cNvPr id="2056" name="Group 168"/>
          <p:cNvGrpSpPr/>
          <p:nvPr/>
        </p:nvGrpSpPr>
        <p:grpSpPr>
          <a:xfrm>
            <a:off x="1898758" y="6569470"/>
            <a:ext cx="367408" cy="307777"/>
            <a:chOff x="2912337" y="412273"/>
            <a:chExt cx="367408" cy="307777"/>
          </a:xfrm>
        </p:grpSpPr>
        <p:sp>
          <p:nvSpPr>
            <p:cNvPr id="170" name="Flowchart: Connector 16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1" name="TextBox 170"/>
            <p:cNvSpPr txBox="1"/>
            <p:nvPr/>
          </p:nvSpPr>
          <p:spPr>
            <a:xfrm>
              <a:off x="2912337" y="412273"/>
              <a:ext cx="367408" cy="307777"/>
            </a:xfrm>
            <a:prstGeom prst="rect">
              <a:avLst/>
            </a:prstGeom>
            <a:noFill/>
          </p:spPr>
          <p:txBody>
            <a:bodyPr wrap="none" rtlCol="0">
              <a:spAutoFit/>
            </a:bodyPr>
            <a:lstStyle/>
            <a:p>
              <a:pPr algn="ctr"/>
              <a:r>
                <a:rPr lang="en-US" sz="1400" b="1" dirty="0" smtClean="0"/>
                <a:t>42</a:t>
              </a:r>
              <a:endParaRPr lang="en-US" sz="1400" b="1" dirty="0"/>
            </a:p>
          </p:txBody>
        </p:sp>
      </p:grpSp>
      <p:grpSp>
        <p:nvGrpSpPr>
          <p:cNvPr id="2057" name="Group 53"/>
          <p:cNvGrpSpPr/>
          <p:nvPr/>
        </p:nvGrpSpPr>
        <p:grpSpPr>
          <a:xfrm>
            <a:off x="1922509" y="5902479"/>
            <a:ext cx="367408" cy="307777"/>
            <a:chOff x="2912338" y="412273"/>
            <a:chExt cx="367408" cy="307777"/>
          </a:xfrm>
        </p:grpSpPr>
        <p:sp>
          <p:nvSpPr>
            <p:cNvPr id="55" name="Flowchart: Connector 5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p:cNvSpPr txBox="1"/>
            <p:nvPr/>
          </p:nvSpPr>
          <p:spPr>
            <a:xfrm>
              <a:off x="2912338" y="412273"/>
              <a:ext cx="367408" cy="307777"/>
            </a:xfrm>
            <a:prstGeom prst="rect">
              <a:avLst/>
            </a:prstGeom>
            <a:noFill/>
          </p:spPr>
          <p:txBody>
            <a:bodyPr wrap="none" rtlCol="0">
              <a:spAutoFit/>
            </a:bodyPr>
            <a:lstStyle/>
            <a:p>
              <a:pPr algn="ctr"/>
              <a:r>
                <a:rPr lang="en-US" sz="1400" b="1" dirty="0" smtClean="0"/>
                <a:t>28</a:t>
              </a:r>
              <a:endParaRPr lang="en-US" sz="1400" b="1" dirty="0"/>
            </a:p>
          </p:txBody>
        </p:sp>
      </p:grpSp>
      <p:pic>
        <p:nvPicPr>
          <p:cNvPr id="156" name="Picture 3"/>
          <p:cNvPicPr>
            <a:picLocks noChangeAspect="1" noChangeArrowheads="1"/>
          </p:cNvPicPr>
          <p:nvPr/>
        </p:nvPicPr>
        <p:blipFill>
          <a:blip r:embed="rId2" cstate="print"/>
          <a:srcRect t="76479" b="15010"/>
          <a:stretch>
            <a:fillRect/>
          </a:stretch>
        </p:blipFill>
        <p:spPr bwMode="auto">
          <a:xfrm>
            <a:off x="3419475" y="6132552"/>
            <a:ext cx="3119437" cy="400050"/>
          </a:xfrm>
          <a:prstGeom prst="rect">
            <a:avLst/>
          </a:prstGeom>
          <a:noFill/>
          <a:ln w="9525">
            <a:noFill/>
            <a:miter lim="800000"/>
            <a:headEnd/>
            <a:tailEnd/>
          </a:ln>
        </p:spPr>
      </p:pic>
      <p:pic>
        <p:nvPicPr>
          <p:cNvPr id="157" name="Picture 5"/>
          <p:cNvPicPr>
            <a:picLocks noChangeAspect="1" noChangeArrowheads="1"/>
          </p:cNvPicPr>
          <p:nvPr/>
        </p:nvPicPr>
        <p:blipFill>
          <a:blip r:embed="rId4" cstate="print"/>
          <a:srcRect/>
          <a:stretch>
            <a:fillRect/>
          </a:stretch>
        </p:blipFill>
        <p:spPr bwMode="auto">
          <a:xfrm>
            <a:off x="4657105" y="6100731"/>
            <a:ext cx="136525" cy="153987"/>
          </a:xfrm>
          <a:prstGeom prst="rect">
            <a:avLst/>
          </a:prstGeom>
          <a:noFill/>
          <a:ln w="9525">
            <a:noFill/>
            <a:miter lim="800000"/>
            <a:headEnd/>
            <a:tailEnd/>
          </a:ln>
        </p:spPr>
      </p:pic>
      <p:grpSp>
        <p:nvGrpSpPr>
          <p:cNvPr id="2058" name="Group 157"/>
          <p:cNvGrpSpPr/>
          <p:nvPr/>
        </p:nvGrpSpPr>
        <p:grpSpPr>
          <a:xfrm>
            <a:off x="5341984" y="6226329"/>
            <a:ext cx="367408" cy="307777"/>
            <a:chOff x="2912338" y="412273"/>
            <a:chExt cx="367408" cy="307777"/>
          </a:xfrm>
        </p:grpSpPr>
        <p:sp>
          <p:nvSpPr>
            <p:cNvPr id="159" name="Flowchart: Connector 15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0" name="TextBox 159"/>
            <p:cNvSpPr txBox="1"/>
            <p:nvPr/>
          </p:nvSpPr>
          <p:spPr>
            <a:xfrm>
              <a:off x="2912338" y="412273"/>
              <a:ext cx="367408" cy="307777"/>
            </a:xfrm>
            <a:prstGeom prst="rect">
              <a:avLst/>
            </a:prstGeom>
            <a:noFill/>
          </p:spPr>
          <p:txBody>
            <a:bodyPr wrap="none" rtlCol="0">
              <a:spAutoFit/>
            </a:bodyPr>
            <a:lstStyle/>
            <a:p>
              <a:pPr algn="ctr"/>
              <a:r>
                <a:rPr lang="en-US" sz="1400" b="1" dirty="0" smtClean="0"/>
                <a:t>40</a:t>
              </a:r>
              <a:endParaRPr lang="en-US" sz="1400" b="1" dirty="0"/>
            </a:p>
          </p:txBody>
        </p:sp>
      </p:grpSp>
      <p:sp>
        <p:nvSpPr>
          <p:cNvPr id="161" name="Rectangle 160"/>
          <p:cNvSpPr/>
          <p:nvPr/>
        </p:nvSpPr>
        <p:spPr>
          <a:xfrm>
            <a:off x="3667838" y="6107373"/>
            <a:ext cx="1281072" cy="134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3704232" y="6314364"/>
            <a:ext cx="1281072" cy="134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3583720" y="6061680"/>
            <a:ext cx="1483098"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Why Was Opportunity Lost?</a:t>
            </a:r>
            <a:endParaRPr lang="en-US" sz="750" b="1" dirty="0">
              <a:solidFill>
                <a:schemeClr val="bg1">
                  <a:lumMod val="65000"/>
                </a:schemeClr>
              </a:solidFill>
              <a:latin typeface="Arial" pitchFamily="34" charset="0"/>
              <a:cs typeface="Arial" pitchFamily="34" charset="0"/>
            </a:endParaRPr>
          </a:p>
        </p:txBody>
      </p:sp>
      <p:pic>
        <p:nvPicPr>
          <p:cNvPr id="165" name="Picture 5"/>
          <p:cNvPicPr>
            <a:picLocks noChangeAspect="1" noChangeArrowheads="1"/>
          </p:cNvPicPr>
          <p:nvPr/>
        </p:nvPicPr>
        <p:blipFill>
          <a:blip r:embed="rId4" cstate="print"/>
          <a:srcRect/>
          <a:stretch>
            <a:fillRect/>
          </a:stretch>
        </p:blipFill>
        <p:spPr bwMode="auto">
          <a:xfrm>
            <a:off x="5001797" y="6097314"/>
            <a:ext cx="136525" cy="153987"/>
          </a:xfrm>
          <a:prstGeom prst="rect">
            <a:avLst/>
          </a:prstGeom>
          <a:noFill/>
          <a:ln w="9525">
            <a:noFill/>
            <a:miter lim="800000"/>
            <a:headEnd/>
            <a:tailEnd/>
          </a:ln>
        </p:spPr>
      </p:pic>
      <p:pic>
        <p:nvPicPr>
          <p:cNvPr id="153" name="Picture 5"/>
          <p:cNvPicPr>
            <a:picLocks noChangeAspect="1" noChangeArrowheads="1"/>
          </p:cNvPicPr>
          <p:nvPr/>
        </p:nvPicPr>
        <p:blipFill>
          <a:blip r:embed="rId4" cstate="print"/>
          <a:srcRect/>
          <a:stretch>
            <a:fillRect/>
          </a:stretch>
        </p:blipFill>
        <p:spPr bwMode="auto">
          <a:xfrm>
            <a:off x="4352305" y="1985931"/>
            <a:ext cx="136525" cy="153987"/>
          </a:xfrm>
          <a:prstGeom prst="rect">
            <a:avLst/>
          </a:prstGeom>
          <a:noFill/>
          <a:ln w="9525">
            <a:noFill/>
            <a:miter lim="800000"/>
            <a:headEnd/>
            <a:tailEnd/>
          </a:ln>
        </p:spPr>
      </p:pic>
      <p:pic>
        <p:nvPicPr>
          <p:cNvPr id="158" name="Picture 5"/>
          <p:cNvPicPr>
            <a:picLocks noChangeAspect="1" noChangeArrowheads="1"/>
          </p:cNvPicPr>
          <p:nvPr/>
        </p:nvPicPr>
        <p:blipFill>
          <a:blip r:embed="rId4" cstate="print"/>
          <a:srcRect/>
          <a:stretch>
            <a:fillRect/>
          </a:stretch>
        </p:blipFill>
        <p:spPr bwMode="auto">
          <a:xfrm>
            <a:off x="4638055" y="2395506"/>
            <a:ext cx="136525" cy="153987"/>
          </a:xfrm>
          <a:prstGeom prst="rect">
            <a:avLst/>
          </a:prstGeom>
          <a:noFill/>
          <a:ln w="9525">
            <a:noFill/>
            <a:miter lim="800000"/>
            <a:headEnd/>
            <a:tailEnd/>
          </a:ln>
        </p:spPr>
      </p:pic>
      <p:pic>
        <p:nvPicPr>
          <p:cNvPr id="166" name="Picture 5"/>
          <p:cNvPicPr>
            <a:picLocks noChangeAspect="1" noChangeArrowheads="1"/>
          </p:cNvPicPr>
          <p:nvPr/>
        </p:nvPicPr>
        <p:blipFill>
          <a:blip r:embed="rId4" cstate="print"/>
          <a:srcRect/>
          <a:stretch>
            <a:fillRect/>
          </a:stretch>
        </p:blipFill>
        <p:spPr bwMode="auto">
          <a:xfrm>
            <a:off x="4799980" y="2909856"/>
            <a:ext cx="136525" cy="153987"/>
          </a:xfrm>
          <a:prstGeom prst="rect">
            <a:avLst/>
          </a:prstGeom>
          <a:noFill/>
          <a:ln w="9525">
            <a:noFill/>
            <a:miter lim="800000"/>
            <a:headEnd/>
            <a:tailEnd/>
          </a:ln>
        </p:spPr>
      </p:pic>
      <p:pic>
        <p:nvPicPr>
          <p:cNvPr id="167" name="Picture 5"/>
          <p:cNvPicPr>
            <a:picLocks noChangeAspect="1" noChangeArrowheads="1"/>
          </p:cNvPicPr>
          <p:nvPr/>
        </p:nvPicPr>
        <p:blipFill>
          <a:blip r:embed="rId4" cstate="print"/>
          <a:srcRect/>
          <a:stretch>
            <a:fillRect/>
          </a:stretch>
        </p:blipFill>
        <p:spPr bwMode="auto">
          <a:xfrm>
            <a:off x="4828555" y="3319431"/>
            <a:ext cx="136525" cy="153987"/>
          </a:xfrm>
          <a:prstGeom prst="rect">
            <a:avLst/>
          </a:prstGeom>
          <a:noFill/>
          <a:ln w="9525">
            <a:noFill/>
            <a:miter lim="800000"/>
            <a:headEnd/>
            <a:tailEnd/>
          </a:ln>
        </p:spPr>
      </p:pic>
      <p:pic>
        <p:nvPicPr>
          <p:cNvPr id="169" name="Picture 5"/>
          <p:cNvPicPr>
            <a:picLocks noChangeAspect="1" noChangeArrowheads="1"/>
          </p:cNvPicPr>
          <p:nvPr/>
        </p:nvPicPr>
        <p:blipFill>
          <a:blip r:embed="rId4" cstate="print"/>
          <a:srcRect/>
          <a:stretch>
            <a:fillRect/>
          </a:stretch>
        </p:blipFill>
        <p:spPr bwMode="auto">
          <a:xfrm>
            <a:off x="4580905" y="3748056"/>
            <a:ext cx="136525" cy="153987"/>
          </a:xfrm>
          <a:prstGeom prst="rect">
            <a:avLst/>
          </a:prstGeom>
          <a:noFill/>
          <a:ln w="9525">
            <a:noFill/>
            <a:miter lim="800000"/>
            <a:headEnd/>
            <a:tailEnd/>
          </a:ln>
        </p:spPr>
      </p:pic>
      <p:sp>
        <p:nvSpPr>
          <p:cNvPr id="172" name="Rectangle 171"/>
          <p:cNvSpPr/>
          <p:nvPr/>
        </p:nvSpPr>
        <p:spPr>
          <a:xfrm>
            <a:off x="0" y="707396"/>
            <a:ext cx="6858000" cy="7481761"/>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0" y="8085103"/>
            <a:ext cx="6858000" cy="769441"/>
          </a:xfrm>
          <a:prstGeom prst="rect">
            <a:avLst/>
          </a:prstGeom>
          <a:solidFill>
            <a:schemeClr val="accent3">
              <a:lumMod val="60000"/>
              <a:lumOff val="40000"/>
            </a:schemeClr>
          </a:solidFill>
        </p:spPr>
        <p:txBody>
          <a:bodyPr wrap="square" rtlCol="0">
            <a:spAutoFit/>
          </a:bodyPr>
          <a:lstStyle/>
          <a:p>
            <a:pPr algn="ctr"/>
            <a:r>
              <a:rPr lang="en-US" sz="1100" b="1" dirty="0" smtClean="0">
                <a:solidFill>
                  <a:schemeClr val="tx1">
                    <a:lumMod val="75000"/>
                    <a:lumOff val="25000"/>
                  </a:schemeClr>
                </a:solidFill>
                <a:latin typeface="Arial Narrow" pitchFamily="34" charset="0"/>
                <a:cs typeface="Segoe UI" pitchFamily="34" charset="0"/>
              </a:rPr>
              <a:t>Note #1:  Need to move the “Clear” and “Save” buttons up so the wording is centered in the boxes</a:t>
            </a:r>
          </a:p>
          <a:p>
            <a:pPr algn="ctr"/>
            <a:r>
              <a:rPr lang="en-US" sz="1100" b="1" dirty="0" smtClean="0">
                <a:solidFill>
                  <a:schemeClr val="tx1">
                    <a:lumMod val="75000"/>
                    <a:lumOff val="25000"/>
                  </a:schemeClr>
                </a:solidFill>
                <a:latin typeface="Arial Narrow" pitchFamily="34" charset="0"/>
                <a:cs typeface="Segoe UI" pitchFamily="34" charset="0"/>
              </a:rPr>
              <a:t>Note #2:  “Actual Opportunity Value” is ONLY a required field when the “Opportunity Status = Closed Won”</a:t>
            </a:r>
          </a:p>
          <a:p>
            <a:pPr algn="ctr"/>
            <a:r>
              <a:rPr lang="en-US" sz="1100" b="1" dirty="0" smtClean="0">
                <a:solidFill>
                  <a:schemeClr val="tx1">
                    <a:lumMod val="75000"/>
                    <a:lumOff val="25000"/>
                  </a:schemeClr>
                </a:solidFill>
                <a:latin typeface="Arial Narrow" pitchFamily="34" charset="0"/>
                <a:cs typeface="Segoe UI" pitchFamily="34" charset="0"/>
              </a:rPr>
              <a:t>Note #3:  “Actual Close Date” is ONLY a required field when the “Opportunity Status = Closed Won or Closed Lost”</a:t>
            </a:r>
          </a:p>
          <a:p>
            <a:pPr algn="ctr"/>
            <a:r>
              <a:rPr lang="en-US" sz="1100" b="1" dirty="0" smtClean="0">
                <a:solidFill>
                  <a:schemeClr val="tx1">
                    <a:lumMod val="75000"/>
                    <a:lumOff val="25000"/>
                  </a:schemeClr>
                </a:solidFill>
                <a:latin typeface="Arial Narrow" pitchFamily="34" charset="0"/>
                <a:cs typeface="Segoe UI" pitchFamily="34" charset="0"/>
              </a:rPr>
              <a:t>Note #4: “Why Was Opportunity Lost?” is ONLY a required field when the “Opportunity Status = Closed Lost”</a:t>
            </a:r>
            <a:endParaRPr lang="en-US" sz="1100" b="1" dirty="0">
              <a:solidFill>
                <a:schemeClr val="tx1">
                  <a:lumMod val="75000"/>
                  <a:lumOff val="25000"/>
                </a:schemeClr>
              </a:solidFill>
              <a:latin typeface="Arial Narrow" pitchFamily="34" charset="0"/>
              <a:cs typeface="Segoe UI" pitchFamily="34" charset="0"/>
            </a:endParaRPr>
          </a:p>
        </p:txBody>
      </p:sp>
      <p:pic>
        <p:nvPicPr>
          <p:cNvPr id="173" name="Picture 5"/>
          <p:cNvPicPr>
            <a:picLocks noChangeAspect="1" noChangeArrowheads="1"/>
          </p:cNvPicPr>
          <p:nvPr/>
        </p:nvPicPr>
        <p:blipFill>
          <a:blip r:embed="rId4" cstate="print"/>
          <a:srcRect/>
          <a:stretch>
            <a:fillRect/>
          </a:stretch>
        </p:blipFill>
        <p:spPr bwMode="auto">
          <a:xfrm>
            <a:off x="4877459" y="3274762"/>
            <a:ext cx="136525" cy="153987"/>
          </a:xfrm>
          <a:prstGeom prst="rect">
            <a:avLst/>
          </a:prstGeom>
          <a:noFill/>
          <a:ln w="9525">
            <a:noFill/>
            <a:miter lim="800000"/>
            <a:headEnd/>
            <a:tailEnd/>
          </a:ln>
        </p:spPr>
      </p:pic>
      <p:sp>
        <p:nvSpPr>
          <p:cNvPr id="174" name="Rectangle 173"/>
          <p:cNvSpPr/>
          <p:nvPr/>
        </p:nvSpPr>
        <p:spPr>
          <a:xfrm>
            <a:off x="922351" y="2603921"/>
            <a:ext cx="4761757" cy="2340154"/>
          </a:xfrm>
          <a:prstGeom prst="rect">
            <a:avLst/>
          </a:prstGeom>
          <a:solidFill>
            <a:schemeClr val="bg1"/>
          </a:solidFill>
          <a:ln>
            <a:noFill/>
          </a:ln>
          <a:effectLst>
            <a:outerShdw blurRad="508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pic>
        <p:nvPicPr>
          <p:cNvPr id="178" name="Picture 3"/>
          <p:cNvPicPr>
            <a:picLocks noChangeAspect="1" noChangeArrowheads="1"/>
          </p:cNvPicPr>
          <p:nvPr/>
        </p:nvPicPr>
        <p:blipFill>
          <a:blip r:embed="rId8" cstate="print"/>
          <a:srcRect/>
          <a:stretch>
            <a:fillRect/>
          </a:stretch>
        </p:blipFill>
        <p:spPr bwMode="auto">
          <a:xfrm>
            <a:off x="4936365" y="3494312"/>
            <a:ext cx="500931" cy="327481"/>
          </a:xfrm>
          <a:prstGeom prst="rect">
            <a:avLst/>
          </a:prstGeom>
          <a:noFill/>
          <a:ln w="9525">
            <a:noFill/>
            <a:miter lim="800000"/>
            <a:headEnd/>
            <a:tailEnd/>
          </a:ln>
        </p:spPr>
      </p:pic>
      <p:sp>
        <p:nvSpPr>
          <p:cNvPr id="185" name="TextBox 184"/>
          <p:cNvSpPr txBox="1"/>
          <p:nvPr/>
        </p:nvSpPr>
        <p:spPr>
          <a:xfrm>
            <a:off x="4943706" y="3519553"/>
            <a:ext cx="486249" cy="261610"/>
          </a:xfrm>
          <a:prstGeom prst="rect">
            <a:avLst/>
          </a:prstGeom>
          <a:noFill/>
        </p:spPr>
        <p:txBody>
          <a:bodyPr wrap="square" rtlCol="0">
            <a:spAutoFit/>
          </a:bodyPr>
          <a:lstStyle/>
          <a:p>
            <a:pPr algn="ctr"/>
            <a:r>
              <a:rPr lang="en-US" sz="1100" dirty="0" smtClean="0">
                <a:solidFill>
                  <a:schemeClr val="bg1"/>
                </a:solidFill>
              </a:rPr>
              <a:t>Add</a:t>
            </a:r>
            <a:endParaRPr lang="en-US" sz="1100" dirty="0">
              <a:solidFill>
                <a:schemeClr val="bg1"/>
              </a:solidFill>
            </a:endParaRPr>
          </a:p>
        </p:txBody>
      </p:sp>
      <p:sp>
        <p:nvSpPr>
          <p:cNvPr id="186" name="Rectangle 185"/>
          <p:cNvSpPr/>
          <p:nvPr/>
        </p:nvSpPr>
        <p:spPr>
          <a:xfrm>
            <a:off x="1009291" y="3276876"/>
            <a:ext cx="3847381" cy="769441"/>
          </a:xfrm>
          <a:prstGeom prst="rect">
            <a:avLst/>
          </a:prstGeom>
          <a:ln>
            <a:solidFill>
              <a:schemeClr val="bg1">
                <a:lumMod val="75000"/>
              </a:schemeClr>
            </a:solidFill>
          </a:ln>
        </p:spPr>
        <p:txBody>
          <a:bodyPr wrap="square">
            <a:spAutoFit/>
          </a:bodyPr>
          <a:lstStyle/>
          <a:p>
            <a:r>
              <a:rPr lang="en-US" sz="1100" dirty="0" smtClean="0">
                <a:solidFill>
                  <a:schemeClr val="bg1">
                    <a:lumMod val="50000"/>
                  </a:schemeClr>
                </a:solidFill>
              </a:rPr>
              <a:t>While working with this same company would you like to:</a:t>
            </a:r>
          </a:p>
          <a:p>
            <a:pPr>
              <a:tabLst>
                <a:tab pos="233363" algn="l"/>
              </a:tabLst>
            </a:pPr>
            <a:r>
              <a:rPr lang="en-US" sz="1100" dirty="0" smtClean="0">
                <a:solidFill>
                  <a:schemeClr val="bg1">
                    <a:lumMod val="50000"/>
                  </a:schemeClr>
                </a:solidFill>
              </a:rPr>
              <a:t>	a. Edit another existing opportunity for this same company?</a:t>
            </a:r>
          </a:p>
          <a:p>
            <a:pPr>
              <a:tabLst>
                <a:tab pos="233363" algn="l"/>
              </a:tabLst>
            </a:pPr>
            <a:r>
              <a:rPr lang="en-US" sz="1100" dirty="0" smtClean="0">
                <a:solidFill>
                  <a:schemeClr val="bg1">
                    <a:lumMod val="50000"/>
                  </a:schemeClr>
                </a:solidFill>
              </a:rPr>
              <a:t>	b. Add another new opportunity for this same company?</a:t>
            </a:r>
          </a:p>
          <a:p>
            <a:pPr>
              <a:tabLst>
                <a:tab pos="233363" algn="l"/>
              </a:tabLst>
            </a:pPr>
            <a:r>
              <a:rPr lang="en-US" sz="1100" dirty="0" smtClean="0">
                <a:solidFill>
                  <a:schemeClr val="bg1">
                    <a:lumMod val="50000"/>
                  </a:schemeClr>
                </a:solidFill>
              </a:rPr>
              <a:t>	c. Exit QuickStart?</a:t>
            </a:r>
            <a:endParaRPr lang="en-US" sz="1100" dirty="0">
              <a:solidFill>
                <a:schemeClr val="bg1">
                  <a:lumMod val="50000"/>
                </a:schemeClr>
              </a:solidFill>
            </a:endParaRPr>
          </a:p>
        </p:txBody>
      </p:sp>
      <p:pic>
        <p:nvPicPr>
          <p:cNvPr id="187" name="Picture 2"/>
          <p:cNvPicPr>
            <a:picLocks noChangeAspect="1" noChangeArrowheads="1"/>
          </p:cNvPicPr>
          <p:nvPr/>
        </p:nvPicPr>
        <p:blipFill>
          <a:blip r:embed="rId9" cstate="print"/>
          <a:srcRect/>
          <a:stretch>
            <a:fillRect/>
          </a:stretch>
        </p:blipFill>
        <p:spPr bwMode="auto">
          <a:xfrm>
            <a:off x="4935670" y="3927187"/>
            <a:ext cx="502321" cy="330490"/>
          </a:xfrm>
          <a:prstGeom prst="rect">
            <a:avLst/>
          </a:prstGeom>
          <a:noFill/>
          <a:ln w="9525">
            <a:noFill/>
            <a:miter lim="800000"/>
            <a:headEnd/>
            <a:tailEnd/>
          </a:ln>
        </p:spPr>
      </p:pic>
      <p:sp>
        <p:nvSpPr>
          <p:cNvPr id="188" name="TextBox 187"/>
          <p:cNvSpPr txBox="1"/>
          <p:nvPr/>
        </p:nvSpPr>
        <p:spPr>
          <a:xfrm>
            <a:off x="4937193" y="3961627"/>
            <a:ext cx="499274" cy="261610"/>
          </a:xfrm>
          <a:prstGeom prst="rect">
            <a:avLst/>
          </a:prstGeom>
          <a:noFill/>
        </p:spPr>
        <p:txBody>
          <a:bodyPr wrap="square" rtlCol="0">
            <a:spAutoFit/>
          </a:bodyPr>
          <a:lstStyle/>
          <a:p>
            <a:pPr algn="ctr"/>
            <a:r>
              <a:rPr lang="en-US" sz="1100" dirty="0" smtClean="0">
                <a:solidFill>
                  <a:schemeClr val="bg1"/>
                </a:solidFill>
              </a:rPr>
              <a:t>Exit</a:t>
            </a:r>
            <a:endParaRPr lang="en-US" sz="1100" dirty="0">
              <a:solidFill>
                <a:schemeClr val="bg1"/>
              </a:solidFill>
            </a:endParaRPr>
          </a:p>
        </p:txBody>
      </p:sp>
      <p:pic>
        <p:nvPicPr>
          <p:cNvPr id="189" name="Picture 3"/>
          <p:cNvPicPr>
            <a:picLocks noChangeAspect="1" noChangeArrowheads="1"/>
          </p:cNvPicPr>
          <p:nvPr/>
        </p:nvPicPr>
        <p:blipFill>
          <a:blip r:embed="rId8" cstate="print"/>
          <a:srcRect/>
          <a:stretch>
            <a:fillRect/>
          </a:stretch>
        </p:blipFill>
        <p:spPr bwMode="auto">
          <a:xfrm>
            <a:off x="4936365" y="3051490"/>
            <a:ext cx="500931" cy="327481"/>
          </a:xfrm>
          <a:prstGeom prst="rect">
            <a:avLst/>
          </a:prstGeom>
          <a:noFill/>
          <a:ln w="9525">
            <a:noFill/>
            <a:miter lim="800000"/>
            <a:headEnd/>
            <a:tailEnd/>
          </a:ln>
        </p:spPr>
      </p:pic>
      <p:sp>
        <p:nvSpPr>
          <p:cNvPr id="190" name="TextBox 189"/>
          <p:cNvSpPr txBox="1"/>
          <p:nvPr/>
        </p:nvSpPr>
        <p:spPr>
          <a:xfrm>
            <a:off x="4943706" y="3076731"/>
            <a:ext cx="486249" cy="261610"/>
          </a:xfrm>
          <a:prstGeom prst="rect">
            <a:avLst/>
          </a:prstGeom>
          <a:noFill/>
        </p:spPr>
        <p:txBody>
          <a:bodyPr wrap="square" rtlCol="0">
            <a:spAutoFit/>
          </a:bodyPr>
          <a:lstStyle/>
          <a:p>
            <a:pPr algn="ctr"/>
            <a:r>
              <a:rPr lang="en-US" sz="1100" dirty="0" smtClean="0">
                <a:solidFill>
                  <a:schemeClr val="bg1"/>
                </a:solidFill>
              </a:rPr>
              <a:t>Edit</a:t>
            </a:r>
            <a:endParaRPr lang="en-US" sz="1100" dirty="0">
              <a:solidFill>
                <a:schemeClr val="bg1"/>
              </a:solidFill>
            </a:endParaRPr>
          </a:p>
        </p:txBody>
      </p:sp>
      <p:grpSp>
        <p:nvGrpSpPr>
          <p:cNvPr id="191" name="Group 88"/>
          <p:cNvGrpSpPr/>
          <p:nvPr/>
        </p:nvGrpSpPr>
        <p:grpSpPr>
          <a:xfrm>
            <a:off x="4493935" y="2793815"/>
            <a:ext cx="367408" cy="307777"/>
            <a:chOff x="2912332" y="412273"/>
            <a:chExt cx="367408" cy="307777"/>
          </a:xfrm>
        </p:grpSpPr>
        <p:sp>
          <p:nvSpPr>
            <p:cNvPr id="192" name="Flowchart: Connector 19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3" name="TextBox 192"/>
            <p:cNvSpPr txBox="1"/>
            <p:nvPr/>
          </p:nvSpPr>
          <p:spPr>
            <a:xfrm>
              <a:off x="2912332" y="412273"/>
              <a:ext cx="367408" cy="307777"/>
            </a:xfrm>
            <a:prstGeom prst="rect">
              <a:avLst/>
            </a:prstGeom>
            <a:noFill/>
          </p:spPr>
          <p:txBody>
            <a:bodyPr wrap="none" rtlCol="0">
              <a:spAutoFit/>
            </a:bodyPr>
            <a:lstStyle/>
            <a:p>
              <a:pPr algn="ctr"/>
              <a:r>
                <a:rPr lang="en-US" sz="1400" b="1" dirty="0" smtClean="0"/>
                <a:t>44</a:t>
              </a:r>
              <a:endParaRPr lang="en-US" sz="1400" b="1" dirty="0"/>
            </a:p>
          </p:txBody>
        </p:sp>
      </p:grpSp>
      <p:sp>
        <p:nvSpPr>
          <p:cNvPr id="200" name="TextBox 199"/>
          <p:cNvSpPr txBox="1"/>
          <p:nvPr/>
        </p:nvSpPr>
        <p:spPr>
          <a:xfrm>
            <a:off x="-1975" y="-366"/>
            <a:ext cx="6859975" cy="307777"/>
          </a:xfrm>
          <a:prstGeom prst="rect">
            <a:avLst/>
          </a:prstGeom>
          <a:solidFill>
            <a:schemeClr val="accent3">
              <a:lumMod val="60000"/>
              <a:lumOff val="40000"/>
            </a:schemeClr>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Existing Customer (“Save” popup #2)</a:t>
            </a:r>
            <a:endParaRPr lang="en-US" sz="1400" b="1" dirty="0">
              <a:solidFill>
                <a:schemeClr val="tx1">
                  <a:lumMod val="75000"/>
                  <a:lumOff val="25000"/>
                </a:schemeClr>
              </a:solidFill>
              <a:latin typeface="Arial Narrow" pitchFamily="34" charset="0"/>
              <a:cs typeface="Segoe UI" pitchFamily="34" charset="0"/>
            </a:endParaRPr>
          </a:p>
        </p:txBody>
      </p:sp>
      <p:sp>
        <p:nvSpPr>
          <p:cNvPr id="201" name="TextBox 200"/>
          <p:cNvSpPr txBox="1"/>
          <p:nvPr/>
        </p:nvSpPr>
        <p:spPr>
          <a:xfrm>
            <a:off x="-1975" y="249359"/>
            <a:ext cx="6859975" cy="523220"/>
          </a:xfrm>
          <a:prstGeom prst="rect">
            <a:avLst/>
          </a:prstGeom>
          <a:solidFill>
            <a:schemeClr val="accent3">
              <a:lumMod val="60000"/>
              <a:lumOff val="40000"/>
            </a:schemeClr>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Whether the user selects “Yes” or “No” regarding the “send email” question, this popup will ask if the user wants to add or edit another opportunity for this same company now</a:t>
            </a:r>
            <a:endParaRPr lang="en-US" sz="1400" b="1" dirty="0">
              <a:solidFill>
                <a:schemeClr val="tx1">
                  <a:lumMod val="75000"/>
                  <a:lumOff val="25000"/>
                </a:schemeClr>
              </a:solidFill>
              <a:latin typeface="Arial Narrow" pitchFamily="34" charset="0"/>
              <a:cs typeface="Segoe UI" pitchFamily="34" charset="0"/>
            </a:endParaRPr>
          </a:p>
        </p:txBody>
      </p:sp>
      <p:grpSp>
        <p:nvGrpSpPr>
          <p:cNvPr id="175" name="Group 174"/>
          <p:cNvGrpSpPr/>
          <p:nvPr/>
        </p:nvGrpSpPr>
        <p:grpSpPr>
          <a:xfrm>
            <a:off x="5526156" y="2472978"/>
            <a:ext cx="294200" cy="294953"/>
            <a:chOff x="7980414" y="2607272"/>
            <a:chExt cx="422175" cy="422175"/>
          </a:xfrm>
          <a:effectLst>
            <a:outerShdw blurRad="50800" dist="38100" dir="5400000" algn="t" rotWithShape="0">
              <a:prstClr val="black">
                <a:alpha val="40000"/>
              </a:prstClr>
            </a:outerShdw>
          </a:effectLst>
        </p:grpSpPr>
        <p:sp>
          <p:nvSpPr>
            <p:cNvPr id="176" name="Oval 175"/>
            <p:cNvSpPr/>
            <p:nvPr/>
          </p:nvSpPr>
          <p:spPr>
            <a:xfrm>
              <a:off x="8051119" y="2676597"/>
              <a:ext cx="264978" cy="2766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7" name="Picture 176" descr="White x in circle.png"/>
            <p:cNvPicPr>
              <a:picLocks noChangeAspect="1"/>
            </p:cNvPicPr>
            <p:nvPr/>
          </p:nvPicPr>
          <p:blipFill>
            <a:blip r:embed="rId10" cstate="print"/>
            <a:stretch>
              <a:fillRect/>
            </a:stretch>
          </p:blipFill>
          <p:spPr>
            <a:xfrm>
              <a:off x="7980414" y="2607272"/>
              <a:ext cx="422175" cy="422175"/>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b="67675"/>
          <a:stretch>
            <a:fillRect/>
          </a:stretch>
        </p:blipFill>
        <p:spPr bwMode="auto">
          <a:xfrm>
            <a:off x="0" y="1232372"/>
            <a:ext cx="3119437" cy="1519454"/>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b="58436"/>
          <a:stretch>
            <a:fillRect/>
          </a:stretch>
        </p:blipFill>
        <p:spPr bwMode="auto">
          <a:xfrm>
            <a:off x="3555829" y="2250662"/>
            <a:ext cx="2957513" cy="1846885"/>
          </a:xfrm>
          <a:prstGeom prst="rect">
            <a:avLst/>
          </a:prstGeom>
          <a:noFill/>
          <a:ln w="9525">
            <a:noFill/>
            <a:miter lim="800000"/>
            <a:headEnd/>
            <a:tailEnd/>
          </a:ln>
        </p:spPr>
      </p:pic>
      <p:pic>
        <p:nvPicPr>
          <p:cNvPr id="7" name="Picture 3"/>
          <p:cNvPicPr>
            <a:picLocks noChangeAspect="1" noChangeArrowheads="1"/>
          </p:cNvPicPr>
          <p:nvPr/>
        </p:nvPicPr>
        <p:blipFill>
          <a:blip r:embed="rId2" cstate="print"/>
          <a:srcRect t="76094" b="6227"/>
          <a:stretch>
            <a:fillRect/>
          </a:stretch>
        </p:blipFill>
        <p:spPr bwMode="auto">
          <a:xfrm>
            <a:off x="3417288" y="1492030"/>
            <a:ext cx="3119437" cy="831040"/>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t="67636" b="23089"/>
          <a:stretch>
            <a:fillRect/>
          </a:stretch>
        </p:blipFill>
        <p:spPr bwMode="auto">
          <a:xfrm>
            <a:off x="0" y="4886023"/>
            <a:ext cx="3119437" cy="435996"/>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t="69135" b="18876"/>
          <a:stretch>
            <a:fillRect/>
          </a:stretch>
        </p:blipFill>
        <p:spPr bwMode="auto">
          <a:xfrm>
            <a:off x="124455" y="5312080"/>
            <a:ext cx="2957513" cy="532737"/>
          </a:xfrm>
          <a:prstGeom prst="rect">
            <a:avLst/>
          </a:prstGeom>
          <a:noFill/>
          <a:ln w="9525">
            <a:noFill/>
            <a:miter lim="800000"/>
            <a:headEnd/>
            <a:tailEnd/>
          </a:ln>
        </p:spPr>
      </p:pic>
      <p:sp>
        <p:nvSpPr>
          <p:cNvPr id="12" name="Rectangle 11"/>
          <p:cNvSpPr/>
          <p:nvPr/>
        </p:nvSpPr>
        <p:spPr>
          <a:xfrm>
            <a:off x="3715738" y="168910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645891" y="1650905"/>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pic>
        <p:nvPicPr>
          <p:cNvPr id="14" name="Picture 5"/>
          <p:cNvPicPr>
            <a:picLocks noChangeAspect="1" noChangeArrowheads="1"/>
          </p:cNvPicPr>
          <p:nvPr/>
        </p:nvPicPr>
        <p:blipFill>
          <a:blip r:embed="rId4" cstate="print"/>
          <a:srcRect/>
          <a:stretch>
            <a:fillRect/>
          </a:stretch>
        </p:blipFill>
        <p:spPr bwMode="auto">
          <a:xfrm>
            <a:off x="4622259" y="1494275"/>
            <a:ext cx="136525" cy="153987"/>
          </a:xfrm>
          <a:prstGeom prst="rect">
            <a:avLst/>
          </a:prstGeom>
          <a:noFill/>
          <a:ln w="9525">
            <a:noFill/>
            <a:miter lim="800000"/>
            <a:headEnd/>
            <a:tailEnd/>
          </a:ln>
        </p:spPr>
      </p:pic>
      <p:pic>
        <p:nvPicPr>
          <p:cNvPr id="15" name="Picture 5"/>
          <p:cNvPicPr>
            <a:picLocks noChangeAspect="1" noChangeArrowheads="1"/>
          </p:cNvPicPr>
          <p:nvPr/>
        </p:nvPicPr>
        <p:blipFill>
          <a:blip r:embed="rId4" cstate="print"/>
          <a:srcRect/>
          <a:stretch>
            <a:fillRect/>
          </a:stretch>
        </p:blipFill>
        <p:spPr bwMode="auto">
          <a:xfrm>
            <a:off x="754121" y="4855358"/>
            <a:ext cx="136525" cy="153987"/>
          </a:xfrm>
          <a:prstGeom prst="rect">
            <a:avLst/>
          </a:prstGeom>
          <a:noFill/>
          <a:ln w="9525">
            <a:noFill/>
            <a:miter lim="800000"/>
            <a:headEnd/>
            <a:tailEnd/>
          </a:ln>
        </p:spPr>
      </p:pic>
      <p:pic>
        <p:nvPicPr>
          <p:cNvPr id="16" name="Picture 5"/>
          <p:cNvPicPr>
            <a:picLocks noChangeAspect="1" noChangeArrowheads="1"/>
          </p:cNvPicPr>
          <p:nvPr/>
        </p:nvPicPr>
        <p:blipFill>
          <a:blip r:embed="rId4" cstate="print"/>
          <a:srcRect/>
          <a:stretch>
            <a:fillRect/>
          </a:stretch>
        </p:blipFill>
        <p:spPr bwMode="auto">
          <a:xfrm>
            <a:off x="1198621" y="5293508"/>
            <a:ext cx="136525" cy="153987"/>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t="67636" b="23089"/>
          <a:stretch>
            <a:fillRect/>
          </a:stretch>
        </p:blipFill>
        <p:spPr bwMode="auto">
          <a:xfrm>
            <a:off x="0" y="4460573"/>
            <a:ext cx="3119437" cy="435996"/>
          </a:xfrm>
          <a:prstGeom prst="rect">
            <a:avLst/>
          </a:prstGeom>
          <a:noFill/>
          <a:ln w="9525">
            <a:noFill/>
            <a:miter lim="800000"/>
            <a:headEnd/>
            <a:tailEnd/>
          </a:ln>
        </p:spPr>
      </p:pic>
      <p:sp>
        <p:nvSpPr>
          <p:cNvPr id="18" name="Rectangle 17"/>
          <p:cNvSpPr/>
          <p:nvPr/>
        </p:nvSpPr>
        <p:spPr>
          <a:xfrm>
            <a:off x="247650" y="4478684"/>
            <a:ext cx="546100"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7800" y="4415088"/>
            <a:ext cx="1393330"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Weighted Opportunity Value</a:t>
            </a:r>
            <a:endParaRPr lang="en-US" sz="700" b="1" dirty="0">
              <a:solidFill>
                <a:schemeClr val="bg1">
                  <a:lumMod val="65000"/>
                </a:schemeClr>
              </a:solidFill>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t="81202" b="6451"/>
          <a:stretch>
            <a:fillRect/>
          </a:stretch>
        </p:blipFill>
        <p:spPr bwMode="auto">
          <a:xfrm>
            <a:off x="3591662" y="5817701"/>
            <a:ext cx="2957513" cy="54864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451308" y="6648107"/>
            <a:ext cx="1957387" cy="444500"/>
          </a:xfrm>
          <a:prstGeom prst="rect">
            <a:avLst/>
          </a:prstGeom>
          <a:noFill/>
          <a:ln w="9525">
            <a:noFill/>
            <a:miter lim="800000"/>
            <a:headEnd/>
            <a:tailEnd/>
          </a:ln>
        </p:spPr>
      </p:pic>
      <p:sp>
        <p:nvSpPr>
          <p:cNvPr id="24" name="TextBox 23"/>
          <p:cNvSpPr txBox="1"/>
          <p:nvPr/>
        </p:nvSpPr>
        <p:spPr>
          <a:xfrm>
            <a:off x="0" y="7271990"/>
            <a:ext cx="6858000" cy="261610"/>
          </a:xfrm>
          <a:prstGeom prst="rect">
            <a:avLst/>
          </a:prstGeom>
          <a:solidFill>
            <a:srgbClr val="FFC000"/>
          </a:solidFill>
        </p:spPr>
        <p:txBody>
          <a:bodyPr wrap="square" rtlCol="0">
            <a:spAutoFit/>
          </a:bodyPr>
          <a:lstStyle/>
          <a:p>
            <a:pPr algn="ctr"/>
            <a:r>
              <a:rPr lang="en-US" sz="1100" b="1" dirty="0" smtClean="0">
                <a:solidFill>
                  <a:schemeClr val="tx1">
                    <a:lumMod val="75000"/>
                    <a:lumOff val="25000"/>
                  </a:schemeClr>
                </a:solidFill>
                <a:latin typeface="Arial Narrow" pitchFamily="34" charset="0"/>
                <a:cs typeface="Segoe UI" pitchFamily="34" charset="0"/>
              </a:rPr>
              <a:t>Note: - Need to move the “Clear” and “Save” buttons up so the wording is centered in the boxes</a:t>
            </a:r>
            <a:endParaRPr lang="en-US" sz="1100" b="1" dirty="0">
              <a:solidFill>
                <a:schemeClr val="tx1">
                  <a:lumMod val="75000"/>
                  <a:lumOff val="25000"/>
                </a:schemeClr>
              </a:solidFill>
              <a:latin typeface="Arial Narrow" pitchFamily="34" charset="0"/>
              <a:cs typeface="Segoe UI" pitchFamily="34" charset="0"/>
            </a:endParaRPr>
          </a:p>
        </p:txBody>
      </p:sp>
      <p:sp>
        <p:nvSpPr>
          <p:cNvPr id="25" name="TextBox 24"/>
          <p:cNvSpPr txBox="1"/>
          <p:nvPr/>
        </p:nvSpPr>
        <p:spPr>
          <a:xfrm>
            <a:off x="0" y="-10266"/>
            <a:ext cx="6858000" cy="307777"/>
          </a:xfrm>
          <a:prstGeom prst="rect">
            <a:avLst/>
          </a:prstGeom>
          <a:solidFill>
            <a:srgbClr val="FFC000"/>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New Customer</a:t>
            </a:r>
            <a:endParaRPr lang="en-US" sz="1400" b="1" dirty="0">
              <a:solidFill>
                <a:schemeClr val="tx1">
                  <a:lumMod val="75000"/>
                  <a:lumOff val="25000"/>
                </a:schemeClr>
              </a:solidFill>
              <a:latin typeface="Arial Narrow" pitchFamily="34" charset="0"/>
              <a:cs typeface="Segoe UI" pitchFamily="34" charset="0"/>
            </a:endParaRPr>
          </a:p>
        </p:txBody>
      </p:sp>
      <p:grpSp>
        <p:nvGrpSpPr>
          <p:cNvPr id="41" name="Group 40"/>
          <p:cNvGrpSpPr/>
          <p:nvPr/>
        </p:nvGrpSpPr>
        <p:grpSpPr>
          <a:xfrm>
            <a:off x="1894363" y="1632717"/>
            <a:ext cx="367408" cy="307777"/>
            <a:chOff x="2912338" y="412273"/>
            <a:chExt cx="367408" cy="307777"/>
          </a:xfrm>
        </p:grpSpPr>
        <p:sp>
          <p:nvSpPr>
            <p:cNvPr id="42" name="Flowchart: Connector 4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TextBox 42"/>
            <p:cNvSpPr txBox="1"/>
            <p:nvPr/>
          </p:nvSpPr>
          <p:spPr>
            <a:xfrm>
              <a:off x="2912338" y="412273"/>
              <a:ext cx="367408" cy="307777"/>
            </a:xfrm>
            <a:prstGeom prst="rect">
              <a:avLst/>
            </a:prstGeom>
            <a:noFill/>
          </p:spPr>
          <p:txBody>
            <a:bodyPr wrap="none" rtlCol="0">
              <a:spAutoFit/>
            </a:bodyPr>
            <a:lstStyle/>
            <a:p>
              <a:pPr algn="ctr"/>
              <a:r>
                <a:rPr lang="en-US" sz="1400" b="1" dirty="0" smtClean="0"/>
                <a:t>16</a:t>
              </a:r>
              <a:endParaRPr lang="en-US" sz="1400" b="1" dirty="0"/>
            </a:p>
          </p:txBody>
        </p:sp>
      </p:grpSp>
      <p:grpSp>
        <p:nvGrpSpPr>
          <p:cNvPr id="44" name="Group 43"/>
          <p:cNvGrpSpPr/>
          <p:nvPr/>
        </p:nvGrpSpPr>
        <p:grpSpPr>
          <a:xfrm>
            <a:off x="1894363" y="2441281"/>
            <a:ext cx="367408" cy="307777"/>
            <a:chOff x="2912338" y="412273"/>
            <a:chExt cx="367408" cy="307777"/>
          </a:xfrm>
        </p:grpSpPr>
        <p:sp>
          <p:nvSpPr>
            <p:cNvPr id="45" name="Flowchart: Connector 4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2912338" y="412273"/>
              <a:ext cx="367408" cy="307777"/>
            </a:xfrm>
            <a:prstGeom prst="rect">
              <a:avLst/>
            </a:prstGeom>
            <a:noFill/>
          </p:spPr>
          <p:txBody>
            <a:bodyPr wrap="none" rtlCol="0">
              <a:spAutoFit/>
            </a:bodyPr>
            <a:lstStyle/>
            <a:p>
              <a:pPr algn="ctr"/>
              <a:r>
                <a:rPr lang="en-US" sz="1400" b="1" dirty="0" smtClean="0"/>
                <a:t>18</a:t>
              </a:r>
              <a:endParaRPr lang="en-US" sz="1400" b="1" dirty="0"/>
            </a:p>
          </p:txBody>
        </p:sp>
      </p:grpSp>
      <p:grpSp>
        <p:nvGrpSpPr>
          <p:cNvPr id="50" name="Group 49"/>
          <p:cNvGrpSpPr/>
          <p:nvPr/>
        </p:nvGrpSpPr>
        <p:grpSpPr>
          <a:xfrm>
            <a:off x="1894363" y="4564144"/>
            <a:ext cx="367408" cy="307777"/>
            <a:chOff x="2912338" y="412273"/>
            <a:chExt cx="367408" cy="307777"/>
          </a:xfrm>
        </p:grpSpPr>
        <p:sp>
          <p:nvSpPr>
            <p:cNvPr id="51" name="Flowchart: Connector 5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TextBox 51"/>
            <p:cNvSpPr txBox="1"/>
            <p:nvPr/>
          </p:nvSpPr>
          <p:spPr>
            <a:xfrm>
              <a:off x="2912338" y="412273"/>
              <a:ext cx="367408" cy="307777"/>
            </a:xfrm>
            <a:prstGeom prst="rect">
              <a:avLst/>
            </a:prstGeom>
            <a:noFill/>
          </p:spPr>
          <p:txBody>
            <a:bodyPr wrap="none" rtlCol="0">
              <a:spAutoFit/>
            </a:bodyPr>
            <a:lstStyle/>
            <a:p>
              <a:pPr algn="ctr"/>
              <a:r>
                <a:rPr lang="en-US" sz="1400" b="1" dirty="0" smtClean="0"/>
                <a:t>23</a:t>
              </a:r>
              <a:endParaRPr lang="en-US" sz="1400" b="1" dirty="0"/>
            </a:p>
          </p:txBody>
        </p:sp>
      </p:grpSp>
      <p:grpSp>
        <p:nvGrpSpPr>
          <p:cNvPr id="53" name="Group 52"/>
          <p:cNvGrpSpPr/>
          <p:nvPr/>
        </p:nvGrpSpPr>
        <p:grpSpPr>
          <a:xfrm>
            <a:off x="1894363" y="4984287"/>
            <a:ext cx="367408" cy="307777"/>
            <a:chOff x="2912338" y="412273"/>
            <a:chExt cx="367408" cy="307777"/>
          </a:xfrm>
        </p:grpSpPr>
        <p:sp>
          <p:nvSpPr>
            <p:cNvPr id="54" name="Flowchart: Connector 5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TextBox 54"/>
            <p:cNvSpPr txBox="1"/>
            <p:nvPr/>
          </p:nvSpPr>
          <p:spPr>
            <a:xfrm>
              <a:off x="2912338" y="412273"/>
              <a:ext cx="367408" cy="307777"/>
            </a:xfrm>
            <a:prstGeom prst="rect">
              <a:avLst/>
            </a:prstGeom>
            <a:noFill/>
          </p:spPr>
          <p:txBody>
            <a:bodyPr wrap="none" rtlCol="0">
              <a:spAutoFit/>
            </a:bodyPr>
            <a:lstStyle/>
            <a:p>
              <a:pPr algn="ctr"/>
              <a:r>
                <a:rPr lang="en-US" sz="1400" b="1" dirty="0" smtClean="0"/>
                <a:t>24</a:t>
              </a:r>
              <a:endParaRPr lang="en-US" sz="1400" b="1" dirty="0"/>
            </a:p>
          </p:txBody>
        </p:sp>
      </p:grpSp>
      <p:grpSp>
        <p:nvGrpSpPr>
          <p:cNvPr id="56" name="Group 55"/>
          <p:cNvGrpSpPr/>
          <p:nvPr/>
        </p:nvGrpSpPr>
        <p:grpSpPr>
          <a:xfrm>
            <a:off x="1894363" y="5450586"/>
            <a:ext cx="367408" cy="307777"/>
            <a:chOff x="2912338" y="412273"/>
            <a:chExt cx="367408" cy="307777"/>
          </a:xfrm>
        </p:grpSpPr>
        <p:sp>
          <p:nvSpPr>
            <p:cNvPr id="57" name="Flowchart: Connector 5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TextBox 57"/>
            <p:cNvSpPr txBox="1"/>
            <p:nvPr/>
          </p:nvSpPr>
          <p:spPr>
            <a:xfrm>
              <a:off x="2912338" y="412273"/>
              <a:ext cx="367408" cy="307777"/>
            </a:xfrm>
            <a:prstGeom prst="rect">
              <a:avLst/>
            </a:prstGeom>
            <a:noFill/>
          </p:spPr>
          <p:txBody>
            <a:bodyPr wrap="none" rtlCol="0">
              <a:spAutoFit/>
            </a:bodyPr>
            <a:lstStyle/>
            <a:p>
              <a:pPr algn="ctr"/>
              <a:r>
                <a:rPr lang="en-US" sz="1400" b="1" dirty="0" smtClean="0"/>
                <a:t>25</a:t>
              </a:r>
              <a:endParaRPr lang="en-US" sz="1400" b="1" dirty="0"/>
            </a:p>
          </p:txBody>
        </p:sp>
      </p:grpSp>
      <p:grpSp>
        <p:nvGrpSpPr>
          <p:cNvPr id="59" name="Group 58"/>
          <p:cNvGrpSpPr/>
          <p:nvPr/>
        </p:nvGrpSpPr>
        <p:grpSpPr>
          <a:xfrm>
            <a:off x="5329330" y="1599629"/>
            <a:ext cx="367408" cy="307777"/>
            <a:chOff x="2912338" y="412273"/>
            <a:chExt cx="367408" cy="307777"/>
          </a:xfrm>
        </p:grpSpPr>
        <p:sp>
          <p:nvSpPr>
            <p:cNvPr id="60" name="Flowchart: Connector 5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TextBox 60"/>
            <p:cNvSpPr txBox="1"/>
            <p:nvPr/>
          </p:nvSpPr>
          <p:spPr>
            <a:xfrm>
              <a:off x="2912338" y="412273"/>
              <a:ext cx="367408" cy="307777"/>
            </a:xfrm>
            <a:prstGeom prst="rect">
              <a:avLst/>
            </a:prstGeom>
            <a:noFill/>
          </p:spPr>
          <p:txBody>
            <a:bodyPr wrap="none" rtlCol="0">
              <a:spAutoFit/>
            </a:bodyPr>
            <a:lstStyle/>
            <a:p>
              <a:pPr algn="ctr"/>
              <a:r>
                <a:rPr lang="en-US" sz="1400" b="1" dirty="0" smtClean="0"/>
                <a:t>26</a:t>
              </a:r>
              <a:endParaRPr lang="en-US" sz="1400" b="1" dirty="0"/>
            </a:p>
          </p:txBody>
        </p:sp>
      </p:grpSp>
      <p:grpSp>
        <p:nvGrpSpPr>
          <p:cNvPr id="62" name="Group 61"/>
          <p:cNvGrpSpPr/>
          <p:nvPr/>
        </p:nvGrpSpPr>
        <p:grpSpPr>
          <a:xfrm>
            <a:off x="5329330" y="1997688"/>
            <a:ext cx="367408" cy="307777"/>
            <a:chOff x="2912338" y="412273"/>
            <a:chExt cx="367408" cy="307777"/>
          </a:xfrm>
        </p:grpSpPr>
        <p:sp>
          <p:nvSpPr>
            <p:cNvPr id="63" name="Flowchart: Connector 6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TextBox 63"/>
            <p:cNvSpPr txBox="1"/>
            <p:nvPr/>
          </p:nvSpPr>
          <p:spPr>
            <a:xfrm>
              <a:off x="2912338" y="412273"/>
              <a:ext cx="367408" cy="307777"/>
            </a:xfrm>
            <a:prstGeom prst="rect">
              <a:avLst/>
            </a:prstGeom>
            <a:noFill/>
          </p:spPr>
          <p:txBody>
            <a:bodyPr wrap="none" rtlCol="0">
              <a:spAutoFit/>
            </a:bodyPr>
            <a:lstStyle/>
            <a:p>
              <a:pPr algn="ctr"/>
              <a:r>
                <a:rPr lang="en-US" sz="1400" b="1" dirty="0" smtClean="0"/>
                <a:t>27</a:t>
              </a:r>
              <a:endParaRPr lang="en-US" sz="1400" b="1" dirty="0"/>
            </a:p>
          </p:txBody>
        </p:sp>
      </p:grpSp>
      <p:grpSp>
        <p:nvGrpSpPr>
          <p:cNvPr id="65" name="Group 64"/>
          <p:cNvGrpSpPr/>
          <p:nvPr/>
        </p:nvGrpSpPr>
        <p:grpSpPr>
          <a:xfrm>
            <a:off x="5329330" y="2436692"/>
            <a:ext cx="367408" cy="307777"/>
            <a:chOff x="2912338" y="412273"/>
            <a:chExt cx="367408" cy="307777"/>
          </a:xfrm>
        </p:grpSpPr>
        <p:sp>
          <p:nvSpPr>
            <p:cNvPr id="66" name="Flowchart: Connector 6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TextBox 66"/>
            <p:cNvSpPr txBox="1"/>
            <p:nvPr/>
          </p:nvSpPr>
          <p:spPr>
            <a:xfrm>
              <a:off x="2912338" y="412273"/>
              <a:ext cx="367408" cy="307777"/>
            </a:xfrm>
            <a:prstGeom prst="rect">
              <a:avLst/>
            </a:prstGeom>
            <a:noFill/>
          </p:spPr>
          <p:txBody>
            <a:bodyPr wrap="none" rtlCol="0">
              <a:spAutoFit/>
            </a:bodyPr>
            <a:lstStyle/>
            <a:p>
              <a:pPr algn="ctr"/>
              <a:r>
                <a:rPr lang="en-US" sz="1400" b="1" dirty="0" smtClean="0"/>
                <a:t>28</a:t>
              </a:r>
              <a:endParaRPr lang="en-US" sz="1400" b="1" dirty="0"/>
            </a:p>
          </p:txBody>
        </p:sp>
      </p:grpSp>
      <p:grpSp>
        <p:nvGrpSpPr>
          <p:cNvPr id="68" name="Group 67"/>
          <p:cNvGrpSpPr/>
          <p:nvPr/>
        </p:nvGrpSpPr>
        <p:grpSpPr>
          <a:xfrm>
            <a:off x="5329330" y="2862047"/>
            <a:ext cx="367408" cy="307777"/>
            <a:chOff x="2912338" y="412273"/>
            <a:chExt cx="367408" cy="307777"/>
          </a:xfrm>
        </p:grpSpPr>
        <p:sp>
          <p:nvSpPr>
            <p:cNvPr id="69" name="Flowchart: Connector 6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TextBox 69"/>
            <p:cNvSpPr txBox="1"/>
            <p:nvPr/>
          </p:nvSpPr>
          <p:spPr>
            <a:xfrm>
              <a:off x="2912338" y="412273"/>
              <a:ext cx="367408" cy="307777"/>
            </a:xfrm>
            <a:prstGeom prst="rect">
              <a:avLst/>
            </a:prstGeom>
            <a:noFill/>
          </p:spPr>
          <p:txBody>
            <a:bodyPr wrap="none" rtlCol="0">
              <a:spAutoFit/>
            </a:bodyPr>
            <a:lstStyle/>
            <a:p>
              <a:pPr algn="ctr"/>
              <a:r>
                <a:rPr lang="en-US" sz="1400" b="1" dirty="0" smtClean="0"/>
                <a:t>29</a:t>
              </a:r>
              <a:endParaRPr lang="en-US" sz="1400" b="1" dirty="0"/>
            </a:p>
          </p:txBody>
        </p:sp>
      </p:grpSp>
      <p:grpSp>
        <p:nvGrpSpPr>
          <p:cNvPr id="71" name="Group 70"/>
          <p:cNvGrpSpPr/>
          <p:nvPr/>
        </p:nvGrpSpPr>
        <p:grpSpPr>
          <a:xfrm>
            <a:off x="5329330" y="3306368"/>
            <a:ext cx="367408" cy="307777"/>
            <a:chOff x="2912337" y="412273"/>
            <a:chExt cx="367408" cy="307777"/>
          </a:xfrm>
        </p:grpSpPr>
        <p:sp>
          <p:nvSpPr>
            <p:cNvPr id="72" name="Flowchart: Connector 7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TextBox 72"/>
            <p:cNvSpPr txBox="1"/>
            <p:nvPr/>
          </p:nvSpPr>
          <p:spPr>
            <a:xfrm>
              <a:off x="2912337" y="412273"/>
              <a:ext cx="367408" cy="307777"/>
            </a:xfrm>
            <a:prstGeom prst="rect">
              <a:avLst/>
            </a:prstGeom>
            <a:noFill/>
          </p:spPr>
          <p:txBody>
            <a:bodyPr wrap="none" rtlCol="0">
              <a:spAutoFit/>
            </a:bodyPr>
            <a:lstStyle/>
            <a:p>
              <a:pPr algn="ctr"/>
              <a:r>
                <a:rPr lang="en-US" sz="1400" b="1" dirty="0" smtClean="0"/>
                <a:t>30</a:t>
              </a:r>
              <a:endParaRPr lang="en-US" sz="1400" b="1" dirty="0"/>
            </a:p>
          </p:txBody>
        </p:sp>
      </p:grpSp>
      <p:grpSp>
        <p:nvGrpSpPr>
          <p:cNvPr id="89" name="Group 88"/>
          <p:cNvGrpSpPr/>
          <p:nvPr/>
        </p:nvGrpSpPr>
        <p:grpSpPr>
          <a:xfrm>
            <a:off x="6101363" y="6494626"/>
            <a:ext cx="367408" cy="307777"/>
            <a:chOff x="2912337" y="412273"/>
            <a:chExt cx="367408" cy="307777"/>
          </a:xfrm>
        </p:grpSpPr>
        <p:sp>
          <p:nvSpPr>
            <p:cNvPr id="90" name="Flowchart: Connector 8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1" name="TextBox 90"/>
            <p:cNvSpPr txBox="1"/>
            <p:nvPr/>
          </p:nvSpPr>
          <p:spPr>
            <a:xfrm>
              <a:off x="2912337" y="412273"/>
              <a:ext cx="367408" cy="307777"/>
            </a:xfrm>
            <a:prstGeom prst="rect">
              <a:avLst/>
            </a:prstGeom>
            <a:noFill/>
          </p:spPr>
          <p:txBody>
            <a:bodyPr wrap="none" rtlCol="0">
              <a:spAutoFit/>
            </a:bodyPr>
            <a:lstStyle/>
            <a:p>
              <a:pPr algn="ctr"/>
              <a:r>
                <a:rPr lang="en-US" sz="1400" b="1" dirty="0" smtClean="0"/>
                <a:t>37</a:t>
              </a:r>
              <a:endParaRPr lang="en-US" sz="1400" b="1" dirty="0"/>
            </a:p>
          </p:txBody>
        </p:sp>
      </p:grpSp>
      <p:pic>
        <p:nvPicPr>
          <p:cNvPr id="92" name="Picture 3"/>
          <p:cNvPicPr>
            <a:picLocks noChangeAspect="1" noChangeArrowheads="1"/>
          </p:cNvPicPr>
          <p:nvPr/>
        </p:nvPicPr>
        <p:blipFill>
          <a:blip r:embed="rId2" cstate="print"/>
          <a:srcRect t="41011" b="23540"/>
          <a:stretch>
            <a:fillRect/>
          </a:stretch>
        </p:blipFill>
        <p:spPr bwMode="auto">
          <a:xfrm>
            <a:off x="0" y="2777706"/>
            <a:ext cx="3119437" cy="1666298"/>
          </a:xfrm>
          <a:prstGeom prst="rect">
            <a:avLst/>
          </a:prstGeom>
          <a:noFill/>
          <a:ln w="9525">
            <a:noFill/>
            <a:miter lim="800000"/>
            <a:headEnd/>
            <a:tailEnd/>
          </a:ln>
        </p:spPr>
      </p:pic>
      <p:sp>
        <p:nvSpPr>
          <p:cNvPr id="11" name="Rectangle 10"/>
          <p:cNvSpPr/>
          <p:nvPr/>
        </p:nvSpPr>
        <p:spPr>
          <a:xfrm>
            <a:off x="234950" y="4044130"/>
            <a:ext cx="654050" cy="82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4153" y="3974184"/>
            <a:ext cx="1194558"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Win Probability Percent</a:t>
            </a:r>
            <a:endParaRPr lang="en-US" sz="700" b="1" dirty="0">
              <a:solidFill>
                <a:schemeClr val="bg1">
                  <a:lumMod val="65000"/>
                </a:schemeClr>
              </a:solidFill>
              <a:latin typeface="Arial" pitchFamily="34" charset="0"/>
              <a:cs typeface="Arial" pitchFamily="34" charset="0"/>
            </a:endParaRPr>
          </a:p>
        </p:txBody>
      </p:sp>
      <p:pic>
        <p:nvPicPr>
          <p:cNvPr id="9" name="Picture 5"/>
          <p:cNvPicPr>
            <a:picLocks noChangeAspect="1" noChangeArrowheads="1"/>
          </p:cNvPicPr>
          <p:nvPr/>
        </p:nvPicPr>
        <p:blipFill>
          <a:blip r:embed="rId4" cstate="print"/>
          <a:srcRect/>
          <a:stretch>
            <a:fillRect/>
          </a:stretch>
        </p:blipFill>
        <p:spPr bwMode="auto">
          <a:xfrm>
            <a:off x="1325216" y="4008054"/>
            <a:ext cx="136525" cy="153987"/>
          </a:xfrm>
          <a:prstGeom prst="rect">
            <a:avLst/>
          </a:prstGeom>
          <a:noFill/>
          <a:ln w="9525">
            <a:noFill/>
            <a:miter lim="800000"/>
            <a:headEnd/>
            <a:tailEnd/>
          </a:ln>
        </p:spPr>
      </p:pic>
      <p:grpSp>
        <p:nvGrpSpPr>
          <p:cNvPr id="29" name="Group 28"/>
          <p:cNvGrpSpPr/>
          <p:nvPr/>
        </p:nvGrpSpPr>
        <p:grpSpPr>
          <a:xfrm>
            <a:off x="1894363" y="2031773"/>
            <a:ext cx="367408" cy="307777"/>
            <a:chOff x="2912338" y="412273"/>
            <a:chExt cx="367408" cy="307777"/>
          </a:xfrm>
        </p:grpSpPr>
        <p:sp>
          <p:nvSpPr>
            <p:cNvPr id="30" name="Flowchart: Connector 2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2912338" y="412273"/>
              <a:ext cx="367408" cy="307777"/>
            </a:xfrm>
            <a:prstGeom prst="rect">
              <a:avLst/>
            </a:prstGeom>
            <a:noFill/>
          </p:spPr>
          <p:txBody>
            <a:bodyPr wrap="none" rtlCol="0">
              <a:spAutoFit/>
            </a:bodyPr>
            <a:lstStyle/>
            <a:p>
              <a:pPr algn="ctr"/>
              <a:r>
                <a:rPr lang="en-US" sz="1400" b="1" dirty="0" smtClean="0"/>
                <a:t>17</a:t>
              </a:r>
              <a:endParaRPr lang="en-US" sz="1400" b="1" dirty="0"/>
            </a:p>
          </p:txBody>
        </p:sp>
      </p:grpSp>
      <p:grpSp>
        <p:nvGrpSpPr>
          <p:cNvPr id="32" name="Group 31"/>
          <p:cNvGrpSpPr/>
          <p:nvPr/>
        </p:nvGrpSpPr>
        <p:grpSpPr>
          <a:xfrm>
            <a:off x="1894363" y="2886890"/>
            <a:ext cx="367408" cy="307777"/>
            <a:chOff x="2912338" y="412273"/>
            <a:chExt cx="367408" cy="307777"/>
          </a:xfrm>
        </p:grpSpPr>
        <p:sp>
          <p:nvSpPr>
            <p:cNvPr id="33" name="Flowchart: Connector 3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33"/>
            <p:cNvSpPr txBox="1"/>
            <p:nvPr/>
          </p:nvSpPr>
          <p:spPr>
            <a:xfrm>
              <a:off x="2912338" y="412273"/>
              <a:ext cx="367408" cy="307777"/>
            </a:xfrm>
            <a:prstGeom prst="rect">
              <a:avLst/>
            </a:prstGeom>
            <a:noFill/>
          </p:spPr>
          <p:txBody>
            <a:bodyPr wrap="none" rtlCol="0">
              <a:spAutoFit/>
            </a:bodyPr>
            <a:lstStyle/>
            <a:p>
              <a:pPr algn="ctr"/>
              <a:r>
                <a:rPr lang="en-US" sz="1400" b="1" dirty="0" smtClean="0"/>
                <a:t>19</a:t>
              </a:r>
              <a:endParaRPr lang="en-US" sz="1400" b="1" dirty="0"/>
            </a:p>
          </p:txBody>
        </p:sp>
      </p:grpSp>
      <p:grpSp>
        <p:nvGrpSpPr>
          <p:cNvPr id="38" name="Group 37"/>
          <p:cNvGrpSpPr/>
          <p:nvPr/>
        </p:nvGrpSpPr>
        <p:grpSpPr>
          <a:xfrm>
            <a:off x="1894363" y="3309118"/>
            <a:ext cx="367408" cy="307777"/>
            <a:chOff x="2912338" y="412273"/>
            <a:chExt cx="367408" cy="307777"/>
          </a:xfrm>
        </p:grpSpPr>
        <p:sp>
          <p:nvSpPr>
            <p:cNvPr id="39" name="Flowchart: Connector 3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TextBox 39"/>
            <p:cNvSpPr txBox="1"/>
            <p:nvPr/>
          </p:nvSpPr>
          <p:spPr>
            <a:xfrm>
              <a:off x="2912338" y="412273"/>
              <a:ext cx="367408" cy="307777"/>
            </a:xfrm>
            <a:prstGeom prst="rect">
              <a:avLst/>
            </a:prstGeom>
            <a:noFill/>
          </p:spPr>
          <p:txBody>
            <a:bodyPr wrap="none" rtlCol="0">
              <a:spAutoFit/>
            </a:bodyPr>
            <a:lstStyle/>
            <a:p>
              <a:pPr algn="ctr"/>
              <a:r>
                <a:rPr lang="en-US" sz="1400" b="1" dirty="0" smtClean="0"/>
                <a:t>20</a:t>
              </a:r>
              <a:endParaRPr lang="en-US" sz="1400" b="1" dirty="0"/>
            </a:p>
          </p:txBody>
        </p:sp>
      </p:grpSp>
      <p:grpSp>
        <p:nvGrpSpPr>
          <p:cNvPr id="35" name="Group 34"/>
          <p:cNvGrpSpPr/>
          <p:nvPr/>
        </p:nvGrpSpPr>
        <p:grpSpPr>
          <a:xfrm>
            <a:off x="1894363" y="3717556"/>
            <a:ext cx="367408" cy="307777"/>
            <a:chOff x="2912338" y="412273"/>
            <a:chExt cx="367408" cy="307777"/>
          </a:xfrm>
        </p:grpSpPr>
        <p:sp>
          <p:nvSpPr>
            <p:cNvPr id="36" name="Flowchart: Connector 3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p:cNvSpPr txBox="1"/>
            <p:nvPr/>
          </p:nvSpPr>
          <p:spPr>
            <a:xfrm>
              <a:off x="2912338" y="412273"/>
              <a:ext cx="367408" cy="307777"/>
            </a:xfrm>
            <a:prstGeom prst="rect">
              <a:avLst/>
            </a:prstGeom>
            <a:noFill/>
          </p:spPr>
          <p:txBody>
            <a:bodyPr wrap="none" rtlCol="0">
              <a:spAutoFit/>
            </a:bodyPr>
            <a:lstStyle/>
            <a:p>
              <a:pPr algn="ctr"/>
              <a:r>
                <a:rPr lang="en-US" sz="1400" b="1" dirty="0" smtClean="0"/>
                <a:t>21</a:t>
              </a:r>
              <a:endParaRPr lang="en-US" sz="1400" b="1" dirty="0"/>
            </a:p>
          </p:txBody>
        </p:sp>
      </p:grpSp>
      <p:grpSp>
        <p:nvGrpSpPr>
          <p:cNvPr id="47" name="Group 46"/>
          <p:cNvGrpSpPr/>
          <p:nvPr/>
        </p:nvGrpSpPr>
        <p:grpSpPr>
          <a:xfrm>
            <a:off x="1894363" y="4129264"/>
            <a:ext cx="367408" cy="307777"/>
            <a:chOff x="2912338" y="412273"/>
            <a:chExt cx="367408" cy="307777"/>
          </a:xfrm>
        </p:grpSpPr>
        <p:sp>
          <p:nvSpPr>
            <p:cNvPr id="48" name="Flowchart: Connector 4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TextBox 48"/>
            <p:cNvSpPr txBox="1"/>
            <p:nvPr/>
          </p:nvSpPr>
          <p:spPr>
            <a:xfrm>
              <a:off x="2912338" y="412273"/>
              <a:ext cx="367408" cy="307777"/>
            </a:xfrm>
            <a:prstGeom prst="rect">
              <a:avLst/>
            </a:prstGeom>
            <a:noFill/>
          </p:spPr>
          <p:txBody>
            <a:bodyPr wrap="none" rtlCol="0">
              <a:spAutoFit/>
            </a:bodyPr>
            <a:lstStyle/>
            <a:p>
              <a:pPr algn="ctr"/>
              <a:r>
                <a:rPr lang="en-US" sz="1400" b="1" dirty="0" smtClean="0"/>
                <a:t>22</a:t>
              </a:r>
              <a:endParaRPr lang="en-US" sz="1400" b="1" dirty="0"/>
            </a:p>
          </p:txBody>
        </p:sp>
      </p:grpSp>
      <p:sp>
        <p:nvSpPr>
          <p:cNvPr id="93" name="Rectangle 92"/>
          <p:cNvSpPr/>
          <p:nvPr/>
        </p:nvSpPr>
        <p:spPr>
          <a:xfrm>
            <a:off x="3627427" y="2338669"/>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724963" y="2520331"/>
            <a:ext cx="228903" cy="12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3652681" y="2498618"/>
            <a:ext cx="904415"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Please Select..</a:t>
            </a:r>
            <a:endParaRPr lang="en-US" sz="800" b="1" dirty="0">
              <a:solidFill>
                <a:schemeClr val="tx1">
                  <a:lumMod val="65000"/>
                  <a:lumOff val="35000"/>
                </a:schemeClr>
              </a:solidFill>
              <a:latin typeface="Arial" pitchFamily="34" charset="0"/>
              <a:cs typeface="Arial" pitchFamily="34" charset="0"/>
            </a:endParaRPr>
          </a:p>
        </p:txBody>
      </p:sp>
      <p:sp>
        <p:nvSpPr>
          <p:cNvPr id="95" name="TextBox 94"/>
          <p:cNvSpPr txBox="1"/>
          <p:nvPr/>
        </p:nvSpPr>
        <p:spPr>
          <a:xfrm>
            <a:off x="3584505" y="2297784"/>
            <a:ext cx="1548822"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Who is Registered for Training?</a:t>
            </a:r>
            <a:endParaRPr lang="en-US" sz="700" b="1" dirty="0">
              <a:solidFill>
                <a:schemeClr val="bg1">
                  <a:lumMod val="65000"/>
                </a:schemeClr>
              </a:solidFill>
              <a:latin typeface="Arial" pitchFamily="34" charset="0"/>
              <a:cs typeface="Arial" pitchFamily="34" charset="0"/>
            </a:endParaRPr>
          </a:p>
        </p:txBody>
      </p:sp>
      <p:sp>
        <p:nvSpPr>
          <p:cNvPr id="99" name="Slide Number Placeholder 98"/>
          <p:cNvSpPr>
            <a:spLocks noGrp="1"/>
          </p:cNvSpPr>
          <p:nvPr>
            <p:ph type="sldNum" sz="quarter" idx="12"/>
          </p:nvPr>
        </p:nvSpPr>
        <p:spPr/>
        <p:txBody>
          <a:bodyPr/>
          <a:lstStyle/>
          <a:p>
            <a:fld id="{CBDD6069-71F6-4609-A385-A9C5E0F2982E}" type="slidenum">
              <a:rPr lang="en-US" smtClean="0"/>
              <a:pPr/>
              <a:t>2</a:t>
            </a:fld>
            <a:endParaRPr lang="en-US"/>
          </a:p>
        </p:txBody>
      </p:sp>
      <p:sp>
        <p:nvSpPr>
          <p:cNvPr id="100" name="Footer Placeholder 99"/>
          <p:cNvSpPr>
            <a:spLocks noGrp="1"/>
          </p:cNvSpPr>
          <p:nvPr>
            <p:ph type="ftr" sz="quarter" idx="11"/>
          </p:nvPr>
        </p:nvSpPr>
        <p:spPr/>
        <p:txBody>
          <a:bodyPr/>
          <a:lstStyle/>
          <a:p>
            <a:r>
              <a:rPr lang="en-US" smtClean="0"/>
              <a:t>Mined Systems Proprietary &amp; Confidential</a:t>
            </a:r>
            <a:endParaRPr lang="en-US" dirty="0"/>
          </a:p>
        </p:txBody>
      </p:sp>
      <p:sp>
        <p:nvSpPr>
          <p:cNvPr id="97" name="TextBox 96"/>
          <p:cNvSpPr txBox="1"/>
          <p:nvPr/>
        </p:nvSpPr>
        <p:spPr>
          <a:xfrm>
            <a:off x="0" y="595227"/>
            <a:ext cx="6858000" cy="292388"/>
          </a:xfrm>
          <a:prstGeom prst="rect">
            <a:avLst/>
          </a:prstGeom>
          <a:solidFill>
            <a:srgbClr val="FFC000"/>
          </a:solidFill>
        </p:spPr>
        <p:txBody>
          <a:bodyPr wrap="square" rtlCol="0">
            <a:spAutoFit/>
          </a:bodyPr>
          <a:lstStyle/>
          <a:p>
            <a:pPr algn="ctr"/>
            <a:r>
              <a:rPr lang="en-US" sz="1300" b="1" dirty="0" smtClean="0">
                <a:solidFill>
                  <a:schemeClr val="tx1">
                    <a:lumMod val="75000"/>
                    <a:lumOff val="25000"/>
                  </a:schemeClr>
                </a:solidFill>
                <a:latin typeface="Arial Narrow" pitchFamily="34" charset="0"/>
                <a:cs typeface="Segoe UI" pitchFamily="34" charset="0"/>
              </a:rPr>
              <a:t>This is the screen if “Who is Registered for Training?” field is selected as “No One”</a:t>
            </a:r>
            <a:endParaRPr lang="en-US" sz="1300" b="1" dirty="0">
              <a:solidFill>
                <a:schemeClr val="tx1">
                  <a:lumMod val="75000"/>
                  <a:lumOff val="25000"/>
                </a:schemeClr>
              </a:solidFill>
              <a:latin typeface="Arial Narrow" pitchFamily="34" charset="0"/>
              <a:cs typeface="Segoe UI" pitchFamily="34" charset="0"/>
            </a:endParaRPr>
          </a:p>
        </p:txBody>
      </p:sp>
      <p:pic>
        <p:nvPicPr>
          <p:cNvPr id="101" name="Picture 4"/>
          <p:cNvPicPr>
            <a:picLocks noChangeAspect="1" noChangeArrowheads="1"/>
          </p:cNvPicPr>
          <p:nvPr/>
        </p:nvPicPr>
        <p:blipFill>
          <a:blip r:embed="rId3" cstate="print"/>
          <a:srcRect t="32117" b="58176"/>
          <a:stretch>
            <a:fillRect/>
          </a:stretch>
        </p:blipFill>
        <p:spPr bwMode="auto">
          <a:xfrm>
            <a:off x="3535701" y="4080295"/>
            <a:ext cx="2957513" cy="431321"/>
          </a:xfrm>
          <a:prstGeom prst="rect">
            <a:avLst/>
          </a:prstGeom>
          <a:noFill/>
          <a:ln w="9525">
            <a:noFill/>
            <a:miter lim="800000"/>
            <a:headEnd/>
            <a:tailEnd/>
          </a:ln>
        </p:spPr>
      </p:pic>
      <p:pic>
        <p:nvPicPr>
          <p:cNvPr id="102" name="Picture 4"/>
          <p:cNvPicPr>
            <a:picLocks noChangeAspect="1" noChangeArrowheads="1"/>
          </p:cNvPicPr>
          <p:nvPr/>
        </p:nvPicPr>
        <p:blipFill>
          <a:blip r:embed="rId3" cstate="print"/>
          <a:srcRect t="41241" b="30042"/>
          <a:stretch>
            <a:fillRect/>
          </a:stretch>
        </p:blipFill>
        <p:spPr bwMode="auto">
          <a:xfrm>
            <a:off x="3570207" y="4520242"/>
            <a:ext cx="2957513" cy="1276008"/>
          </a:xfrm>
          <a:prstGeom prst="rect">
            <a:avLst/>
          </a:prstGeom>
          <a:noFill/>
          <a:ln w="9525">
            <a:noFill/>
            <a:miter lim="800000"/>
            <a:headEnd/>
            <a:tailEnd/>
          </a:ln>
        </p:spPr>
      </p:pic>
      <p:sp>
        <p:nvSpPr>
          <p:cNvPr id="21" name="Rectangle 20"/>
          <p:cNvSpPr/>
          <p:nvPr/>
        </p:nvSpPr>
        <p:spPr>
          <a:xfrm>
            <a:off x="3734996" y="513664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699655" y="5115021"/>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sp>
        <p:nvSpPr>
          <p:cNvPr id="103" name="Rectangle 102"/>
          <p:cNvSpPr/>
          <p:nvPr/>
        </p:nvSpPr>
        <p:spPr>
          <a:xfrm>
            <a:off x="3650432" y="4078331"/>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3573005" y="4037446"/>
            <a:ext cx="1353256"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Location</a:t>
            </a:r>
            <a:endParaRPr lang="en-US" sz="750" b="1" dirty="0">
              <a:solidFill>
                <a:schemeClr val="bg1">
                  <a:lumMod val="65000"/>
                </a:schemeClr>
              </a:solidFill>
              <a:latin typeface="Arial" pitchFamily="34" charset="0"/>
              <a:cs typeface="Arial" pitchFamily="34" charset="0"/>
            </a:endParaRPr>
          </a:p>
        </p:txBody>
      </p:sp>
      <p:sp>
        <p:nvSpPr>
          <p:cNvPr id="105" name="Rectangle 104"/>
          <p:cNvSpPr/>
          <p:nvPr/>
        </p:nvSpPr>
        <p:spPr>
          <a:xfrm>
            <a:off x="3682063" y="3161053"/>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3604637" y="3111542"/>
            <a:ext cx="1157689"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Date</a:t>
            </a:r>
            <a:endParaRPr lang="en-US" sz="750" b="1" dirty="0">
              <a:solidFill>
                <a:schemeClr val="bg1">
                  <a:lumMod val="65000"/>
                </a:schemeClr>
              </a:solidFill>
              <a:latin typeface="Arial" pitchFamily="34" charset="0"/>
              <a:cs typeface="Arial" pitchFamily="34" charset="0"/>
            </a:endParaRPr>
          </a:p>
        </p:txBody>
      </p:sp>
      <p:grpSp>
        <p:nvGrpSpPr>
          <p:cNvPr id="74" name="Group 73"/>
          <p:cNvGrpSpPr/>
          <p:nvPr/>
        </p:nvGrpSpPr>
        <p:grpSpPr>
          <a:xfrm>
            <a:off x="5329330" y="3755117"/>
            <a:ext cx="367408" cy="307777"/>
            <a:chOff x="2912338" y="412273"/>
            <a:chExt cx="367408" cy="307777"/>
          </a:xfrm>
        </p:grpSpPr>
        <p:sp>
          <p:nvSpPr>
            <p:cNvPr id="75" name="Flowchart: Connector 7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6" name="TextBox 75"/>
            <p:cNvSpPr txBox="1"/>
            <p:nvPr/>
          </p:nvSpPr>
          <p:spPr>
            <a:xfrm>
              <a:off x="2912338" y="412273"/>
              <a:ext cx="367408" cy="307777"/>
            </a:xfrm>
            <a:prstGeom prst="rect">
              <a:avLst/>
            </a:prstGeom>
            <a:noFill/>
          </p:spPr>
          <p:txBody>
            <a:bodyPr wrap="none" rtlCol="0">
              <a:spAutoFit/>
            </a:bodyPr>
            <a:lstStyle/>
            <a:p>
              <a:pPr algn="ctr"/>
              <a:r>
                <a:rPr lang="en-US" sz="1400" b="1" dirty="0" smtClean="0"/>
                <a:t>31</a:t>
              </a:r>
              <a:endParaRPr lang="en-US" sz="1400" b="1" dirty="0"/>
            </a:p>
          </p:txBody>
        </p:sp>
      </p:grpSp>
      <p:grpSp>
        <p:nvGrpSpPr>
          <p:cNvPr id="77" name="Group 76"/>
          <p:cNvGrpSpPr/>
          <p:nvPr/>
        </p:nvGrpSpPr>
        <p:grpSpPr>
          <a:xfrm>
            <a:off x="5329330" y="4184079"/>
            <a:ext cx="367408" cy="307777"/>
            <a:chOff x="2912338" y="412273"/>
            <a:chExt cx="367408" cy="307777"/>
          </a:xfrm>
        </p:grpSpPr>
        <p:sp>
          <p:nvSpPr>
            <p:cNvPr id="78" name="Flowchart: Connector 7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TextBox 78"/>
            <p:cNvSpPr txBox="1"/>
            <p:nvPr/>
          </p:nvSpPr>
          <p:spPr>
            <a:xfrm>
              <a:off x="2912338" y="412273"/>
              <a:ext cx="367408" cy="307777"/>
            </a:xfrm>
            <a:prstGeom prst="rect">
              <a:avLst/>
            </a:prstGeom>
            <a:noFill/>
          </p:spPr>
          <p:txBody>
            <a:bodyPr wrap="none" rtlCol="0">
              <a:spAutoFit/>
            </a:bodyPr>
            <a:lstStyle/>
            <a:p>
              <a:pPr algn="ctr"/>
              <a:r>
                <a:rPr lang="en-US" sz="1400" b="1" dirty="0" smtClean="0"/>
                <a:t>32</a:t>
              </a:r>
              <a:endParaRPr lang="en-US" sz="1400" b="1" dirty="0"/>
            </a:p>
          </p:txBody>
        </p:sp>
      </p:grpSp>
      <p:grpSp>
        <p:nvGrpSpPr>
          <p:cNvPr id="107" name="Group 106"/>
          <p:cNvGrpSpPr/>
          <p:nvPr/>
        </p:nvGrpSpPr>
        <p:grpSpPr>
          <a:xfrm>
            <a:off x="5329330" y="5927075"/>
            <a:ext cx="367408" cy="307777"/>
            <a:chOff x="2912337" y="412273"/>
            <a:chExt cx="367408" cy="307777"/>
          </a:xfrm>
        </p:grpSpPr>
        <p:sp>
          <p:nvSpPr>
            <p:cNvPr id="108" name="Flowchart: Connector 10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TextBox 108"/>
            <p:cNvSpPr txBox="1"/>
            <p:nvPr/>
          </p:nvSpPr>
          <p:spPr>
            <a:xfrm>
              <a:off x="2912337" y="412273"/>
              <a:ext cx="367408" cy="307777"/>
            </a:xfrm>
            <a:prstGeom prst="rect">
              <a:avLst/>
            </a:prstGeom>
            <a:noFill/>
          </p:spPr>
          <p:txBody>
            <a:bodyPr wrap="none" rtlCol="0">
              <a:spAutoFit/>
            </a:bodyPr>
            <a:lstStyle/>
            <a:p>
              <a:pPr algn="ctr"/>
              <a:r>
                <a:rPr lang="en-US" sz="1400" b="1" dirty="0" smtClean="0"/>
                <a:t>36</a:t>
              </a:r>
              <a:endParaRPr lang="en-US" sz="1400" b="1" dirty="0"/>
            </a:p>
          </p:txBody>
        </p:sp>
      </p:grpSp>
      <p:grpSp>
        <p:nvGrpSpPr>
          <p:cNvPr id="80" name="Group 79"/>
          <p:cNvGrpSpPr/>
          <p:nvPr/>
        </p:nvGrpSpPr>
        <p:grpSpPr>
          <a:xfrm>
            <a:off x="5329330" y="4639849"/>
            <a:ext cx="367408" cy="307777"/>
            <a:chOff x="2912337" y="412273"/>
            <a:chExt cx="367408" cy="307777"/>
          </a:xfrm>
        </p:grpSpPr>
        <p:sp>
          <p:nvSpPr>
            <p:cNvPr id="81" name="Flowchart: Connector 8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TextBox 81"/>
            <p:cNvSpPr txBox="1"/>
            <p:nvPr/>
          </p:nvSpPr>
          <p:spPr>
            <a:xfrm>
              <a:off x="2912337" y="412273"/>
              <a:ext cx="367408" cy="307777"/>
            </a:xfrm>
            <a:prstGeom prst="rect">
              <a:avLst/>
            </a:prstGeom>
            <a:noFill/>
          </p:spPr>
          <p:txBody>
            <a:bodyPr wrap="none" rtlCol="0">
              <a:spAutoFit/>
            </a:bodyPr>
            <a:lstStyle/>
            <a:p>
              <a:pPr algn="ctr"/>
              <a:r>
                <a:rPr lang="en-US" sz="1400" b="1" dirty="0" smtClean="0"/>
                <a:t>33</a:t>
              </a:r>
              <a:endParaRPr lang="en-US" sz="1400" b="1" dirty="0"/>
            </a:p>
          </p:txBody>
        </p:sp>
      </p:grpSp>
      <p:grpSp>
        <p:nvGrpSpPr>
          <p:cNvPr id="83" name="Group 82"/>
          <p:cNvGrpSpPr/>
          <p:nvPr/>
        </p:nvGrpSpPr>
        <p:grpSpPr>
          <a:xfrm>
            <a:off x="5329330" y="5048290"/>
            <a:ext cx="367408" cy="307777"/>
            <a:chOff x="2912337" y="412273"/>
            <a:chExt cx="367408" cy="307777"/>
          </a:xfrm>
        </p:grpSpPr>
        <p:sp>
          <p:nvSpPr>
            <p:cNvPr id="84" name="Flowchart: Connector 8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5" name="TextBox 84"/>
            <p:cNvSpPr txBox="1"/>
            <p:nvPr/>
          </p:nvSpPr>
          <p:spPr>
            <a:xfrm>
              <a:off x="2912337" y="412273"/>
              <a:ext cx="367408" cy="307777"/>
            </a:xfrm>
            <a:prstGeom prst="rect">
              <a:avLst/>
            </a:prstGeom>
            <a:noFill/>
          </p:spPr>
          <p:txBody>
            <a:bodyPr wrap="none" rtlCol="0">
              <a:spAutoFit/>
            </a:bodyPr>
            <a:lstStyle/>
            <a:p>
              <a:pPr algn="ctr"/>
              <a:r>
                <a:rPr lang="en-US" sz="1400" b="1" dirty="0" smtClean="0"/>
                <a:t>34</a:t>
              </a:r>
              <a:endParaRPr lang="en-US" sz="1400" b="1" dirty="0"/>
            </a:p>
          </p:txBody>
        </p:sp>
      </p:grpSp>
      <p:grpSp>
        <p:nvGrpSpPr>
          <p:cNvPr id="86" name="Group 85"/>
          <p:cNvGrpSpPr/>
          <p:nvPr/>
        </p:nvGrpSpPr>
        <p:grpSpPr>
          <a:xfrm>
            <a:off x="5329330" y="5472749"/>
            <a:ext cx="367408" cy="307777"/>
            <a:chOff x="2912337" y="412273"/>
            <a:chExt cx="367408" cy="307777"/>
          </a:xfrm>
        </p:grpSpPr>
        <p:sp>
          <p:nvSpPr>
            <p:cNvPr id="87" name="Flowchart: Connector 8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TextBox 87"/>
            <p:cNvSpPr txBox="1"/>
            <p:nvPr/>
          </p:nvSpPr>
          <p:spPr>
            <a:xfrm>
              <a:off x="2912337" y="412273"/>
              <a:ext cx="367408" cy="307777"/>
            </a:xfrm>
            <a:prstGeom prst="rect">
              <a:avLst/>
            </a:prstGeom>
            <a:noFill/>
          </p:spPr>
          <p:txBody>
            <a:bodyPr wrap="none" rtlCol="0">
              <a:spAutoFit/>
            </a:bodyPr>
            <a:lstStyle/>
            <a:p>
              <a:pPr algn="ctr"/>
              <a:r>
                <a:rPr lang="en-US" sz="1400" b="1" dirty="0" smtClean="0"/>
                <a:t>35</a:t>
              </a:r>
              <a:endParaRPr lang="en-US" sz="1400" b="1"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b="67675"/>
          <a:stretch>
            <a:fillRect/>
          </a:stretch>
        </p:blipFill>
        <p:spPr bwMode="auto">
          <a:xfrm>
            <a:off x="0" y="1232372"/>
            <a:ext cx="3119437" cy="1519454"/>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t="67636" b="23089"/>
          <a:stretch>
            <a:fillRect/>
          </a:stretch>
        </p:blipFill>
        <p:spPr bwMode="auto">
          <a:xfrm>
            <a:off x="0" y="4886023"/>
            <a:ext cx="3119437" cy="435996"/>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t="69135" b="18876"/>
          <a:stretch>
            <a:fillRect/>
          </a:stretch>
        </p:blipFill>
        <p:spPr bwMode="auto">
          <a:xfrm>
            <a:off x="124455" y="5312080"/>
            <a:ext cx="2957513" cy="532737"/>
          </a:xfrm>
          <a:prstGeom prst="rect">
            <a:avLst/>
          </a:prstGeom>
          <a:noFill/>
          <a:ln w="9525">
            <a:noFill/>
            <a:miter lim="800000"/>
            <a:headEnd/>
            <a:tailEnd/>
          </a:ln>
        </p:spPr>
      </p:pic>
      <p:pic>
        <p:nvPicPr>
          <p:cNvPr id="15" name="Picture 5"/>
          <p:cNvPicPr>
            <a:picLocks noChangeAspect="1" noChangeArrowheads="1"/>
          </p:cNvPicPr>
          <p:nvPr/>
        </p:nvPicPr>
        <p:blipFill>
          <a:blip r:embed="rId4" cstate="print"/>
          <a:srcRect/>
          <a:stretch>
            <a:fillRect/>
          </a:stretch>
        </p:blipFill>
        <p:spPr bwMode="auto">
          <a:xfrm>
            <a:off x="754121" y="4855358"/>
            <a:ext cx="136525" cy="153987"/>
          </a:xfrm>
          <a:prstGeom prst="rect">
            <a:avLst/>
          </a:prstGeom>
          <a:noFill/>
          <a:ln w="9525">
            <a:noFill/>
            <a:miter lim="800000"/>
            <a:headEnd/>
            <a:tailEnd/>
          </a:ln>
        </p:spPr>
      </p:pic>
      <p:pic>
        <p:nvPicPr>
          <p:cNvPr id="16" name="Picture 5"/>
          <p:cNvPicPr>
            <a:picLocks noChangeAspect="1" noChangeArrowheads="1"/>
          </p:cNvPicPr>
          <p:nvPr/>
        </p:nvPicPr>
        <p:blipFill>
          <a:blip r:embed="rId4" cstate="print"/>
          <a:srcRect/>
          <a:stretch>
            <a:fillRect/>
          </a:stretch>
        </p:blipFill>
        <p:spPr bwMode="auto">
          <a:xfrm>
            <a:off x="1198621" y="5293508"/>
            <a:ext cx="136525" cy="153987"/>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t="67636" b="23089"/>
          <a:stretch>
            <a:fillRect/>
          </a:stretch>
        </p:blipFill>
        <p:spPr bwMode="auto">
          <a:xfrm>
            <a:off x="0" y="4460573"/>
            <a:ext cx="3119437" cy="435996"/>
          </a:xfrm>
          <a:prstGeom prst="rect">
            <a:avLst/>
          </a:prstGeom>
          <a:noFill/>
          <a:ln w="9525">
            <a:noFill/>
            <a:miter lim="800000"/>
            <a:headEnd/>
            <a:tailEnd/>
          </a:ln>
        </p:spPr>
      </p:pic>
      <p:sp>
        <p:nvSpPr>
          <p:cNvPr id="18" name="Rectangle 17"/>
          <p:cNvSpPr/>
          <p:nvPr/>
        </p:nvSpPr>
        <p:spPr>
          <a:xfrm>
            <a:off x="247650" y="4478684"/>
            <a:ext cx="546100"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7800" y="4415088"/>
            <a:ext cx="1393330"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Weighted Opportunity Value</a:t>
            </a:r>
            <a:endParaRPr lang="en-US" sz="700" b="1" dirty="0">
              <a:solidFill>
                <a:schemeClr val="bg1">
                  <a:lumMod val="65000"/>
                </a:schemeClr>
              </a:solidFill>
              <a:latin typeface="Arial" pitchFamily="34" charset="0"/>
              <a:cs typeface="Arial" pitchFamily="34" charset="0"/>
            </a:endParaRPr>
          </a:p>
        </p:txBody>
      </p:sp>
      <p:pic>
        <p:nvPicPr>
          <p:cNvPr id="2053" name="Picture 5"/>
          <p:cNvPicPr>
            <a:picLocks noChangeAspect="1" noChangeArrowheads="1"/>
          </p:cNvPicPr>
          <p:nvPr/>
        </p:nvPicPr>
        <p:blipFill>
          <a:blip r:embed="rId5" cstate="print"/>
          <a:srcRect/>
          <a:stretch>
            <a:fillRect/>
          </a:stretch>
        </p:blipFill>
        <p:spPr bwMode="auto">
          <a:xfrm>
            <a:off x="4451308" y="6648107"/>
            <a:ext cx="1957387" cy="444500"/>
          </a:xfrm>
          <a:prstGeom prst="rect">
            <a:avLst/>
          </a:prstGeom>
          <a:noFill/>
          <a:ln w="9525">
            <a:noFill/>
            <a:miter lim="800000"/>
            <a:headEnd/>
            <a:tailEnd/>
          </a:ln>
        </p:spPr>
      </p:pic>
      <p:sp>
        <p:nvSpPr>
          <p:cNvPr id="24" name="TextBox 23"/>
          <p:cNvSpPr txBox="1"/>
          <p:nvPr/>
        </p:nvSpPr>
        <p:spPr>
          <a:xfrm>
            <a:off x="0" y="7271990"/>
            <a:ext cx="6858000" cy="261610"/>
          </a:xfrm>
          <a:prstGeom prst="rect">
            <a:avLst/>
          </a:prstGeom>
          <a:solidFill>
            <a:srgbClr val="FFC000"/>
          </a:solidFill>
        </p:spPr>
        <p:txBody>
          <a:bodyPr wrap="square" rtlCol="0">
            <a:spAutoFit/>
          </a:bodyPr>
          <a:lstStyle/>
          <a:p>
            <a:pPr algn="ctr"/>
            <a:r>
              <a:rPr lang="en-US" sz="1100" b="1" dirty="0" smtClean="0">
                <a:solidFill>
                  <a:schemeClr val="tx1">
                    <a:lumMod val="75000"/>
                    <a:lumOff val="25000"/>
                  </a:schemeClr>
                </a:solidFill>
                <a:latin typeface="Arial Narrow" pitchFamily="34" charset="0"/>
                <a:cs typeface="Segoe UI" pitchFamily="34" charset="0"/>
              </a:rPr>
              <a:t>Note: - Need to move the “Clear” and “Save” buttons up so the wording is centered in the boxes</a:t>
            </a:r>
            <a:endParaRPr lang="en-US" sz="1100" b="1" dirty="0">
              <a:solidFill>
                <a:schemeClr val="tx1">
                  <a:lumMod val="75000"/>
                  <a:lumOff val="25000"/>
                </a:schemeClr>
              </a:solidFill>
              <a:latin typeface="Arial Narrow" pitchFamily="34" charset="0"/>
              <a:cs typeface="Segoe UI" pitchFamily="34" charset="0"/>
            </a:endParaRPr>
          </a:p>
        </p:txBody>
      </p:sp>
      <p:sp>
        <p:nvSpPr>
          <p:cNvPr id="25" name="TextBox 24"/>
          <p:cNvSpPr txBox="1"/>
          <p:nvPr/>
        </p:nvSpPr>
        <p:spPr>
          <a:xfrm>
            <a:off x="0" y="-10266"/>
            <a:ext cx="6858000" cy="307777"/>
          </a:xfrm>
          <a:prstGeom prst="rect">
            <a:avLst/>
          </a:prstGeom>
          <a:solidFill>
            <a:srgbClr val="FFC000"/>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New Customer</a:t>
            </a:r>
            <a:endParaRPr lang="en-US" sz="1400" b="1" dirty="0">
              <a:solidFill>
                <a:schemeClr val="tx1">
                  <a:lumMod val="75000"/>
                  <a:lumOff val="25000"/>
                </a:schemeClr>
              </a:solidFill>
              <a:latin typeface="Arial Narrow" pitchFamily="34" charset="0"/>
              <a:cs typeface="Segoe UI" pitchFamily="34" charset="0"/>
            </a:endParaRPr>
          </a:p>
        </p:txBody>
      </p:sp>
      <p:grpSp>
        <p:nvGrpSpPr>
          <p:cNvPr id="2058" name="Group 88"/>
          <p:cNvGrpSpPr/>
          <p:nvPr/>
        </p:nvGrpSpPr>
        <p:grpSpPr>
          <a:xfrm>
            <a:off x="6101360" y="6494626"/>
            <a:ext cx="367408" cy="307777"/>
            <a:chOff x="2912334" y="412273"/>
            <a:chExt cx="367408" cy="307777"/>
          </a:xfrm>
        </p:grpSpPr>
        <p:sp>
          <p:nvSpPr>
            <p:cNvPr id="90" name="Flowchart: Connector 8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1" name="TextBox 90"/>
            <p:cNvSpPr txBox="1"/>
            <p:nvPr/>
          </p:nvSpPr>
          <p:spPr>
            <a:xfrm>
              <a:off x="2912334" y="412273"/>
              <a:ext cx="367408" cy="307777"/>
            </a:xfrm>
            <a:prstGeom prst="rect">
              <a:avLst/>
            </a:prstGeom>
            <a:noFill/>
          </p:spPr>
          <p:txBody>
            <a:bodyPr wrap="none" rtlCol="0">
              <a:spAutoFit/>
            </a:bodyPr>
            <a:lstStyle/>
            <a:p>
              <a:pPr algn="ctr"/>
              <a:r>
                <a:rPr lang="en-US" sz="1400" b="1" dirty="0" smtClean="0"/>
                <a:t>37</a:t>
              </a:r>
              <a:endParaRPr lang="en-US" sz="1400" b="1" dirty="0"/>
            </a:p>
          </p:txBody>
        </p:sp>
      </p:grpSp>
      <p:pic>
        <p:nvPicPr>
          <p:cNvPr id="92" name="Picture 3"/>
          <p:cNvPicPr>
            <a:picLocks noChangeAspect="1" noChangeArrowheads="1"/>
          </p:cNvPicPr>
          <p:nvPr/>
        </p:nvPicPr>
        <p:blipFill>
          <a:blip r:embed="rId2" cstate="print"/>
          <a:srcRect t="41011" b="23540"/>
          <a:stretch>
            <a:fillRect/>
          </a:stretch>
        </p:blipFill>
        <p:spPr bwMode="auto">
          <a:xfrm>
            <a:off x="0" y="2777706"/>
            <a:ext cx="3119437" cy="1666298"/>
          </a:xfrm>
          <a:prstGeom prst="rect">
            <a:avLst/>
          </a:prstGeom>
          <a:noFill/>
          <a:ln w="9525">
            <a:noFill/>
            <a:miter lim="800000"/>
            <a:headEnd/>
            <a:tailEnd/>
          </a:ln>
        </p:spPr>
      </p:pic>
      <p:sp>
        <p:nvSpPr>
          <p:cNvPr id="11" name="Rectangle 10"/>
          <p:cNvSpPr/>
          <p:nvPr/>
        </p:nvSpPr>
        <p:spPr>
          <a:xfrm>
            <a:off x="234950" y="4044130"/>
            <a:ext cx="654050" cy="82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4153" y="3974184"/>
            <a:ext cx="1194558"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Win Probability Percent</a:t>
            </a:r>
            <a:endParaRPr lang="en-US" sz="700" b="1" dirty="0">
              <a:solidFill>
                <a:schemeClr val="bg1">
                  <a:lumMod val="65000"/>
                </a:schemeClr>
              </a:solidFill>
              <a:latin typeface="Arial" pitchFamily="34" charset="0"/>
              <a:cs typeface="Arial" pitchFamily="34" charset="0"/>
            </a:endParaRPr>
          </a:p>
        </p:txBody>
      </p:sp>
      <p:pic>
        <p:nvPicPr>
          <p:cNvPr id="9" name="Picture 5"/>
          <p:cNvPicPr>
            <a:picLocks noChangeAspect="1" noChangeArrowheads="1"/>
          </p:cNvPicPr>
          <p:nvPr/>
        </p:nvPicPr>
        <p:blipFill>
          <a:blip r:embed="rId4" cstate="print"/>
          <a:srcRect/>
          <a:stretch>
            <a:fillRect/>
          </a:stretch>
        </p:blipFill>
        <p:spPr bwMode="auto">
          <a:xfrm>
            <a:off x="1325216" y="4008054"/>
            <a:ext cx="136525" cy="153987"/>
          </a:xfrm>
          <a:prstGeom prst="rect">
            <a:avLst/>
          </a:prstGeom>
          <a:noFill/>
          <a:ln w="9525">
            <a:noFill/>
            <a:miter lim="800000"/>
            <a:headEnd/>
            <a:tailEnd/>
          </a:ln>
        </p:spPr>
      </p:pic>
      <p:sp>
        <p:nvSpPr>
          <p:cNvPr id="101" name="TextBox 100"/>
          <p:cNvSpPr txBox="1"/>
          <p:nvPr/>
        </p:nvSpPr>
        <p:spPr>
          <a:xfrm>
            <a:off x="0" y="595227"/>
            <a:ext cx="6858000" cy="292388"/>
          </a:xfrm>
          <a:prstGeom prst="rect">
            <a:avLst/>
          </a:prstGeom>
          <a:solidFill>
            <a:srgbClr val="FFC000"/>
          </a:solidFill>
        </p:spPr>
        <p:txBody>
          <a:bodyPr wrap="square" rtlCol="0">
            <a:spAutoFit/>
          </a:bodyPr>
          <a:lstStyle/>
          <a:p>
            <a:pPr algn="ctr"/>
            <a:r>
              <a:rPr lang="en-US" sz="1300" b="1" dirty="0" smtClean="0">
                <a:solidFill>
                  <a:schemeClr val="tx1">
                    <a:lumMod val="75000"/>
                    <a:lumOff val="25000"/>
                  </a:schemeClr>
                </a:solidFill>
                <a:latin typeface="Arial Narrow" pitchFamily="34" charset="0"/>
                <a:cs typeface="Segoe UI" pitchFamily="34" charset="0"/>
              </a:rPr>
              <a:t>This is the screen if “Who is Registered for Training?” field is selected as “Individual” or “Group”</a:t>
            </a:r>
            <a:endParaRPr lang="en-US" sz="1300" b="1" dirty="0">
              <a:solidFill>
                <a:schemeClr val="tx1">
                  <a:lumMod val="75000"/>
                  <a:lumOff val="25000"/>
                </a:schemeClr>
              </a:solidFill>
              <a:latin typeface="Arial Narrow" pitchFamily="34" charset="0"/>
              <a:cs typeface="Segoe UI" pitchFamily="34" charset="0"/>
            </a:endParaRPr>
          </a:p>
        </p:txBody>
      </p:sp>
      <p:sp>
        <p:nvSpPr>
          <p:cNvPr id="104" name="Slide Number Placeholder 103"/>
          <p:cNvSpPr>
            <a:spLocks noGrp="1"/>
          </p:cNvSpPr>
          <p:nvPr>
            <p:ph type="sldNum" sz="quarter" idx="12"/>
          </p:nvPr>
        </p:nvSpPr>
        <p:spPr/>
        <p:txBody>
          <a:bodyPr/>
          <a:lstStyle/>
          <a:p>
            <a:fld id="{CBDD6069-71F6-4609-A385-A9C5E0F2982E}" type="slidenum">
              <a:rPr lang="en-US" smtClean="0"/>
              <a:pPr/>
              <a:t>3</a:t>
            </a:fld>
            <a:endParaRPr lang="en-US"/>
          </a:p>
        </p:txBody>
      </p:sp>
      <p:sp>
        <p:nvSpPr>
          <p:cNvPr id="105" name="Footer Placeholder 104"/>
          <p:cNvSpPr>
            <a:spLocks noGrp="1"/>
          </p:cNvSpPr>
          <p:nvPr>
            <p:ph type="ftr" sz="quarter" idx="11"/>
          </p:nvPr>
        </p:nvSpPr>
        <p:spPr/>
        <p:txBody>
          <a:bodyPr/>
          <a:lstStyle/>
          <a:p>
            <a:r>
              <a:rPr lang="en-US" smtClean="0"/>
              <a:t>Mined Systems Proprietary &amp; Confidential</a:t>
            </a:r>
            <a:endParaRPr lang="en-US" dirty="0"/>
          </a:p>
        </p:txBody>
      </p:sp>
      <p:pic>
        <p:nvPicPr>
          <p:cNvPr id="164" name="Picture 4"/>
          <p:cNvPicPr>
            <a:picLocks noChangeAspect="1" noChangeArrowheads="1"/>
          </p:cNvPicPr>
          <p:nvPr/>
        </p:nvPicPr>
        <p:blipFill>
          <a:blip r:embed="rId3" cstate="print"/>
          <a:srcRect b="58436"/>
          <a:stretch>
            <a:fillRect/>
          </a:stretch>
        </p:blipFill>
        <p:spPr bwMode="auto">
          <a:xfrm>
            <a:off x="3555829" y="2250662"/>
            <a:ext cx="2957513" cy="1846885"/>
          </a:xfrm>
          <a:prstGeom prst="rect">
            <a:avLst/>
          </a:prstGeom>
          <a:noFill/>
          <a:ln w="9525">
            <a:noFill/>
            <a:miter lim="800000"/>
            <a:headEnd/>
            <a:tailEnd/>
          </a:ln>
        </p:spPr>
      </p:pic>
      <p:pic>
        <p:nvPicPr>
          <p:cNvPr id="165" name="Picture 3"/>
          <p:cNvPicPr>
            <a:picLocks noChangeAspect="1" noChangeArrowheads="1"/>
          </p:cNvPicPr>
          <p:nvPr/>
        </p:nvPicPr>
        <p:blipFill>
          <a:blip r:embed="rId2" cstate="print"/>
          <a:srcRect t="76094" b="6227"/>
          <a:stretch>
            <a:fillRect/>
          </a:stretch>
        </p:blipFill>
        <p:spPr bwMode="auto">
          <a:xfrm>
            <a:off x="3417288" y="1492030"/>
            <a:ext cx="3119437" cy="831040"/>
          </a:xfrm>
          <a:prstGeom prst="rect">
            <a:avLst/>
          </a:prstGeom>
          <a:noFill/>
          <a:ln w="9525">
            <a:noFill/>
            <a:miter lim="800000"/>
            <a:headEnd/>
            <a:tailEnd/>
          </a:ln>
        </p:spPr>
      </p:pic>
      <p:sp>
        <p:nvSpPr>
          <p:cNvPr id="166" name="Rectangle 165"/>
          <p:cNvSpPr/>
          <p:nvPr/>
        </p:nvSpPr>
        <p:spPr>
          <a:xfrm>
            <a:off x="3715738" y="168910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p:cNvSpPr txBox="1"/>
          <p:nvPr/>
        </p:nvSpPr>
        <p:spPr>
          <a:xfrm>
            <a:off x="3645891" y="1650905"/>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pic>
        <p:nvPicPr>
          <p:cNvPr id="168" name="Picture 5"/>
          <p:cNvPicPr>
            <a:picLocks noChangeAspect="1" noChangeArrowheads="1"/>
          </p:cNvPicPr>
          <p:nvPr/>
        </p:nvPicPr>
        <p:blipFill>
          <a:blip r:embed="rId4" cstate="print"/>
          <a:srcRect/>
          <a:stretch>
            <a:fillRect/>
          </a:stretch>
        </p:blipFill>
        <p:spPr bwMode="auto">
          <a:xfrm>
            <a:off x="4622259" y="1494275"/>
            <a:ext cx="136525" cy="153987"/>
          </a:xfrm>
          <a:prstGeom prst="rect">
            <a:avLst/>
          </a:prstGeom>
          <a:noFill/>
          <a:ln w="9525">
            <a:noFill/>
            <a:miter lim="800000"/>
            <a:headEnd/>
            <a:tailEnd/>
          </a:ln>
        </p:spPr>
      </p:pic>
      <p:pic>
        <p:nvPicPr>
          <p:cNvPr id="169" name="Picture 4"/>
          <p:cNvPicPr>
            <a:picLocks noChangeAspect="1" noChangeArrowheads="1"/>
          </p:cNvPicPr>
          <p:nvPr/>
        </p:nvPicPr>
        <p:blipFill>
          <a:blip r:embed="rId3" cstate="print"/>
          <a:srcRect t="81202" b="6451"/>
          <a:stretch>
            <a:fillRect/>
          </a:stretch>
        </p:blipFill>
        <p:spPr bwMode="auto">
          <a:xfrm>
            <a:off x="3591662" y="5817701"/>
            <a:ext cx="2957513" cy="548640"/>
          </a:xfrm>
          <a:prstGeom prst="rect">
            <a:avLst/>
          </a:prstGeom>
          <a:noFill/>
          <a:ln w="9525">
            <a:noFill/>
            <a:miter lim="800000"/>
            <a:headEnd/>
            <a:tailEnd/>
          </a:ln>
        </p:spPr>
      </p:pic>
      <p:sp>
        <p:nvSpPr>
          <p:cNvPr id="185" name="Rectangle 184"/>
          <p:cNvSpPr/>
          <p:nvPr/>
        </p:nvSpPr>
        <p:spPr>
          <a:xfrm>
            <a:off x="3627427" y="2338669"/>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3724963" y="2520331"/>
            <a:ext cx="228903" cy="12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3652681" y="2498618"/>
            <a:ext cx="904415"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Please Select..</a:t>
            </a:r>
            <a:endParaRPr lang="en-US" sz="800" b="1" dirty="0">
              <a:solidFill>
                <a:schemeClr val="tx1">
                  <a:lumMod val="65000"/>
                  <a:lumOff val="35000"/>
                </a:schemeClr>
              </a:solidFill>
              <a:latin typeface="Arial" pitchFamily="34" charset="0"/>
              <a:cs typeface="Arial" pitchFamily="34" charset="0"/>
            </a:endParaRPr>
          </a:p>
        </p:txBody>
      </p:sp>
      <p:sp>
        <p:nvSpPr>
          <p:cNvPr id="188" name="TextBox 187"/>
          <p:cNvSpPr txBox="1"/>
          <p:nvPr/>
        </p:nvSpPr>
        <p:spPr>
          <a:xfrm>
            <a:off x="3584505" y="2297784"/>
            <a:ext cx="1548822"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Who is Registered for Training?</a:t>
            </a:r>
            <a:endParaRPr lang="en-US" sz="700" b="1" dirty="0">
              <a:solidFill>
                <a:schemeClr val="bg1">
                  <a:lumMod val="65000"/>
                </a:schemeClr>
              </a:solidFill>
              <a:latin typeface="Arial" pitchFamily="34" charset="0"/>
              <a:cs typeface="Arial" pitchFamily="34" charset="0"/>
            </a:endParaRPr>
          </a:p>
        </p:txBody>
      </p:sp>
      <p:pic>
        <p:nvPicPr>
          <p:cNvPr id="189" name="Picture 4"/>
          <p:cNvPicPr>
            <a:picLocks noChangeAspect="1" noChangeArrowheads="1"/>
          </p:cNvPicPr>
          <p:nvPr/>
        </p:nvPicPr>
        <p:blipFill>
          <a:blip r:embed="rId3" cstate="print"/>
          <a:srcRect t="32117" b="58176"/>
          <a:stretch>
            <a:fillRect/>
          </a:stretch>
        </p:blipFill>
        <p:spPr bwMode="auto">
          <a:xfrm>
            <a:off x="3535701" y="4080295"/>
            <a:ext cx="2957513" cy="431321"/>
          </a:xfrm>
          <a:prstGeom prst="rect">
            <a:avLst/>
          </a:prstGeom>
          <a:noFill/>
          <a:ln w="9525">
            <a:noFill/>
            <a:miter lim="800000"/>
            <a:headEnd/>
            <a:tailEnd/>
          </a:ln>
        </p:spPr>
      </p:pic>
      <p:pic>
        <p:nvPicPr>
          <p:cNvPr id="190" name="Picture 4"/>
          <p:cNvPicPr>
            <a:picLocks noChangeAspect="1" noChangeArrowheads="1"/>
          </p:cNvPicPr>
          <p:nvPr/>
        </p:nvPicPr>
        <p:blipFill>
          <a:blip r:embed="rId3" cstate="print"/>
          <a:srcRect t="41241" b="30042"/>
          <a:stretch>
            <a:fillRect/>
          </a:stretch>
        </p:blipFill>
        <p:spPr bwMode="auto">
          <a:xfrm>
            <a:off x="3570207" y="4520242"/>
            <a:ext cx="2957513" cy="1276008"/>
          </a:xfrm>
          <a:prstGeom prst="rect">
            <a:avLst/>
          </a:prstGeom>
          <a:noFill/>
          <a:ln w="9525">
            <a:noFill/>
            <a:miter lim="800000"/>
            <a:headEnd/>
            <a:tailEnd/>
          </a:ln>
        </p:spPr>
      </p:pic>
      <p:sp>
        <p:nvSpPr>
          <p:cNvPr id="191" name="Rectangle 190"/>
          <p:cNvSpPr/>
          <p:nvPr/>
        </p:nvSpPr>
        <p:spPr>
          <a:xfrm>
            <a:off x="3734996" y="513664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3699655" y="5115021"/>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sp>
        <p:nvSpPr>
          <p:cNvPr id="193" name="Rectangle 192"/>
          <p:cNvSpPr/>
          <p:nvPr/>
        </p:nvSpPr>
        <p:spPr>
          <a:xfrm>
            <a:off x="3650432" y="4078331"/>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3573005" y="4037446"/>
            <a:ext cx="1353256"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Location</a:t>
            </a:r>
            <a:endParaRPr lang="en-US" sz="750" b="1" dirty="0">
              <a:solidFill>
                <a:schemeClr val="bg1">
                  <a:lumMod val="65000"/>
                </a:schemeClr>
              </a:solidFill>
              <a:latin typeface="Arial" pitchFamily="34" charset="0"/>
              <a:cs typeface="Arial" pitchFamily="34" charset="0"/>
            </a:endParaRPr>
          </a:p>
        </p:txBody>
      </p:sp>
      <p:sp>
        <p:nvSpPr>
          <p:cNvPr id="195" name="Rectangle 194"/>
          <p:cNvSpPr/>
          <p:nvPr/>
        </p:nvSpPr>
        <p:spPr>
          <a:xfrm>
            <a:off x="3682063" y="3161053"/>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3604637" y="3111542"/>
            <a:ext cx="1157689"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Date</a:t>
            </a:r>
            <a:endParaRPr lang="en-US" sz="750" b="1" dirty="0">
              <a:solidFill>
                <a:schemeClr val="bg1">
                  <a:lumMod val="65000"/>
                </a:schemeClr>
              </a:solidFill>
              <a:latin typeface="Arial" pitchFamily="34" charset="0"/>
              <a:cs typeface="Arial" pitchFamily="34" charset="0"/>
            </a:endParaRPr>
          </a:p>
        </p:txBody>
      </p:sp>
      <p:pic>
        <p:nvPicPr>
          <p:cNvPr id="97" name="Picture 5"/>
          <p:cNvPicPr>
            <a:picLocks noChangeAspect="1" noChangeArrowheads="1"/>
          </p:cNvPicPr>
          <p:nvPr/>
        </p:nvPicPr>
        <p:blipFill>
          <a:blip r:embed="rId4" cstate="print"/>
          <a:srcRect/>
          <a:stretch>
            <a:fillRect/>
          </a:stretch>
        </p:blipFill>
        <p:spPr bwMode="auto">
          <a:xfrm>
            <a:off x="4364846" y="2736642"/>
            <a:ext cx="136525" cy="153987"/>
          </a:xfrm>
          <a:prstGeom prst="rect">
            <a:avLst/>
          </a:prstGeom>
          <a:noFill/>
          <a:ln w="9525">
            <a:noFill/>
            <a:miter lim="800000"/>
            <a:headEnd/>
            <a:tailEnd/>
          </a:ln>
        </p:spPr>
      </p:pic>
      <p:pic>
        <p:nvPicPr>
          <p:cNvPr id="98" name="Picture 5"/>
          <p:cNvPicPr>
            <a:picLocks noChangeAspect="1" noChangeArrowheads="1"/>
          </p:cNvPicPr>
          <p:nvPr/>
        </p:nvPicPr>
        <p:blipFill>
          <a:blip r:embed="rId4" cstate="print"/>
          <a:srcRect/>
          <a:stretch>
            <a:fillRect/>
          </a:stretch>
        </p:blipFill>
        <p:spPr bwMode="auto">
          <a:xfrm>
            <a:off x="4694238" y="3156232"/>
            <a:ext cx="136525" cy="153987"/>
          </a:xfrm>
          <a:prstGeom prst="rect">
            <a:avLst/>
          </a:prstGeom>
          <a:noFill/>
          <a:ln w="9525">
            <a:noFill/>
            <a:miter lim="800000"/>
            <a:headEnd/>
            <a:tailEnd/>
          </a:ln>
        </p:spPr>
      </p:pic>
      <p:pic>
        <p:nvPicPr>
          <p:cNvPr id="99" name="Picture 5"/>
          <p:cNvPicPr>
            <a:picLocks noChangeAspect="1" noChangeArrowheads="1"/>
          </p:cNvPicPr>
          <p:nvPr/>
        </p:nvPicPr>
        <p:blipFill>
          <a:blip r:embed="rId4" cstate="print"/>
          <a:srcRect/>
          <a:stretch>
            <a:fillRect/>
          </a:stretch>
        </p:blipFill>
        <p:spPr bwMode="auto">
          <a:xfrm>
            <a:off x="4851582" y="3666983"/>
            <a:ext cx="136525" cy="153987"/>
          </a:xfrm>
          <a:prstGeom prst="rect">
            <a:avLst/>
          </a:prstGeom>
          <a:noFill/>
          <a:ln w="9525">
            <a:noFill/>
            <a:miter lim="800000"/>
            <a:headEnd/>
            <a:tailEnd/>
          </a:ln>
        </p:spPr>
      </p:pic>
      <p:pic>
        <p:nvPicPr>
          <p:cNvPr id="100" name="Picture 5"/>
          <p:cNvPicPr>
            <a:picLocks noChangeAspect="1" noChangeArrowheads="1"/>
          </p:cNvPicPr>
          <p:nvPr/>
        </p:nvPicPr>
        <p:blipFill>
          <a:blip r:embed="rId4" cstate="print"/>
          <a:srcRect/>
          <a:stretch>
            <a:fillRect/>
          </a:stretch>
        </p:blipFill>
        <p:spPr bwMode="auto">
          <a:xfrm>
            <a:off x="4584302" y="4507957"/>
            <a:ext cx="136525" cy="153987"/>
          </a:xfrm>
          <a:prstGeom prst="rect">
            <a:avLst/>
          </a:prstGeom>
          <a:noFill/>
          <a:ln w="9525">
            <a:noFill/>
            <a:miter lim="800000"/>
            <a:headEnd/>
            <a:tailEnd/>
          </a:ln>
        </p:spPr>
      </p:pic>
      <p:pic>
        <p:nvPicPr>
          <p:cNvPr id="215" name="Picture 5"/>
          <p:cNvPicPr>
            <a:picLocks noChangeAspect="1" noChangeArrowheads="1"/>
          </p:cNvPicPr>
          <p:nvPr/>
        </p:nvPicPr>
        <p:blipFill>
          <a:blip r:embed="rId4" cstate="print"/>
          <a:srcRect/>
          <a:stretch>
            <a:fillRect/>
          </a:stretch>
        </p:blipFill>
        <p:spPr bwMode="auto">
          <a:xfrm>
            <a:off x="4857472" y="4065134"/>
            <a:ext cx="136525" cy="153987"/>
          </a:xfrm>
          <a:prstGeom prst="rect">
            <a:avLst/>
          </a:prstGeom>
          <a:noFill/>
          <a:ln w="9525">
            <a:noFill/>
            <a:miter lim="800000"/>
            <a:headEnd/>
            <a:tailEnd/>
          </a:ln>
        </p:spPr>
      </p:pic>
      <p:grpSp>
        <p:nvGrpSpPr>
          <p:cNvPr id="134" name="Group 133"/>
          <p:cNvGrpSpPr/>
          <p:nvPr/>
        </p:nvGrpSpPr>
        <p:grpSpPr>
          <a:xfrm>
            <a:off x="1894363" y="1632717"/>
            <a:ext cx="367408" cy="307777"/>
            <a:chOff x="2912338" y="412273"/>
            <a:chExt cx="367408" cy="307777"/>
          </a:xfrm>
        </p:grpSpPr>
        <p:sp>
          <p:nvSpPr>
            <p:cNvPr id="135" name="Flowchart: Connector 13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6" name="TextBox 135"/>
            <p:cNvSpPr txBox="1"/>
            <p:nvPr/>
          </p:nvSpPr>
          <p:spPr>
            <a:xfrm>
              <a:off x="2912338" y="412273"/>
              <a:ext cx="367408" cy="307777"/>
            </a:xfrm>
            <a:prstGeom prst="rect">
              <a:avLst/>
            </a:prstGeom>
            <a:noFill/>
          </p:spPr>
          <p:txBody>
            <a:bodyPr wrap="none" rtlCol="0">
              <a:spAutoFit/>
            </a:bodyPr>
            <a:lstStyle/>
            <a:p>
              <a:pPr algn="ctr"/>
              <a:r>
                <a:rPr lang="en-US" sz="1400" b="1" dirty="0" smtClean="0"/>
                <a:t>16</a:t>
              </a:r>
              <a:endParaRPr lang="en-US" sz="1400" b="1" dirty="0"/>
            </a:p>
          </p:txBody>
        </p:sp>
      </p:grpSp>
      <p:grpSp>
        <p:nvGrpSpPr>
          <p:cNvPr id="137" name="Group 136"/>
          <p:cNvGrpSpPr/>
          <p:nvPr/>
        </p:nvGrpSpPr>
        <p:grpSpPr>
          <a:xfrm>
            <a:off x="1894363" y="2441281"/>
            <a:ext cx="367408" cy="307777"/>
            <a:chOff x="2912338" y="412273"/>
            <a:chExt cx="367408" cy="307777"/>
          </a:xfrm>
        </p:grpSpPr>
        <p:sp>
          <p:nvSpPr>
            <p:cNvPr id="138" name="Flowchart: Connector 13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9" name="TextBox 138"/>
            <p:cNvSpPr txBox="1"/>
            <p:nvPr/>
          </p:nvSpPr>
          <p:spPr>
            <a:xfrm>
              <a:off x="2912338" y="412273"/>
              <a:ext cx="367408" cy="307777"/>
            </a:xfrm>
            <a:prstGeom prst="rect">
              <a:avLst/>
            </a:prstGeom>
            <a:noFill/>
          </p:spPr>
          <p:txBody>
            <a:bodyPr wrap="none" rtlCol="0">
              <a:spAutoFit/>
            </a:bodyPr>
            <a:lstStyle/>
            <a:p>
              <a:pPr algn="ctr"/>
              <a:r>
                <a:rPr lang="en-US" sz="1400" b="1" dirty="0" smtClean="0"/>
                <a:t>18</a:t>
              </a:r>
              <a:endParaRPr lang="en-US" sz="1400" b="1" dirty="0"/>
            </a:p>
          </p:txBody>
        </p:sp>
      </p:grpSp>
      <p:grpSp>
        <p:nvGrpSpPr>
          <p:cNvPr id="140" name="Group 139"/>
          <p:cNvGrpSpPr/>
          <p:nvPr/>
        </p:nvGrpSpPr>
        <p:grpSpPr>
          <a:xfrm>
            <a:off x="1894363" y="4564144"/>
            <a:ext cx="367408" cy="307777"/>
            <a:chOff x="2912338" y="412273"/>
            <a:chExt cx="367408" cy="307777"/>
          </a:xfrm>
        </p:grpSpPr>
        <p:sp>
          <p:nvSpPr>
            <p:cNvPr id="141" name="Flowchart: Connector 14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2" name="TextBox 141"/>
            <p:cNvSpPr txBox="1"/>
            <p:nvPr/>
          </p:nvSpPr>
          <p:spPr>
            <a:xfrm>
              <a:off x="2912338" y="412273"/>
              <a:ext cx="367408" cy="307777"/>
            </a:xfrm>
            <a:prstGeom prst="rect">
              <a:avLst/>
            </a:prstGeom>
            <a:noFill/>
          </p:spPr>
          <p:txBody>
            <a:bodyPr wrap="none" rtlCol="0">
              <a:spAutoFit/>
            </a:bodyPr>
            <a:lstStyle/>
            <a:p>
              <a:pPr algn="ctr"/>
              <a:r>
                <a:rPr lang="en-US" sz="1400" b="1" dirty="0" smtClean="0"/>
                <a:t>23</a:t>
              </a:r>
              <a:endParaRPr lang="en-US" sz="1400" b="1" dirty="0"/>
            </a:p>
          </p:txBody>
        </p:sp>
      </p:grpSp>
      <p:grpSp>
        <p:nvGrpSpPr>
          <p:cNvPr id="143" name="Group 142"/>
          <p:cNvGrpSpPr/>
          <p:nvPr/>
        </p:nvGrpSpPr>
        <p:grpSpPr>
          <a:xfrm>
            <a:off x="1894363" y="4984287"/>
            <a:ext cx="367408" cy="307777"/>
            <a:chOff x="2912338" y="412273"/>
            <a:chExt cx="367408" cy="307777"/>
          </a:xfrm>
        </p:grpSpPr>
        <p:sp>
          <p:nvSpPr>
            <p:cNvPr id="144" name="Flowchart: Connector 14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5" name="TextBox 144"/>
            <p:cNvSpPr txBox="1"/>
            <p:nvPr/>
          </p:nvSpPr>
          <p:spPr>
            <a:xfrm>
              <a:off x="2912338" y="412273"/>
              <a:ext cx="367408" cy="307777"/>
            </a:xfrm>
            <a:prstGeom prst="rect">
              <a:avLst/>
            </a:prstGeom>
            <a:noFill/>
          </p:spPr>
          <p:txBody>
            <a:bodyPr wrap="none" rtlCol="0">
              <a:spAutoFit/>
            </a:bodyPr>
            <a:lstStyle/>
            <a:p>
              <a:pPr algn="ctr"/>
              <a:r>
                <a:rPr lang="en-US" sz="1400" b="1" dirty="0" smtClean="0"/>
                <a:t>24</a:t>
              </a:r>
              <a:endParaRPr lang="en-US" sz="1400" b="1" dirty="0"/>
            </a:p>
          </p:txBody>
        </p:sp>
      </p:grpSp>
      <p:grpSp>
        <p:nvGrpSpPr>
          <p:cNvPr id="146" name="Group 145"/>
          <p:cNvGrpSpPr/>
          <p:nvPr/>
        </p:nvGrpSpPr>
        <p:grpSpPr>
          <a:xfrm>
            <a:off x="1894363" y="5450586"/>
            <a:ext cx="367408" cy="307777"/>
            <a:chOff x="2912338" y="412273"/>
            <a:chExt cx="367408" cy="307777"/>
          </a:xfrm>
        </p:grpSpPr>
        <p:sp>
          <p:nvSpPr>
            <p:cNvPr id="147" name="Flowchart: Connector 14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8" name="TextBox 147"/>
            <p:cNvSpPr txBox="1"/>
            <p:nvPr/>
          </p:nvSpPr>
          <p:spPr>
            <a:xfrm>
              <a:off x="2912338" y="412273"/>
              <a:ext cx="367408" cy="307777"/>
            </a:xfrm>
            <a:prstGeom prst="rect">
              <a:avLst/>
            </a:prstGeom>
            <a:noFill/>
          </p:spPr>
          <p:txBody>
            <a:bodyPr wrap="none" rtlCol="0">
              <a:spAutoFit/>
            </a:bodyPr>
            <a:lstStyle/>
            <a:p>
              <a:pPr algn="ctr"/>
              <a:r>
                <a:rPr lang="en-US" sz="1400" b="1" dirty="0" smtClean="0"/>
                <a:t>25</a:t>
              </a:r>
              <a:endParaRPr lang="en-US" sz="1400" b="1" dirty="0"/>
            </a:p>
          </p:txBody>
        </p:sp>
      </p:grpSp>
      <p:grpSp>
        <p:nvGrpSpPr>
          <p:cNvPr id="149" name="Group 148"/>
          <p:cNvGrpSpPr/>
          <p:nvPr/>
        </p:nvGrpSpPr>
        <p:grpSpPr>
          <a:xfrm>
            <a:off x="1894363" y="2031773"/>
            <a:ext cx="367408" cy="307777"/>
            <a:chOff x="2912338" y="412273"/>
            <a:chExt cx="367408" cy="307777"/>
          </a:xfrm>
        </p:grpSpPr>
        <p:sp>
          <p:nvSpPr>
            <p:cNvPr id="150" name="Flowchart: Connector 14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1" name="TextBox 150"/>
            <p:cNvSpPr txBox="1"/>
            <p:nvPr/>
          </p:nvSpPr>
          <p:spPr>
            <a:xfrm>
              <a:off x="2912338" y="412273"/>
              <a:ext cx="367408" cy="307777"/>
            </a:xfrm>
            <a:prstGeom prst="rect">
              <a:avLst/>
            </a:prstGeom>
            <a:noFill/>
          </p:spPr>
          <p:txBody>
            <a:bodyPr wrap="none" rtlCol="0">
              <a:spAutoFit/>
            </a:bodyPr>
            <a:lstStyle/>
            <a:p>
              <a:pPr algn="ctr"/>
              <a:r>
                <a:rPr lang="en-US" sz="1400" b="1" dirty="0" smtClean="0"/>
                <a:t>17</a:t>
              </a:r>
              <a:endParaRPr lang="en-US" sz="1400" b="1" dirty="0"/>
            </a:p>
          </p:txBody>
        </p:sp>
      </p:grpSp>
      <p:grpSp>
        <p:nvGrpSpPr>
          <p:cNvPr id="152" name="Group 151"/>
          <p:cNvGrpSpPr/>
          <p:nvPr/>
        </p:nvGrpSpPr>
        <p:grpSpPr>
          <a:xfrm>
            <a:off x="1894363" y="2886890"/>
            <a:ext cx="367408" cy="307777"/>
            <a:chOff x="2912338" y="412273"/>
            <a:chExt cx="367408" cy="307777"/>
          </a:xfrm>
        </p:grpSpPr>
        <p:sp>
          <p:nvSpPr>
            <p:cNvPr id="153" name="Flowchart: Connector 15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4" name="TextBox 153"/>
            <p:cNvSpPr txBox="1"/>
            <p:nvPr/>
          </p:nvSpPr>
          <p:spPr>
            <a:xfrm>
              <a:off x="2912338" y="412273"/>
              <a:ext cx="367408" cy="307777"/>
            </a:xfrm>
            <a:prstGeom prst="rect">
              <a:avLst/>
            </a:prstGeom>
            <a:noFill/>
          </p:spPr>
          <p:txBody>
            <a:bodyPr wrap="none" rtlCol="0">
              <a:spAutoFit/>
            </a:bodyPr>
            <a:lstStyle/>
            <a:p>
              <a:pPr algn="ctr"/>
              <a:r>
                <a:rPr lang="en-US" sz="1400" b="1" dirty="0" smtClean="0"/>
                <a:t>19</a:t>
              </a:r>
              <a:endParaRPr lang="en-US" sz="1400" b="1" dirty="0"/>
            </a:p>
          </p:txBody>
        </p:sp>
      </p:grpSp>
      <p:grpSp>
        <p:nvGrpSpPr>
          <p:cNvPr id="155" name="Group 154"/>
          <p:cNvGrpSpPr/>
          <p:nvPr/>
        </p:nvGrpSpPr>
        <p:grpSpPr>
          <a:xfrm>
            <a:off x="1894363" y="3309118"/>
            <a:ext cx="367408" cy="307777"/>
            <a:chOff x="2912338" y="412273"/>
            <a:chExt cx="367408" cy="307777"/>
          </a:xfrm>
        </p:grpSpPr>
        <p:sp>
          <p:nvSpPr>
            <p:cNvPr id="156" name="Flowchart: Connector 15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7" name="TextBox 156"/>
            <p:cNvSpPr txBox="1"/>
            <p:nvPr/>
          </p:nvSpPr>
          <p:spPr>
            <a:xfrm>
              <a:off x="2912338" y="412273"/>
              <a:ext cx="367408" cy="307777"/>
            </a:xfrm>
            <a:prstGeom prst="rect">
              <a:avLst/>
            </a:prstGeom>
            <a:noFill/>
          </p:spPr>
          <p:txBody>
            <a:bodyPr wrap="none" rtlCol="0">
              <a:spAutoFit/>
            </a:bodyPr>
            <a:lstStyle/>
            <a:p>
              <a:pPr algn="ctr"/>
              <a:r>
                <a:rPr lang="en-US" sz="1400" b="1" dirty="0" smtClean="0"/>
                <a:t>20</a:t>
              </a:r>
              <a:endParaRPr lang="en-US" sz="1400" b="1" dirty="0"/>
            </a:p>
          </p:txBody>
        </p:sp>
      </p:grpSp>
      <p:grpSp>
        <p:nvGrpSpPr>
          <p:cNvPr id="158" name="Group 157"/>
          <p:cNvGrpSpPr/>
          <p:nvPr/>
        </p:nvGrpSpPr>
        <p:grpSpPr>
          <a:xfrm>
            <a:off x="1894363" y="3717556"/>
            <a:ext cx="367408" cy="307777"/>
            <a:chOff x="2912338" y="412273"/>
            <a:chExt cx="367408" cy="307777"/>
          </a:xfrm>
        </p:grpSpPr>
        <p:sp>
          <p:nvSpPr>
            <p:cNvPr id="159" name="Flowchart: Connector 15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0" name="TextBox 159"/>
            <p:cNvSpPr txBox="1"/>
            <p:nvPr/>
          </p:nvSpPr>
          <p:spPr>
            <a:xfrm>
              <a:off x="2912338" y="412273"/>
              <a:ext cx="367408" cy="307777"/>
            </a:xfrm>
            <a:prstGeom prst="rect">
              <a:avLst/>
            </a:prstGeom>
            <a:noFill/>
          </p:spPr>
          <p:txBody>
            <a:bodyPr wrap="none" rtlCol="0">
              <a:spAutoFit/>
            </a:bodyPr>
            <a:lstStyle/>
            <a:p>
              <a:pPr algn="ctr"/>
              <a:r>
                <a:rPr lang="en-US" sz="1400" b="1" dirty="0" smtClean="0"/>
                <a:t>21</a:t>
              </a:r>
              <a:endParaRPr lang="en-US" sz="1400" b="1" dirty="0"/>
            </a:p>
          </p:txBody>
        </p:sp>
      </p:grpSp>
      <p:grpSp>
        <p:nvGrpSpPr>
          <p:cNvPr id="161" name="Group 160"/>
          <p:cNvGrpSpPr/>
          <p:nvPr/>
        </p:nvGrpSpPr>
        <p:grpSpPr>
          <a:xfrm>
            <a:off x="1894363" y="4129264"/>
            <a:ext cx="367408" cy="307777"/>
            <a:chOff x="2912338" y="412273"/>
            <a:chExt cx="367408" cy="307777"/>
          </a:xfrm>
        </p:grpSpPr>
        <p:sp>
          <p:nvSpPr>
            <p:cNvPr id="162" name="Flowchart: Connector 16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3" name="TextBox 162"/>
            <p:cNvSpPr txBox="1"/>
            <p:nvPr/>
          </p:nvSpPr>
          <p:spPr>
            <a:xfrm>
              <a:off x="2912338" y="412273"/>
              <a:ext cx="367408" cy="307777"/>
            </a:xfrm>
            <a:prstGeom prst="rect">
              <a:avLst/>
            </a:prstGeom>
            <a:noFill/>
          </p:spPr>
          <p:txBody>
            <a:bodyPr wrap="none" rtlCol="0">
              <a:spAutoFit/>
            </a:bodyPr>
            <a:lstStyle/>
            <a:p>
              <a:pPr algn="ctr"/>
              <a:r>
                <a:rPr lang="en-US" sz="1400" b="1" dirty="0" smtClean="0"/>
                <a:t>22</a:t>
              </a:r>
              <a:endParaRPr lang="en-US" sz="1400" b="1" dirty="0"/>
            </a:p>
          </p:txBody>
        </p:sp>
      </p:grpSp>
      <p:grpSp>
        <p:nvGrpSpPr>
          <p:cNvPr id="216" name="Group 215"/>
          <p:cNvGrpSpPr/>
          <p:nvPr/>
        </p:nvGrpSpPr>
        <p:grpSpPr>
          <a:xfrm>
            <a:off x="5329330" y="1599629"/>
            <a:ext cx="367408" cy="307777"/>
            <a:chOff x="2912338" y="412273"/>
            <a:chExt cx="367408" cy="307777"/>
          </a:xfrm>
        </p:grpSpPr>
        <p:sp>
          <p:nvSpPr>
            <p:cNvPr id="217" name="Flowchart: Connector 21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8" name="TextBox 217"/>
            <p:cNvSpPr txBox="1"/>
            <p:nvPr/>
          </p:nvSpPr>
          <p:spPr>
            <a:xfrm>
              <a:off x="2912338" y="412273"/>
              <a:ext cx="367408" cy="307777"/>
            </a:xfrm>
            <a:prstGeom prst="rect">
              <a:avLst/>
            </a:prstGeom>
            <a:noFill/>
          </p:spPr>
          <p:txBody>
            <a:bodyPr wrap="none" rtlCol="0">
              <a:spAutoFit/>
            </a:bodyPr>
            <a:lstStyle/>
            <a:p>
              <a:pPr algn="ctr"/>
              <a:r>
                <a:rPr lang="en-US" sz="1400" b="1" dirty="0" smtClean="0"/>
                <a:t>26</a:t>
              </a:r>
              <a:endParaRPr lang="en-US" sz="1400" b="1" dirty="0"/>
            </a:p>
          </p:txBody>
        </p:sp>
      </p:grpSp>
      <p:grpSp>
        <p:nvGrpSpPr>
          <p:cNvPr id="219" name="Group 218"/>
          <p:cNvGrpSpPr/>
          <p:nvPr/>
        </p:nvGrpSpPr>
        <p:grpSpPr>
          <a:xfrm>
            <a:off x="5329330" y="1997688"/>
            <a:ext cx="367408" cy="307777"/>
            <a:chOff x="2912338" y="412273"/>
            <a:chExt cx="367408" cy="307777"/>
          </a:xfrm>
        </p:grpSpPr>
        <p:sp>
          <p:nvSpPr>
            <p:cNvPr id="220" name="Flowchart: Connector 21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1" name="TextBox 220"/>
            <p:cNvSpPr txBox="1"/>
            <p:nvPr/>
          </p:nvSpPr>
          <p:spPr>
            <a:xfrm>
              <a:off x="2912338" y="412273"/>
              <a:ext cx="367408" cy="307777"/>
            </a:xfrm>
            <a:prstGeom prst="rect">
              <a:avLst/>
            </a:prstGeom>
            <a:noFill/>
          </p:spPr>
          <p:txBody>
            <a:bodyPr wrap="none" rtlCol="0">
              <a:spAutoFit/>
            </a:bodyPr>
            <a:lstStyle/>
            <a:p>
              <a:pPr algn="ctr"/>
              <a:r>
                <a:rPr lang="en-US" sz="1400" b="1" dirty="0" smtClean="0"/>
                <a:t>27</a:t>
              </a:r>
              <a:endParaRPr lang="en-US" sz="1400" b="1" dirty="0"/>
            </a:p>
          </p:txBody>
        </p:sp>
      </p:grpSp>
      <p:grpSp>
        <p:nvGrpSpPr>
          <p:cNvPr id="222" name="Group 221"/>
          <p:cNvGrpSpPr/>
          <p:nvPr/>
        </p:nvGrpSpPr>
        <p:grpSpPr>
          <a:xfrm>
            <a:off x="5329330" y="2436692"/>
            <a:ext cx="367408" cy="307777"/>
            <a:chOff x="2912338" y="412273"/>
            <a:chExt cx="367408" cy="307777"/>
          </a:xfrm>
        </p:grpSpPr>
        <p:sp>
          <p:nvSpPr>
            <p:cNvPr id="223" name="Flowchart: Connector 22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4" name="TextBox 223"/>
            <p:cNvSpPr txBox="1"/>
            <p:nvPr/>
          </p:nvSpPr>
          <p:spPr>
            <a:xfrm>
              <a:off x="2912338" y="412273"/>
              <a:ext cx="367408" cy="307777"/>
            </a:xfrm>
            <a:prstGeom prst="rect">
              <a:avLst/>
            </a:prstGeom>
            <a:noFill/>
          </p:spPr>
          <p:txBody>
            <a:bodyPr wrap="none" rtlCol="0">
              <a:spAutoFit/>
            </a:bodyPr>
            <a:lstStyle/>
            <a:p>
              <a:pPr algn="ctr"/>
              <a:r>
                <a:rPr lang="en-US" sz="1400" b="1" dirty="0" smtClean="0"/>
                <a:t>28</a:t>
              </a:r>
              <a:endParaRPr lang="en-US" sz="1400" b="1" dirty="0"/>
            </a:p>
          </p:txBody>
        </p:sp>
      </p:grpSp>
      <p:grpSp>
        <p:nvGrpSpPr>
          <p:cNvPr id="225" name="Group 224"/>
          <p:cNvGrpSpPr/>
          <p:nvPr/>
        </p:nvGrpSpPr>
        <p:grpSpPr>
          <a:xfrm>
            <a:off x="5329330" y="2862047"/>
            <a:ext cx="367408" cy="307777"/>
            <a:chOff x="2912338" y="412273"/>
            <a:chExt cx="367408" cy="307777"/>
          </a:xfrm>
        </p:grpSpPr>
        <p:sp>
          <p:nvSpPr>
            <p:cNvPr id="226" name="Flowchart: Connector 22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7" name="TextBox 226"/>
            <p:cNvSpPr txBox="1"/>
            <p:nvPr/>
          </p:nvSpPr>
          <p:spPr>
            <a:xfrm>
              <a:off x="2912338" y="412273"/>
              <a:ext cx="367408" cy="307777"/>
            </a:xfrm>
            <a:prstGeom prst="rect">
              <a:avLst/>
            </a:prstGeom>
            <a:noFill/>
          </p:spPr>
          <p:txBody>
            <a:bodyPr wrap="none" rtlCol="0">
              <a:spAutoFit/>
            </a:bodyPr>
            <a:lstStyle/>
            <a:p>
              <a:pPr algn="ctr"/>
              <a:r>
                <a:rPr lang="en-US" sz="1400" b="1" dirty="0" smtClean="0"/>
                <a:t>29</a:t>
              </a:r>
              <a:endParaRPr lang="en-US" sz="1400" b="1" dirty="0"/>
            </a:p>
          </p:txBody>
        </p:sp>
      </p:grpSp>
      <p:grpSp>
        <p:nvGrpSpPr>
          <p:cNvPr id="228" name="Group 227"/>
          <p:cNvGrpSpPr/>
          <p:nvPr/>
        </p:nvGrpSpPr>
        <p:grpSpPr>
          <a:xfrm>
            <a:off x="5329330" y="3306368"/>
            <a:ext cx="367408" cy="307777"/>
            <a:chOff x="2912337" y="412273"/>
            <a:chExt cx="367408" cy="307777"/>
          </a:xfrm>
        </p:grpSpPr>
        <p:sp>
          <p:nvSpPr>
            <p:cNvPr id="229" name="Flowchart: Connector 22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0" name="TextBox 229"/>
            <p:cNvSpPr txBox="1"/>
            <p:nvPr/>
          </p:nvSpPr>
          <p:spPr>
            <a:xfrm>
              <a:off x="2912337" y="412273"/>
              <a:ext cx="367408" cy="307777"/>
            </a:xfrm>
            <a:prstGeom prst="rect">
              <a:avLst/>
            </a:prstGeom>
            <a:noFill/>
          </p:spPr>
          <p:txBody>
            <a:bodyPr wrap="none" rtlCol="0">
              <a:spAutoFit/>
            </a:bodyPr>
            <a:lstStyle/>
            <a:p>
              <a:pPr algn="ctr"/>
              <a:r>
                <a:rPr lang="en-US" sz="1400" b="1" dirty="0" smtClean="0"/>
                <a:t>30</a:t>
              </a:r>
              <a:endParaRPr lang="en-US" sz="1400" b="1" dirty="0"/>
            </a:p>
          </p:txBody>
        </p:sp>
      </p:grpSp>
      <p:grpSp>
        <p:nvGrpSpPr>
          <p:cNvPr id="231" name="Group 230"/>
          <p:cNvGrpSpPr/>
          <p:nvPr/>
        </p:nvGrpSpPr>
        <p:grpSpPr>
          <a:xfrm>
            <a:off x="5329330" y="3755117"/>
            <a:ext cx="367408" cy="307777"/>
            <a:chOff x="2912338" y="412273"/>
            <a:chExt cx="367408" cy="307777"/>
          </a:xfrm>
        </p:grpSpPr>
        <p:sp>
          <p:nvSpPr>
            <p:cNvPr id="232" name="Flowchart: Connector 23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3" name="TextBox 232"/>
            <p:cNvSpPr txBox="1"/>
            <p:nvPr/>
          </p:nvSpPr>
          <p:spPr>
            <a:xfrm>
              <a:off x="2912338" y="412273"/>
              <a:ext cx="367408" cy="307777"/>
            </a:xfrm>
            <a:prstGeom prst="rect">
              <a:avLst/>
            </a:prstGeom>
            <a:noFill/>
          </p:spPr>
          <p:txBody>
            <a:bodyPr wrap="none" rtlCol="0">
              <a:spAutoFit/>
            </a:bodyPr>
            <a:lstStyle/>
            <a:p>
              <a:pPr algn="ctr"/>
              <a:r>
                <a:rPr lang="en-US" sz="1400" b="1" dirty="0" smtClean="0"/>
                <a:t>31</a:t>
              </a:r>
              <a:endParaRPr lang="en-US" sz="1400" b="1" dirty="0"/>
            </a:p>
          </p:txBody>
        </p:sp>
      </p:grpSp>
      <p:grpSp>
        <p:nvGrpSpPr>
          <p:cNvPr id="234" name="Group 233"/>
          <p:cNvGrpSpPr/>
          <p:nvPr/>
        </p:nvGrpSpPr>
        <p:grpSpPr>
          <a:xfrm>
            <a:off x="5329330" y="4184079"/>
            <a:ext cx="367408" cy="307777"/>
            <a:chOff x="2912338" y="412273"/>
            <a:chExt cx="367408" cy="307777"/>
          </a:xfrm>
        </p:grpSpPr>
        <p:sp>
          <p:nvSpPr>
            <p:cNvPr id="235" name="Flowchart: Connector 23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6" name="TextBox 235"/>
            <p:cNvSpPr txBox="1"/>
            <p:nvPr/>
          </p:nvSpPr>
          <p:spPr>
            <a:xfrm>
              <a:off x="2912338" y="412273"/>
              <a:ext cx="367408" cy="307777"/>
            </a:xfrm>
            <a:prstGeom prst="rect">
              <a:avLst/>
            </a:prstGeom>
            <a:noFill/>
          </p:spPr>
          <p:txBody>
            <a:bodyPr wrap="none" rtlCol="0">
              <a:spAutoFit/>
            </a:bodyPr>
            <a:lstStyle/>
            <a:p>
              <a:pPr algn="ctr"/>
              <a:r>
                <a:rPr lang="en-US" sz="1400" b="1" dirty="0" smtClean="0"/>
                <a:t>32</a:t>
              </a:r>
              <a:endParaRPr lang="en-US" sz="1400" b="1" dirty="0"/>
            </a:p>
          </p:txBody>
        </p:sp>
      </p:grpSp>
      <p:grpSp>
        <p:nvGrpSpPr>
          <p:cNvPr id="237" name="Group 236"/>
          <p:cNvGrpSpPr/>
          <p:nvPr/>
        </p:nvGrpSpPr>
        <p:grpSpPr>
          <a:xfrm>
            <a:off x="5329330" y="5927075"/>
            <a:ext cx="367408" cy="307777"/>
            <a:chOff x="2912337" y="412273"/>
            <a:chExt cx="367408" cy="307777"/>
          </a:xfrm>
        </p:grpSpPr>
        <p:sp>
          <p:nvSpPr>
            <p:cNvPr id="238" name="Flowchart: Connector 23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9" name="TextBox 238"/>
            <p:cNvSpPr txBox="1"/>
            <p:nvPr/>
          </p:nvSpPr>
          <p:spPr>
            <a:xfrm>
              <a:off x="2912337" y="412273"/>
              <a:ext cx="367408" cy="307777"/>
            </a:xfrm>
            <a:prstGeom prst="rect">
              <a:avLst/>
            </a:prstGeom>
            <a:noFill/>
          </p:spPr>
          <p:txBody>
            <a:bodyPr wrap="none" rtlCol="0">
              <a:spAutoFit/>
            </a:bodyPr>
            <a:lstStyle/>
            <a:p>
              <a:pPr algn="ctr"/>
              <a:r>
                <a:rPr lang="en-US" sz="1400" b="1" dirty="0" smtClean="0"/>
                <a:t>36</a:t>
              </a:r>
              <a:endParaRPr lang="en-US" sz="1400" b="1" dirty="0"/>
            </a:p>
          </p:txBody>
        </p:sp>
      </p:grpSp>
      <p:grpSp>
        <p:nvGrpSpPr>
          <p:cNvPr id="240" name="Group 239"/>
          <p:cNvGrpSpPr/>
          <p:nvPr/>
        </p:nvGrpSpPr>
        <p:grpSpPr>
          <a:xfrm>
            <a:off x="5329330" y="4639849"/>
            <a:ext cx="367408" cy="307777"/>
            <a:chOff x="2912337" y="412273"/>
            <a:chExt cx="367408" cy="307777"/>
          </a:xfrm>
        </p:grpSpPr>
        <p:sp>
          <p:nvSpPr>
            <p:cNvPr id="241" name="Flowchart: Connector 24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2" name="TextBox 241"/>
            <p:cNvSpPr txBox="1"/>
            <p:nvPr/>
          </p:nvSpPr>
          <p:spPr>
            <a:xfrm>
              <a:off x="2912337" y="412273"/>
              <a:ext cx="367408" cy="307777"/>
            </a:xfrm>
            <a:prstGeom prst="rect">
              <a:avLst/>
            </a:prstGeom>
            <a:noFill/>
          </p:spPr>
          <p:txBody>
            <a:bodyPr wrap="none" rtlCol="0">
              <a:spAutoFit/>
            </a:bodyPr>
            <a:lstStyle/>
            <a:p>
              <a:pPr algn="ctr"/>
              <a:r>
                <a:rPr lang="en-US" sz="1400" b="1" dirty="0" smtClean="0"/>
                <a:t>33</a:t>
              </a:r>
              <a:endParaRPr lang="en-US" sz="1400" b="1" dirty="0"/>
            </a:p>
          </p:txBody>
        </p:sp>
      </p:grpSp>
      <p:grpSp>
        <p:nvGrpSpPr>
          <p:cNvPr id="243" name="Group 242"/>
          <p:cNvGrpSpPr/>
          <p:nvPr/>
        </p:nvGrpSpPr>
        <p:grpSpPr>
          <a:xfrm>
            <a:off x="5329330" y="5048290"/>
            <a:ext cx="367408" cy="307777"/>
            <a:chOff x="2912337" y="412273"/>
            <a:chExt cx="367408" cy="307777"/>
          </a:xfrm>
        </p:grpSpPr>
        <p:sp>
          <p:nvSpPr>
            <p:cNvPr id="244" name="Flowchart: Connector 24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5" name="TextBox 244"/>
            <p:cNvSpPr txBox="1"/>
            <p:nvPr/>
          </p:nvSpPr>
          <p:spPr>
            <a:xfrm>
              <a:off x="2912337" y="412273"/>
              <a:ext cx="367408" cy="307777"/>
            </a:xfrm>
            <a:prstGeom prst="rect">
              <a:avLst/>
            </a:prstGeom>
            <a:noFill/>
          </p:spPr>
          <p:txBody>
            <a:bodyPr wrap="none" rtlCol="0">
              <a:spAutoFit/>
            </a:bodyPr>
            <a:lstStyle/>
            <a:p>
              <a:pPr algn="ctr"/>
              <a:r>
                <a:rPr lang="en-US" sz="1400" b="1" dirty="0" smtClean="0"/>
                <a:t>34</a:t>
              </a:r>
              <a:endParaRPr lang="en-US" sz="1400" b="1" dirty="0"/>
            </a:p>
          </p:txBody>
        </p:sp>
      </p:grpSp>
      <p:grpSp>
        <p:nvGrpSpPr>
          <p:cNvPr id="246" name="Group 245"/>
          <p:cNvGrpSpPr/>
          <p:nvPr/>
        </p:nvGrpSpPr>
        <p:grpSpPr>
          <a:xfrm>
            <a:off x="5329330" y="5472749"/>
            <a:ext cx="367408" cy="307777"/>
            <a:chOff x="2912337" y="412273"/>
            <a:chExt cx="367408" cy="307777"/>
          </a:xfrm>
        </p:grpSpPr>
        <p:sp>
          <p:nvSpPr>
            <p:cNvPr id="247" name="Flowchart: Connector 24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8" name="TextBox 247"/>
            <p:cNvSpPr txBox="1"/>
            <p:nvPr/>
          </p:nvSpPr>
          <p:spPr>
            <a:xfrm>
              <a:off x="2912337" y="412273"/>
              <a:ext cx="367408" cy="307777"/>
            </a:xfrm>
            <a:prstGeom prst="rect">
              <a:avLst/>
            </a:prstGeom>
            <a:noFill/>
          </p:spPr>
          <p:txBody>
            <a:bodyPr wrap="none" rtlCol="0">
              <a:spAutoFit/>
            </a:bodyPr>
            <a:lstStyle/>
            <a:p>
              <a:pPr algn="ctr"/>
              <a:r>
                <a:rPr lang="en-US" sz="1400" b="1" dirty="0" smtClean="0"/>
                <a:t>35</a:t>
              </a:r>
              <a:endParaRPr lang="en-US" sz="1400" b="1"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b="67675"/>
          <a:stretch>
            <a:fillRect/>
          </a:stretch>
        </p:blipFill>
        <p:spPr bwMode="auto">
          <a:xfrm>
            <a:off x="0" y="1479512"/>
            <a:ext cx="3119437" cy="1519454"/>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t="67636" b="23089"/>
          <a:stretch>
            <a:fillRect/>
          </a:stretch>
        </p:blipFill>
        <p:spPr bwMode="auto">
          <a:xfrm>
            <a:off x="0" y="5133163"/>
            <a:ext cx="3119437" cy="435996"/>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t="69135" b="18876"/>
          <a:stretch>
            <a:fillRect/>
          </a:stretch>
        </p:blipFill>
        <p:spPr bwMode="auto">
          <a:xfrm>
            <a:off x="124455" y="5559220"/>
            <a:ext cx="2957513" cy="532737"/>
          </a:xfrm>
          <a:prstGeom prst="rect">
            <a:avLst/>
          </a:prstGeom>
          <a:noFill/>
          <a:ln w="9525">
            <a:noFill/>
            <a:miter lim="800000"/>
            <a:headEnd/>
            <a:tailEnd/>
          </a:ln>
        </p:spPr>
      </p:pic>
      <p:pic>
        <p:nvPicPr>
          <p:cNvPr id="15" name="Picture 5"/>
          <p:cNvPicPr>
            <a:picLocks noChangeAspect="1" noChangeArrowheads="1"/>
          </p:cNvPicPr>
          <p:nvPr/>
        </p:nvPicPr>
        <p:blipFill>
          <a:blip r:embed="rId4" cstate="print"/>
          <a:srcRect/>
          <a:stretch>
            <a:fillRect/>
          </a:stretch>
        </p:blipFill>
        <p:spPr bwMode="auto">
          <a:xfrm>
            <a:off x="754121" y="5102498"/>
            <a:ext cx="136525" cy="153987"/>
          </a:xfrm>
          <a:prstGeom prst="rect">
            <a:avLst/>
          </a:prstGeom>
          <a:noFill/>
          <a:ln w="9525">
            <a:noFill/>
            <a:miter lim="800000"/>
            <a:headEnd/>
            <a:tailEnd/>
          </a:ln>
        </p:spPr>
      </p:pic>
      <p:pic>
        <p:nvPicPr>
          <p:cNvPr id="16" name="Picture 5"/>
          <p:cNvPicPr>
            <a:picLocks noChangeAspect="1" noChangeArrowheads="1"/>
          </p:cNvPicPr>
          <p:nvPr/>
        </p:nvPicPr>
        <p:blipFill>
          <a:blip r:embed="rId4" cstate="print"/>
          <a:srcRect/>
          <a:stretch>
            <a:fillRect/>
          </a:stretch>
        </p:blipFill>
        <p:spPr bwMode="auto">
          <a:xfrm>
            <a:off x="1198621" y="5540648"/>
            <a:ext cx="136525" cy="153987"/>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t="67636" b="23089"/>
          <a:stretch>
            <a:fillRect/>
          </a:stretch>
        </p:blipFill>
        <p:spPr bwMode="auto">
          <a:xfrm>
            <a:off x="0" y="4707713"/>
            <a:ext cx="3119437" cy="435996"/>
          </a:xfrm>
          <a:prstGeom prst="rect">
            <a:avLst/>
          </a:prstGeom>
          <a:noFill/>
          <a:ln w="9525">
            <a:noFill/>
            <a:miter lim="800000"/>
            <a:headEnd/>
            <a:tailEnd/>
          </a:ln>
        </p:spPr>
      </p:pic>
      <p:sp>
        <p:nvSpPr>
          <p:cNvPr id="18" name="Rectangle 17"/>
          <p:cNvSpPr/>
          <p:nvPr/>
        </p:nvSpPr>
        <p:spPr>
          <a:xfrm>
            <a:off x="247650" y="4725824"/>
            <a:ext cx="546100"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7800" y="4662228"/>
            <a:ext cx="1393330"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Weighted Opportunity Value</a:t>
            </a:r>
            <a:endParaRPr lang="en-US" sz="700" b="1" dirty="0">
              <a:solidFill>
                <a:schemeClr val="bg1">
                  <a:lumMod val="65000"/>
                </a:schemeClr>
              </a:solidFill>
              <a:latin typeface="Arial" pitchFamily="34" charset="0"/>
              <a:cs typeface="Arial" pitchFamily="34" charset="0"/>
            </a:endParaRPr>
          </a:p>
        </p:txBody>
      </p:sp>
      <p:pic>
        <p:nvPicPr>
          <p:cNvPr id="2053" name="Picture 5"/>
          <p:cNvPicPr>
            <a:picLocks noChangeAspect="1" noChangeArrowheads="1"/>
          </p:cNvPicPr>
          <p:nvPr/>
        </p:nvPicPr>
        <p:blipFill>
          <a:blip r:embed="rId5" cstate="print"/>
          <a:srcRect/>
          <a:stretch>
            <a:fillRect/>
          </a:stretch>
        </p:blipFill>
        <p:spPr bwMode="auto">
          <a:xfrm>
            <a:off x="4451308" y="6895247"/>
            <a:ext cx="1957387" cy="444500"/>
          </a:xfrm>
          <a:prstGeom prst="rect">
            <a:avLst/>
          </a:prstGeom>
          <a:noFill/>
          <a:ln w="9525">
            <a:noFill/>
            <a:miter lim="800000"/>
            <a:headEnd/>
            <a:tailEnd/>
          </a:ln>
        </p:spPr>
      </p:pic>
      <p:sp>
        <p:nvSpPr>
          <p:cNvPr id="24" name="TextBox 23"/>
          <p:cNvSpPr txBox="1"/>
          <p:nvPr/>
        </p:nvSpPr>
        <p:spPr>
          <a:xfrm>
            <a:off x="0" y="7519130"/>
            <a:ext cx="6858000" cy="261610"/>
          </a:xfrm>
          <a:prstGeom prst="rect">
            <a:avLst/>
          </a:prstGeom>
          <a:solidFill>
            <a:srgbClr val="FFC000"/>
          </a:solidFill>
        </p:spPr>
        <p:txBody>
          <a:bodyPr wrap="square" rtlCol="0">
            <a:spAutoFit/>
          </a:bodyPr>
          <a:lstStyle/>
          <a:p>
            <a:pPr algn="ctr"/>
            <a:r>
              <a:rPr lang="en-US" sz="1100" b="1" dirty="0" smtClean="0">
                <a:solidFill>
                  <a:schemeClr val="tx1">
                    <a:lumMod val="75000"/>
                    <a:lumOff val="25000"/>
                  </a:schemeClr>
                </a:solidFill>
                <a:latin typeface="Arial Narrow" pitchFamily="34" charset="0"/>
                <a:cs typeface="Segoe UI" pitchFamily="34" charset="0"/>
              </a:rPr>
              <a:t>Note: - Need to move the “Clear” and “Save” buttons up so the wording is centered in the boxes</a:t>
            </a:r>
            <a:endParaRPr lang="en-US" sz="1100" b="1" dirty="0">
              <a:solidFill>
                <a:schemeClr val="tx1">
                  <a:lumMod val="75000"/>
                  <a:lumOff val="25000"/>
                </a:schemeClr>
              </a:solidFill>
              <a:latin typeface="Arial Narrow" pitchFamily="34" charset="0"/>
              <a:cs typeface="Segoe UI" pitchFamily="34" charset="0"/>
            </a:endParaRPr>
          </a:p>
        </p:txBody>
      </p:sp>
      <p:pic>
        <p:nvPicPr>
          <p:cNvPr id="92" name="Picture 3"/>
          <p:cNvPicPr>
            <a:picLocks noChangeAspect="1" noChangeArrowheads="1"/>
          </p:cNvPicPr>
          <p:nvPr/>
        </p:nvPicPr>
        <p:blipFill>
          <a:blip r:embed="rId2" cstate="print"/>
          <a:srcRect t="41011" b="23540"/>
          <a:stretch>
            <a:fillRect/>
          </a:stretch>
        </p:blipFill>
        <p:spPr bwMode="auto">
          <a:xfrm>
            <a:off x="0" y="3024846"/>
            <a:ext cx="3119437" cy="1666298"/>
          </a:xfrm>
          <a:prstGeom prst="rect">
            <a:avLst/>
          </a:prstGeom>
          <a:noFill/>
          <a:ln w="9525">
            <a:noFill/>
            <a:miter lim="800000"/>
            <a:headEnd/>
            <a:tailEnd/>
          </a:ln>
        </p:spPr>
      </p:pic>
      <p:sp>
        <p:nvSpPr>
          <p:cNvPr id="11" name="Rectangle 10"/>
          <p:cNvSpPr/>
          <p:nvPr/>
        </p:nvSpPr>
        <p:spPr>
          <a:xfrm>
            <a:off x="234950" y="4291270"/>
            <a:ext cx="654050" cy="82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4153" y="4221324"/>
            <a:ext cx="1194558"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Win Probability Percent</a:t>
            </a:r>
            <a:endParaRPr lang="en-US" sz="700" b="1" dirty="0">
              <a:solidFill>
                <a:schemeClr val="bg1">
                  <a:lumMod val="65000"/>
                </a:schemeClr>
              </a:solidFill>
              <a:latin typeface="Arial" pitchFamily="34" charset="0"/>
              <a:cs typeface="Arial" pitchFamily="34" charset="0"/>
            </a:endParaRPr>
          </a:p>
        </p:txBody>
      </p:sp>
      <p:pic>
        <p:nvPicPr>
          <p:cNvPr id="9" name="Picture 5"/>
          <p:cNvPicPr>
            <a:picLocks noChangeAspect="1" noChangeArrowheads="1"/>
          </p:cNvPicPr>
          <p:nvPr/>
        </p:nvPicPr>
        <p:blipFill>
          <a:blip r:embed="rId4" cstate="print"/>
          <a:srcRect/>
          <a:stretch>
            <a:fillRect/>
          </a:stretch>
        </p:blipFill>
        <p:spPr bwMode="auto">
          <a:xfrm>
            <a:off x="1325216" y="4255194"/>
            <a:ext cx="136525" cy="153987"/>
          </a:xfrm>
          <a:prstGeom prst="rect">
            <a:avLst/>
          </a:prstGeom>
          <a:noFill/>
          <a:ln w="9525">
            <a:noFill/>
            <a:miter lim="800000"/>
            <a:headEnd/>
            <a:tailEnd/>
          </a:ln>
        </p:spPr>
      </p:pic>
      <p:sp>
        <p:nvSpPr>
          <p:cNvPr id="104" name="Slide Number Placeholder 103"/>
          <p:cNvSpPr>
            <a:spLocks noGrp="1"/>
          </p:cNvSpPr>
          <p:nvPr>
            <p:ph type="sldNum" sz="quarter" idx="12"/>
          </p:nvPr>
        </p:nvSpPr>
        <p:spPr/>
        <p:txBody>
          <a:bodyPr/>
          <a:lstStyle/>
          <a:p>
            <a:fld id="{CBDD6069-71F6-4609-A385-A9C5E0F2982E}" type="slidenum">
              <a:rPr lang="en-US" smtClean="0"/>
              <a:pPr/>
              <a:t>4</a:t>
            </a:fld>
            <a:endParaRPr lang="en-US"/>
          </a:p>
        </p:txBody>
      </p:sp>
      <p:sp>
        <p:nvSpPr>
          <p:cNvPr id="105" name="Footer Placeholder 104"/>
          <p:cNvSpPr>
            <a:spLocks noGrp="1"/>
          </p:cNvSpPr>
          <p:nvPr>
            <p:ph type="ftr" sz="quarter" idx="11"/>
          </p:nvPr>
        </p:nvSpPr>
        <p:spPr/>
        <p:txBody>
          <a:bodyPr/>
          <a:lstStyle/>
          <a:p>
            <a:r>
              <a:rPr lang="en-US" smtClean="0"/>
              <a:t>Mined Systems Proprietary &amp; Confidential</a:t>
            </a:r>
            <a:endParaRPr lang="en-US" dirty="0"/>
          </a:p>
        </p:txBody>
      </p:sp>
      <p:pic>
        <p:nvPicPr>
          <p:cNvPr id="164" name="Picture 4"/>
          <p:cNvPicPr>
            <a:picLocks noChangeAspect="1" noChangeArrowheads="1"/>
          </p:cNvPicPr>
          <p:nvPr/>
        </p:nvPicPr>
        <p:blipFill>
          <a:blip r:embed="rId3" cstate="print"/>
          <a:srcRect b="58436"/>
          <a:stretch>
            <a:fillRect/>
          </a:stretch>
        </p:blipFill>
        <p:spPr bwMode="auto">
          <a:xfrm>
            <a:off x="3555829" y="2497802"/>
            <a:ext cx="2957513" cy="1846885"/>
          </a:xfrm>
          <a:prstGeom prst="rect">
            <a:avLst/>
          </a:prstGeom>
          <a:noFill/>
          <a:ln w="9525">
            <a:noFill/>
            <a:miter lim="800000"/>
            <a:headEnd/>
            <a:tailEnd/>
          </a:ln>
        </p:spPr>
      </p:pic>
      <p:pic>
        <p:nvPicPr>
          <p:cNvPr id="165" name="Picture 3"/>
          <p:cNvPicPr>
            <a:picLocks noChangeAspect="1" noChangeArrowheads="1"/>
          </p:cNvPicPr>
          <p:nvPr/>
        </p:nvPicPr>
        <p:blipFill>
          <a:blip r:embed="rId2" cstate="print"/>
          <a:srcRect t="76094" b="6227"/>
          <a:stretch>
            <a:fillRect/>
          </a:stretch>
        </p:blipFill>
        <p:spPr bwMode="auto">
          <a:xfrm>
            <a:off x="3417288" y="1739170"/>
            <a:ext cx="3119437" cy="831040"/>
          </a:xfrm>
          <a:prstGeom prst="rect">
            <a:avLst/>
          </a:prstGeom>
          <a:noFill/>
          <a:ln w="9525">
            <a:noFill/>
            <a:miter lim="800000"/>
            <a:headEnd/>
            <a:tailEnd/>
          </a:ln>
        </p:spPr>
      </p:pic>
      <p:sp>
        <p:nvSpPr>
          <p:cNvPr id="166" name="Rectangle 165"/>
          <p:cNvSpPr/>
          <p:nvPr/>
        </p:nvSpPr>
        <p:spPr>
          <a:xfrm>
            <a:off x="3715738" y="193624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p:cNvSpPr txBox="1"/>
          <p:nvPr/>
        </p:nvSpPr>
        <p:spPr>
          <a:xfrm>
            <a:off x="3645891" y="1898045"/>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pic>
        <p:nvPicPr>
          <p:cNvPr id="168" name="Picture 5"/>
          <p:cNvPicPr>
            <a:picLocks noChangeAspect="1" noChangeArrowheads="1"/>
          </p:cNvPicPr>
          <p:nvPr/>
        </p:nvPicPr>
        <p:blipFill>
          <a:blip r:embed="rId4" cstate="print"/>
          <a:srcRect/>
          <a:stretch>
            <a:fillRect/>
          </a:stretch>
        </p:blipFill>
        <p:spPr bwMode="auto">
          <a:xfrm>
            <a:off x="4622259" y="1741415"/>
            <a:ext cx="136525" cy="153987"/>
          </a:xfrm>
          <a:prstGeom prst="rect">
            <a:avLst/>
          </a:prstGeom>
          <a:noFill/>
          <a:ln w="9525">
            <a:noFill/>
            <a:miter lim="800000"/>
            <a:headEnd/>
            <a:tailEnd/>
          </a:ln>
        </p:spPr>
      </p:pic>
      <p:pic>
        <p:nvPicPr>
          <p:cNvPr id="169" name="Picture 4"/>
          <p:cNvPicPr>
            <a:picLocks noChangeAspect="1" noChangeArrowheads="1"/>
          </p:cNvPicPr>
          <p:nvPr/>
        </p:nvPicPr>
        <p:blipFill>
          <a:blip r:embed="rId3" cstate="print"/>
          <a:srcRect t="81202" b="6451"/>
          <a:stretch>
            <a:fillRect/>
          </a:stretch>
        </p:blipFill>
        <p:spPr bwMode="auto">
          <a:xfrm>
            <a:off x="3591662" y="6064841"/>
            <a:ext cx="2957513" cy="548640"/>
          </a:xfrm>
          <a:prstGeom prst="rect">
            <a:avLst/>
          </a:prstGeom>
          <a:noFill/>
          <a:ln w="9525">
            <a:noFill/>
            <a:miter lim="800000"/>
            <a:headEnd/>
            <a:tailEnd/>
          </a:ln>
        </p:spPr>
      </p:pic>
      <p:sp>
        <p:nvSpPr>
          <p:cNvPr id="185" name="Rectangle 184"/>
          <p:cNvSpPr/>
          <p:nvPr/>
        </p:nvSpPr>
        <p:spPr>
          <a:xfrm>
            <a:off x="3627427" y="2585809"/>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3724963" y="2767471"/>
            <a:ext cx="228903" cy="12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3652681" y="2745758"/>
            <a:ext cx="904415"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Please Select..</a:t>
            </a:r>
            <a:endParaRPr lang="en-US" sz="800" b="1" dirty="0">
              <a:solidFill>
                <a:schemeClr val="tx1">
                  <a:lumMod val="65000"/>
                  <a:lumOff val="35000"/>
                </a:schemeClr>
              </a:solidFill>
              <a:latin typeface="Arial" pitchFamily="34" charset="0"/>
              <a:cs typeface="Arial" pitchFamily="34" charset="0"/>
            </a:endParaRPr>
          </a:p>
        </p:txBody>
      </p:sp>
      <p:sp>
        <p:nvSpPr>
          <p:cNvPr id="188" name="TextBox 187"/>
          <p:cNvSpPr txBox="1"/>
          <p:nvPr/>
        </p:nvSpPr>
        <p:spPr>
          <a:xfrm>
            <a:off x="3584505" y="2544924"/>
            <a:ext cx="1548822"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Who is Registered for Training?</a:t>
            </a:r>
            <a:endParaRPr lang="en-US" sz="700" b="1" dirty="0">
              <a:solidFill>
                <a:schemeClr val="bg1">
                  <a:lumMod val="65000"/>
                </a:schemeClr>
              </a:solidFill>
              <a:latin typeface="Arial" pitchFamily="34" charset="0"/>
              <a:cs typeface="Arial" pitchFamily="34" charset="0"/>
            </a:endParaRPr>
          </a:p>
        </p:txBody>
      </p:sp>
      <p:pic>
        <p:nvPicPr>
          <p:cNvPr id="189" name="Picture 4"/>
          <p:cNvPicPr>
            <a:picLocks noChangeAspect="1" noChangeArrowheads="1"/>
          </p:cNvPicPr>
          <p:nvPr/>
        </p:nvPicPr>
        <p:blipFill>
          <a:blip r:embed="rId3" cstate="print"/>
          <a:srcRect t="32117" b="58176"/>
          <a:stretch>
            <a:fillRect/>
          </a:stretch>
        </p:blipFill>
        <p:spPr bwMode="auto">
          <a:xfrm>
            <a:off x="3535701" y="4327435"/>
            <a:ext cx="2957513" cy="431321"/>
          </a:xfrm>
          <a:prstGeom prst="rect">
            <a:avLst/>
          </a:prstGeom>
          <a:noFill/>
          <a:ln w="9525">
            <a:noFill/>
            <a:miter lim="800000"/>
            <a:headEnd/>
            <a:tailEnd/>
          </a:ln>
        </p:spPr>
      </p:pic>
      <p:pic>
        <p:nvPicPr>
          <p:cNvPr id="190" name="Picture 4"/>
          <p:cNvPicPr>
            <a:picLocks noChangeAspect="1" noChangeArrowheads="1"/>
          </p:cNvPicPr>
          <p:nvPr/>
        </p:nvPicPr>
        <p:blipFill>
          <a:blip r:embed="rId3" cstate="print"/>
          <a:srcRect t="41241" b="30042"/>
          <a:stretch>
            <a:fillRect/>
          </a:stretch>
        </p:blipFill>
        <p:spPr bwMode="auto">
          <a:xfrm>
            <a:off x="3570207" y="4767382"/>
            <a:ext cx="2957513" cy="1276008"/>
          </a:xfrm>
          <a:prstGeom prst="rect">
            <a:avLst/>
          </a:prstGeom>
          <a:noFill/>
          <a:ln w="9525">
            <a:noFill/>
            <a:miter lim="800000"/>
            <a:headEnd/>
            <a:tailEnd/>
          </a:ln>
        </p:spPr>
      </p:pic>
      <p:sp>
        <p:nvSpPr>
          <p:cNvPr id="191" name="Rectangle 190"/>
          <p:cNvSpPr/>
          <p:nvPr/>
        </p:nvSpPr>
        <p:spPr>
          <a:xfrm>
            <a:off x="3734996" y="538378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3699655" y="5362161"/>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sp>
        <p:nvSpPr>
          <p:cNvPr id="193" name="Rectangle 192"/>
          <p:cNvSpPr/>
          <p:nvPr/>
        </p:nvSpPr>
        <p:spPr>
          <a:xfrm>
            <a:off x="3650432" y="4325471"/>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3573005" y="4284586"/>
            <a:ext cx="1353256"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Location</a:t>
            </a:r>
            <a:endParaRPr lang="en-US" sz="750" b="1" dirty="0">
              <a:solidFill>
                <a:schemeClr val="bg1">
                  <a:lumMod val="65000"/>
                </a:schemeClr>
              </a:solidFill>
              <a:latin typeface="Arial" pitchFamily="34" charset="0"/>
              <a:cs typeface="Arial" pitchFamily="34" charset="0"/>
            </a:endParaRPr>
          </a:p>
        </p:txBody>
      </p:sp>
      <p:sp>
        <p:nvSpPr>
          <p:cNvPr id="195" name="Rectangle 194"/>
          <p:cNvSpPr/>
          <p:nvPr/>
        </p:nvSpPr>
        <p:spPr>
          <a:xfrm>
            <a:off x="3682063" y="3408193"/>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3604637" y="3358682"/>
            <a:ext cx="1157689"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Date</a:t>
            </a:r>
            <a:endParaRPr lang="en-US" sz="750" b="1" dirty="0">
              <a:solidFill>
                <a:schemeClr val="bg1">
                  <a:lumMod val="65000"/>
                </a:schemeClr>
              </a:solidFill>
              <a:latin typeface="Arial" pitchFamily="34" charset="0"/>
              <a:cs typeface="Arial" pitchFamily="34" charset="0"/>
            </a:endParaRPr>
          </a:p>
        </p:txBody>
      </p:sp>
      <p:pic>
        <p:nvPicPr>
          <p:cNvPr id="97" name="Picture 5"/>
          <p:cNvPicPr>
            <a:picLocks noChangeAspect="1" noChangeArrowheads="1"/>
          </p:cNvPicPr>
          <p:nvPr/>
        </p:nvPicPr>
        <p:blipFill>
          <a:blip r:embed="rId4" cstate="print"/>
          <a:srcRect/>
          <a:stretch>
            <a:fillRect/>
          </a:stretch>
        </p:blipFill>
        <p:spPr bwMode="auto">
          <a:xfrm>
            <a:off x="4364846" y="2983782"/>
            <a:ext cx="136525" cy="153987"/>
          </a:xfrm>
          <a:prstGeom prst="rect">
            <a:avLst/>
          </a:prstGeom>
          <a:noFill/>
          <a:ln w="9525">
            <a:noFill/>
            <a:miter lim="800000"/>
            <a:headEnd/>
            <a:tailEnd/>
          </a:ln>
        </p:spPr>
      </p:pic>
      <p:pic>
        <p:nvPicPr>
          <p:cNvPr id="98" name="Picture 5"/>
          <p:cNvPicPr>
            <a:picLocks noChangeAspect="1" noChangeArrowheads="1"/>
          </p:cNvPicPr>
          <p:nvPr/>
        </p:nvPicPr>
        <p:blipFill>
          <a:blip r:embed="rId4" cstate="print"/>
          <a:srcRect/>
          <a:stretch>
            <a:fillRect/>
          </a:stretch>
        </p:blipFill>
        <p:spPr bwMode="auto">
          <a:xfrm>
            <a:off x="4694238" y="3403372"/>
            <a:ext cx="136525" cy="153987"/>
          </a:xfrm>
          <a:prstGeom prst="rect">
            <a:avLst/>
          </a:prstGeom>
          <a:noFill/>
          <a:ln w="9525">
            <a:noFill/>
            <a:miter lim="800000"/>
            <a:headEnd/>
            <a:tailEnd/>
          </a:ln>
        </p:spPr>
      </p:pic>
      <p:pic>
        <p:nvPicPr>
          <p:cNvPr id="99" name="Picture 5"/>
          <p:cNvPicPr>
            <a:picLocks noChangeAspect="1" noChangeArrowheads="1"/>
          </p:cNvPicPr>
          <p:nvPr/>
        </p:nvPicPr>
        <p:blipFill>
          <a:blip r:embed="rId4" cstate="print"/>
          <a:srcRect/>
          <a:stretch>
            <a:fillRect/>
          </a:stretch>
        </p:blipFill>
        <p:spPr bwMode="auto">
          <a:xfrm>
            <a:off x="4851582" y="3914123"/>
            <a:ext cx="136525" cy="153987"/>
          </a:xfrm>
          <a:prstGeom prst="rect">
            <a:avLst/>
          </a:prstGeom>
          <a:noFill/>
          <a:ln w="9525">
            <a:noFill/>
            <a:miter lim="800000"/>
            <a:headEnd/>
            <a:tailEnd/>
          </a:ln>
        </p:spPr>
      </p:pic>
      <p:pic>
        <p:nvPicPr>
          <p:cNvPr id="100" name="Picture 5"/>
          <p:cNvPicPr>
            <a:picLocks noChangeAspect="1" noChangeArrowheads="1"/>
          </p:cNvPicPr>
          <p:nvPr/>
        </p:nvPicPr>
        <p:blipFill>
          <a:blip r:embed="rId4" cstate="print"/>
          <a:srcRect/>
          <a:stretch>
            <a:fillRect/>
          </a:stretch>
        </p:blipFill>
        <p:spPr bwMode="auto">
          <a:xfrm>
            <a:off x="4584302" y="4755097"/>
            <a:ext cx="136525" cy="153987"/>
          </a:xfrm>
          <a:prstGeom prst="rect">
            <a:avLst/>
          </a:prstGeom>
          <a:noFill/>
          <a:ln w="9525">
            <a:noFill/>
            <a:miter lim="800000"/>
            <a:headEnd/>
            <a:tailEnd/>
          </a:ln>
        </p:spPr>
      </p:pic>
      <p:pic>
        <p:nvPicPr>
          <p:cNvPr id="215" name="Picture 5"/>
          <p:cNvPicPr>
            <a:picLocks noChangeAspect="1" noChangeArrowheads="1"/>
          </p:cNvPicPr>
          <p:nvPr/>
        </p:nvPicPr>
        <p:blipFill>
          <a:blip r:embed="rId4" cstate="print"/>
          <a:srcRect/>
          <a:stretch>
            <a:fillRect/>
          </a:stretch>
        </p:blipFill>
        <p:spPr bwMode="auto">
          <a:xfrm>
            <a:off x="4857472" y="4312274"/>
            <a:ext cx="136525" cy="153987"/>
          </a:xfrm>
          <a:prstGeom prst="rect">
            <a:avLst/>
          </a:prstGeom>
          <a:noFill/>
          <a:ln w="9525">
            <a:noFill/>
            <a:miter lim="800000"/>
            <a:headEnd/>
            <a:tailEnd/>
          </a:ln>
        </p:spPr>
      </p:pic>
      <p:sp>
        <p:nvSpPr>
          <p:cNvPr id="110" name="Rectangle 109"/>
          <p:cNvSpPr/>
          <p:nvPr/>
        </p:nvSpPr>
        <p:spPr>
          <a:xfrm>
            <a:off x="0" y="1210966"/>
            <a:ext cx="6858000" cy="6314303"/>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0" y="792939"/>
            <a:ext cx="6858000" cy="523220"/>
          </a:xfrm>
          <a:prstGeom prst="rect">
            <a:avLst/>
          </a:prstGeom>
          <a:solidFill>
            <a:srgbClr val="FFC000"/>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When the user selects “Save”, this is the popup screen if the “Company Name” entered is already in the database</a:t>
            </a:r>
            <a:endParaRPr lang="en-US" sz="1400" b="1" dirty="0">
              <a:solidFill>
                <a:schemeClr val="tx1">
                  <a:lumMod val="75000"/>
                  <a:lumOff val="25000"/>
                </a:schemeClr>
              </a:solidFill>
              <a:latin typeface="Arial Narrow" pitchFamily="34" charset="0"/>
              <a:cs typeface="Segoe UI" pitchFamily="34" charset="0"/>
            </a:endParaRPr>
          </a:p>
        </p:txBody>
      </p:sp>
      <p:sp>
        <p:nvSpPr>
          <p:cNvPr id="116" name="TextBox 115"/>
          <p:cNvSpPr txBox="1"/>
          <p:nvPr/>
        </p:nvSpPr>
        <p:spPr>
          <a:xfrm>
            <a:off x="0" y="-10266"/>
            <a:ext cx="6858000" cy="307777"/>
          </a:xfrm>
          <a:prstGeom prst="rect">
            <a:avLst/>
          </a:prstGeom>
          <a:solidFill>
            <a:srgbClr val="FFC000"/>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New Customer (“Save” popup #1)</a:t>
            </a:r>
            <a:endParaRPr lang="en-US" sz="1400" b="1" dirty="0">
              <a:solidFill>
                <a:schemeClr val="tx1">
                  <a:lumMod val="75000"/>
                  <a:lumOff val="25000"/>
                </a:schemeClr>
              </a:solidFill>
              <a:latin typeface="Arial Narrow" pitchFamily="34" charset="0"/>
              <a:cs typeface="Segoe UI" pitchFamily="34" charset="0"/>
            </a:endParaRPr>
          </a:p>
        </p:txBody>
      </p:sp>
      <p:pic>
        <p:nvPicPr>
          <p:cNvPr id="119" name="Picture 5"/>
          <p:cNvPicPr>
            <a:picLocks noChangeAspect="1" noChangeArrowheads="1"/>
          </p:cNvPicPr>
          <p:nvPr/>
        </p:nvPicPr>
        <p:blipFill>
          <a:blip r:embed="rId4" cstate="print"/>
          <a:srcRect/>
          <a:stretch>
            <a:fillRect/>
          </a:stretch>
        </p:blipFill>
        <p:spPr bwMode="auto">
          <a:xfrm>
            <a:off x="4846217" y="3907553"/>
            <a:ext cx="136525" cy="153987"/>
          </a:xfrm>
          <a:prstGeom prst="rect">
            <a:avLst/>
          </a:prstGeom>
          <a:noFill/>
          <a:ln w="9525">
            <a:noFill/>
            <a:miter lim="800000"/>
            <a:headEnd/>
            <a:tailEnd/>
          </a:ln>
        </p:spPr>
      </p:pic>
      <p:sp>
        <p:nvSpPr>
          <p:cNvPr id="122" name="Rectangle 121"/>
          <p:cNvSpPr/>
          <p:nvPr/>
        </p:nvSpPr>
        <p:spPr>
          <a:xfrm>
            <a:off x="922351" y="2520796"/>
            <a:ext cx="4761757" cy="2340154"/>
          </a:xfrm>
          <a:prstGeom prst="rect">
            <a:avLst/>
          </a:prstGeom>
          <a:solidFill>
            <a:schemeClr val="bg1"/>
          </a:solidFill>
          <a:ln>
            <a:noFill/>
          </a:ln>
          <a:effectLst>
            <a:outerShdw blurRad="508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grpSp>
        <p:nvGrpSpPr>
          <p:cNvPr id="125" name="Group 124"/>
          <p:cNvGrpSpPr/>
          <p:nvPr/>
        </p:nvGrpSpPr>
        <p:grpSpPr>
          <a:xfrm>
            <a:off x="5526156" y="2411193"/>
            <a:ext cx="294200" cy="294953"/>
            <a:chOff x="7980414" y="2607272"/>
            <a:chExt cx="422175" cy="422175"/>
          </a:xfrm>
          <a:effectLst>
            <a:outerShdw blurRad="50800" dist="38100" dir="5400000" algn="t" rotWithShape="0">
              <a:prstClr val="black">
                <a:alpha val="40000"/>
              </a:prstClr>
            </a:outerShdw>
          </a:effectLst>
        </p:grpSpPr>
        <p:sp>
          <p:nvSpPr>
            <p:cNvPr id="128" name="Oval 127"/>
            <p:cNvSpPr/>
            <p:nvPr/>
          </p:nvSpPr>
          <p:spPr>
            <a:xfrm>
              <a:off x="8051119" y="2676597"/>
              <a:ext cx="264978" cy="2766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descr="White x in circle.png"/>
            <p:cNvPicPr>
              <a:picLocks noChangeAspect="1"/>
            </p:cNvPicPr>
            <p:nvPr/>
          </p:nvPicPr>
          <p:blipFill>
            <a:blip r:embed="rId6" cstate="print"/>
            <a:stretch>
              <a:fillRect/>
            </a:stretch>
          </p:blipFill>
          <p:spPr>
            <a:xfrm>
              <a:off x="7980414" y="2607272"/>
              <a:ext cx="422175" cy="422175"/>
            </a:xfrm>
            <a:prstGeom prst="rect">
              <a:avLst/>
            </a:prstGeom>
          </p:spPr>
        </p:pic>
      </p:grpSp>
      <p:pic>
        <p:nvPicPr>
          <p:cNvPr id="134" name="Picture 3"/>
          <p:cNvPicPr>
            <a:picLocks noChangeAspect="1" noChangeArrowheads="1"/>
          </p:cNvPicPr>
          <p:nvPr/>
        </p:nvPicPr>
        <p:blipFill>
          <a:blip r:embed="rId7" cstate="print"/>
          <a:srcRect/>
          <a:stretch>
            <a:fillRect/>
          </a:stretch>
        </p:blipFill>
        <p:spPr bwMode="auto">
          <a:xfrm>
            <a:off x="4795205" y="3157898"/>
            <a:ext cx="500931" cy="327481"/>
          </a:xfrm>
          <a:prstGeom prst="rect">
            <a:avLst/>
          </a:prstGeom>
          <a:noFill/>
          <a:ln w="9525">
            <a:noFill/>
            <a:miter lim="800000"/>
            <a:headEnd/>
            <a:tailEnd/>
          </a:ln>
        </p:spPr>
      </p:pic>
      <p:sp>
        <p:nvSpPr>
          <p:cNvPr id="135" name="TextBox 134"/>
          <p:cNvSpPr txBox="1"/>
          <p:nvPr/>
        </p:nvSpPr>
        <p:spPr>
          <a:xfrm>
            <a:off x="4798198" y="3183139"/>
            <a:ext cx="450764" cy="261610"/>
          </a:xfrm>
          <a:prstGeom prst="rect">
            <a:avLst/>
          </a:prstGeom>
          <a:noFill/>
        </p:spPr>
        <p:txBody>
          <a:bodyPr wrap="none" rtlCol="0">
            <a:spAutoFit/>
          </a:bodyPr>
          <a:lstStyle/>
          <a:p>
            <a:r>
              <a:rPr lang="en-US" sz="1100" dirty="0" smtClean="0">
                <a:solidFill>
                  <a:schemeClr val="bg1"/>
                </a:solidFill>
              </a:rPr>
              <a:t>Save</a:t>
            </a:r>
            <a:endParaRPr lang="en-US" sz="1100" dirty="0">
              <a:solidFill>
                <a:schemeClr val="bg1"/>
              </a:solidFill>
            </a:endParaRPr>
          </a:p>
        </p:txBody>
      </p:sp>
      <p:pic>
        <p:nvPicPr>
          <p:cNvPr id="136" name="Picture 3"/>
          <p:cNvPicPr>
            <a:picLocks noChangeAspect="1" noChangeArrowheads="1"/>
          </p:cNvPicPr>
          <p:nvPr/>
        </p:nvPicPr>
        <p:blipFill>
          <a:blip r:embed="rId7" cstate="print"/>
          <a:srcRect/>
          <a:stretch>
            <a:fillRect/>
          </a:stretch>
        </p:blipFill>
        <p:spPr bwMode="auto">
          <a:xfrm>
            <a:off x="4784032" y="3882781"/>
            <a:ext cx="500931" cy="327481"/>
          </a:xfrm>
          <a:prstGeom prst="rect">
            <a:avLst/>
          </a:prstGeom>
          <a:noFill/>
          <a:ln w="9525">
            <a:noFill/>
            <a:miter lim="800000"/>
            <a:headEnd/>
            <a:tailEnd/>
          </a:ln>
        </p:spPr>
      </p:pic>
      <p:sp>
        <p:nvSpPr>
          <p:cNvPr id="137" name="TextBox 136"/>
          <p:cNvSpPr txBox="1"/>
          <p:nvPr/>
        </p:nvSpPr>
        <p:spPr>
          <a:xfrm>
            <a:off x="4822260" y="3908022"/>
            <a:ext cx="405880" cy="261610"/>
          </a:xfrm>
          <a:prstGeom prst="rect">
            <a:avLst/>
          </a:prstGeom>
          <a:noFill/>
        </p:spPr>
        <p:txBody>
          <a:bodyPr wrap="none" rtlCol="0">
            <a:spAutoFit/>
          </a:bodyPr>
          <a:lstStyle/>
          <a:p>
            <a:r>
              <a:rPr lang="en-US" sz="1100" dirty="0" smtClean="0">
                <a:solidFill>
                  <a:schemeClr val="bg1"/>
                </a:solidFill>
              </a:rPr>
              <a:t>Edit</a:t>
            </a:r>
            <a:endParaRPr lang="en-US" sz="1100" dirty="0">
              <a:solidFill>
                <a:schemeClr val="bg1"/>
              </a:solidFill>
            </a:endParaRPr>
          </a:p>
        </p:txBody>
      </p:sp>
      <p:sp>
        <p:nvSpPr>
          <p:cNvPr id="138" name="Rectangle 137"/>
          <p:cNvSpPr/>
          <p:nvPr/>
        </p:nvSpPr>
        <p:spPr>
          <a:xfrm>
            <a:off x="1319914" y="3014472"/>
            <a:ext cx="3395206" cy="600164"/>
          </a:xfrm>
          <a:prstGeom prst="rect">
            <a:avLst/>
          </a:prstGeom>
          <a:ln>
            <a:solidFill>
              <a:schemeClr val="bg1">
                <a:lumMod val="75000"/>
              </a:schemeClr>
            </a:solidFill>
          </a:ln>
        </p:spPr>
        <p:txBody>
          <a:bodyPr wrap="square">
            <a:spAutoFit/>
          </a:bodyPr>
          <a:lstStyle/>
          <a:p>
            <a:r>
              <a:rPr lang="en-US" sz="1100" dirty="0" smtClean="0">
                <a:solidFill>
                  <a:schemeClr val="bg1">
                    <a:lumMod val="50000"/>
                  </a:schemeClr>
                </a:solidFill>
              </a:rPr>
              <a:t>This Company already exists.  Click “Save” to continue and update the Contact and Opportunity records for this company with the information you have provided.  </a:t>
            </a:r>
            <a:endParaRPr lang="en-US" sz="1100" dirty="0">
              <a:solidFill>
                <a:schemeClr val="bg1">
                  <a:lumMod val="50000"/>
                </a:schemeClr>
              </a:solidFill>
            </a:endParaRPr>
          </a:p>
        </p:txBody>
      </p:sp>
      <p:sp>
        <p:nvSpPr>
          <p:cNvPr id="139" name="Rectangle 138"/>
          <p:cNvSpPr/>
          <p:nvPr/>
        </p:nvSpPr>
        <p:spPr>
          <a:xfrm>
            <a:off x="1319914" y="3826829"/>
            <a:ext cx="3395206" cy="430887"/>
          </a:xfrm>
          <a:prstGeom prst="rect">
            <a:avLst/>
          </a:prstGeom>
          <a:ln>
            <a:solidFill>
              <a:schemeClr val="bg1">
                <a:lumMod val="75000"/>
              </a:schemeClr>
            </a:solidFill>
          </a:ln>
        </p:spPr>
        <p:txBody>
          <a:bodyPr wrap="square">
            <a:spAutoFit/>
          </a:bodyPr>
          <a:lstStyle/>
          <a:p>
            <a:r>
              <a:rPr lang="en-US" sz="1100" dirty="0" smtClean="0">
                <a:solidFill>
                  <a:schemeClr val="bg1">
                    <a:lumMod val="50000"/>
                  </a:schemeClr>
                </a:solidFill>
              </a:rPr>
              <a:t>This Company already exists.  Click “Edit” to go back and edit the Company Name for this record before saving.</a:t>
            </a:r>
            <a:endParaRPr lang="en-US" sz="1100" dirty="0">
              <a:solidFill>
                <a:schemeClr val="bg1">
                  <a:lumMod val="50000"/>
                </a:schemeClr>
              </a:solidFill>
            </a:endParaRPr>
          </a:p>
        </p:txBody>
      </p:sp>
      <p:grpSp>
        <p:nvGrpSpPr>
          <p:cNvPr id="140" name="Group 88"/>
          <p:cNvGrpSpPr/>
          <p:nvPr/>
        </p:nvGrpSpPr>
        <p:grpSpPr>
          <a:xfrm>
            <a:off x="5186960" y="2812312"/>
            <a:ext cx="367408" cy="307777"/>
            <a:chOff x="2912334" y="412273"/>
            <a:chExt cx="367408" cy="307777"/>
          </a:xfrm>
        </p:grpSpPr>
        <p:sp>
          <p:nvSpPr>
            <p:cNvPr id="141" name="Flowchart: Connector 14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2" name="TextBox 141"/>
            <p:cNvSpPr txBox="1"/>
            <p:nvPr/>
          </p:nvSpPr>
          <p:spPr>
            <a:xfrm>
              <a:off x="2912334" y="412273"/>
              <a:ext cx="367408" cy="307777"/>
            </a:xfrm>
            <a:prstGeom prst="rect">
              <a:avLst/>
            </a:prstGeom>
            <a:noFill/>
          </p:spPr>
          <p:txBody>
            <a:bodyPr wrap="none" rtlCol="0">
              <a:spAutoFit/>
            </a:bodyPr>
            <a:lstStyle/>
            <a:p>
              <a:pPr algn="ctr"/>
              <a:r>
                <a:rPr lang="en-US" sz="1400" b="1" dirty="0" smtClean="0"/>
                <a:t>38</a:t>
              </a:r>
              <a:endParaRPr lang="en-US" sz="1400" b="1" dirty="0"/>
            </a:p>
          </p:txBody>
        </p:sp>
      </p:grpSp>
      <p:grpSp>
        <p:nvGrpSpPr>
          <p:cNvPr id="143" name="Group 88"/>
          <p:cNvGrpSpPr/>
          <p:nvPr/>
        </p:nvGrpSpPr>
        <p:grpSpPr>
          <a:xfrm>
            <a:off x="5265219" y="4262171"/>
            <a:ext cx="367408" cy="307777"/>
            <a:chOff x="2912334" y="412273"/>
            <a:chExt cx="367408" cy="307777"/>
          </a:xfrm>
        </p:grpSpPr>
        <p:sp>
          <p:nvSpPr>
            <p:cNvPr id="144" name="Flowchart: Connector 14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5" name="TextBox 144"/>
            <p:cNvSpPr txBox="1"/>
            <p:nvPr/>
          </p:nvSpPr>
          <p:spPr>
            <a:xfrm>
              <a:off x="2912334" y="412273"/>
              <a:ext cx="367408" cy="307777"/>
            </a:xfrm>
            <a:prstGeom prst="rect">
              <a:avLst/>
            </a:prstGeom>
            <a:noFill/>
          </p:spPr>
          <p:txBody>
            <a:bodyPr wrap="none" rtlCol="0">
              <a:spAutoFit/>
            </a:bodyPr>
            <a:lstStyle/>
            <a:p>
              <a:pPr algn="ctr"/>
              <a:r>
                <a:rPr lang="en-US" sz="1400" b="1" dirty="0" smtClean="0"/>
                <a:t>39</a:t>
              </a:r>
              <a:endParaRPr lang="en-US" sz="1400" b="1"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b="67675"/>
          <a:stretch>
            <a:fillRect/>
          </a:stretch>
        </p:blipFill>
        <p:spPr bwMode="auto">
          <a:xfrm>
            <a:off x="0" y="1479512"/>
            <a:ext cx="3119437" cy="1519454"/>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t="67636" b="23089"/>
          <a:stretch>
            <a:fillRect/>
          </a:stretch>
        </p:blipFill>
        <p:spPr bwMode="auto">
          <a:xfrm>
            <a:off x="0" y="5133163"/>
            <a:ext cx="3119437" cy="435996"/>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t="69135" b="18876"/>
          <a:stretch>
            <a:fillRect/>
          </a:stretch>
        </p:blipFill>
        <p:spPr bwMode="auto">
          <a:xfrm>
            <a:off x="124455" y="5559220"/>
            <a:ext cx="2957513" cy="532737"/>
          </a:xfrm>
          <a:prstGeom prst="rect">
            <a:avLst/>
          </a:prstGeom>
          <a:noFill/>
          <a:ln w="9525">
            <a:noFill/>
            <a:miter lim="800000"/>
            <a:headEnd/>
            <a:tailEnd/>
          </a:ln>
        </p:spPr>
      </p:pic>
      <p:pic>
        <p:nvPicPr>
          <p:cNvPr id="15" name="Picture 5"/>
          <p:cNvPicPr>
            <a:picLocks noChangeAspect="1" noChangeArrowheads="1"/>
          </p:cNvPicPr>
          <p:nvPr/>
        </p:nvPicPr>
        <p:blipFill>
          <a:blip r:embed="rId4" cstate="print"/>
          <a:srcRect/>
          <a:stretch>
            <a:fillRect/>
          </a:stretch>
        </p:blipFill>
        <p:spPr bwMode="auto">
          <a:xfrm>
            <a:off x="754121" y="5102498"/>
            <a:ext cx="136525" cy="153987"/>
          </a:xfrm>
          <a:prstGeom prst="rect">
            <a:avLst/>
          </a:prstGeom>
          <a:noFill/>
          <a:ln w="9525">
            <a:noFill/>
            <a:miter lim="800000"/>
            <a:headEnd/>
            <a:tailEnd/>
          </a:ln>
        </p:spPr>
      </p:pic>
      <p:pic>
        <p:nvPicPr>
          <p:cNvPr id="16" name="Picture 5"/>
          <p:cNvPicPr>
            <a:picLocks noChangeAspect="1" noChangeArrowheads="1"/>
          </p:cNvPicPr>
          <p:nvPr/>
        </p:nvPicPr>
        <p:blipFill>
          <a:blip r:embed="rId4" cstate="print"/>
          <a:srcRect/>
          <a:stretch>
            <a:fillRect/>
          </a:stretch>
        </p:blipFill>
        <p:spPr bwMode="auto">
          <a:xfrm>
            <a:off x="1198621" y="5540648"/>
            <a:ext cx="136525" cy="153987"/>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t="67636" b="23089"/>
          <a:stretch>
            <a:fillRect/>
          </a:stretch>
        </p:blipFill>
        <p:spPr bwMode="auto">
          <a:xfrm>
            <a:off x="0" y="4707713"/>
            <a:ext cx="3119437" cy="435996"/>
          </a:xfrm>
          <a:prstGeom prst="rect">
            <a:avLst/>
          </a:prstGeom>
          <a:noFill/>
          <a:ln w="9525">
            <a:noFill/>
            <a:miter lim="800000"/>
            <a:headEnd/>
            <a:tailEnd/>
          </a:ln>
        </p:spPr>
      </p:pic>
      <p:sp>
        <p:nvSpPr>
          <p:cNvPr id="18" name="Rectangle 17"/>
          <p:cNvSpPr/>
          <p:nvPr/>
        </p:nvSpPr>
        <p:spPr>
          <a:xfrm>
            <a:off x="247650" y="4725824"/>
            <a:ext cx="546100"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7800" y="4662228"/>
            <a:ext cx="1393330"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Weighted Opportunity Value</a:t>
            </a:r>
            <a:endParaRPr lang="en-US" sz="700" b="1" dirty="0">
              <a:solidFill>
                <a:schemeClr val="bg1">
                  <a:lumMod val="65000"/>
                </a:schemeClr>
              </a:solidFill>
              <a:latin typeface="Arial" pitchFamily="34" charset="0"/>
              <a:cs typeface="Arial" pitchFamily="34" charset="0"/>
            </a:endParaRPr>
          </a:p>
        </p:txBody>
      </p:sp>
      <p:pic>
        <p:nvPicPr>
          <p:cNvPr id="2053" name="Picture 5"/>
          <p:cNvPicPr>
            <a:picLocks noChangeAspect="1" noChangeArrowheads="1"/>
          </p:cNvPicPr>
          <p:nvPr/>
        </p:nvPicPr>
        <p:blipFill>
          <a:blip r:embed="rId5" cstate="print"/>
          <a:srcRect/>
          <a:stretch>
            <a:fillRect/>
          </a:stretch>
        </p:blipFill>
        <p:spPr bwMode="auto">
          <a:xfrm>
            <a:off x="4451308" y="6895247"/>
            <a:ext cx="1957387" cy="444500"/>
          </a:xfrm>
          <a:prstGeom prst="rect">
            <a:avLst/>
          </a:prstGeom>
          <a:noFill/>
          <a:ln w="9525">
            <a:noFill/>
            <a:miter lim="800000"/>
            <a:headEnd/>
            <a:tailEnd/>
          </a:ln>
        </p:spPr>
      </p:pic>
      <p:sp>
        <p:nvSpPr>
          <p:cNvPr id="24" name="TextBox 23"/>
          <p:cNvSpPr txBox="1"/>
          <p:nvPr/>
        </p:nvSpPr>
        <p:spPr>
          <a:xfrm>
            <a:off x="0" y="7519130"/>
            <a:ext cx="6858000" cy="261610"/>
          </a:xfrm>
          <a:prstGeom prst="rect">
            <a:avLst/>
          </a:prstGeom>
          <a:solidFill>
            <a:srgbClr val="FFC000"/>
          </a:solidFill>
        </p:spPr>
        <p:txBody>
          <a:bodyPr wrap="square" rtlCol="0">
            <a:spAutoFit/>
          </a:bodyPr>
          <a:lstStyle/>
          <a:p>
            <a:pPr algn="ctr"/>
            <a:r>
              <a:rPr lang="en-US" sz="1100" b="1" dirty="0" smtClean="0">
                <a:solidFill>
                  <a:schemeClr val="tx1">
                    <a:lumMod val="75000"/>
                    <a:lumOff val="25000"/>
                  </a:schemeClr>
                </a:solidFill>
                <a:latin typeface="Arial Narrow" pitchFamily="34" charset="0"/>
                <a:cs typeface="Segoe UI" pitchFamily="34" charset="0"/>
              </a:rPr>
              <a:t>Note: - Need to move the “Clear” and “Save” buttons up so the wording is centered in the boxes</a:t>
            </a:r>
            <a:endParaRPr lang="en-US" sz="1100" b="1" dirty="0">
              <a:solidFill>
                <a:schemeClr val="tx1">
                  <a:lumMod val="75000"/>
                  <a:lumOff val="25000"/>
                </a:schemeClr>
              </a:solidFill>
              <a:latin typeface="Arial Narrow" pitchFamily="34" charset="0"/>
              <a:cs typeface="Segoe UI" pitchFamily="34" charset="0"/>
            </a:endParaRPr>
          </a:p>
        </p:txBody>
      </p:sp>
      <p:pic>
        <p:nvPicPr>
          <p:cNvPr id="92" name="Picture 3"/>
          <p:cNvPicPr>
            <a:picLocks noChangeAspect="1" noChangeArrowheads="1"/>
          </p:cNvPicPr>
          <p:nvPr/>
        </p:nvPicPr>
        <p:blipFill>
          <a:blip r:embed="rId2" cstate="print"/>
          <a:srcRect t="41011" b="23540"/>
          <a:stretch>
            <a:fillRect/>
          </a:stretch>
        </p:blipFill>
        <p:spPr bwMode="auto">
          <a:xfrm>
            <a:off x="0" y="3024846"/>
            <a:ext cx="3119437" cy="1666298"/>
          </a:xfrm>
          <a:prstGeom prst="rect">
            <a:avLst/>
          </a:prstGeom>
          <a:noFill/>
          <a:ln w="9525">
            <a:noFill/>
            <a:miter lim="800000"/>
            <a:headEnd/>
            <a:tailEnd/>
          </a:ln>
        </p:spPr>
      </p:pic>
      <p:sp>
        <p:nvSpPr>
          <p:cNvPr id="11" name="Rectangle 10"/>
          <p:cNvSpPr/>
          <p:nvPr/>
        </p:nvSpPr>
        <p:spPr>
          <a:xfrm>
            <a:off x="234950" y="4291270"/>
            <a:ext cx="654050" cy="82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4153" y="4221324"/>
            <a:ext cx="1194558"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Win Probability Percent</a:t>
            </a:r>
            <a:endParaRPr lang="en-US" sz="700" b="1" dirty="0">
              <a:solidFill>
                <a:schemeClr val="bg1">
                  <a:lumMod val="65000"/>
                </a:schemeClr>
              </a:solidFill>
              <a:latin typeface="Arial" pitchFamily="34" charset="0"/>
              <a:cs typeface="Arial" pitchFamily="34" charset="0"/>
            </a:endParaRPr>
          </a:p>
        </p:txBody>
      </p:sp>
      <p:sp>
        <p:nvSpPr>
          <p:cNvPr id="104" name="Slide Number Placeholder 103"/>
          <p:cNvSpPr>
            <a:spLocks noGrp="1"/>
          </p:cNvSpPr>
          <p:nvPr>
            <p:ph type="sldNum" sz="quarter" idx="12"/>
          </p:nvPr>
        </p:nvSpPr>
        <p:spPr/>
        <p:txBody>
          <a:bodyPr/>
          <a:lstStyle/>
          <a:p>
            <a:fld id="{CBDD6069-71F6-4609-A385-A9C5E0F2982E}" type="slidenum">
              <a:rPr lang="en-US" smtClean="0"/>
              <a:pPr/>
              <a:t>5</a:t>
            </a:fld>
            <a:endParaRPr lang="en-US"/>
          </a:p>
        </p:txBody>
      </p:sp>
      <p:sp>
        <p:nvSpPr>
          <p:cNvPr id="105" name="Footer Placeholder 104"/>
          <p:cNvSpPr>
            <a:spLocks noGrp="1"/>
          </p:cNvSpPr>
          <p:nvPr>
            <p:ph type="ftr" sz="quarter" idx="11"/>
          </p:nvPr>
        </p:nvSpPr>
        <p:spPr/>
        <p:txBody>
          <a:bodyPr/>
          <a:lstStyle/>
          <a:p>
            <a:r>
              <a:rPr lang="en-US" smtClean="0"/>
              <a:t>Mined Systems Proprietary &amp; Confidential</a:t>
            </a:r>
            <a:endParaRPr lang="en-US" dirty="0"/>
          </a:p>
        </p:txBody>
      </p:sp>
      <p:pic>
        <p:nvPicPr>
          <p:cNvPr id="164" name="Picture 4"/>
          <p:cNvPicPr>
            <a:picLocks noChangeAspect="1" noChangeArrowheads="1"/>
          </p:cNvPicPr>
          <p:nvPr/>
        </p:nvPicPr>
        <p:blipFill>
          <a:blip r:embed="rId3" cstate="print"/>
          <a:srcRect b="58436"/>
          <a:stretch>
            <a:fillRect/>
          </a:stretch>
        </p:blipFill>
        <p:spPr bwMode="auto">
          <a:xfrm>
            <a:off x="3555829" y="2497802"/>
            <a:ext cx="2957513" cy="1846885"/>
          </a:xfrm>
          <a:prstGeom prst="rect">
            <a:avLst/>
          </a:prstGeom>
          <a:noFill/>
          <a:ln w="9525">
            <a:noFill/>
            <a:miter lim="800000"/>
            <a:headEnd/>
            <a:tailEnd/>
          </a:ln>
        </p:spPr>
      </p:pic>
      <p:pic>
        <p:nvPicPr>
          <p:cNvPr id="165" name="Picture 3"/>
          <p:cNvPicPr>
            <a:picLocks noChangeAspect="1" noChangeArrowheads="1"/>
          </p:cNvPicPr>
          <p:nvPr/>
        </p:nvPicPr>
        <p:blipFill>
          <a:blip r:embed="rId2" cstate="print"/>
          <a:srcRect t="76094" b="6227"/>
          <a:stretch>
            <a:fillRect/>
          </a:stretch>
        </p:blipFill>
        <p:spPr bwMode="auto">
          <a:xfrm>
            <a:off x="3417288" y="1739170"/>
            <a:ext cx="3119437" cy="831040"/>
          </a:xfrm>
          <a:prstGeom prst="rect">
            <a:avLst/>
          </a:prstGeom>
          <a:noFill/>
          <a:ln w="9525">
            <a:noFill/>
            <a:miter lim="800000"/>
            <a:headEnd/>
            <a:tailEnd/>
          </a:ln>
        </p:spPr>
      </p:pic>
      <p:sp>
        <p:nvSpPr>
          <p:cNvPr id="166" name="Rectangle 165"/>
          <p:cNvSpPr/>
          <p:nvPr/>
        </p:nvSpPr>
        <p:spPr>
          <a:xfrm>
            <a:off x="3715738" y="193624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p:cNvSpPr txBox="1"/>
          <p:nvPr/>
        </p:nvSpPr>
        <p:spPr>
          <a:xfrm>
            <a:off x="3645891" y="1898045"/>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pic>
        <p:nvPicPr>
          <p:cNvPr id="168" name="Picture 5"/>
          <p:cNvPicPr>
            <a:picLocks noChangeAspect="1" noChangeArrowheads="1"/>
          </p:cNvPicPr>
          <p:nvPr/>
        </p:nvPicPr>
        <p:blipFill>
          <a:blip r:embed="rId4" cstate="print"/>
          <a:srcRect/>
          <a:stretch>
            <a:fillRect/>
          </a:stretch>
        </p:blipFill>
        <p:spPr bwMode="auto">
          <a:xfrm>
            <a:off x="4622259" y="1741415"/>
            <a:ext cx="136525" cy="153987"/>
          </a:xfrm>
          <a:prstGeom prst="rect">
            <a:avLst/>
          </a:prstGeom>
          <a:noFill/>
          <a:ln w="9525">
            <a:noFill/>
            <a:miter lim="800000"/>
            <a:headEnd/>
            <a:tailEnd/>
          </a:ln>
        </p:spPr>
      </p:pic>
      <p:pic>
        <p:nvPicPr>
          <p:cNvPr id="169" name="Picture 4"/>
          <p:cNvPicPr>
            <a:picLocks noChangeAspect="1" noChangeArrowheads="1"/>
          </p:cNvPicPr>
          <p:nvPr/>
        </p:nvPicPr>
        <p:blipFill>
          <a:blip r:embed="rId3" cstate="print"/>
          <a:srcRect t="81202" b="6451"/>
          <a:stretch>
            <a:fillRect/>
          </a:stretch>
        </p:blipFill>
        <p:spPr bwMode="auto">
          <a:xfrm>
            <a:off x="3591662" y="6064841"/>
            <a:ext cx="2957513" cy="548640"/>
          </a:xfrm>
          <a:prstGeom prst="rect">
            <a:avLst/>
          </a:prstGeom>
          <a:noFill/>
          <a:ln w="9525">
            <a:noFill/>
            <a:miter lim="800000"/>
            <a:headEnd/>
            <a:tailEnd/>
          </a:ln>
        </p:spPr>
      </p:pic>
      <p:sp>
        <p:nvSpPr>
          <p:cNvPr id="185" name="Rectangle 184"/>
          <p:cNvSpPr/>
          <p:nvPr/>
        </p:nvSpPr>
        <p:spPr>
          <a:xfrm>
            <a:off x="3627427" y="2585809"/>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3724963" y="2767471"/>
            <a:ext cx="228903" cy="12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3652681" y="2745758"/>
            <a:ext cx="904415"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Please Select..</a:t>
            </a:r>
            <a:endParaRPr lang="en-US" sz="800" b="1" dirty="0">
              <a:solidFill>
                <a:schemeClr val="tx1">
                  <a:lumMod val="65000"/>
                  <a:lumOff val="35000"/>
                </a:schemeClr>
              </a:solidFill>
              <a:latin typeface="Arial" pitchFamily="34" charset="0"/>
              <a:cs typeface="Arial" pitchFamily="34" charset="0"/>
            </a:endParaRPr>
          </a:p>
        </p:txBody>
      </p:sp>
      <p:sp>
        <p:nvSpPr>
          <p:cNvPr id="188" name="TextBox 187"/>
          <p:cNvSpPr txBox="1"/>
          <p:nvPr/>
        </p:nvSpPr>
        <p:spPr>
          <a:xfrm>
            <a:off x="3584505" y="2544924"/>
            <a:ext cx="1548822"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Who is Registered for Training?</a:t>
            </a:r>
            <a:endParaRPr lang="en-US" sz="700" b="1" dirty="0">
              <a:solidFill>
                <a:schemeClr val="bg1">
                  <a:lumMod val="65000"/>
                </a:schemeClr>
              </a:solidFill>
              <a:latin typeface="Arial" pitchFamily="34" charset="0"/>
              <a:cs typeface="Arial" pitchFamily="34" charset="0"/>
            </a:endParaRPr>
          </a:p>
        </p:txBody>
      </p:sp>
      <p:pic>
        <p:nvPicPr>
          <p:cNvPr id="189" name="Picture 4"/>
          <p:cNvPicPr>
            <a:picLocks noChangeAspect="1" noChangeArrowheads="1"/>
          </p:cNvPicPr>
          <p:nvPr/>
        </p:nvPicPr>
        <p:blipFill>
          <a:blip r:embed="rId3" cstate="print"/>
          <a:srcRect t="32117" b="58176"/>
          <a:stretch>
            <a:fillRect/>
          </a:stretch>
        </p:blipFill>
        <p:spPr bwMode="auto">
          <a:xfrm>
            <a:off x="3535701" y="4327435"/>
            <a:ext cx="2957513" cy="431321"/>
          </a:xfrm>
          <a:prstGeom prst="rect">
            <a:avLst/>
          </a:prstGeom>
          <a:noFill/>
          <a:ln w="9525">
            <a:noFill/>
            <a:miter lim="800000"/>
            <a:headEnd/>
            <a:tailEnd/>
          </a:ln>
        </p:spPr>
      </p:pic>
      <p:pic>
        <p:nvPicPr>
          <p:cNvPr id="190" name="Picture 4"/>
          <p:cNvPicPr>
            <a:picLocks noChangeAspect="1" noChangeArrowheads="1"/>
          </p:cNvPicPr>
          <p:nvPr/>
        </p:nvPicPr>
        <p:blipFill>
          <a:blip r:embed="rId3" cstate="print"/>
          <a:srcRect t="41241" b="30042"/>
          <a:stretch>
            <a:fillRect/>
          </a:stretch>
        </p:blipFill>
        <p:spPr bwMode="auto">
          <a:xfrm>
            <a:off x="3570207" y="4767382"/>
            <a:ext cx="2957513" cy="1276008"/>
          </a:xfrm>
          <a:prstGeom prst="rect">
            <a:avLst/>
          </a:prstGeom>
          <a:noFill/>
          <a:ln w="9525">
            <a:noFill/>
            <a:miter lim="800000"/>
            <a:headEnd/>
            <a:tailEnd/>
          </a:ln>
        </p:spPr>
      </p:pic>
      <p:sp>
        <p:nvSpPr>
          <p:cNvPr id="191" name="Rectangle 190"/>
          <p:cNvSpPr/>
          <p:nvPr/>
        </p:nvSpPr>
        <p:spPr>
          <a:xfrm>
            <a:off x="3734996" y="538378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3699655" y="5362161"/>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sp>
        <p:nvSpPr>
          <p:cNvPr id="193" name="Rectangle 192"/>
          <p:cNvSpPr/>
          <p:nvPr/>
        </p:nvSpPr>
        <p:spPr>
          <a:xfrm>
            <a:off x="3650432" y="4325471"/>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3573005" y="4284586"/>
            <a:ext cx="1353256"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Location</a:t>
            </a:r>
            <a:endParaRPr lang="en-US" sz="750" b="1" dirty="0">
              <a:solidFill>
                <a:schemeClr val="bg1">
                  <a:lumMod val="65000"/>
                </a:schemeClr>
              </a:solidFill>
              <a:latin typeface="Arial" pitchFamily="34" charset="0"/>
              <a:cs typeface="Arial" pitchFamily="34" charset="0"/>
            </a:endParaRPr>
          </a:p>
        </p:txBody>
      </p:sp>
      <p:sp>
        <p:nvSpPr>
          <p:cNvPr id="195" name="Rectangle 194"/>
          <p:cNvSpPr/>
          <p:nvPr/>
        </p:nvSpPr>
        <p:spPr>
          <a:xfrm>
            <a:off x="3682063" y="3408193"/>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3604637" y="3358682"/>
            <a:ext cx="1157689"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Date</a:t>
            </a:r>
            <a:endParaRPr lang="en-US" sz="750" b="1" dirty="0">
              <a:solidFill>
                <a:schemeClr val="bg1">
                  <a:lumMod val="65000"/>
                </a:schemeClr>
              </a:solidFill>
              <a:latin typeface="Arial" pitchFamily="34" charset="0"/>
              <a:cs typeface="Arial" pitchFamily="34" charset="0"/>
            </a:endParaRPr>
          </a:p>
        </p:txBody>
      </p:sp>
      <p:pic>
        <p:nvPicPr>
          <p:cNvPr id="97" name="Picture 5"/>
          <p:cNvPicPr>
            <a:picLocks noChangeAspect="1" noChangeArrowheads="1"/>
          </p:cNvPicPr>
          <p:nvPr/>
        </p:nvPicPr>
        <p:blipFill>
          <a:blip r:embed="rId4" cstate="print"/>
          <a:srcRect/>
          <a:stretch>
            <a:fillRect/>
          </a:stretch>
        </p:blipFill>
        <p:spPr bwMode="auto">
          <a:xfrm>
            <a:off x="4364846" y="2983782"/>
            <a:ext cx="136525" cy="153987"/>
          </a:xfrm>
          <a:prstGeom prst="rect">
            <a:avLst/>
          </a:prstGeom>
          <a:noFill/>
          <a:ln w="9525">
            <a:noFill/>
            <a:miter lim="800000"/>
            <a:headEnd/>
            <a:tailEnd/>
          </a:ln>
        </p:spPr>
      </p:pic>
      <p:pic>
        <p:nvPicPr>
          <p:cNvPr id="98" name="Picture 5"/>
          <p:cNvPicPr>
            <a:picLocks noChangeAspect="1" noChangeArrowheads="1"/>
          </p:cNvPicPr>
          <p:nvPr/>
        </p:nvPicPr>
        <p:blipFill>
          <a:blip r:embed="rId4" cstate="print"/>
          <a:srcRect/>
          <a:stretch>
            <a:fillRect/>
          </a:stretch>
        </p:blipFill>
        <p:spPr bwMode="auto">
          <a:xfrm>
            <a:off x="4694238" y="3403372"/>
            <a:ext cx="136525" cy="153987"/>
          </a:xfrm>
          <a:prstGeom prst="rect">
            <a:avLst/>
          </a:prstGeom>
          <a:noFill/>
          <a:ln w="9525">
            <a:noFill/>
            <a:miter lim="800000"/>
            <a:headEnd/>
            <a:tailEnd/>
          </a:ln>
        </p:spPr>
      </p:pic>
      <p:pic>
        <p:nvPicPr>
          <p:cNvPr id="215" name="Picture 5"/>
          <p:cNvPicPr>
            <a:picLocks noChangeAspect="1" noChangeArrowheads="1"/>
          </p:cNvPicPr>
          <p:nvPr/>
        </p:nvPicPr>
        <p:blipFill>
          <a:blip r:embed="rId4" cstate="print"/>
          <a:srcRect/>
          <a:stretch>
            <a:fillRect/>
          </a:stretch>
        </p:blipFill>
        <p:spPr bwMode="auto">
          <a:xfrm>
            <a:off x="4857472" y="4312274"/>
            <a:ext cx="136525" cy="153987"/>
          </a:xfrm>
          <a:prstGeom prst="rect">
            <a:avLst/>
          </a:prstGeom>
          <a:noFill/>
          <a:ln w="9525">
            <a:noFill/>
            <a:miter lim="800000"/>
            <a:headEnd/>
            <a:tailEnd/>
          </a:ln>
        </p:spPr>
      </p:pic>
      <p:sp>
        <p:nvSpPr>
          <p:cNvPr id="110" name="Rectangle 109"/>
          <p:cNvSpPr/>
          <p:nvPr/>
        </p:nvSpPr>
        <p:spPr>
          <a:xfrm>
            <a:off x="0" y="1210966"/>
            <a:ext cx="6858000" cy="6314303"/>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0" y="792939"/>
            <a:ext cx="6858000" cy="523220"/>
          </a:xfrm>
          <a:prstGeom prst="rect">
            <a:avLst/>
          </a:prstGeom>
          <a:solidFill>
            <a:srgbClr val="FFC000"/>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When the user selects “Save” after the “Company Name” popup screen confirmation, this popup will ask if the user wants to send a meeting invite</a:t>
            </a:r>
            <a:endParaRPr lang="en-US" sz="1400" b="1" dirty="0">
              <a:solidFill>
                <a:schemeClr val="tx1">
                  <a:lumMod val="75000"/>
                  <a:lumOff val="25000"/>
                </a:schemeClr>
              </a:solidFill>
              <a:latin typeface="Arial Narrow" pitchFamily="34" charset="0"/>
              <a:cs typeface="Segoe UI" pitchFamily="34" charset="0"/>
            </a:endParaRPr>
          </a:p>
        </p:txBody>
      </p:sp>
      <p:sp>
        <p:nvSpPr>
          <p:cNvPr id="62" name="TextBox 61"/>
          <p:cNvSpPr txBox="1"/>
          <p:nvPr/>
        </p:nvSpPr>
        <p:spPr>
          <a:xfrm>
            <a:off x="0" y="-10266"/>
            <a:ext cx="6858000" cy="307777"/>
          </a:xfrm>
          <a:prstGeom prst="rect">
            <a:avLst/>
          </a:prstGeom>
          <a:solidFill>
            <a:srgbClr val="FFC000"/>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New Customer (“Save” popup #2)</a:t>
            </a:r>
            <a:endParaRPr lang="en-US" sz="1400" b="1" dirty="0">
              <a:solidFill>
                <a:schemeClr val="tx1">
                  <a:lumMod val="75000"/>
                  <a:lumOff val="25000"/>
                </a:schemeClr>
              </a:solidFill>
              <a:latin typeface="Arial Narrow" pitchFamily="34" charset="0"/>
              <a:cs typeface="Segoe UI" pitchFamily="34" charset="0"/>
            </a:endParaRPr>
          </a:p>
        </p:txBody>
      </p:sp>
      <p:sp>
        <p:nvSpPr>
          <p:cNvPr id="63" name="Rectangle 62"/>
          <p:cNvSpPr/>
          <p:nvPr/>
        </p:nvSpPr>
        <p:spPr>
          <a:xfrm>
            <a:off x="922351" y="2520796"/>
            <a:ext cx="4761757" cy="2340154"/>
          </a:xfrm>
          <a:prstGeom prst="rect">
            <a:avLst/>
          </a:prstGeom>
          <a:solidFill>
            <a:schemeClr val="bg1"/>
          </a:solidFill>
          <a:ln>
            <a:noFill/>
          </a:ln>
          <a:effectLst>
            <a:outerShdw blurRad="508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pic>
        <p:nvPicPr>
          <p:cNvPr id="64" name="Picture 3"/>
          <p:cNvPicPr>
            <a:picLocks noChangeAspect="1" noChangeArrowheads="1"/>
          </p:cNvPicPr>
          <p:nvPr/>
        </p:nvPicPr>
        <p:blipFill>
          <a:blip r:embed="rId6" cstate="print"/>
          <a:srcRect/>
          <a:stretch>
            <a:fillRect/>
          </a:stretch>
        </p:blipFill>
        <p:spPr bwMode="auto">
          <a:xfrm>
            <a:off x="4723953" y="3157898"/>
            <a:ext cx="500931" cy="327481"/>
          </a:xfrm>
          <a:prstGeom prst="rect">
            <a:avLst/>
          </a:prstGeom>
          <a:noFill/>
          <a:ln w="9525">
            <a:noFill/>
            <a:miter lim="800000"/>
            <a:headEnd/>
            <a:tailEnd/>
          </a:ln>
        </p:spPr>
      </p:pic>
      <p:sp>
        <p:nvSpPr>
          <p:cNvPr id="65" name="TextBox 64"/>
          <p:cNvSpPr txBox="1"/>
          <p:nvPr/>
        </p:nvSpPr>
        <p:spPr>
          <a:xfrm>
            <a:off x="4726945" y="3183139"/>
            <a:ext cx="486249" cy="261610"/>
          </a:xfrm>
          <a:prstGeom prst="rect">
            <a:avLst/>
          </a:prstGeom>
          <a:noFill/>
        </p:spPr>
        <p:txBody>
          <a:bodyPr wrap="square" rtlCol="0">
            <a:spAutoFit/>
          </a:bodyPr>
          <a:lstStyle/>
          <a:p>
            <a:pPr algn="ctr"/>
            <a:r>
              <a:rPr lang="en-US" sz="1100" dirty="0" smtClean="0">
                <a:solidFill>
                  <a:schemeClr val="bg1"/>
                </a:solidFill>
              </a:rPr>
              <a:t>Yes</a:t>
            </a:r>
            <a:endParaRPr lang="en-US" sz="1100" dirty="0">
              <a:solidFill>
                <a:schemeClr val="bg1"/>
              </a:solidFill>
            </a:endParaRPr>
          </a:p>
        </p:txBody>
      </p:sp>
      <p:sp>
        <p:nvSpPr>
          <p:cNvPr id="66" name="Rectangle 65"/>
          <p:cNvSpPr/>
          <p:nvPr/>
        </p:nvSpPr>
        <p:spPr>
          <a:xfrm>
            <a:off x="1248662" y="3328632"/>
            <a:ext cx="3395206" cy="430887"/>
          </a:xfrm>
          <a:prstGeom prst="rect">
            <a:avLst/>
          </a:prstGeom>
          <a:ln>
            <a:solidFill>
              <a:schemeClr val="bg1">
                <a:lumMod val="75000"/>
              </a:schemeClr>
            </a:solidFill>
          </a:ln>
        </p:spPr>
        <p:txBody>
          <a:bodyPr wrap="square">
            <a:spAutoFit/>
          </a:bodyPr>
          <a:lstStyle/>
          <a:p>
            <a:r>
              <a:rPr lang="en-US" sz="1100" dirty="0" smtClean="0">
                <a:solidFill>
                  <a:schemeClr val="bg1">
                    <a:lumMod val="50000"/>
                  </a:schemeClr>
                </a:solidFill>
              </a:rPr>
              <a:t>Would you like to send a meeting invite to the company Point of Contact now?</a:t>
            </a:r>
            <a:endParaRPr lang="en-US" sz="1100" dirty="0">
              <a:solidFill>
                <a:schemeClr val="bg1">
                  <a:lumMod val="50000"/>
                </a:schemeClr>
              </a:solidFill>
            </a:endParaRPr>
          </a:p>
        </p:txBody>
      </p:sp>
      <p:grpSp>
        <p:nvGrpSpPr>
          <p:cNvPr id="67" name="Group 88"/>
          <p:cNvGrpSpPr/>
          <p:nvPr/>
        </p:nvGrpSpPr>
        <p:grpSpPr>
          <a:xfrm>
            <a:off x="4267208" y="2915284"/>
            <a:ext cx="367408" cy="307777"/>
            <a:chOff x="2912332" y="412273"/>
            <a:chExt cx="367408" cy="307777"/>
          </a:xfrm>
        </p:grpSpPr>
        <p:sp>
          <p:nvSpPr>
            <p:cNvPr id="68" name="Flowchart: Connector 6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TextBox 68"/>
            <p:cNvSpPr txBox="1"/>
            <p:nvPr/>
          </p:nvSpPr>
          <p:spPr>
            <a:xfrm>
              <a:off x="2912332" y="412273"/>
              <a:ext cx="367408" cy="307777"/>
            </a:xfrm>
            <a:prstGeom prst="rect">
              <a:avLst/>
            </a:prstGeom>
            <a:noFill/>
          </p:spPr>
          <p:txBody>
            <a:bodyPr wrap="none" rtlCol="0">
              <a:spAutoFit/>
            </a:bodyPr>
            <a:lstStyle/>
            <a:p>
              <a:pPr algn="ctr"/>
              <a:r>
                <a:rPr lang="en-US" sz="1400" b="1" dirty="0" smtClean="0"/>
                <a:t>40</a:t>
              </a:r>
              <a:endParaRPr lang="en-US" sz="1400" b="1" dirty="0"/>
            </a:p>
          </p:txBody>
        </p:sp>
      </p:grpSp>
      <p:pic>
        <p:nvPicPr>
          <p:cNvPr id="70" name="Picture 2"/>
          <p:cNvPicPr>
            <a:picLocks noChangeAspect="1" noChangeArrowheads="1"/>
          </p:cNvPicPr>
          <p:nvPr/>
        </p:nvPicPr>
        <p:blipFill>
          <a:blip r:embed="rId7" cstate="print"/>
          <a:srcRect/>
          <a:stretch>
            <a:fillRect/>
          </a:stretch>
        </p:blipFill>
        <p:spPr bwMode="auto">
          <a:xfrm>
            <a:off x="4733312" y="3590773"/>
            <a:ext cx="502321" cy="330490"/>
          </a:xfrm>
          <a:prstGeom prst="rect">
            <a:avLst/>
          </a:prstGeom>
          <a:noFill/>
          <a:ln w="9525">
            <a:noFill/>
            <a:miter lim="800000"/>
            <a:headEnd/>
            <a:tailEnd/>
          </a:ln>
        </p:spPr>
      </p:pic>
      <p:sp>
        <p:nvSpPr>
          <p:cNvPr id="71" name="TextBox 70"/>
          <p:cNvSpPr txBox="1"/>
          <p:nvPr/>
        </p:nvSpPr>
        <p:spPr>
          <a:xfrm>
            <a:off x="4736360" y="3625213"/>
            <a:ext cx="499274" cy="261610"/>
          </a:xfrm>
          <a:prstGeom prst="rect">
            <a:avLst/>
          </a:prstGeom>
          <a:noFill/>
        </p:spPr>
        <p:txBody>
          <a:bodyPr wrap="square" rtlCol="0">
            <a:spAutoFit/>
          </a:bodyPr>
          <a:lstStyle/>
          <a:p>
            <a:pPr algn="ctr"/>
            <a:r>
              <a:rPr lang="en-US" sz="1100" dirty="0" smtClean="0">
                <a:solidFill>
                  <a:schemeClr val="bg1"/>
                </a:solidFill>
              </a:rPr>
              <a:t>No</a:t>
            </a:r>
            <a:endParaRPr lang="en-US" sz="1100" dirty="0">
              <a:solidFill>
                <a:schemeClr val="bg1"/>
              </a:solidFill>
            </a:endParaRPr>
          </a:p>
        </p:txBody>
      </p:sp>
      <p:grpSp>
        <p:nvGrpSpPr>
          <p:cNvPr id="50" name="Group 49"/>
          <p:cNvGrpSpPr/>
          <p:nvPr/>
        </p:nvGrpSpPr>
        <p:grpSpPr>
          <a:xfrm>
            <a:off x="5526156" y="2411193"/>
            <a:ext cx="294200" cy="294953"/>
            <a:chOff x="7980414" y="2607272"/>
            <a:chExt cx="422175" cy="422175"/>
          </a:xfrm>
          <a:effectLst>
            <a:outerShdw blurRad="50800" dist="38100" dir="5400000" algn="t" rotWithShape="0">
              <a:prstClr val="black">
                <a:alpha val="40000"/>
              </a:prstClr>
            </a:outerShdw>
          </a:effectLst>
        </p:grpSpPr>
        <p:sp>
          <p:nvSpPr>
            <p:cNvPr id="51" name="Oval 50"/>
            <p:cNvSpPr/>
            <p:nvPr/>
          </p:nvSpPr>
          <p:spPr>
            <a:xfrm>
              <a:off x="8051119" y="2676597"/>
              <a:ext cx="264978" cy="2766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White x in circle.png"/>
            <p:cNvPicPr>
              <a:picLocks noChangeAspect="1"/>
            </p:cNvPicPr>
            <p:nvPr/>
          </p:nvPicPr>
          <p:blipFill>
            <a:blip r:embed="rId8" cstate="print"/>
            <a:stretch>
              <a:fillRect/>
            </a:stretch>
          </p:blipFill>
          <p:spPr>
            <a:xfrm>
              <a:off x="7980414" y="2607272"/>
              <a:ext cx="422175" cy="422175"/>
            </a:xfrm>
            <a:prstGeom prst="rect">
              <a:avLst/>
            </a:prstGeom>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b="67675"/>
          <a:stretch>
            <a:fillRect/>
          </a:stretch>
        </p:blipFill>
        <p:spPr bwMode="auto">
          <a:xfrm>
            <a:off x="0" y="1479512"/>
            <a:ext cx="3119437" cy="1519454"/>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t="67636" b="23089"/>
          <a:stretch>
            <a:fillRect/>
          </a:stretch>
        </p:blipFill>
        <p:spPr bwMode="auto">
          <a:xfrm>
            <a:off x="0" y="5133163"/>
            <a:ext cx="3119437" cy="435996"/>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t="69135" b="18876"/>
          <a:stretch>
            <a:fillRect/>
          </a:stretch>
        </p:blipFill>
        <p:spPr bwMode="auto">
          <a:xfrm>
            <a:off x="124455" y="5559220"/>
            <a:ext cx="2957513" cy="532737"/>
          </a:xfrm>
          <a:prstGeom prst="rect">
            <a:avLst/>
          </a:prstGeom>
          <a:noFill/>
          <a:ln w="9525">
            <a:noFill/>
            <a:miter lim="800000"/>
            <a:headEnd/>
            <a:tailEnd/>
          </a:ln>
        </p:spPr>
      </p:pic>
      <p:pic>
        <p:nvPicPr>
          <p:cNvPr id="15" name="Picture 5"/>
          <p:cNvPicPr>
            <a:picLocks noChangeAspect="1" noChangeArrowheads="1"/>
          </p:cNvPicPr>
          <p:nvPr/>
        </p:nvPicPr>
        <p:blipFill>
          <a:blip r:embed="rId4" cstate="print"/>
          <a:srcRect/>
          <a:stretch>
            <a:fillRect/>
          </a:stretch>
        </p:blipFill>
        <p:spPr bwMode="auto">
          <a:xfrm>
            <a:off x="754121" y="5102498"/>
            <a:ext cx="136525" cy="153987"/>
          </a:xfrm>
          <a:prstGeom prst="rect">
            <a:avLst/>
          </a:prstGeom>
          <a:noFill/>
          <a:ln w="9525">
            <a:noFill/>
            <a:miter lim="800000"/>
            <a:headEnd/>
            <a:tailEnd/>
          </a:ln>
        </p:spPr>
      </p:pic>
      <p:pic>
        <p:nvPicPr>
          <p:cNvPr id="16" name="Picture 5"/>
          <p:cNvPicPr>
            <a:picLocks noChangeAspect="1" noChangeArrowheads="1"/>
          </p:cNvPicPr>
          <p:nvPr/>
        </p:nvPicPr>
        <p:blipFill>
          <a:blip r:embed="rId4" cstate="print"/>
          <a:srcRect/>
          <a:stretch>
            <a:fillRect/>
          </a:stretch>
        </p:blipFill>
        <p:spPr bwMode="auto">
          <a:xfrm>
            <a:off x="1198621" y="5540648"/>
            <a:ext cx="136525" cy="153987"/>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t="67636" b="23089"/>
          <a:stretch>
            <a:fillRect/>
          </a:stretch>
        </p:blipFill>
        <p:spPr bwMode="auto">
          <a:xfrm>
            <a:off x="0" y="4707713"/>
            <a:ext cx="3119437" cy="435996"/>
          </a:xfrm>
          <a:prstGeom prst="rect">
            <a:avLst/>
          </a:prstGeom>
          <a:noFill/>
          <a:ln w="9525">
            <a:noFill/>
            <a:miter lim="800000"/>
            <a:headEnd/>
            <a:tailEnd/>
          </a:ln>
        </p:spPr>
      </p:pic>
      <p:sp>
        <p:nvSpPr>
          <p:cNvPr id="18" name="Rectangle 17"/>
          <p:cNvSpPr/>
          <p:nvPr/>
        </p:nvSpPr>
        <p:spPr>
          <a:xfrm>
            <a:off x="247650" y="4725824"/>
            <a:ext cx="546100"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7800" y="4662228"/>
            <a:ext cx="1393330"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Weighted Opportunity Value</a:t>
            </a:r>
            <a:endParaRPr lang="en-US" sz="700" b="1" dirty="0">
              <a:solidFill>
                <a:schemeClr val="bg1">
                  <a:lumMod val="65000"/>
                </a:schemeClr>
              </a:solidFill>
              <a:latin typeface="Arial" pitchFamily="34" charset="0"/>
              <a:cs typeface="Arial" pitchFamily="34" charset="0"/>
            </a:endParaRPr>
          </a:p>
        </p:txBody>
      </p:sp>
      <p:pic>
        <p:nvPicPr>
          <p:cNvPr id="2053" name="Picture 5"/>
          <p:cNvPicPr>
            <a:picLocks noChangeAspect="1" noChangeArrowheads="1"/>
          </p:cNvPicPr>
          <p:nvPr/>
        </p:nvPicPr>
        <p:blipFill>
          <a:blip r:embed="rId5" cstate="print"/>
          <a:srcRect/>
          <a:stretch>
            <a:fillRect/>
          </a:stretch>
        </p:blipFill>
        <p:spPr bwMode="auto">
          <a:xfrm>
            <a:off x="4451308" y="6895247"/>
            <a:ext cx="1957387" cy="444500"/>
          </a:xfrm>
          <a:prstGeom prst="rect">
            <a:avLst/>
          </a:prstGeom>
          <a:noFill/>
          <a:ln w="9525">
            <a:noFill/>
            <a:miter lim="800000"/>
            <a:headEnd/>
            <a:tailEnd/>
          </a:ln>
        </p:spPr>
      </p:pic>
      <p:sp>
        <p:nvSpPr>
          <p:cNvPr id="24" name="TextBox 23"/>
          <p:cNvSpPr txBox="1"/>
          <p:nvPr/>
        </p:nvSpPr>
        <p:spPr>
          <a:xfrm>
            <a:off x="0" y="7519130"/>
            <a:ext cx="6858000" cy="261610"/>
          </a:xfrm>
          <a:prstGeom prst="rect">
            <a:avLst/>
          </a:prstGeom>
          <a:solidFill>
            <a:srgbClr val="FFC000"/>
          </a:solidFill>
        </p:spPr>
        <p:txBody>
          <a:bodyPr wrap="square" rtlCol="0">
            <a:spAutoFit/>
          </a:bodyPr>
          <a:lstStyle/>
          <a:p>
            <a:pPr algn="ctr"/>
            <a:r>
              <a:rPr lang="en-US" sz="1100" b="1" dirty="0" smtClean="0">
                <a:solidFill>
                  <a:schemeClr val="tx1">
                    <a:lumMod val="75000"/>
                    <a:lumOff val="25000"/>
                  </a:schemeClr>
                </a:solidFill>
                <a:latin typeface="Arial Narrow" pitchFamily="34" charset="0"/>
                <a:cs typeface="Segoe UI" pitchFamily="34" charset="0"/>
              </a:rPr>
              <a:t>Note: - Need to move the “Clear” and “Save” buttons up so the wording is centered in the boxes</a:t>
            </a:r>
            <a:endParaRPr lang="en-US" sz="1100" b="1" dirty="0">
              <a:solidFill>
                <a:schemeClr val="tx1">
                  <a:lumMod val="75000"/>
                  <a:lumOff val="25000"/>
                </a:schemeClr>
              </a:solidFill>
              <a:latin typeface="Arial Narrow" pitchFamily="34" charset="0"/>
              <a:cs typeface="Segoe UI" pitchFamily="34" charset="0"/>
            </a:endParaRPr>
          </a:p>
        </p:txBody>
      </p:sp>
      <p:pic>
        <p:nvPicPr>
          <p:cNvPr id="92" name="Picture 3"/>
          <p:cNvPicPr>
            <a:picLocks noChangeAspect="1" noChangeArrowheads="1"/>
          </p:cNvPicPr>
          <p:nvPr/>
        </p:nvPicPr>
        <p:blipFill>
          <a:blip r:embed="rId2" cstate="print"/>
          <a:srcRect t="41011" b="23540"/>
          <a:stretch>
            <a:fillRect/>
          </a:stretch>
        </p:blipFill>
        <p:spPr bwMode="auto">
          <a:xfrm>
            <a:off x="0" y="3024846"/>
            <a:ext cx="3119437" cy="1666298"/>
          </a:xfrm>
          <a:prstGeom prst="rect">
            <a:avLst/>
          </a:prstGeom>
          <a:noFill/>
          <a:ln w="9525">
            <a:noFill/>
            <a:miter lim="800000"/>
            <a:headEnd/>
            <a:tailEnd/>
          </a:ln>
        </p:spPr>
      </p:pic>
      <p:sp>
        <p:nvSpPr>
          <p:cNvPr id="11" name="Rectangle 10"/>
          <p:cNvSpPr/>
          <p:nvPr/>
        </p:nvSpPr>
        <p:spPr>
          <a:xfrm>
            <a:off x="234950" y="4291270"/>
            <a:ext cx="654050" cy="82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4153" y="4221324"/>
            <a:ext cx="1194558"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Win Probability Percent</a:t>
            </a:r>
            <a:endParaRPr lang="en-US" sz="700" b="1" dirty="0">
              <a:solidFill>
                <a:schemeClr val="bg1">
                  <a:lumMod val="65000"/>
                </a:schemeClr>
              </a:solidFill>
              <a:latin typeface="Arial" pitchFamily="34" charset="0"/>
              <a:cs typeface="Arial" pitchFamily="34" charset="0"/>
            </a:endParaRPr>
          </a:p>
        </p:txBody>
      </p:sp>
      <p:sp>
        <p:nvSpPr>
          <p:cNvPr id="104" name="Slide Number Placeholder 103"/>
          <p:cNvSpPr>
            <a:spLocks noGrp="1"/>
          </p:cNvSpPr>
          <p:nvPr>
            <p:ph type="sldNum" sz="quarter" idx="12"/>
          </p:nvPr>
        </p:nvSpPr>
        <p:spPr/>
        <p:txBody>
          <a:bodyPr/>
          <a:lstStyle/>
          <a:p>
            <a:fld id="{CBDD6069-71F6-4609-A385-A9C5E0F2982E}" type="slidenum">
              <a:rPr lang="en-US" smtClean="0"/>
              <a:pPr/>
              <a:t>6</a:t>
            </a:fld>
            <a:endParaRPr lang="en-US"/>
          </a:p>
        </p:txBody>
      </p:sp>
      <p:sp>
        <p:nvSpPr>
          <p:cNvPr id="105" name="Footer Placeholder 104"/>
          <p:cNvSpPr>
            <a:spLocks noGrp="1"/>
          </p:cNvSpPr>
          <p:nvPr>
            <p:ph type="ftr" sz="quarter" idx="11"/>
          </p:nvPr>
        </p:nvSpPr>
        <p:spPr/>
        <p:txBody>
          <a:bodyPr/>
          <a:lstStyle/>
          <a:p>
            <a:r>
              <a:rPr lang="en-US" smtClean="0"/>
              <a:t>Mined Systems Proprietary &amp; Confidential</a:t>
            </a:r>
            <a:endParaRPr lang="en-US" dirty="0"/>
          </a:p>
        </p:txBody>
      </p:sp>
      <p:pic>
        <p:nvPicPr>
          <p:cNvPr id="164" name="Picture 4"/>
          <p:cNvPicPr>
            <a:picLocks noChangeAspect="1" noChangeArrowheads="1"/>
          </p:cNvPicPr>
          <p:nvPr/>
        </p:nvPicPr>
        <p:blipFill>
          <a:blip r:embed="rId3" cstate="print"/>
          <a:srcRect b="58436"/>
          <a:stretch>
            <a:fillRect/>
          </a:stretch>
        </p:blipFill>
        <p:spPr bwMode="auto">
          <a:xfrm>
            <a:off x="3555829" y="2497802"/>
            <a:ext cx="2957513" cy="1846885"/>
          </a:xfrm>
          <a:prstGeom prst="rect">
            <a:avLst/>
          </a:prstGeom>
          <a:noFill/>
          <a:ln w="9525">
            <a:noFill/>
            <a:miter lim="800000"/>
            <a:headEnd/>
            <a:tailEnd/>
          </a:ln>
        </p:spPr>
      </p:pic>
      <p:pic>
        <p:nvPicPr>
          <p:cNvPr id="165" name="Picture 3"/>
          <p:cNvPicPr>
            <a:picLocks noChangeAspect="1" noChangeArrowheads="1"/>
          </p:cNvPicPr>
          <p:nvPr/>
        </p:nvPicPr>
        <p:blipFill>
          <a:blip r:embed="rId2" cstate="print"/>
          <a:srcRect t="76094" b="6227"/>
          <a:stretch>
            <a:fillRect/>
          </a:stretch>
        </p:blipFill>
        <p:spPr bwMode="auto">
          <a:xfrm>
            <a:off x="3417288" y="1739170"/>
            <a:ext cx="3119437" cy="831040"/>
          </a:xfrm>
          <a:prstGeom prst="rect">
            <a:avLst/>
          </a:prstGeom>
          <a:noFill/>
          <a:ln w="9525">
            <a:noFill/>
            <a:miter lim="800000"/>
            <a:headEnd/>
            <a:tailEnd/>
          </a:ln>
        </p:spPr>
      </p:pic>
      <p:sp>
        <p:nvSpPr>
          <p:cNvPr id="166" name="Rectangle 165"/>
          <p:cNvSpPr/>
          <p:nvPr/>
        </p:nvSpPr>
        <p:spPr>
          <a:xfrm>
            <a:off x="3715738" y="193624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p:cNvSpPr txBox="1"/>
          <p:nvPr/>
        </p:nvSpPr>
        <p:spPr>
          <a:xfrm>
            <a:off x="3645891" y="1898045"/>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pic>
        <p:nvPicPr>
          <p:cNvPr id="168" name="Picture 5"/>
          <p:cNvPicPr>
            <a:picLocks noChangeAspect="1" noChangeArrowheads="1"/>
          </p:cNvPicPr>
          <p:nvPr/>
        </p:nvPicPr>
        <p:blipFill>
          <a:blip r:embed="rId4" cstate="print"/>
          <a:srcRect/>
          <a:stretch>
            <a:fillRect/>
          </a:stretch>
        </p:blipFill>
        <p:spPr bwMode="auto">
          <a:xfrm>
            <a:off x="4622259" y="1741415"/>
            <a:ext cx="136525" cy="153987"/>
          </a:xfrm>
          <a:prstGeom prst="rect">
            <a:avLst/>
          </a:prstGeom>
          <a:noFill/>
          <a:ln w="9525">
            <a:noFill/>
            <a:miter lim="800000"/>
            <a:headEnd/>
            <a:tailEnd/>
          </a:ln>
        </p:spPr>
      </p:pic>
      <p:pic>
        <p:nvPicPr>
          <p:cNvPr id="169" name="Picture 4"/>
          <p:cNvPicPr>
            <a:picLocks noChangeAspect="1" noChangeArrowheads="1"/>
          </p:cNvPicPr>
          <p:nvPr/>
        </p:nvPicPr>
        <p:blipFill>
          <a:blip r:embed="rId3" cstate="print"/>
          <a:srcRect t="81202" b="6451"/>
          <a:stretch>
            <a:fillRect/>
          </a:stretch>
        </p:blipFill>
        <p:spPr bwMode="auto">
          <a:xfrm>
            <a:off x="3591662" y="6064841"/>
            <a:ext cx="2957513" cy="548640"/>
          </a:xfrm>
          <a:prstGeom prst="rect">
            <a:avLst/>
          </a:prstGeom>
          <a:noFill/>
          <a:ln w="9525">
            <a:noFill/>
            <a:miter lim="800000"/>
            <a:headEnd/>
            <a:tailEnd/>
          </a:ln>
        </p:spPr>
      </p:pic>
      <p:sp>
        <p:nvSpPr>
          <p:cNvPr id="185" name="Rectangle 184"/>
          <p:cNvSpPr/>
          <p:nvPr/>
        </p:nvSpPr>
        <p:spPr>
          <a:xfrm>
            <a:off x="3627427" y="2585809"/>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3724963" y="2767471"/>
            <a:ext cx="228903" cy="12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3652681" y="2745758"/>
            <a:ext cx="904415"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Please Select..</a:t>
            </a:r>
            <a:endParaRPr lang="en-US" sz="800" b="1" dirty="0">
              <a:solidFill>
                <a:schemeClr val="tx1">
                  <a:lumMod val="65000"/>
                  <a:lumOff val="35000"/>
                </a:schemeClr>
              </a:solidFill>
              <a:latin typeface="Arial" pitchFamily="34" charset="0"/>
              <a:cs typeface="Arial" pitchFamily="34" charset="0"/>
            </a:endParaRPr>
          </a:p>
        </p:txBody>
      </p:sp>
      <p:sp>
        <p:nvSpPr>
          <p:cNvPr id="188" name="TextBox 187"/>
          <p:cNvSpPr txBox="1"/>
          <p:nvPr/>
        </p:nvSpPr>
        <p:spPr>
          <a:xfrm>
            <a:off x="3584505" y="2544924"/>
            <a:ext cx="1548822"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Who is Registered for Training?</a:t>
            </a:r>
            <a:endParaRPr lang="en-US" sz="700" b="1" dirty="0">
              <a:solidFill>
                <a:schemeClr val="bg1">
                  <a:lumMod val="65000"/>
                </a:schemeClr>
              </a:solidFill>
              <a:latin typeface="Arial" pitchFamily="34" charset="0"/>
              <a:cs typeface="Arial" pitchFamily="34" charset="0"/>
            </a:endParaRPr>
          </a:p>
        </p:txBody>
      </p:sp>
      <p:pic>
        <p:nvPicPr>
          <p:cNvPr id="189" name="Picture 4"/>
          <p:cNvPicPr>
            <a:picLocks noChangeAspect="1" noChangeArrowheads="1"/>
          </p:cNvPicPr>
          <p:nvPr/>
        </p:nvPicPr>
        <p:blipFill>
          <a:blip r:embed="rId3" cstate="print"/>
          <a:srcRect t="32117" b="58176"/>
          <a:stretch>
            <a:fillRect/>
          </a:stretch>
        </p:blipFill>
        <p:spPr bwMode="auto">
          <a:xfrm>
            <a:off x="3535701" y="4327435"/>
            <a:ext cx="2957513" cy="431321"/>
          </a:xfrm>
          <a:prstGeom prst="rect">
            <a:avLst/>
          </a:prstGeom>
          <a:noFill/>
          <a:ln w="9525">
            <a:noFill/>
            <a:miter lim="800000"/>
            <a:headEnd/>
            <a:tailEnd/>
          </a:ln>
        </p:spPr>
      </p:pic>
      <p:pic>
        <p:nvPicPr>
          <p:cNvPr id="190" name="Picture 4"/>
          <p:cNvPicPr>
            <a:picLocks noChangeAspect="1" noChangeArrowheads="1"/>
          </p:cNvPicPr>
          <p:nvPr/>
        </p:nvPicPr>
        <p:blipFill>
          <a:blip r:embed="rId3" cstate="print"/>
          <a:srcRect t="41241" b="30042"/>
          <a:stretch>
            <a:fillRect/>
          </a:stretch>
        </p:blipFill>
        <p:spPr bwMode="auto">
          <a:xfrm>
            <a:off x="3570207" y="4767382"/>
            <a:ext cx="2957513" cy="1276008"/>
          </a:xfrm>
          <a:prstGeom prst="rect">
            <a:avLst/>
          </a:prstGeom>
          <a:noFill/>
          <a:ln w="9525">
            <a:noFill/>
            <a:miter lim="800000"/>
            <a:headEnd/>
            <a:tailEnd/>
          </a:ln>
        </p:spPr>
      </p:pic>
      <p:sp>
        <p:nvSpPr>
          <p:cNvPr id="191" name="Rectangle 190"/>
          <p:cNvSpPr/>
          <p:nvPr/>
        </p:nvSpPr>
        <p:spPr>
          <a:xfrm>
            <a:off x="3734996" y="538378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3699655" y="5362161"/>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sp>
        <p:nvSpPr>
          <p:cNvPr id="193" name="Rectangle 192"/>
          <p:cNvSpPr/>
          <p:nvPr/>
        </p:nvSpPr>
        <p:spPr>
          <a:xfrm>
            <a:off x="3650432" y="4325471"/>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3573005" y="4284586"/>
            <a:ext cx="1353256"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Location</a:t>
            </a:r>
            <a:endParaRPr lang="en-US" sz="750" b="1" dirty="0">
              <a:solidFill>
                <a:schemeClr val="bg1">
                  <a:lumMod val="65000"/>
                </a:schemeClr>
              </a:solidFill>
              <a:latin typeface="Arial" pitchFamily="34" charset="0"/>
              <a:cs typeface="Arial" pitchFamily="34" charset="0"/>
            </a:endParaRPr>
          </a:p>
        </p:txBody>
      </p:sp>
      <p:sp>
        <p:nvSpPr>
          <p:cNvPr id="195" name="Rectangle 194"/>
          <p:cNvSpPr/>
          <p:nvPr/>
        </p:nvSpPr>
        <p:spPr>
          <a:xfrm>
            <a:off x="3682063" y="3408193"/>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3604637" y="3358682"/>
            <a:ext cx="1157689"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Date</a:t>
            </a:r>
            <a:endParaRPr lang="en-US" sz="750" b="1" dirty="0">
              <a:solidFill>
                <a:schemeClr val="bg1">
                  <a:lumMod val="65000"/>
                </a:schemeClr>
              </a:solidFill>
              <a:latin typeface="Arial" pitchFamily="34" charset="0"/>
              <a:cs typeface="Arial" pitchFamily="34" charset="0"/>
            </a:endParaRPr>
          </a:p>
        </p:txBody>
      </p:sp>
      <p:pic>
        <p:nvPicPr>
          <p:cNvPr id="97" name="Picture 5"/>
          <p:cNvPicPr>
            <a:picLocks noChangeAspect="1" noChangeArrowheads="1"/>
          </p:cNvPicPr>
          <p:nvPr/>
        </p:nvPicPr>
        <p:blipFill>
          <a:blip r:embed="rId4" cstate="print"/>
          <a:srcRect/>
          <a:stretch>
            <a:fillRect/>
          </a:stretch>
        </p:blipFill>
        <p:spPr bwMode="auto">
          <a:xfrm>
            <a:off x="4364846" y="2983782"/>
            <a:ext cx="136525" cy="153987"/>
          </a:xfrm>
          <a:prstGeom prst="rect">
            <a:avLst/>
          </a:prstGeom>
          <a:noFill/>
          <a:ln w="9525">
            <a:noFill/>
            <a:miter lim="800000"/>
            <a:headEnd/>
            <a:tailEnd/>
          </a:ln>
        </p:spPr>
      </p:pic>
      <p:pic>
        <p:nvPicPr>
          <p:cNvPr id="98" name="Picture 5"/>
          <p:cNvPicPr>
            <a:picLocks noChangeAspect="1" noChangeArrowheads="1"/>
          </p:cNvPicPr>
          <p:nvPr/>
        </p:nvPicPr>
        <p:blipFill>
          <a:blip r:embed="rId4" cstate="print"/>
          <a:srcRect/>
          <a:stretch>
            <a:fillRect/>
          </a:stretch>
        </p:blipFill>
        <p:spPr bwMode="auto">
          <a:xfrm>
            <a:off x="4694238" y="3403372"/>
            <a:ext cx="136525" cy="153987"/>
          </a:xfrm>
          <a:prstGeom prst="rect">
            <a:avLst/>
          </a:prstGeom>
          <a:noFill/>
          <a:ln w="9525">
            <a:noFill/>
            <a:miter lim="800000"/>
            <a:headEnd/>
            <a:tailEnd/>
          </a:ln>
        </p:spPr>
      </p:pic>
      <p:pic>
        <p:nvPicPr>
          <p:cNvPr id="215" name="Picture 5"/>
          <p:cNvPicPr>
            <a:picLocks noChangeAspect="1" noChangeArrowheads="1"/>
          </p:cNvPicPr>
          <p:nvPr/>
        </p:nvPicPr>
        <p:blipFill>
          <a:blip r:embed="rId4" cstate="print"/>
          <a:srcRect/>
          <a:stretch>
            <a:fillRect/>
          </a:stretch>
        </p:blipFill>
        <p:spPr bwMode="auto">
          <a:xfrm>
            <a:off x="4857472" y="4312274"/>
            <a:ext cx="136525" cy="153987"/>
          </a:xfrm>
          <a:prstGeom prst="rect">
            <a:avLst/>
          </a:prstGeom>
          <a:noFill/>
          <a:ln w="9525">
            <a:noFill/>
            <a:miter lim="800000"/>
            <a:headEnd/>
            <a:tailEnd/>
          </a:ln>
        </p:spPr>
      </p:pic>
      <p:sp>
        <p:nvSpPr>
          <p:cNvPr id="110" name="Rectangle 109"/>
          <p:cNvSpPr/>
          <p:nvPr/>
        </p:nvSpPr>
        <p:spPr>
          <a:xfrm>
            <a:off x="0" y="1210966"/>
            <a:ext cx="6858000" cy="6314303"/>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922351" y="2520796"/>
            <a:ext cx="4761757" cy="2340154"/>
          </a:xfrm>
          <a:prstGeom prst="rect">
            <a:avLst/>
          </a:prstGeom>
          <a:solidFill>
            <a:schemeClr val="bg1"/>
          </a:solidFill>
          <a:ln>
            <a:noFill/>
          </a:ln>
          <a:effectLst>
            <a:outerShdw blurRad="508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63" name="TextBox 62"/>
          <p:cNvSpPr txBox="1"/>
          <p:nvPr/>
        </p:nvSpPr>
        <p:spPr>
          <a:xfrm>
            <a:off x="0" y="-10266"/>
            <a:ext cx="6858000" cy="307777"/>
          </a:xfrm>
          <a:prstGeom prst="rect">
            <a:avLst/>
          </a:prstGeom>
          <a:solidFill>
            <a:srgbClr val="FFC000"/>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New Customer (“Save” popup #3)</a:t>
            </a:r>
            <a:endParaRPr lang="en-US" sz="1400" b="1" dirty="0">
              <a:solidFill>
                <a:schemeClr val="tx1">
                  <a:lumMod val="75000"/>
                  <a:lumOff val="25000"/>
                </a:schemeClr>
              </a:solidFill>
              <a:latin typeface="Arial Narrow" pitchFamily="34" charset="0"/>
              <a:cs typeface="Segoe UI" pitchFamily="34" charset="0"/>
            </a:endParaRPr>
          </a:p>
        </p:txBody>
      </p:sp>
      <p:sp>
        <p:nvSpPr>
          <p:cNvPr id="64" name="TextBox 63"/>
          <p:cNvSpPr txBox="1"/>
          <p:nvPr/>
        </p:nvSpPr>
        <p:spPr>
          <a:xfrm>
            <a:off x="0" y="792939"/>
            <a:ext cx="6858000" cy="523220"/>
          </a:xfrm>
          <a:prstGeom prst="rect">
            <a:avLst/>
          </a:prstGeom>
          <a:solidFill>
            <a:srgbClr val="FFC000"/>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Whether the user selects “Yes” or “No” regarding the “send email” question, this popup will ask if the user wants to create another opportunity for this same company now</a:t>
            </a:r>
            <a:endParaRPr lang="en-US" sz="1400" b="1" dirty="0">
              <a:solidFill>
                <a:schemeClr val="tx1">
                  <a:lumMod val="75000"/>
                  <a:lumOff val="25000"/>
                </a:schemeClr>
              </a:solidFill>
              <a:latin typeface="Arial Narrow" pitchFamily="34" charset="0"/>
              <a:cs typeface="Segoe UI" pitchFamily="34" charset="0"/>
            </a:endParaRPr>
          </a:p>
        </p:txBody>
      </p:sp>
      <p:pic>
        <p:nvPicPr>
          <p:cNvPr id="51" name="Picture 3"/>
          <p:cNvPicPr>
            <a:picLocks noChangeAspect="1" noChangeArrowheads="1"/>
          </p:cNvPicPr>
          <p:nvPr/>
        </p:nvPicPr>
        <p:blipFill>
          <a:blip r:embed="rId6" cstate="print"/>
          <a:srcRect/>
          <a:stretch>
            <a:fillRect/>
          </a:stretch>
        </p:blipFill>
        <p:spPr bwMode="auto">
          <a:xfrm>
            <a:off x="4723953" y="3157898"/>
            <a:ext cx="500931" cy="327481"/>
          </a:xfrm>
          <a:prstGeom prst="rect">
            <a:avLst/>
          </a:prstGeom>
          <a:noFill/>
          <a:ln w="9525">
            <a:noFill/>
            <a:miter lim="800000"/>
            <a:headEnd/>
            <a:tailEnd/>
          </a:ln>
        </p:spPr>
      </p:pic>
      <p:sp>
        <p:nvSpPr>
          <p:cNvPr id="52" name="TextBox 51"/>
          <p:cNvSpPr txBox="1"/>
          <p:nvPr/>
        </p:nvSpPr>
        <p:spPr>
          <a:xfrm>
            <a:off x="4726945" y="3183139"/>
            <a:ext cx="486249" cy="261610"/>
          </a:xfrm>
          <a:prstGeom prst="rect">
            <a:avLst/>
          </a:prstGeom>
          <a:noFill/>
        </p:spPr>
        <p:txBody>
          <a:bodyPr wrap="square" rtlCol="0">
            <a:spAutoFit/>
          </a:bodyPr>
          <a:lstStyle/>
          <a:p>
            <a:pPr algn="ctr"/>
            <a:r>
              <a:rPr lang="en-US" sz="1100" dirty="0" smtClean="0">
                <a:solidFill>
                  <a:schemeClr val="bg1"/>
                </a:solidFill>
              </a:rPr>
              <a:t>Yes</a:t>
            </a:r>
            <a:endParaRPr lang="en-US" sz="1100" dirty="0">
              <a:solidFill>
                <a:schemeClr val="bg1"/>
              </a:solidFill>
            </a:endParaRPr>
          </a:p>
        </p:txBody>
      </p:sp>
      <p:sp>
        <p:nvSpPr>
          <p:cNvPr id="53" name="Rectangle 52"/>
          <p:cNvSpPr/>
          <p:nvPr/>
        </p:nvSpPr>
        <p:spPr>
          <a:xfrm>
            <a:off x="1248662" y="3328632"/>
            <a:ext cx="3395206" cy="430887"/>
          </a:xfrm>
          <a:prstGeom prst="rect">
            <a:avLst/>
          </a:prstGeom>
          <a:ln>
            <a:solidFill>
              <a:schemeClr val="bg1">
                <a:lumMod val="75000"/>
              </a:schemeClr>
            </a:solidFill>
          </a:ln>
        </p:spPr>
        <p:txBody>
          <a:bodyPr wrap="square">
            <a:spAutoFit/>
          </a:bodyPr>
          <a:lstStyle/>
          <a:p>
            <a:r>
              <a:rPr lang="en-US" sz="1100" dirty="0" smtClean="0">
                <a:solidFill>
                  <a:schemeClr val="bg1">
                    <a:lumMod val="50000"/>
                  </a:schemeClr>
                </a:solidFill>
              </a:rPr>
              <a:t>Would you like to create another opportunity for this same company at this time?</a:t>
            </a:r>
            <a:endParaRPr lang="en-US" sz="1100" dirty="0">
              <a:solidFill>
                <a:schemeClr val="bg1">
                  <a:lumMod val="50000"/>
                </a:schemeClr>
              </a:solidFill>
            </a:endParaRPr>
          </a:p>
        </p:txBody>
      </p:sp>
      <p:grpSp>
        <p:nvGrpSpPr>
          <p:cNvPr id="65" name="Group 88"/>
          <p:cNvGrpSpPr/>
          <p:nvPr/>
        </p:nvGrpSpPr>
        <p:grpSpPr>
          <a:xfrm>
            <a:off x="4267208" y="2915284"/>
            <a:ext cx="367408" cy="307777"/>
            <a:chOff x="2912332" y="412273"/>
            <a:chExt cx="367408" cy="307777"/>
          </a:xfrm>
        </p:grpSpPr>
        <p:sp>
          <p:nvSpPr>
            <p:cNvPr id="66" name="Flowchart: Connector 6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TextBox 66"/>
            <p:cNvSpPr txBox="1"/>
            <p:nvPr/>
          </p:nvSpPr>
          <p:spPr>
            <a:xfrm>
              <a:off x="2912332" y="412273"/>
              <a:ext cx="367408" cy="307777"/>
            </a:xfrm>
            <a:prstGeom prst="rect">
              <a:avLst/>
            </a:prstGeom>
            <a:noFill/>
          </p:spPr>
          <p:txBody>
            <a:bodyPr wrap="none" rtlCol="0">
              <a:spAutoFit/>
            </a:bodyPr>
            <a:lstStyle/>
            <a:p>
              <a:pPr algn="ctr"/>
              <a:r>
                <a:rPr lang="en-US" sz="1400" b="1" dirty="0" smtClean="0"/>
                <a:t>41</a:t>
              </a:r>
              <a:endParaRPr lang="en-US" sz="1400" b="1" dirty="0"/>
            </a:p>
          </p:txBody>
        </p:sp>
      </p:grpSp>
      <p:pic>
        <p:nvPicPr>
          <p:cNvPr id="68" name="Picture 2"/>
          <p:cNvPicPr>
            <a:picLocks noChangeAspect="1" noChangeArrowheads="1"/>
          </p:cNvPicPr>
          <p:nvPr/>
        </p:nvPicPr>
        <p:blipFill>
          <a:blip r:embed="rId7" cstate="print"/>
          <a:srcRect/>
          <a:stretch>
            <a:fillRect/>
          </a:stretch>
        </p:blipFill>
        <p:spPr bwMode="auto">
          <a:xfrm>
            <a:off x="4733312" y="3590773"/>
            <a:ext cx="502321" cy="330490"/>
          </a:xfrm>
          <a:prstGeom prst="rect">
            <a:avLst/>
          </a:prstGeom>
          <a:noFill/>
          <a:ln w="9525">
            <a:noFill/>
            <a:miter lim="800000"/>
            <a:headEnd/>
            <a:tailEnd/>
          </a:ln>
        </p:spPr>
      </p:pic>
      <p:sp>
        <p:nvSpPr>
          <p:cNvPr id="69" name="TextBox 68"/>
          <p:cNvSpPr txBox="1"/>
          <p:nvPr/>
        </p:nvSpPr>
        <p:spPr>
          <a:xfrm>
            <a:off x="4736360" y="3625213"/>
            <a:ext cx="499274" cy="261610"/>
          </a:xfrm>
          <a:prstGeom prst="rect">
            <a:avLst/>
          </a:prstGeom>
          <a:noFill/>
        </p:spPr>
        <p:txBody>
          <a:bodyPr wrap="square" rtlCol="0">
            <a:spAutoFit/>
          </a:bodyPr>
          <a:lstStyle/>
          <a:p>
            <a:pPr algn="ctr"/>
            <a:r>
              <a:rPr lang="en-US" sz="1100" dirty="0" smtClean="0">
                <a:solidFill>
                  <a:schemeClr val="bg1"/>
                </a:solidFill>
              </a:rPr>
              <a:t>No</a:t>
            </a:r>
            <a:endParaRPr lang="en-US" sz="1100" dirty="0">
              <a:solidFill>
                <a:schemeClr val="bg1"/>
              </a:solidFill>
            </a:endParaRPr>
          </a:p>
        </p:txBody>
      </p:sp>
      <p:grpSp>
        <p:nvGrpSpPr>
          <p:cNvPr id="50" name="Group 49"/>
          <p:cNvGrpSpPr/>
          <p:nvPr/>
        </p:nvGrpSpPr>
        <p:grpSpPr>
          <a:xfrm>
            <a:off x="5526156" y="2411193"/>
            <a:ext cx="294200" cy="294953"/>
            <a:chOff x="7980414" y="2607272"/>
            <a:chExt cx="422175" cy="422175"/>
          </a:xfrm>
          <a:effectLst>
            <a:outerShdw blurRad="50800" dist="38100" dir="5400000" algn="t" rotWithShape="0">
              <a:prstClr val="black">
                <a:alpha val="40000"/>
              </a:prstClr>
            </a:outerShdw>
          </a:effectLst>
        </p:grpSpPr>
        <p:sp>
          <p:nvSpPr>
            <p:cNvPr id="55" name="Oval 54"/>
            <p:cNvSpPr/>
            <p:nvPr/>
          </p:nvSpPr>
          <p:spPr>
            <a:xfrm>
              <a:off x="8051119" y="2676597"/>
              <a:ext cx="264978" cy="2766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White x in circle.png"/>
            <p:cNvPicPr>
              <a:picLocks noChangeAspect="1"/>
            </p:cNvPicPr>
            <p:nvPr/>
          </p:nvPicPr>
          <p:blipFill>
            <a:blip r:embed="rId8" cstate="print"/>
            <a:stretch>
              <a:fillRect/>
            </a:stretch>
          </p:blipFill>
          <p:spPr>
            <a:xfrm>
              <a:off x="7980414" y="2607272"/>
              <a:ext cx="422175" cy="422175"/>
            </a:xfrm>
            <a:prstGeom prst="rect">
              <a:avLst/>
            </a:prstGeom>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t="5485" b="83128"/>
          <a:stretch>
            <a:fillRect/>
          </a:stretch>
        </p:blipFill>
        <p:spPr bwMode="auto">
          <a:xfrm>
            <a:off x="0" y="1098813"/>
            <a:ext cx="6135687" cy="828136"/>
          </a:xfrm>
          <a:prstGeom prst="rect">
            <a:avLst/>
          </a:prstGeom>
          <a:noFill/>
          <a:ln w="9525">
            <a:noFill/>
            <a:miter lim="800000"/>
            <a:headEnd/>
            <a:tailEnd/>
          </a:ln>
        </p:spPr>
      </p:pic>
      <p:sp>
        <p:nvSpPr>
          <p:cNvPr id="2" name="TextBox 1"/>
          <p:cNvSpPr txBox="1"/>
          <p:nvPr/>
        </p:nvSpPr>
        <p:spPr>
          <a:xfrm>
            <a:off x="0" y="0"/>
            <a:ext cx="6858000" cy="307777"/>
          </a:xfrm>
          <a:prstGeom prst="rect">
            <a:avLst/>
          </a:prstGeom>
          <a:solidFill>
            <a:schemeClr val="accent3">
              <a:lumMod val="60000"/>
              <a:lumOff val="40000"/>
            </a:schemeClr>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Existing Customer</a:t>
            </a:r>
            <a:endParaRPr lang="en-US" sz="1400" b="1" dirty="0">
              <a:solidFill>
                <a:schemeClr val="tx1">
                  <a:lumMod val="75000"/>
                  <a:lumOff val="25000"/>
                </a:schemeClr>
              </a:solidFill>
              <a:latin typeface="Arial Narrow" pitchFamily="34" charset="0"/>
              <a:cs typeface="Segoe UI" pitchFamily="34" charset="0"/>
            </a:endParaRPr>
          </a:p>
        </p:txBody>
      </p:sp>
      <p:sp>
        <p:nvSpPr>
          <p:cNvPr id="4" name="Rectangle 3"/>
          <p:cNvSpPr/>
          <p:nvPr/>
        </p:nvSpPr>
        <p:spPr>
          <a:xfrm>
            <a:off x="74142" y="758916"/>
            <a:ext cx="902042" cy="38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604797"/>
            <a:ext cx="2398413" cy="307777"/>
          </a:xfrm>
          <a:prstGeom prst="rect">
            <a:avLst/>
          </a:prstGeom>
          <a:noFill/>
        </p:spPr>
        <p:txBody>
          <a:bodyPr wrap="none" rtlCol="0">
            <a:spAutoFit/>
          </a:bodyPr>
          <a:lstStyle/>
          <a:p>
            <a:r>
              <a:rPr lang="en-US" sz="1400" b="1" dirty="0" smtClean="0">
                <a:solidFill>
                  <a:schemeClr val="tx1">
                    <a:lumMod val="75000"/>
                    <a:lumOff val="25000"/>
                  </a:schemeClr>
                </a:solidFill>
                <a:latin typeface="Arial Narrow" pitchFamily="34" charset="0"/>
                <a:cs typeface="Segoe UI" pitchFamily="34" charset="0"/>
              </a:rPr>
              <a:t>QuickStart – Existing Customer</a:t>
            </a:r>
            <a:endParaRPr lang="en-US" sz="1400" b="1" dirty="0">
              <a:solidFill>
                <a:schemeClr val="tx1">
                  <a:lumMod val="75000"/>
                  <a:lumOff val="25000"/>
                </a:schemeClr>
              </a:solidFill>
              <a:latin typeface="Arial Narrow" pitchFamily="34" charset="0"/>
              <a:cs typeface="Segoe UI" pitchFamily="34" charset="0"/>
            </a:endParaRPr>
          </a:p>
        </p:txBody>
      </p:sp>
      <p:sp>
        <p:nvSpPr>
          <p:cNvPr id="6" name="TextBox 5"/>
          <p:cNvSpPr txBox="1"/>
          <p:nvPr/>
        </p:nvSpPr>
        <p:spPr>
          <a:xfrm>
            <a:off x="0" y="894406"/>
            <a:ext cx="2717411" cy="261610"/>
          </a:xfrm>
          <a:prstGeom prst="rect">
            <a:avLst/>
          </a:prstGeom>
          <a:noFill/>
        </p:spPr>
        <p:txBody>
          <a:bodyPr wrap="none" rtlCol="0">
            <a:spAutoFit/>
          </a:bodyPr>
          <a:lstStyle/>
          <a:p>
            <a:r>
              <a:rPr lang="en-US" sz="1100" dirty="0" smtClean="0">
                <a:solidFill>
                  <a:schemeClr val="bg1">
                    <a:lumMod val="65000"/>
                  </a:schemeClr>
                </a:solidFill>
                <a:latin typeface="Arial Narrow" pitchFamily="34" charset="0"/>
                <a:cs typeface="Segoe UI" pitchFamily="34" charset="0"/>
              </a:rPr>
              <a:t>Edit Existing [or Add New] Contact &amp; Opportunity</a:t>
            </a:r>
            <a:endParaRPr lang="en-US" sz="1100" dirty="0">
              <a:solidFill>
                <a:schemeClr val="bg1">
                  <a:lumMod val="65000"/>
                </a:schemeClr>
              </a:solidFill>
              <a:latin typeface="Arial Narrow" pitchFamily="34" charset="0"/>
              <a:cs typeface="Segoe UI" pitchFamily="34" charset="0"/>
            </a:endParaRPr>
          </a:p>
        </p:txBody>
      </p:sp>
      <p:sp>
        <p:nvSpPr>
          <p:cNvPr id="10" name="Rectangle 9"/>
          <p:cNvSpPr/>
          <p:nvPr/>
        </p:nvSpPr>
        <p:spPr>
          <a:xfrm>
            <a:off x="274701" y="1464704"/>
            <a:ext cx="1302588" cy="165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4655" y="1454256"/>
            <a:ext cx="1332416"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Edit Existing or Add New</a:t>
            </a:r>
            <a:endParaRPr lang="en-US" sz="750" b="1" dirty="0">
              <a:solidFill>
                <a:schemeClr val="bg1">
                  <a:lumMod val="65000"/>
                </a:schemeClr>
              </a:solidFill>
              <a:latin typeface="Arial" pitchFamily="34" charset="0"/>
              <a:cs typeface="Arial" pitchFamily="34" charset="0"/>
            </a:endParaRPr>
          </a:p>
        </p:txBody>
      </p:sp>
      <p:pic>
        <p:nvPicPr>
          <p:cNvPr id="9" name="Picture 5"/>
          <p:cNvPicPr>
            <a:picLocks noChangeAspect="1" noChangeArrowheads="1"/>
          </p:cNvPicPr>
          <p:nvPr/>
        </p:nvPicPr>
        <p:blipFill>
          <a:blip r:embed="rId3" cstate="print"/>
          <a:srcRect/>
          <a:stretch>
            <a:fillRect/>
          </a:stretch>
        </p:blipFill>
        <p:spPr bwMode="auto">
          <a:xfrm>
            <a:off x="1422241" y="1482188"/>
            <a:ext cx="136525" cy="153987"/>
          </a:xfrm>
          <a:prstGeom prst="rect">
            <a:avLst/>
          </a:prstGeom>
          <a:noFill/>
          <a:ln w="9525">
            <a:noFill/>
            <a:miter lim="800000"/>
            <a:headEnd/>
            <a:tailEnd/>
          </a:ln>
        </p:spPr>
      </p:pic>
      <p:pic>
        <p:nvPicPr>
          <p:cNvPr id="26" name="Picture 2"/>
          <p:cNvPicPr>
            <a:picLocks noChangeAspect="1" noChangeArrowheads="1"/>
          </p:cNvPicPr>
          <p:nvPr/>
        </p:nvPicPr>
        <p:blipFill>
          <a:blip r:embed="rId2" cstate="print"/>
          <a:srcRect l="2067" t="10546" r="2226" b="83316"/>
          <a:stretch>
            <a:fillRect/>
          </a:stretch>
        </p:blipFill>
        <p:spPr bwMode="auto">
          <a:xfrm>
            <a:off x="126853" y="3174201"/>
            <a:ext cx="5872245" cy="446400"/>
          </a:xfrm>
          <a:prstGeom prst="rect">
            <a:avLst/>
          </a:prstGeom>
          <a:noFill/>
          <a:ln w="9525">
            <a:noFill/>
            <a:miter lim="800000"/>
            <a:headEnd/>
            <a:tailEnd/>
          </a:ln>
        </p:spPr>
      </p:pic>
      <p:sp>
        <p:nvSpPr>
          <p:cNvPr id="27" name="Rectangle 26"/>
          <p:cNvSpPr/>
          <p:nvPr/>
        </p:nvSpPr>
        <p:spPr>
          <a:xfrm>
            <a:off x="270334" y="3220505"/>
            <a:ext cx="763336" cy="104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a:blip r:embed="rId2" cstate="print"/>
          <a:srcRect t="10833" b="77732"/>
          <a:stretch>
            <a:fillRect/>
          </a:stretch>
        </p:blipFill>
        <p:spPr bwMode="auto">
          <a:xfrm>
            <a:off x="0" y="1911577"/>
            <a:ext cx="6135687" cy="831620"/>
          </a:xfrm>
          <a:prstGeom prst="rect">
            <a:avLst/>
          </a:prstGeom>
          <a:noFill/>
          <a:ln w="9525">
            <a:noFill/>
            <a:miter lim="800000"/>
            <a:headEnd/>
            <a:tailEnd/>
          </a:ln>
        </p:spPr>
      </p:pic>
      <p:pic>
        <p:nvPicPr>
          <p:cNvPr id="23" name="Picture 4"/>
          <p:cNvPicPr>
            <a:picLocks noChangeAspect="1" noChangeArrowheads="1"/>
          </p:cNvPicPr>
          <p:nvPr/>
        </p:nvPicPr>
        <p:blipFill>
          <a:blip r:embed="rId4" cstate="print"/>
          <a:srcRect l="6278" t="794"/>
          <a:stretch>
            <a:fillRect/>
          </a:stretch>
        </p:blipFill>
        <p:spPr bwMode="auto">
          <a:xfrm>
            <a:off x="288623" y="2517690"/>
            <a:ext cx="920971" cy="170088"/>
          </a:xfrm>
          <a:prstGeom prst="rect">
            <a:avLst/>
          </a:prstGeom>
          <a:noFill/>
          <a:ln w="9525">
            <a:noFill/>
            <a:miter lim="800000"/>
            <a:headEnd/>
            <a:tailEnd/>
          </a:ln>
        </p:spPr>
      </p:pic>
      <p:sp>
        <p:nvSpPr>
          <p:cNvPr id="28" name="TextBox 27"/>
          <p:cNvSpPr txBox="1"/>
          <p:nvPr/>
        </p:nvSpPr>
        <p:spPr>
          <a:xfrm>
            <a:off x="183861" y="3157479"/>
            <a:ext cx="91563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POC First Name</a:t>
            </a:r>
            <a:endParaRPr lang="en-US" sz="750" b="1" dirty="0">
              <a:solidFill>
                <a:schemeClr val="bg1">
                  <a:lumMod val="65000"/>
                </a:schemeClr>
              </a:solidFill>
              <a:latin typeface="Arial" pitchFamily="34" charset="0"/>
              <a:cs typeface="Arial" pitchFamily="34" charset="0"/>
            </a:endParaRPr>
          </a:p>
        </p:txBody>
      </p:sp>
      <p:pic>
        <p:nvPicPr>
          <p:cNvPr id="35" name="Picture 2"/>
          <p:cNvPicPr>
            <a:picLocks noChangeAspect="1" noChangeArrowheads="1"/>
          </p:cNvPicPr>
          <p:nvPr/>
        </p:nvPicPr>
        <p:blipFill>
          <a:blip r:embed="rId2" cstate="print"/>
          <a:srcRect t="10546" b="83090"/>
          <a:stretch>
            <a:fillRect/>
          </a:stretch>
        </p:blipFill>
        <p:spPr bwMode="auto">
          <a:xfrm>
            <a:off x="0" y="4867857"/>
            <a:ext cx="6135687" cy="462815"/>
          </a:xfrm>
          <a:prstGeom prst="rect">
            <a:avLst/>
          </a:prstGeom>
          <a:noFill/>
          <a:ln w="9525">
            <a:noFill/>
            <a:miter lim="800000"/>
            <a:headEnd/>
            <a:tailEnd/>
          </a:ln>
        </p:spPr>
      </p:pic>
      <p:sp>
        <p:nvSpPr>
          <p:cNvPr id="36" name="Rectangle 35"/>
          <p:cNvSpPr/>
          <p:nvPr/>
        </p:nvSpPr>
        <p:spPr>
          <a:xfrm>
            <a:off x="270334" y="4914162"/>
            <a:ext cx="1302588" cy="116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52353" y="4895553"/>
            <a:ext cx="167886" cy="139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4706" y="4860610"/>
            <a:ext cx="64312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Sales Rep</a:t>
            </a:r>
            <a:endParaRPr lang="en-US" sz="750" b="1" dirty="0">
              <a:solidFill>
                <a:schemeClr val="bg1">
                  <a:lumMod val="65000"/>
                </a:schemeClr>
              </a:solidFill>
              <a:latin typeface="Arial" pitchFamily="34" charset="0"/>
              <a:cs typeface="Arial" pitchFamily="34" charset="0"/>
            </a:endParaRPr>
          </a:p>
        </p:txBody>
      </p:sp>
      <p:pic>
        <p:nvPicPr>
          <p:cNvPr id="39" name="Picture 5"/>
          <p:cNvPicPr>
            <a:picLocks noChangeAspect="1" noChangeArrowheads="1"/>
          </p:cNvPicPr>
          <p:nvPr/>
        </p:nvPicPr>
        <p:blipFill>
          <a:blip r:embed="rId3" cstate="print"/>
          <a:srcRect/>
          <a:stretch>
            <a:fillRect/>
          </a:stretch>
        </p:blipFill>
        <p:spPr bwMode="auto">
          <a:xfrm>
            <a:off x="754714" y="4896495"/>
            <a:ext cx="136525" cy="153987"/>
          </a:xfrm>
          <a:prstGeom prst="rect">
            <a:avLst/>
          </a:prstGeom>
          <a:noFill/>
          <a:ln w="9525">
            <a:noFill/>
            <a:miter lim="800000"/>
            <a:headEnd/>
            <a:tailEnd/>
          </a:ln>
        </p:spPr>
      </p:pic>
      <p:pic>
        <p:nvPicPr>
          <p:cNvPr id="25" name="Picture 2"/>
          <p:cNvPicPr>
            <a:picLocks noChangeAspect="1" noChangeArrowheads="1"/>
          </p:cNvPicPr>
          <p:nvPr/>
        </p:nvPicPr>
        <p:blipFill>
          <a:blip r:embed="rId2" cstate="print"/>
          <a:srcRect t="33734" b="54984"/>
          <a:stretch>
            <a:fillRect/>
          </a:stretch>
        </p:blipFill>
        <p:spPr bwMode="auto">
          <a:xfrm>
            <a:off x="0" y="4065387"/>
            <a:ext cx="6135687" cy="820437"/>
          </a:xfrm>
          <a:prstGeom prst="rect">
            <a:avLst/>
          </a:prstGeom>
          <a:noFill/>
          <a:ln w="9525">
            <a:noFill/>
            <a:miter lim="800000"/>
            <a:headEnd/>
            <a:tailEnd/>
          </a:ln>
        </p:spPr>
      </p:pic>
      <p:pic>
        <p:nvPicPr>
          <p:cNvPr id="32" name="Picture 2"/>
          <p:cNvPicPr>
            <a:picLocks noChangeAspect="1" noChangeArrowheads="1"/>
          </p:cNvPicPr>
          <p:nvPr/>
        </p:nvPicPr>
        <p:blipFill>
          <a:blip r:embed="rId2" cstate="print"/>
          <a:srcRect t="62173"/>
          <a:stretch>
            <a:fillRect/>
          </a:stretch>
        </p:blipFill>
        <p:spPr bwMode="auto">
          <a:xfrm>
            <a:off x="0" y="5304660"/>
            <a:ext cx="6135687" cy="2750923"/>
          </a:xfrm>
          <a:prstGeom prst="rect">
            <a:avLst/>
          </a:prstGeom>
          <a:noFill/>
          <a:ln w="9525">
            <a:noFill/>
            <a:miter lim="800000"/>
            <a:headEnd/>
            <a:tailEnd/>
          </a:ln>
        </p:spPr>
      </p:pic>
      <p:sp>
        <p:nvSpPr>
          <p:cNvPr id="46" name="Slide Number Placeholder 45"/>
          <p:cNvSpPr>
            <a:spLocks noGrp="1"/>
          </p:cNvSpPr>
          <p:nvPr>
            <p:ph type="sldNum" sz="quarter" idx="12"/>
          </p:nvPr>
        </p:nvSpPr>
        <p:spPr/>
        <p:txBody>
          <a:bodyPr/>
          <a:lstStyle/>
          <a:p>
            <a:fld id="{CBDD6069-71F6-4609-A385-A9C5E0F2982E}" type="slidenum">
              <a:rPr lang="en-US" smtClean="0"/>
              <a:pPr/>
              <a:t>7</a:t>
            </a:fld>
            <a:endParaRPr lang="en-US"/>
          </a:p>
        </p:txBody>
      </p:sp>
      <p:sp>
        <p:nvSpPr>
          <p:cNvPr id="58" name="Footer Placeholder 57"/>
          <p:cNvSpPr>
            <a:spLocks noGrp="1"/>
          </p:cNvSpPr>
          <p:nvPr>
            <p:ph type="ftr" sz="quarter" idx="11"/>
          </p:nvPr>
        </p:nvSpPr>
        <p:spPr/>
        <p:txBody>
          <a:bodyPr/>
          <a:lstStyle/>
          <a:p>
            <a:r>
              <a:rPr lang="en-US" smtClean="0"/>
              <a:t>Mined Systems Proprietary &amp; Confidential</a:t>
            </a:r>
            <a:endParaRPr lang="en-US" dirty="0"/>
          </a:p>
        </p:txBody>
      </p:sp>
      <p:grpSp>
        <p:nvGrpSpPr>
          <p:cNvPr id="64" name="Group 63"/>
          <p:cNvGrpSpPr/>
          <p:nvPr/>
        </p:nvGrpSpPr>
        <p:grpSpPr>
          <a:xfrm>
            <a:off x="2793501" y="867012"/>
            <a:ext cx="306562" cy="307777"/>
            <a:chOff x="2942761" y="412273"/>
            <a:chExt cx="306562" cy="307777"/>
          </a:xfrm>
        </p:grpSpPr>
        <p:sp>
          <p:nvSpPr>
            <p:cNvPr id="65" name="Flowchart: Connector 6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TextBox 65"/>
            <p:cNvSpPr txBox="1"/>
            <p:nvPr/>
          </p:nvSpPr>
          <p:spPr>
            <a:xfrm>
              <a:off x="2958023" y="412273"/>
              <a:ext cx="276037" cy="307777"/>
            </a:xfrm>
            <a:prstGeom prst="rect">
              <a:avLst/>
            </a:prstGeom>
            <a:noFill/>
          </p:spPr>
          <p:txBody>
            <a:bodyPr wrap="none" rtlCol="0">
              <a:spAutoFit/>
            </a:bodyPr>
            <a:lstStyle/>
            <a:p>
              <a:pPr algn="ctr"/>
              <a:r>
                <a:rPr lang="en-US" sz="1400" b="1" dirty="0" smtClean="0"/>
                <a:t>2</a:t>
              </a:r>
              <a:endParaRPr lang="en-US" sz="1400" b="1" dirty="0"/>
            </a:p>
          </p:txBody>
        </p:sp>
      </p:grpSp>
      <p:grpSp>
        <p:nvGrpSpPr>
          <p:cNvPr id="67" name="Group 66"/>
          <p:cNvGrpSpPr/>
          <p:nvPr/>
        </p:nvGrpSpPr>
        <p:grpSpPr>
          <a:xfrm>
            <a:off x="1629187" y="1587025"/>
            <a:ext cx="306562" cy="307777"/>
            <a:chOff x="2942761" y="412273"/>
            <a:chExt cx="306562" cy="307777"/>
          </a:xfrm>
        </p:grpSpPr>
        <p:sp>
          <p:nvSpPr>
            <p:cNvPr id="68" name="Flowchart: Connector 6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TextBox 68"/>
            <p:cNvSpPr txBox="1"/>
            <p:nvPr/>
          </p:nvSpPr>
          <p:spPr>
            <a:xfrm>
              <a:off x="2958023" y="412273"/>
              <a:ext cx="276037" cy="307777"/>
            </a:xfrm>
            <a:prstGeom prst="rect">
              <a:avLst/>
            </a:prstGeom>
            <a:noFill/>
          </p:spPr>
          <p:txBody>
            <a:bodyPr wrap="none" rtlCol="0">
              <a:spAutoFit/>
            </a:bodyPr>
            <a:lstStyle/>
            <a:p>
              <a:pPr algn="ctr"/>
              <a:r>
                <a:rPr lang="en-US" sz="1400" b="1" dirty="0" smtClean="0"/>
                <a:t>3</a:t>
              </a:r>
              <a:endParaRPr lang="en-US" sz="1400" b="1" dirty="0"/>
            </a:p>
          </p:txBody>
        </p:sp>
      </p:grpSp>
      <p:grpSp>
        <p:nvGrpSpPr>
          <p:cNvPr id="70" name="Group 69"/>
          <p:cNvGrpSpPr/>
          <p:nvPr/>
        </p:nvGrpSpPr>
        <p:grpSpPr>
          <a:xfrm>
            <a:off x="1629187" y="2011949"/>
            <a:ext cx="306562" cy="307777"/>
            <a:chOff x="2942761" y="412273"/>
            <a:chExt cx="306562" cy="307777"/>
          </a:xfrm>
        </p:grpSpPr>
        <p:sp>
          <p:nvSpPr>
            <p:cNvPr id="71" name="Flowchart: Connector 7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TextBox 71"/>
            <p:cNvSpPr txBox="1"/>
            <p:nvPr/>
          </p:nvSpPr>
          <p:spPr>
            <a:xfrm>
              <a:off x="2958023" y="412273"/>
              <a:ext cx="276037" cy="307777"/>
            </a:xfrm>
            <a:prstGeom prst="rect">
              <a:avLst/>
            </a:prstGeom>
            <a:noFill/>
          </p:spPr>
          <p:txBody>
            <a:bodyPr wrap="none" rtlCol="0">
              <a:spAutoFit/>
            </a:bodyPr>
            <a:lstStyle/>
            <a:p>
              <a:pPr algn="ctr"/>
              <a:r>
                <a:rPr lang="en-US" sz="1400" b="1" dirty="0" smtClean="0"/>
                <a:t>4</a:t>
              </a:r>
              <a:endParaRPr lang="en-US" sz="1400" b="1" dirty="0"/>
            </a:p>
          </p:txBody>
        </p:sp>
      </p:grpSp>
      <p:grpSp>
        <p:nvGrpSpPr>
          <p:cNvPr id="73" name="Group 72"/>
          <p:cNvGrpSpPr/>
          <p:nvPr/>
        </p:nvGrpSpPr>
        <p:grpSpPr>
          <a:xfrm>
            <a:off x="1629187" y="2414189"/>
            <a:ext cx="306562" cy="307777"/>
            <a:chOff x="2942761" y="412273"/>
            <a:chExt cx="306562" cy="307777"/>
          </a:xfrm>
        </p:grpSpPr>
        <p:sp>
          <p:nvSpPr>
            <p:cNvPr id="74" name="Flowchart: Connector 7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TextBox 74"/>
            <p:cNvSpPr txBox="1"/>
            <p:nvPr/>
          </p:nvSpPr>
          <p:spPr>
            <a:xfrm>
              <a:off x="2958022" y="412273"/>
              <a:ext cx="276038" cy="307777"/>
            </a:xfrm>
            <a:prstGeom prst="rect">
              <a:avLst/>
            </a:prstGeom>
            <a:noFill/>
          </p:spPr>
          <p:txBody>
            <a:bodyPr wrap="none" rtlCol="0">
              <a:spAutoFit/>
            </a:bodyPr>
            <a:lstStyle/>
            <a:p>
              <a:pPr algn="ctr"/>
              <a:r>
                <a:rPr lang="en-US" sz="1400" b="1" dirty="0" smtClean="0"/>
                <a:t>5</a:t>
              </a:r>
              <a:endParaRPr lang="en-US" sz="1400" b="1" dirty="0"/>
            </a:p>
          </p:txBody>
        </p:sp>
      </p:grpSp>
      <p:grpSp>
        <p:nvGrpSpPr>
          <p:cNvPr id="85" name="Group 84"/>
          <p:cNvGrpSpPr/>
          <p:nvPr/>
        </p:nvGrpSpPr>
        <p:grpSpPr>
          <a:xfrm>
            <a:off x="1598764" y="5829367"/>
            <a:ext cx="367408" cy="307777"/>
            <a:chOff x="2912338" y="412273"/>
            <a:chExt cx="367408" cy="307777"/>
          </a:xfrm>
        </p:grpSpPr>
        <p:sp>
          <p:nvSpPr>
            <p:cNvPr id="86" name="Flowchart: Connector 8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7" name="TextBox 86"/>
            <p:cNvSpPr txBox="1"/>
            <p:nvPr/>
          </p:nvSpPr>
          <p:spPr>
            <a:xfrm>
              <a:off x="2912338" y="412273"/>
              <a:ext cx="367408" cy="307777"/>
            </a:xfrm>
            <a:prstGeom prst="rect">
              <a:avLst/>
            </a:prstGeom>
            <a:noFill/>
          </p:spPr>
          <p:txBody>
            <a:bodyPr wrap="none" rtlCol="0">
              <a:spAutoFit/>
            </a:bodyPr>
            <a:lstStyle/>
            <a:p>
              <a:pPr algn="ctr"/>
              <a:r>
                <a:rPr lang="en-US" sz="1400" b="1" dirty="0" smtClean="0"/>
                <a:t>13</a:t>
              </a:r>
              <a:endParaRPr lang="en-US" sz="1400" b="1" dirty="0"/>
            </a:p>
          </p:txBody>
        </p:sp>
      </p:grpSp>
      <p:grpSp>
        <p:nvGrpSpPr>
          <p:cNvPr id="88" name="Group 87"/>
          <p:cNvGrpSpPr/>
          <p:nvPr/>
        </p:nvGrpSpPr>
        <p:grpSpPr>
          <a:xfrm>
            <a:off x="1598764" y="6643370"/>
            <a:ext cx="367408" cy="307777"/>
            <a:chOff x="2912338" y="412273"/>
            <a:chExt cx="367408" cy="307777"/>
          </a:xfrm>
        </p:grpSpPr>
        <p:sp>
          <p:nvSpPr>
            <p:cNvPr id="89" name="Flowchart: Connector 8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0" name="TextBox 89"/>
            <p:cNvSpPr txBox="1"/>
            <p:nvPr/>
          </p:nvSpPr>
          <p:spPr>
            <a:xfrm>
              <a:off x="2912338" y="412273"/>
              <a:ext cx="367408" cy="307777"/>
            </a:xfrm>
            <a:prstGeom prst="rect">
              <a:avLst/>
            </a:prstGeom>
            <a:noFill/>
          </p:spPr>
          <p:txBody>
            <a:bodyPr wrap="none" rtlCol="0">
              <a:spAutoFit/>
            </a:bodyPr>
            <a:lstStyle/>
            <a:p>
              <a:pPr algn="ctr"/>
              <a:r>
                <a:rPr lang="en-US" sz="1400" b="1" dirty="0" smtClean="0"/>
                <a:t>15</a:t>
              </a:r>
              <a:endParaRPr lang="en-US" sz="1400" b="1" dirty="0"/>
            </a:p>
          </p:txBody>
        </p:sp>
      </p:grpSp>
      <p:grpSp>
        <p:nvGrpSpPr>
          <p:cNvPr id="97" name="Group 96"/>
          <p:cNvGrpSpPr/>
          <p:nvPr/>
        </p:nvGrpSpPr>
        <p:grpSpPr>
          <a:xfrm>
            <a:off x="1598764" y="4585618"/>
            <a:ext cx="367408" cy="307777"/>
            <a:chOff x="2912338" y="412273"/>
            <a:chExt cx="367408" cy="307777"/>
          </a:xfrm>
        </p:grpSpPr>
        <p:sp>
          <p:nvSpPr>
            <p:cNvPr id="98" name="Flowchart: Connector 9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TextBox 98"/>
            <p:cNvSpPr txBox="1"/>
            <p:nvPr/>
          </p:nvSpPr>
          <p:spPr>
            <a:xfrm>
              <a:off x="2912338" y="412273"/>
              <a:ext cx="367408" cy="307777"/>
            </a:xfrm>
            <a:prstGeom prst="rect">
              <a:avLst/>
            </a:prstGeom>
            <a:noFill/>
          </p:spPr>
          <p:txBody>
            <a:bodyPr wrap="none" rtlCol="0">
              <a:spAutoFit/>
            </a:bodyPr>
            <a:lstStyle/>
            <a:p>
              <a:pPr algn="ctr"/>
              <a:r>
                <a:rPr lang="en-US" sz="1400" b="1" dirty="0" smtClean="0"/>
                <a:t>10</a:t>
              </a:r>
              <a:endParaRPr lang="en-US" sz="1400" b="1" dirty="0"/>
            </a:p>
          </p:txBody>
        </p:sp>
      </p:grpSp>
      <p:grpSp>
        <p:nvGrpSpPr>
          <p:cNvPr id="100" name="Group 99"/>
          <p:cNvGrpSpPr/>
          <p:nvPr/>
        </p:nvGrpSpPr>
        <p:grpSpPr>
          <a:xfrm>
            <a:off x="1598764" y="6233190"/>
            <a:ext cx="367408" cy="307777"/>
            <a:chOff x="2912338" y="412273"/>
            <a:chExt cx="367408" cy="307777"/>
          </a:xfrm>
        </p:grpSpPr>
        <p:sp>
          <p:nvSpPr>
            <p:cNvPr id="101" name="Flowchart: Connector 10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2" name="TextBox 101"/>
            <p:cNvSpPr txBox="1"/>
            <p:nvPr/>
          </p:nvSpPr>
          <p:spPr>
            <a:xfrm>
              <a:off x="2912338" y="412273"/>
              <a:ext cx="367408" cy="307777"/>
            </a:xfrm>
            <a:prstGeom prst="rect">
              <a:avLst/>
            </a:prstGeom>
            <a:noFill/>
          </p:spPr>
          <p:txBody>
            <a:bodyPr wrap="none" rtlCol="0">
              <a:spAutoFit/>
            </a:bodyPr>
            <a:lstStyle/>
            <a:p>
              <a:pPr algn="ctr"/>
              <a:r>
                <a:rPr lang="en-US" sz="1400" b="1" dirty="0" smtClean="0"/>
                <a:t>14</a:t>
              </a:r>
              <a:endParaRPr lang="en-US" sz="1400" b="1" dirty="0"/>
            </a:p>
          </p:txBody>
        </p:sp>
      </p:grpSp>
      <p:pic>
        <p:nvPicPr>
          <p:cNvPr id="103" name="Picture 2"/>
          <p:cNvPicPr>
            <a:picLocks noChangeAspect="1" noChangeArrowheads="1"/>
          </p:cNvPicPr>
          <p:nvPr/>
        </p:nvPicPr>
        <p:blipFill>
          <a:blip r:embed="rId2" cstate="print"/>
          <a:srcRect l="2294" t="10546" r="2534" b="83090"/>
          <a:stretch>
            <a:fillRect/>
          </a:stretch>
        </p:blipFill>
        <p:spPr bwMode="auto">
          <a:xfrm>
            <a:off x="128912" y="2749721"/>
            <a:ext cx="5865488" cy="462815"/>
          </a:xfrm>
          <a:prstGeom prst="rect">
            <a:avLst/>
          </a:prstGeom>
          <a:noFill/>
          <a:ln w="9525">
            <a:noFill/>
            <a:miter lim="800000"/>
            <a:headEnd/>
            <a:tailEnd/>
          </a:ln>
        </p:spPr>
      </p:pic>
      <p:sp>
        <p:nvSpPr>
          <p:cNvPr id="104" name="Rectangle 103"/>
          <p:cNvSpPr/>
          <p:nvPr/>
        </p:nvSpPr>
        <p:spPr>
          <a:xfrm>
            <a:off x="242118" y="2766709"/>
            <a:ext cx="1302588" cy="145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085922" y="2777417"/>
            <a:ext cx="167886" cy="139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55540" y="2731572"/>
            <a:ext cx="1058303"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Opportunity Status</a:t>
            </a:r>
            <a:endParaRPr lang="en-US" sz="750" b="1" dirty="0">
              <a:solidFill>
                <a:schemeClr val="bg1">
                  <a:lumMod val="65000"/>
                </a:schemeClr>
              </a:solidFill>
              <a:latin typeface="Arial" pitchFamily="34" charset="0"/>
              <a:cs typeface="Arial" pitchFamily="34" charset="0"/>
            </a:endParaRPr>
          </a:p>
        </p:txBody>
      </p:sp>
      <p:pic>
        <p:nvPicPr>
          <p:cNvPr id="107" name="Picture 5"/>
          <p:cNvPicPr>
            <a:picLocks noChangeAspect="1" noChangeArrowheads="1"/>
          </p:cNvPicPr>
          <p:nvPr/>
        </p:nvPicPr>
        <p:blipFill>
          <a:blip r:embed="rId3" cstate="print"/>
          <a:srcRect/>
          <a:stretch>
            <a:fillRect/>
          </a:stretch>
        </p:blipFill>
        <p:spPr bwMode="auto">
          <a:xfrm>
            <a:off x="1154576" y="2778359"/>
            <a:ext cx="136525" cy="153987"/>
          </a:xfrm>
          <a:prstGeom prst="rect">
            <a:avLst/>
          </a:prstGeom>
          <a:noFill/>
          <a:ln w="9525">
            <a:noFill/>
            <a:miter lim="800000"/>
            <a:headEnd/>
            <a:tailEnd/>
          </a:ln>
        </p:spPr>
      </p:pic>
      <p:sp>
        <p:nvSpPr>
          <p:cNvPr id="112" name="Rectangle 111"/>
          <p:cNvSpPr/>
          <p:nvPr/>
        </p:nvSpPr>
        <p:spPr>
          <a:xfrm>
            <a:off x="273049" y="2315859"/>
            <a:ext cx="1207431"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180230" y="2280115"/>
            <a:ext cx="1024639"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Opportunity Name</a:t>
            </a:r>
            <a:endParaRPr lang="en-US" sz="750" b="1" dirty="0">
              <a:solidFill>
                <a:schemeClr val="bg1">
                  <a:lumMod val="65000"/>
                </a:schemeClr>
              </a:solidFill>
              <a:latin typeface="Arial" pitchFamily="34" charset="0"/>
              <a:cs typeface="Arial" pitchFamily="34" charset="0"/>
            </a:endParaRPr>
          </a:p>
        </p:txBody>
      </p:sp>
      <p:pic>
        <p:nvPicPr>
          <p:cNvPr id="24" name="Picture 5"/>
          <p:cNvPicPr>
            <a:picLocks noChangeAspect="1" noChangeArrowheads="1"/>
          </p:cNvPicPr>
          <p:nvPr/>
        </p:nvPicPr>
        <p:blipFill>
          <a:blip r:embed="rId3" cstate="print"/>
          <a:srcRect/>
          <a:stretch>
            <a:fillRect/>
          </a:stretch>
        </p:blipFill>
        <p:spPr bwMode="auto">
          <a:xfrm>
            <a:off x="1159662" y="2329728"/>
            <a:ext cx="136525" cy="153987"/>
          </a:xfrm>
          <a:prstGeom prst="rect">
            <a:avLst/>
          </a:prstGeom>
          <a:noFill/>
          <a:ln w="9525">
            <a:noFill/>
            <a:miter lim="800000"/>
            <a:headEnd/>
            <a:tailEnd/>
          </a:ln>
        </p:spPr>
      </p:pic>
      <p:grpSp>
        <p:nvGrpSpPr>
          <p:cNvPr id="45" name="Group 44"/>
          <p:cNvGrpSpPr/>
          <p:nvPr/>
        </p:nvGrpSpPr>
        <p:grpSpPr>
          <a:xfrm>
            <a:off x="1598764" y="5010293"/>
            <a:ext cx="367408" cy="307777"/>
            <a:chOff x="2912338" y="412273"/>
            <a:chExt cx="367408" cy="307777"/>
          </a:xfrm>
        </p:grpSpPr>
        <p:sp>
          <p:nvSpPr>
            <p:cNvPr id="59" name="Flowchart: Connector 5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TextBox 59"/>
            <p:cNvSpPr txBox="1"/>
            <p:nvPr/>
          </p:nvSpPr>
          <p:spPr>
            <a:xfrm>
              <a:off x="2912338" y="412273"/>
              <a:ext cx="367408" cy="307777"/>
            </a:xfrm>
            <a:prstGeom prst="rect">
              <a:avLst/>
            </a:prstGeom>
            <a:noFill/>
          </p:spPr>
          <p:txBody>
            <a:bodyPr wrap="none" rtlCol="0">
              <a:spAutoFit/>
            </a:bodyPr>
            <a:lstStyle/>
            <a:p>
              <a:pPr algn="ctr"/>
              <a:r>
                <a:rPr lang="en-US" sz="1400" b="1" dirty="0" smtClean="0"/>
                <a:t>11</a:t>
              </a:r>
              <a:endParaRPr lang="en-US" sz="1400" b="1" dirty="0"/>
            </a:p>
          </p:txBody>
        </p:sp>
      </p:grpSp>
      <p:grpSp>
        <p:nvGrpSpPr>
          <p:cNvPr id="61" name="Group 60"/>
          <p:cNvGrpSpPr/>
          <p:nvPr/>
        </p:nvGrpSpPr>
        <p:grpSpPr>
          <a:xfrm>
            <a:off x="2320010" y="591230"/>
            <a:ext cx="306562" cy="307777"/>
            <a:chOff x="2942761" y="412273"/>
            <a:chExt cx="306562" cy="307777"/>
          </a:xfrm>
        </p:grpSpPr>
        <p:sp>
          <p:nvSpPr>
            <p:cNvPr id="62" name="Flowchart: Connector 6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TextBox 62"/>
            <p:cNvSpPr txBox="1"/>
            <p:nvPr/>
          </p:nvSpPr>
          <p:spPr>
            <a:xfrm>
              <a:off x="2958023" y="412273"/>
              <a:ext cx="276037" cy="307777"/>
            </a:xfrm>
            <a:prstGeom prst="rect">
              <a:avLst/>
            </a:prstGeom>
            <a:noFill/>
          </p:spPr>
          <p:txBody>
            <a:bodyPr wrap="none" rtlCol="0">
              <a:spAutoFit/>
            </a:bodyPr>
            <a:lstStyle/>
            <a:p>
              <a:pPr algn="ctr"/>
              <a:r>
                <a:rPr lang="en-US" sz="1400" b="1" dirty="0" smtClean="0"/>
                <a:t>1</a:t>
              </a:r>
              <a:endParaRPr lang="en-US" sz="1400" b="1" dirty="0"/>
            </a:p>
          </p:txBody>
        </p:sp>
      </p:grpSp>
      <p:grpSp>
        <p:nvGrpSpPr>
          <p:cNvPr id="76" name="Group 75"/>
          <p:cNvGrpSpPr/>
          <p:nvPr/>
        </p:nvGrpSpPr>
        <p:grpSpPr>
          <a:xfrm>
            <a:off x="1629187" y="2888528"/>
            <a:ext cx="306562" cy="307777"/>
            <a:chOff x="2942761" y="412273"/>
            <a:chExt cx="306562" cy="307777"/>
          </a:xfrm>
        </p:grpSpPr>
        <p:sp>
          <p:nvSpPr>
            <p:cNvPr id="77" name="Flowchart: Connector 7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TextBox 77"/>
            <p:cNvSpPr txBox="1"/>
            <p:nvPr/>
          </p:nvSpPr>
          <p:spPr>
            <a:xfrm>
              <a:off x="2958022" y="412273"/>
              <a:ext cx="276038" cy="307777"/>
            </a:xfrm>
            <a:prstGeom prst="rect">
              <a:avLst/>
            </a:prstGeom>
            <a:noFill/>
          </p:spPr>
          <p:txBody>
            <a:bodyPr wrap="none" rtlCol="0">
              <a:spAutoFit/>
            </a:bodyPr>
            <a:lstStyle/>
            <a:p>
              <a:pPr algn="ctr"/>
              <a:r>
                <a:rPr lang="en-US" sz="1400" b="1" dirty="0" smtClean="0"/>
                <a:t>6</a:t>
              </a:r>
              <a:endParaRPr lang="en-US" sz="1400" b="1" dirty="0"/>
            </a:p>
          </p:txBody>
        </p:sp>
      </p:grpSp>
      <p:grpSp>
        <p:nvGrpSpPr>
          <p:cNvPr id="82" name="Group 81"/>
          <p:cNvGrpSpPr/>
          <p:nvPr/>
        </p:nvGrpSpPr>
        <p:grpSpPr>
          <a:xfrm>
            <a:off x="1598764" y="5435791"/>
            <a:ext cx="367408" cy="307777"/>
            <a:chOff x="2912338" y="412273"/>
            <a:chExt cx="367408" cy="307777"/>
          </a:xfrm>
        </p:grpSpPr>
        <p:sp>
          <p:nvSpPr>
            <p:cNvPr id="83" name="Flowchart: Connector 8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4" name="TextBox 83"/>
            <p:cNvSpPr txBox="1"/>
            <p:nvPr/>
          </p:nvSpPr>
          <p:spPr>
            <a:xfrm>
              <a:off x="2912338" y="412273"/>
              <a:ext cx="367408" cy="307777"/>
            </a:xfrm>
            <a:prstGeom prst="rect">
              <a:avLst/>
            </a:prstGeom>
            <a:noFill/>
          </p:spPr>
          <p:txBody>
            <a:bodyPr wrap="none" rtlCol="0">
              <a:spAutoFit/>
            </a:bodyPr>
            <a:lstStyle/>
            <a:p>
              <a:pPr algn="ctr"/>
              <a:r>
                <a:rPr lang="en-US" sz="1400" b="1" dirty="0" smtClean="0"/>
                <a:t>12</a:t>
              </a:r>
              <a:endParaRPr lang="en-US" sz="1400" b="1" dirty="0"/>
            </a:p>
          </p:txBody>
        </p:sp>
      </p:grpSp>
      <p:grpSp>
        <p:nvGrpSpPr>
          <p:cNvPr id="94" name="Group 93"/>
          <p:cNvGrpSpPr/>
          <p:nvPr/>
        </p:nvGrpSpPr>
        <p:grpSpPr>
          <a:xfrm>
            <a:off x="1629187" y="4152310"/>
            <a:ext cx="306562" cy="307777"/>
            <a:chOff x="2942761" y="412273"/>
            <a:chExt cx="306562" cy="307777"/>
          </a:xfrm>
        </p:grpSpPr>
        <p:sp>
          <p:nvSpPr>
            <p:cNvPr id="95" name="Flowchart: Connector 9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6" name="TextBox 95"/>
            <p:cNvSpPr txBox="1"/>
            <p:nvPr/>
          </p:nvSpPr>
          <p:spPr>
            <a:xfrm>
              <a:off x="2958022" y="412273"/>
              <a:ext cx="276038" cy="307777"/>
            </a:xfrm>
            <a:prstGeom prst="rect">
              <a:avLst/>
            </a:prstGeom>
            <a:noFill/>
          </p:spPr>
          <p:txBody>
            <a:bodyPr wrap="none" rtlCol="0">
              <a:spAutoFit/>
            </a:bodyPr>
            <a:lstStyle/>
            <a:p>
              <a:pPr algn="ctr"/>
              <a:r>
                <a:rPr lang="en-US" sz="1400" b="1" dirty="0" smtClean="0"/>
                <a:t>9</a:t>
              </a:r>
              <a:endParaRPr lang="en-US" sz="1400" b="1" dirty="0"/>
            </a:p>
          </p:txBody>
        </p:sp>
      </p:grpSp>
      <p:grpSp>
        <p:nvGrpSpPr>
          <p:cNvPr id="109" name="Group 108"/>
          <p:cNvGrpSpPr/>
          <p:nvPr/>
        </p:nvGrpSpPr>
        <p:grpSpPr>
          <a:xfrm>
            <a:off x="1598764" y="7265331"/>
            <a:ext cx="367408" cy="307777"/>
            <a:chOff x="2912338" y="412273"/>
            <a:chExt cx="367408" cy="307777"/>
          </a:xfrm>
        </p:grpSpPr>
        <p:sp>
          <p:nvSpPr>
            <p:cNvPr id="110" name="Flowchart: Connector 10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TextBox 110"/>
            <p:cNvSpPr txBox="1"/>
            <p:nvPr/>
          </p:nvSpPr>
          <p:spPr>
            <a:xfrm>
              <a:off x="2912338" y="412273"/>
              <a:ext cx="367408" cy="307777"/>
            </a:xfrm>
            <a:prstGeom prst="rect">
              <a:avLst/>
            </a:prstGeom>
            <a:noFill/>
          </p:spPr>
          <p:txBody>
            <a:bodyPr wrap="none" rtlCol="0">
              <a:spAutoFit/>
            </a:bodyPr>
            <a:lstStyle/>
            <a:p>
              <a:pPr algn="ctr"/>
              <a:r>
                <a:rPr lang="en-US" sz="1400" b="1" dirty="0" smtClean="0"/>
                <a:t>16</a:t>
              </a:r>
              <a:endParaRPr lang="en-US" sz="1400" b="1" dirty="0"/>
            </a:p>
          </p:txBody>
        </p:sp>
      </p:grpSp>
      <p:pic>
        <p:nvPicPr>
          <p:cNvPr id="120" name="Picture 2"/>
          <p:cNvPicPr>
            <a:picLocks noChangeAspect="1" noChangeArrowheads="1"/>
          </p:cNvPicPr>
          <p:nvPr/>
        </p:nvPicPr>
        <p:blipFill>
          <a:blip r:embed="rId2" cstate="print"/>
          <a:srcRect l="2294" t="10546" r="2534" b="83090"/>
          <a:stretch>
            <a:fillRect/>
          </a:stretch>
        </p:blipFill>
        <p:spPr bwMode="auto">
          <a:xfrm>
            <a:off x="138602" y="3610385"/>
            <a:ext cx="5844640" cy="462815"/>
          </a:xfrm>
          <a:prstGeom prst="rect">
            <a:avLst/>
          </a:prstGeom>
          <a:noFill/>
          <a:ln w="9525">
            <a:noFill/>
            <a:miter lim="800000"/>
            <a:headEnd/>
            <a:tailEnd/>
          </a:ln>
        </p:spPr>
      </p:pic>
      <p:sp>
        <p:nvSpPr>
          <p:cNvPr id="122" name="Rectangle 121"/>
          <p:cNvSpPr/>
          <p:nvPr/>
        </p:nvSpPr>
        <p:spPr>
          <a:xfrm>
            <a:off x="257634" y="3652305"/>
            <a:ext cx="763336" cy="104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83047" y="3601685"/>
            <a:ext cx="90441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POC Last Name</a:t>
            </a:r>
            <a:endParaRPr lang="en-US" sz="750" b="1" dirty="0">
              <a:solidFill>
                <a:schemeClr val="bg1">
                  <a:lumMod val="65000"/>
                </a:schemeClr>
              </a:solidFill>
              <a:latin typeface="Arial" pitchFamily="34" charset="0"/>
              <a:cs typeface="Arial" pitchFamily="34" charset="0"/>
            </a:endParaRPr>
          </a:p>
        </p:txBody>
      </p:sp>
      <p:grpSp>
        <p:nvGrpSpPr>
          <p:cNvPr id="79" name="Group 78"/>
          <p:cNvGrpSpPr/>
          <p:nvPr/>
        </p:nvGrpSpPr>
        <p:grpSpPr>
          <a:xfrm>
            <a:off x="1629187" y="3342809"/>
            <a:ext cx="306562" cy="307777"/>
            <a:chOff x="2942761" y="412273"/>
            <a:chExt cx="306562" cy="307777"/>
          </a:xfrm>
        </p:grpSpPr>
        <p:sp>
          <p:nvSpPr>
            <p:cNvPr id="80" name="Flowchart: Connector 7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TextBox 80"/>
            <p:cNvSpPr txBox="1"/>
            <p:nvPr/>
          </p:nvSpPr>
          <p:spPr>
            <a:xfrm>
              <a:off x="2958023" y="412273"/>
              <a:ext cx="276037" cy="307777"/>
            </a:xfrm>
            <a:prstGeom prst="rect">
              <a:avLst/>
            </a:prstGeom>
            <a:noFill/>
          </p:spPr>
          <p:txBody>
            <a:bodyPr wrap="none" rtlCol="0">
              <a:spAutoFit/>
            </a:bodyPr>
            <a:lstStyle/>
            <a:p>
              <a:pPr algn="ctr"/>
              <a:r>
                <a:rPr lang="en-US" sz="1400" b="1" dirty="0" smtClean="0"/>
                <a:t>7</a:t>
              </a:r>
              <a:endParaRPr lang="en-US" sz="1400" b="1" dirty="0"/>
            </a:p>
          </p:txBody>
        </p:sp>
      </p:grpSp>
      <p:grpSp>
        <p:nvGrpSpPr>
          <p:cNvPr id="91" name="Group 90"/>
          <p:cNvGrpSpPr/>
          <p:nvPr/>
        </p:nvGrpSpPr>
        <p:grpSpPr>
          <a:xfrm>
            <a:off x="1629187" y="3763359"/>
            <a:ext cx="306562" cy="307777"/>
            <a:chOff x="2942761" y="412273"/>
            <a:chExt cx="306562" cy="307777"/>
          </a:xfrm>
        </p:grpSpPr>
        <p:sp>
          <p:nvSpPr>
            <p:cNvPr id="92" name="Flowchart: Connector 9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3" name="TextBox 92"/>
            <p:cNvSpPr txBox="1"/>
            <p:nvPr/>
          </p:nvSpPr>
          <p:spPr>
            <a:xfrm>
              <a:off x="2958022" y="412273"/>
              <a:ext cx="276038" cy="307777"/>
            </a:xfrm>
            <a:prstGeom prst="rect">
              <a:avLst/>
            </a:prstGeom>
            <a:noFill/>
          </p:spPr>
          <p:txBody>
            <a:bodyPr wrap="none" rtlCol="0">
              <a:spAutoFit/>
            </a:bodyPr>
            <a:lstStyle/>
            <a:p>
              <a:pPr algn="ctr"/>
              <a:r>
                <a:rPr lang="en-US" sz="1400" b="1" dirty="0" smtClean="0"/>
                <a:t>8</a:t>
              </a:r>
              <a:endParaRPr lang="en-US" sz="1400" b="1"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t="40909" b="32951"/>
          <a:stretch>
            <a:fillRect/>
          </a:stretch>
        </p:blipFill>
        <p:spPr bwMode="auto">
          <a:xfrm>
            <a:off x="0" y="2341055"/>
            <a:ext cx="3119437" cy="1228725"/>
          </a:xfrm>
          <a:prstGeom prst="rect">
            <a:avLst/>
          </a:prstGeom>
          <a:noFill/>
          <a:ln w="9525">
            <a:noFill/>
            <a:miter lim="800000"/>
            <a:headEnd/>
            <a:tailEnd/>
          </a:ln>
        </p:spPr>
      </p:pic>
      <p:pic>
        <p:nvPicPr>
          <p:cNvPr id="7" name="Picture 3"/>
          <p:cNvPicPr>
            <a:picLocks noChangeAspect="1" noChangeArrowheads="1"/>
          </p:cNvPicPr>
          <p:nvPr/>
        </p:nvPicPr>
        <p:blipFill>
          <a:blip r:embed="rId2" cstate="print"/>
          <a:srcRect t="84787" b="6227"/>
          <a:stretch>
            <a:fillRect/>
          </a:stretch>
        </p:blipFill>
        <p:spPr bwMode="auto">
          <a:xfrm>
            <a:off x="3396341" y="1084302"/>
            <a:ext cx="3119437" cy="422401"/>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t="67636" b="23089"/>
          <a:stretch>
            <a:fillRect/>
          </a:stretch>
        </p:blipFill>
        <p:spPr bwMode="auto">
          <a:xfrm>
            <a:off x="0" y="4827745"/>
            <a:ext cx="3119437" cy="435996"/>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t="69135" b="18876"/>
          <a:stretch>
            <a:fillRect/>
          </a:stretch>
        </p:blipFill>
        <p:spPr bwMode="auto">
          <a:xfrm>
            <a:off x="124455" y="5253802"/>
            <a:ext cx="2957513" cy="532737"/>
          </a:xfrm>
          <a:prstGeom prst="rect">
            <a:avLst/>
          </a:prstGeom>
          <a:noFill/>
          <a:ln w="9525">
            <a:noFill/>
            <a:miter lim="800000"/>
            <a:headEnd/>
            <a:tailEnd/>
          </a:ln>
        </p:spPr>
      </p:pic>
      <p:pic>
        <p:nvPicPr>
          <p:cNvPr id="15" name="Picture 5"/>
          <p:cNvPicPr>
            <a:picLocks noChangeAspect="1" noChangeArrowheads="1"/>
          </p:cNvPicPr>
          <p:nvPr/>
        </p:nvPicPr>
        <p:blipFill>
          <a:blip r:embed="rId4" cstate="print"/>
          <a:srcRect/>
          <a:stretch>
            <a:fillRect/>
          </a:stretch>
        </p:blipFill>
        <p:spPr bwMode="auto">
          <a:xfrm>
            <a:off x="754121" y="4797080"/>
            <a:ext cx="136525" cy="153987"/>
          </a:xfrm>
          <a:prstGeom prst="rect">
            <a:avLst/>
          </a:prstGeom>
          <a:noFill/>
          <a:ln w="9525">
            <a:noFill/>
            <a:miter lim="800000"/>
            <a:headEnd/>
            <a:tailEnd/>
          </a:ln>
        </p:spPr>
      </p:pic>
      <p:pic>
        <p:nvPicPr>
          <p:cNvPr id="16" name="Picture 5"/>
          <p:cNvPicPr>
            <a:picLocks noChangeAspect="1" noChangeArrowheads="1"/>
          </p:cNvPicPr>
          <p:nvPr/>
        </p:nvPicPr>
        <p:blipFill>
          <a:blip r:embed="rId4" cstate="print"/>
          <a:srcRect/>
          <a:stretch>
            <a:fillRect/>
          </a:stretch>
        </p:blipFill>
        <p:spPr bwMode="auto">
          <a:xfrm>
            <a:off x="1198621" y="5235230"/>
            <a:ext cx="136525" cy="153987"/>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t="67636" b="23089"/>
          <a:stretch>
            <a:fillRect/>
          </a:stretch>
        </p:blipFill>
        <p:spPr bwMode="auto">
          <a:xfrm>
            <a:off x="0" y="4402295"/>
            <a:ext cx="3119437" cy="435996"/>
          </a:xfrm>
          <a:prstGeom prst="rect">
            <a:avLst/>
          </a:prstGeom>
          <a:noFill/>
          <a:ln w="9525">
            <a:noFill/>
            <a:miter lim="800000"/>
            <a:headEnd/>
            <a:tailEnd/>
          </a:ln>
        </p:spPr>
      </p:pic>
      <p:sp>
        <p:nvSpPr>
          <p:cNvPr id="18" name="Rectangle 17"/>
          <p:cNvSpPr/>
          <p:nvPr/>
        </p:nvSpPr>
        <p:spPr>
          <a:xfrm>
            <a:off x="247650" y="4420406"/>
            <a:ext cx="546100"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48110" y="4350872"/>
            <a:ext cx="1483098"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Weighted Opportunity Value</a:t>
            </a:r>
            <a:endParaRPr lang="en-US" sz="750" b="1" dirty="0">
              <a:solidFill>
                <a:schemeClr val="bg1">
                  <a:lumMod val="65000"/>
                </a:schemeClr>
              </a:solidFill>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t="83948" r="38946" b="6451"/>
          <a:stretch>
            <a:fillRect/>
          </a:stretch>
        </p:blipFill>
        <p:spPr bwMode="auto">
          <a:xfrm>
            <a:off x="3566743" y="5720162"/>
            <a:ext cx="1805678" cy="426631"/>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027754" y="7499324"/>
            <a:ext cx="1957387" cy="444500"/>
          </a:xfrm>
          <a:prstGeom prst="rect">
            <a:avLst/>
          </a:prstGeom>
          <a:noFill/>
          <a:ln w="9525">
            <a:noFill/>
            <a:miter lim="800000"/>
            <a:headEnd/>
            <a:tailEnd/>
          </a:ln>
        </p:spPr>
      </p:pic>
      <p:sp>
        <p:nvSpPr>
          <p:cNvPr id="24" name="TextBox 23"/>
          <p:cNvSpPr txBox="1"/>
          <p:nvPr/>
        </p:nvSpPr>
        <p:spPr>
          <a:xfrm>
            <a:off x="0" y="8085103"/>
            <a:ext cx="6858000" cy="769441"/>
          </a:xfrm>
          <a:prstGeom prst="rect">
            <a:avLst/>
          </a:prstGeom>
          <a:solidFill>
            <a:schemeClr val="accent3">
              <a:lumMod val="60000"/>
              <a:lumOff val="40000"/>
            </a:schemeClr>
          </a:solidFill>
        </p:spPr>
        <p:txBody>
          <a:bodyPr wrap="square" rtlCol="0">
            <a:spAutoFit/>
          </a:bodyPr>
          <a:lstStyle/>
          <a:p>
            <a:pPr algn="ctr"/>
            <a:r>
              <a:rPr lang="en-US" sz="1100" b="1" dirty="0" smtClean="0">
                <a:solidFill>
                  <a:schemeClr val="tx1">
                    <a:lumMod val="75000"/>
                    <a:lumOff val="25000"/>
                  </a:schemeClr>
                </a:solidFill>
                <a:latin typeface="Arial Narrow" pitchFamily="34" charset="0"/>
                <a:cs typeface="Segoe UI" pitchFamily="34" charset="0"/>
              </a:rPr>
              <a:t>Note #1:  Need to move the “Clear” and “Save” buttons up so the wording is centered in the boxes</a:t>
            </a:r>
          </a:p>
          <a:p>
            <a:pPr algn="ctr"/>
            <a:r>
              <a:rPr lang="en-US" sz="1100" b="1" dirty="0" smtClean="0">
                <a:solidFill>
                  <a:schemeClr val="tx1">
                    <a:lumMod val="75000"/>
                    <a:lumOff val="25000"/>
                  </a:schemeClr>
                </a:solidFill>
                <a:latin typeface="Arial Narrow" pitchFamily="34" charset="0"/>
                <a:cs typeface="Segoe UI" pitchFamily="34" charset="0"/>
              </a:rPr>
              <a:t>Note #2:  “Actual Opportunity Value” is ONLY a required field when the “Opportunity Status = Closed Won”</a:t>
            </a:r>
          </a:p>
          <a:p>
            <a:pPr algn="ctr"/>
            <a:r>
              <a:rPr lang="en-US" sz="1100" b="1" dirty="0" smtClean="0">
                <a:solidFill>
                  <a:schemeClr val="tx1">
                    <a:lumMod val="75000"/>
                    <a:lumOff val="25000"/>
                  </a:schemeClr>
                </a:solidFill>
                <a:latin typeface="Arial Narrow" pitchFamily="34" charset="0"/>
                <a:cs typeface="Segoe UI" pitchFamily="34" charset="0"/>
              </a:rPr>
              <a:t>Note #3:  “Actual Close Date” is ONLY a required field when the “Opportunity Status = Closed Won or Closed Lost”</a:t>
            </a:r>
          </a:p>
          <a:p>
            <a:pPr algn="ctr"/>
            <a:r>
              <a:rPr lang="en-US" sz="1100" b="1" dirty="0" smtClean="0">
                <a:solidFill>
                  <a:schemeClr val="tx1">
                    <a:lumMod val="75000"/>
                    <a:lumOff val="25000"/>
                  </a:schemeClr>
                </a:solidFill>
                <a:latin typeface="Arial Narrow" pitchFamily="34" charset="0"/>
                <a:cs typeface="Segoe UI" pitchFamily="34" charset="0"/>
              </a:rPr>
              <a:t>Note #4: “Why Was Opportunity Lost?” is ONLY a required field when the “Opportunity Status = Closed Lost”</a:t>
            </a:r>
            <a:endParaRPr lang="en-US" sz="1100" b="1" dirty="0">
              <a:solidFill>
                <a:schemeClr val="tx1">
                  <a:lumMod val="75000"/>
                  <a:lumOff val="25000"/>
                </a:schemeClr>
              </a:solidFill>
              <a:latin typeface="Arial Narrow" pitchFamily="34" charset="0"/>
              <a:cs typeface="Segoe UI" pitchFamily="34" charset="0"/>
            </a:endParaRPr>
          </a:p>
        </p:txBody>
      </p:sp>
      <p:sp>
        <p:nvSpPr>
          <p:cNvPr id="26" name="TextBox 25"/>
          <p:cNvSpPr txBox="1"/>
          <p:nvPr/>
        </p:nvSpPr>
        <p:spPr>
          <a:xfrm>
            <a:off x="0" y="-10266"/>
            <a:ext cx="6858000" cy="307777"/>
          </a:xfrm>
          <a:prstGeom prst="rect">
            <a:avLst/>
          </a:prstGeom>
          <a:solidFill>
            <a:schemeClr val="accent3">
              <a:lumMod val="60000"/>
              <a:lumOff val="40000"/>
            </a:schemeClr>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Existing Customer</a:t>
            </a:r>
            <a:endParaRPr lang="en-US" sz="1400" b="1" dirty="0">
              <a:solidFill>
                <a:schemeClr val="tx1">
                  <a:lumMod val="75000"/>
                  <a:lumOff val="25000"/>
                </a:schemeClr>
              </a:solidFill>
              <a:latin typeface="Arial Narrow" pitchFamily="34" charset="0"/>
              <a:cs typeface="Segoe UI" pitchFamily="34" charset="0"/>
            </a:endParaRPr>
          </a:p>
        </p:txBody>
      </p:sp>
      <p:sp>
        <p:nvSpPr>
          <p:cNvPr id="27" name="Slide Number Placeholder 26"/>
          <p:cNvSpPr>
            <a:spLocks noGrp="1"/>
          </p:cNvSpPr>
          <p:nvPr>
            <p:ph type="sldNum" sz="quarter" idx="12"/>
          </p:nvPr>
        </p:nvSpPr>
        <p:spPr/>
        <p:txBody>
          <a:bodyPr/>
          <a:lstStyle/>
          <a:p>
            <a:fld id="{CBDD6069-71F6-4609-A385-A9C5E0F2982E}" type="slidenum">
              <a:rPr lang="en-US" smtClean="0"/>
              <a:pPr/>
              <a:t>8</a:t>
            </a:fld>
            <a:endParaRPr lang="en-US"/>
          </a:p>
        </p:txBody>
      </p:sp>
      <p:sp>
        <p:nvSpPr>
          <p:cNvPr id="28" name="Footer Placeholder 27"/>
          <p:cNvSpPr>
            <a:spLocks noGrp="1"/>
          </p:cNvSpPr>
          <p:nvPr>
            <p:ph type="ftr" sz="quarter" idx="11"/>
          </p:nvPr>
        </p:nvSpPr>
        <p:spPr/>
        <p:txBody>
          <a:bodyPr/>
          <a:lstStyle/>
          <a:p>
            <a:r>
              <a:rPr lang="en-US" smtClean="0"/>
              <a:t>Mined Systems Proprietary &amp; Confidential</a:t>
            </a:r>
            <a:endParaRPr lang="en-US" dirty="0"/>
          </a:p>
        </p:txBody>
      </p:sp>
      <p:sp>
        <p:nvSpPr>
          <p:cNvPr id="25" name="TextBox 24"/>
          <p:cNvSpPr txBox="1"/>
          <p:nvPr/>
        </p:nvSpPr>
        <p:spPr>
          <a:xfrm>
            <a:off x="0" y="422229"/>
            <a:ext cx="6858000" cy="292388"/>
          </a:xfrm>
          <a:prstGeom prst="rect">
            <a:avLst/>
          </a:prstGeom>
          <a:solidFill>
            <a:schemeClr val="accent3">
              <a:lumMod val="60000"/>
              <a:lumOff val="40000"/>
            </a:schemeClr>
          </a:solidFill>
        </p:spPr>
        <p:txBody>
          <a:bodyPr wrap="square" rtlCol="0">
            <a:spAutoFit/>
          </a:bodyPr>
          <a:lstStyle/>
          <a:p>
            <a:pPr algn="ctr"/>
            <a:r>
              <a:rPr lang="en-US" sz="1300" b="1" dirty="0" smtClean="0">
                <a:solidFill>
                  <a:schemeClr val="tx1">
                    <a:lumMod val="75000"/>
                    <a:lumOff val="25000"/>
                  </a:schemeClr>
                </a:solidFill>
                <a:latin typeface="Arial Narrow" pitchFamily="34" charset="0"/>
                <a:cs typeface="Segoe UI" pitchFamily="34" charset="0"/>
              </a:rPr>
              <a:t>This is the screen if “Who is Registered for Training?” field is selected as “No One”</a:t>
            </a:r>
            <a:endParaRPr lang="en-US" sz="1300" b="1" dirty="0">
              <a:solidFill>
                <a:schemeClr val="tx1">
                  <a:lumMod val="75000"/>
                  <a:lumOff val="25000"/>
                </a:schemeClr>
              </a:solidFill>
              <a:latin typeface="Arial Narrow" pitchFamily="34" charset="0"/>
              <a:cs typeface="Segoe UI" pitchFamily="34" charset="0"/>
            </a:endParaRPr>
          </a:p>
        </p:txBody>
      </p:sp>
      <p:pic>
        <p:nvPicPr>
          <p:cNvPr id="29" name="Picture 3"/>
          <p:cNvPicPr>
            <a:picLocks noChangeAspect="1" noChangeArrowheads="1"/>
          </p:cNvPicPr>
          <p:nvPr/>
        </p:nvPicPr>
        <p:blipFill>
          <a:blip r:embed="rId2" cstate="print"/>
          <a:srcRect b="67804"/>
          <a:stretch>
            <a:fillRect/>
          </a:stretch>
        </p:blipFill>
        <p:spPr bwMode="auto">
          <a:xfrm>
            <a:off x="0" y="799075"/>
            <a:ext cx="3119437" cy="1513405"/>
          </a:xfrm>
          <a:prstGeom prst="rect">
            <a:avLst/>
          </a:prstGeom>
          <a:noFill/>
          <a:ln w="9525">
            <a:noFill/>
            <a:miter lim="800000"/>
            <a:headEnd/>
            <a:tailEnd/>
          </a:ln>
        </p:spPr>
      </p:pic>
      <p:pic>
        <p:nvPicPr>
          <p:cNvPr id="33" name="Picture 3"/>
          <p:cNvPicPr>
            <a:picLocks noChangeAspect="1" noChangeArrowheads="1"/>
          </p:cNvPicPr>
          <p:nvPr/>
        </p:nvPicPr>
        <p:blipFill>
          <a:blip r:embed="rId2" cstate="print"/>
          <a:srcRect t="58473" b="23540"/>
          <a:stretch>
            <a:fillRect/>
          </a:stretch>
        </p:blipFill>
        <p:spPr bwMode="auto">
          <a:xfrm>
            <a:off x="0" y="3572414"/>
            <a:ext cx="3119437" cy="845480"/>
          </a:xfrm>
          <a:prstGeom prst="rect">
            <a:avLst/>
          </a:prstGeom>
          <a:noFill/>
          <a:ln w="9525">
            <a:noFill/>
            <a:miter lim="800000"/>
            <a:headEnd/>
            <a:tailEnd/>
          </a:ln>
        </p:spPr>
      </p:pic>
      <p:sp>
        <p:nvSpPr>
          <p:cNvPr id="41" name="Rectangle 40"/>
          <p:cNvSpPr/>
          <p:nvPr/>
        </p:nvSpPr>
        <p:spPr>
          <a:xfrm>
            <a:off x="236461" y="4006110"/>
            <a:ext cx="746125" cy="113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44413" y="3564463"/>
            <a:ext cx="1772506" cy="151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51416" y="3944944"/>
            <a:ext cx="1266693"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Win Probability Percent</a:t>
            </a:r>
            <a:endParaRPr lang="en-US" sz="750" b="1" dirty="0">
              <a:solidFill>
                <a:schemeClr val="bg1">
                  <a:lumMod val="65000"/>
                </a:schemeClr>
              </a:solidFill>
              <a:latin typeface="Arial" pitchFamily="34" charset="0"/>
              <a:cs typeface="Arial" pitchFamily="34" charset="0"/>
            </a:endParaRPr>
          </a:p>
        </p:txBody>
      </p:sp>
      <p:pic>
        <p:nvPicPr>
          <p:cNvPr id="35" name="Picture 5"/>
          <p:cNvPicPr>
            <a:picLocks noChangeAspect="1" noChangeArrowheads="1"/>
          </p:cNvPicPr>
          <p:nvPr/>
        </p:nvPicPr>
        <p:blipFill>
          <a:blip r:embed="rId4" cstate="print"/>
          <a:srcRect/>
          <a:stretch>
            <a:fillRect/>
          </a:stretch>
        </p:blipFill>
        <p:spPr bwMode="auto">
          <a:xfrm>
            <a:off x="1386216" y="3978814"/>
            <a:ext cx="136525" cy="153987"/>
          </a:xfrm>
          <a:prstGeom prst="rect">
            <a:avLst/>
          </a:prstGeom>
          <a:noFill/>
          <a:ln w="9525">
            <a:noFill/>
            <a:miter lim="800000"/>
            <a:headEnd/>
            <a:tailEnd/>
          </a:ln>
        </p:spPr>
      </p:pic>
      <p:sp>
        <p:nvSpPr>
          <p:cNvPr id="43" name="TextBox 42"/>
          <p:cNvSpPr txBox="1"/>
          <p:nvPr/>
        </p:nvSpPr>
        <p:spPr>
          <a:xfrm>
            <a:off x="151416" y="3548705"/>
            <a:ext cx="1342034"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Actual Opportunity Value</a:t>
            </a:r>
            <a:endParaRPr lang="en-US" sz="750" b="1" dirty="0">
              <a:solidFill>
                <a:schemeClr val="bg1">
                  <a:lumMod val="65000"/>
                </a:schemeClr>
              </a:solidFill>
              <a:latin typeface="Arial" pitchFamily="34" charset="0"/>
              <a:cs typeface="Arial" pitchFamily="34" charset="0"/>
            </a:endParaRPr>
          </a:p>
        </p:txBody>
      </p:sp>
      <p:pic>
        <p:nvPicPr>
          <p:cNvPr id="44" name="Picture 5"/>
          <p:cNvPicPr>
            <a:picLocks noChangeAspect="1" noChangeArrowheads="1"/>
          </p:cNvPicPr>
          <p:nvPr/>
        </p:nvPicPr>
        <p:blipFill>
          <a:blip r:embed="rId4" cstate="print"/>
          <a:srcRect/>
          <a:stretch>
            <a:fillRect/>
          </a:stretch>
        </p:blipFill>
        <p:spPr bwMode="auto">
          <a:xfrm>
            <a:off x="1447047" y="3582575"/>
            <a:ext cx="136525" cy="153987"/>
          </a:xfrm>
          <a:prstGeom prst="rect">
            <a:avLst/>
          </a:prstGeom>
          <a:noFill/>
          <a:ln w="9525">
            <a:noFill/>
            <a:miter lim="800000"/>
            <a:headEnd/>
            <a:tailEnd/>
          </a:ln>
        </p:spPr>
      </p:pic>
      <p:pic>
        <p:nvPicPr>
          <p:cNvPr id="45" name="Picture 4"/>
          <p:cNvPicPr>
            <a:picLocks noChangeAspect="1" noChangeArrowheads="1"/>
          </p:cNvPicPr>
          <p:nvPr/>
        </p:nvPicPr>
        <p:blipFill>
          <a:blip r:embed="rId3" cstate="print"/>
          <a:srcRect b="58436"/>
          <a:stretch>
            <a:fillRect/>
          </a:stretch>
        </p:blipFill>
        <p:spPr bwMode="auto">
          <a:xfrm>
            <a:off x="3532079" y="1490742"/>
            <a:ext cx="2957513" cy="1846885"/>
          </a:xfrm>
          <a:prstGeom prst="rect">
            <a:avLst/>
          </a:prstGeom>
          <a:noFill/>
          <a:ln w="9525">
            <a:noFill/>
            <a:miter lim="800000"/>
            <a:headEnd/>
            <a:tailEnd/>
          </a:ln>
        </p:spPr>
      </p:pic>
      <p:pic>
        <p:nvPicPr>
          <p:cNvPr id="50" name="Picture 4"/>
          <p:cNvPicPr>
            <a:picLocks noChangeAspect="1" noChangeArrowheads="1"/>
          </p:cNvPicPr>
          <p:nvPr/>
        </p:nvPicPr>
        <p:blipFill>
          <a:blip r:embed="rId3" cstate="print"/>
          <a:srcRect t="81202" b="6451"/>
          <a:stretch>
            <a:fillRect/>
          </a:stretch>
        </p:blipFill>
        <p:spPr bwMode="auto">
          <a:xfrm>
            <a:off x="3567912" y="5057781"/>
            <a:ext cx="2957513" cy="548640"/>
          </a:xfrm>
          <a:prstGeom prst="rect">
            <a:avLst/>
          </a:prstGeom>
          <a:noFill/>
          <a:ln w="9525">
            <a:noFill/>
            <a:miter lim="800000"/>
            <a:headEnd/>
            <a:tailEnd/>
          </a:ln>
        </p:spPr>
      </p:pic>
      <p:grpSp>
        <p:nvGrpSpPr>
          <p:cNvPr id="60" name="Group 59"/>
          <p:cNvGrpSpPr/>
          <p:nvPr/>
        </p:nvGrpSpPr>
        <p:grpSpPr>
          <a:xfrm>
            <a:off x="5346631" y="1179959"/>
            <a:ext cx="367408" cy="307777"/>
            <a:chOff x="2912338" y="412273"/>
            <a:chExt cx="367408" cy="307777"/>
          </a:xfrm>
        </p:grpSpPr>
        <p:sp>
          <p:nvSpPr>
            <p:cNvPr id="61" name="Flowchart: Connector 6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TextBox 61"/>
            <p:cNvSpPr txBox="1"/>
            <p:nvPr/>
          </p:nvSpPr>
          <p:spPr>
            <a:xfrm>
              <a:off x="2912338" y="412273"/>
              <a:ext cx="367408" cy="307777"/>
            </a:xfrm>
            <a:prstGeom prst="rect">
              <a:avLst/>
            </a:prstGeom>
            <a:noFill/>
          </p:spPr>
          <p:txBody>
            <a:bodyPr wrap="none" rtlCol="0">
              <a:spAutoFit/>
            </a:bodyPr>
            <a:lstStyle/>
            <a:p>
              <a:pPr algn="ctr"/>
              <a:r>
                <a:rPr lang="en-US" sz="1400" b="1" dirty="0" smtClean="0"/>
                <a:t>29</a:t>
              </a:r>
              <a:endParaRPr lang="en-US" sz="1400" b="1" dirty="0"/>
            </a:p>
          </p:txBody>
        </p:sp>
      </p:grpSp>
      <p:grpSp>
        <p:nvGrpSpPr>
          <p:cNvPr id="63" name="Group 62"/>
          <p:cNvGrpSpPr/>
          <p:nvPr/>
        </p:nvGrpSpPr>
        <p:grpSpPr>
          <a:xfrm>
            <a:off x="5346631" y="1679753"/>
            <a:ext cx="367408" cy="307777"/>
            <a:chOff x="2912337" y="412273"/>
            <a:chExt cx="367408" cy="307777"/>
          </a:xfrm>
        </p:grpSpPr>
        <p:sp>
          <p:nvSpPr>
            <p:cNvPr id="64" name="Flowchart: Connector 6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TextBox 64"/>
            <p:cNvSpPr txBox="1"/>
            <p:nvPr/>
          </p:nvSpPr>
          <p:spPr>
            <a:xfrm>
              <a:off x="2912337" y="412273"/>
              <a:ext cx="367408" cy="307777"/>
            </a:xfrm>
            <a:prstGeom prst="rect">
              <a:avLst/>
            </a:prstGeom>
            <a:noFill/>
          </p:spPr>
          <p:txBody>
            <a:bodyPr wrap="none" rtlCol="0">
              <a:spAutoFit/>
            </a:bodyPr>
            <a:lstStyle/>
            <a:p>
              <a:pPr algn="ctr"/>
              <a:r>
                <a:rPr lang="en-US" sz="1400" b="1" dirty="0" smtClean="0"/>
                <a:t>30</a:t>
              </a:r>
              <a:endParaRPr lang="en-US" sz="1400" b="1" dirty="0"/>
            </a:p>
          </p:txBody>
        </p:sp>
      </p:grpSp>
      <p:sp>
        <p:nvSpPr>
          <p:cNvPr id="66" name="Rectangle 65"/>
          <p:cNvSpPr/>
          <p:nvPr/>
        </p:nvSpPr>
        <p:spPr>
          <a:xfrm>
            <a:off x="3603677" y="1578749"/>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701213" y="1760411"/>
            <a:ext cx="228903" cy="12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28931" y="1738698"/>
            <a:ext cx="904415"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Please Select..</a:t>
            </a:r>
            <a:endParaRPr lang="en-US" sz="800" b="1" dirty="0">
              <a:solidFill>
                <a:schemeClr val="tx1">
                  <a:lumMod val="65000"/>
                  <a:lumOff val="35000"/>
                </a:schemeClr>
              </a:solidFill>
              <a:latin typeface="Arial" pitchFamily="34" charset="0"/>
              <a:cs typeface="Arial" pitchFamily="34" charset="0"/>
            </a:endParaRPr>
          </a:p>
        </p:txBody>
      </p:sp>
      <p:sp>
        <p:nvSpPr>
          <p:cNvPr id="69" name="TextBox 68"/>
          <p:cNvSpPr txBox="1"/>
          <p:nvPr/>
        </p:nvSpPr>
        <p:spPr>
          <a:xfrm>
            <a:off x="3560755" y="1537864"/>
            <a:ext cx="1548822"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Who is Registered for Training?</a:t>
            </a:r>
            <a:endParaRPr lang="en-US" sz="700" b="1" dirty="0">
              <a:solidFill>
                <a:schemeClr val="bg1">
                  <a:lumMod val="65000"/>
                </a:schemeClr>
              </a:solidFill>
              <a:latin typeface="Arial" pitchFamily="34" charset="0"/>
              <a:cs typeface="Arial" pitchFamily="34" charset="0"/>
            </a:endParaRPr>
          </a:p>
        </p:txBody>
      </p:sp>
      <p:pic>
        <p:nvPicPr>
          <p:cNvPr id="70" name="Picture 4"/>
          <p:cNvPicPr>
            <a:picLocks noChangeAspect="1" noChangeArrowheads="1"/>
          </p:cNvPicPr>
          <p:nvPr/>
        </p:nvPicPr>
        <p:blipFill>
          <a:blip r:embed="rId3" cstate="print"/>
          <a:srcRect t="32117" b="58176"/>
          <a:stretch>
            <a:fillRect/>
          </a:stretch>
        </p:blipFill>
        <p:spPr bwMode="auto">
          <a:xfrm>
            <a:off x="3511951" y="3320375"/>
            <a:ext cx="2957513" cy="431321"/>
          </a:xfrm>
          <a:prstGeom prst="rect">
            <a:avLst/>
          </a:prstGeom>
          <a:noFill/>
          <a:ln w="9525">
            <a:noFill/>
            <a:miter lim="800000"/>
            <a:headEnd/>
            <a:tailEnd/>
          </a:ln>
        </p:spPr>
      </p:pic>
      <p:pic>
        <p:nvPicPr>
          <p:cNvPr id="71" name="Picture 4"/>
          <p:cNvPicPr>
            <a:picLocks noChangeAspect="1" noChangeArrowheads="1"/>
          </p:cNvPicPr>
          <p:nvPr/>
        </p:nvPicPr>
        <p:blipFill>
          <a:blip r:embed="rId3" cstate="print"/>
          <a:srcRect t="41241" b="30042"/>
          <a:stretch>
            <a:fillRect/>
          </a:stretch>
        </p:blipFill>
        <p:spPr bwMode="auto">
          <a:xfrm>
            <a:off x="3546457" y="3760322"/>
            <a:ext cx="2957513" cy="1276008"/>
          </a:xfrm>
          <a:prstGeom prst="rect">
            <a:avLst/>
          </a:prstGeom>
          <a:noFill/>
          <a:ln w="9525">
            <a:noFill/>
            <a:miter lim="800000"/>
            <a:headEnd/>
            <a:tailEnd/>
          </a:ln>
        </p:spPr>
      </p:pic>
      <p:sp>
        <p:nvSpPr>
          <p:cNvPr id="72" name="Rectangle 71"/>
          <p:cNvSpPr/>
          <p:nvPr/>
        </p:nvSpPr>
        <p:spPr>
          <a:xfrm>
            <a:off x="3711246" y="437672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675905" y="4355101"/>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sp>
        <p:nvSpPr>
          <p:cNvPr id="74" name="Rectangle 73"/>
          <p:cNvSpPr/>
          <p:nvPr/>
        </p:nvSpPr>
        <p:spPr>
          <a:xfrm>
            <a:off x="3626682" y="3318411"/>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549255" y="3277526"/>
            <a:ext cx="1353256"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Location</a:t>
            </a:r>
            <a:endParaRPr lang="en-US" sz="750" b="1" dirty="0">
              <a:solidFill>
                <a:schemeClr val="bg1">
                  <a:lumMod val="65000"/>
                </a:schemeClr>
              </a:solidFill>
              <a:latin typeface="Arial" pitchFamily="34" charset="0"/>
              <a:cs typeface="Arial" pitchFamily="34" charset="0"/>
            </a:endParaRPr>
          </a:p>
        </p:txBody>
      </p:sp>
      <p:sp>
        <p:nvSpPr>
          <p:cNvPr id="76" name="Rectangle 75"/>
          <p:cNvSpPr/>
          <p:nvPr/>
        </p:nvSpPr>
        <p:spPr>
          <a:xfrm>
            <a:off x="3658313" y="2401133"/>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3580887" y="2351622"/>
            <a:ext cx="1157689"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Date</a:t>
            </a:r>
            <a:endParaRPr lang="en-US" sz="750" b="1" dirty="0">
              <a:solidFill>
                <a:schemeClr val="bg1">
                  <a:lumMod val="65000"/>
                </a:schemeClr>
              </a:solidFill>
              <a:latin typeface="Arial" pitchFamily="34" charset="0"/>
              <a:cs typeface="Arial" pitchFamily="34" charset="0"/>
            </a:endParaRPr>
          </a:p>
        </p:txBody>
      </p:sp>
      <p:grpSp>
        <p:nvGrpSpPr>
          <p:cNvPr id="78" name="Group 77"/>
          <p:cNvGrpSpPr/>
          <p:nvPr/>
        </p:nvGrpSpPr>
        <p:grpSpPr>
          <a:xfrm>
            <a:off x="5346631" y="2103510"/>
            <a:ext cx="367408" cy="307777"/>
            <a:chOff x="2912338" y="412273"/>
            <a:chExt cx="367408" cy="307777"/>
          </a:xfrm>
        </p:grpSpPr>
        <p:sp>
          <p:nvSpPr>
            <p:cNvPr id="79" name="Flowchart: Connector 7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TextBox 79"/>
            <p:cNvSpPr txBox="1"/>
            <p:nvPr/>
          </p:nvSpPr>
          <p:spPr>
            <a:xfrm>
              <a:off x="2912338" y="412273"/>
              <a:ext cx="367408" cy="307777"/>
            </a:xfrm>
            <a:prstGeom prst="rect">
              <a:avLst/>
            </a:prstGeom>
            <a:noFill/>
          </p:spPr>
          <p:txBody>
            <a:bodyPr wrap="none" rtlCol="0">
              <a:spAutoFit/>
            </a:bodyPr>
            <a:lstStyle/>
            <a:p>
              <a:pPr algn="ctr"/>
              <a:r>
                <a:rPr lang="en-US" sz="1400" b="1" dirty="0" smtClean="0"/>
                <a:t>31</a:t>
              </a:r>
              <a:endParaRPr lang="en-US" sz="1400" b="1" dirty="0"/>
            </a:p>
          </p:txBody>
        </p:sp>
      </p:grpSp>
      <p:grpSp>
        <p:nvGrpSpPr>
          <p:cNvPr id="81" name="Group 80"/>
          <p:cNvGrpSpPr/>
          <p:nvPr/>
        </p:nvGrpSpPr>
        <p:grpSpPr>
          <a:xfrm>
            <a:off x="5346631" y="2532472"/>
            <a:ext cx="367408" cy="307777"/>
            <a:chOff x="2912338" y="412273"/>
            <a:chExt cx="367408" cy="307777"/>
          </a:xfrm>
        </p:grpSpPr>
        <p:sp>
          <p:nvSpPr>
            <p:cNvPr id="82" name="Flowchart: Connector 8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TextBox 82"/>
            <p:cNvSpPr txBox="1"/>
            <p:nvPr/>
          </p:nvSpPr>
          <p:spPr>
            <a:xfrm>
              <a:off x="2912338" y="412273"/>
              <a:ext cx="367408" cy="307777"/>
            </a:xfrm>
            <a:prstGeom prst="rect">
              <a:avLst/>
            </a:prstGeom>
            <a:noFill/>
          </p:spPr>
          <p:txBody>
            <a:bodyPr wrap="none" rtlCol="0">
              <a:spAutoFit/>
            </a:bodyPr>
            <a:lstStyle/>
            <a:p>
              <a:pPr algn="ctr"/>
              <a:r>
                <a:rPr lang="en-US" sz="1400" b="1" dirty="0" smtClean="0"/>
                <a:t>32</a:t>
              </a:r>
              <a:endParaRPr lang="en-US" sz="1400" b="1" dirty="0"/>
            </a:p>
          </p:txBody>
        </p:sp>
      </p:grpSp>
      <p:grpSp>
        <p:nvGrpSpPr>
          <p:cNvPr id="84" name="Group 83"/>
          <p:cNvGrpSpPr/>
          <p:nvPr/>
        </p:nvGrpSpPr>
        <p:grpSpPr>
          <a:xfrm>
            <a:off x="5346631" y="4296733"/>
            <a:ext cx="367408" cy="307777"/>
            <a:chOff x="2912337" y="412273"/>
            <a:chExt cx="367408" cy="307777"/>
          </a:xfrm>
        </p:grpSpPr>
        <p:sp>
          <p:nvSpPr>
            <p:cNvPr id="85" name="Flowchart: Connector 8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TextBox 85"/>
            <p:cNvSpPr txBox="1"/>
            <p:nvPr/>
          </p:nvSpPr>
          <p:spPr>
            <a:xfrm>
              <a:off x="2912337" y="412273"/>
              <a:ext cx="367408" cy="307777"/>
            </a:xfrm>
            <a:prstGeom prst="rect">
              <a:avLst/>
            </a:prstGeom>
            <a:noFill/>
          </p:spPr>
          <p:txBody>
            <a:bodyPr wrap="none" rtlCol="0">
              <a:spAutoFit/>
            </a:bodyPr>
            <a:lstStyle/>
            <a:p>
              <a:pPr algn="ctr"/>
              <a:r>
                <a:rPr lang="en-US" sz="1400" b="1" dirty="0" smtClean="0"/>
                <a:t>36</a:t>
              </a:r>
              <a:endParaRPr lang="en-US" sz="1400" b="1" dirty="0"/>
            </a:p>
          </p:txBody>
        </p:sp>
      </p:grpSp>
      <p:grpSp>
        <p:nvGrpSpPr>
          <p:cNvPr id="87" name="Group 86"/>
          <p:cNvGrpSpPr/>
          <p:nvPr/>
        </p:nvGrpSpPr>
        <p:grpSpPr>
          <a:xfrm>
            <a:off x="5346631" y="3020139"/>
            <a:ext cx="367408" cy="307777"/>
            <a:chOff x="2912337" y="412273"/>
            <a:chExt cx="367408" cy="307777"/>
          </a:xfrm>
        </p:grpSpPr>
        <p:sp>
          <p:nvSpPr>
            <p:cNvPr id="88" name="Flowchart: Connector 8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TextBox 88"/>
            <p:cNvSpPr txBox="1"/>
            <p:nvPr/>
          </p:nvSpPr>
          <p:spPr>
            <a:xfrm>
              <a:off x="2912337" y="412273"/>
              <a:ext cx="367408" cy="307777"/>
            </a:xfrm>
            <a:prstGeom prst="rect">
              <a:avLst/>
            </a:prstGeom>
            <a:noFill/>
          </p:spPr>
          <p:txBody>
            <a:bodyPr wrap="none" rtlCol="0">
              <a:spAutoFit/>
            </a:bodyPr>
            <a:lstStyle/>
            <a:p>
              <a:pPr algn="ctr"/>
              <a:r>
                <a:rPr lang="en-US" sz="1400" b="1" dirty="0" smtClean="0"/>
                <a:t>33</a:t>
              </a:r>
              <a:endParaRPr lang="en-US" sz="1400" b="1" dirty="0"/>
            </a:p>
          </p:txBody>
        </p:sp>
      </p:grpSp>
      <p:grpSp>
        <p:nvGrpSpPr>
          <p:cNvPr id="90" name="Group 89"/>
          <p:cNvGrpSpPr/>
          <p:nvPr/>
        </p:nvGrpSpPr>
        <p:grpSpPr>
          <a:xfrm>
            <a:off x="5346631" y="3428581"/>
            <a:ext cx="367408" cy="307777"/>
            <a:chOff x="2912337" y="412273"/>
            <a:chExt cx="367408" cy="307777"/>
          </a:xfrm>
        </p:grpSpPr>
        <p:sp>
          <p:nvSpPr>
            <p:cNvPr id="91" name="Flowchart: Connector 9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2" name="TextBox 91"/>
            <p:cNvSpPr txBox="1"/>
            <p:nvPr/>
          </p:nvSpPr>
          <p:spPr>
            <a:xfrm>
              <a:off x="2912337" y="412273"/>
              <a:ext cx="367408" cy="307777"/>
            </a:xfrm>
            <a:prstGeom prst="rect">
              <a:avLst/>
            </a:prstGeom>
            <a:noFill/>
          </p:spPr>
          <p:txBody>
            <a:bodyPr wrap="none" rtlCol="0">
              <a:spAutoFit/>
            </a:bodyPr>
            <a:lstStyle/>
            <a:p>
              <a:pPr algn="ctr"/>
              <a:r>
                <a:rPr lang="en-US" sz="1400" b="1" dirty="0" smtClean="0"/>
                <a:t>34</a:t>
              </a:r>
              <a:endParaRPr lang="en-US" sz="1400" b="1" dirty="0"/>
            </a:p>
          </p:txBody>
        </p:sp>
      </p:grpSp>
      <p:grpSp>
        <p:nvGrpSpPr>
          <p:cNvPr id="93" name="Group 92"/>
          <p:cNvGrpSpPr/>
          <p:nvPr/>
        </p:nvGrpSpPr>
        <p:grpSpPr>
          <a:xfrm>
            <a:off x="5346631" y="3874304"/>
            <a:ext cx="367408" cy="307777"/>
            <a:chOff x="2912337" y="412273"/>
            <a:chExt cx="367408" cy="307777"/>
          </a:xfrm>
        </p:grpSpPr>
        <p:sp>
          <p:nvSpPr>
            <p:cNvPr id="94" name="Flowchart: Connector 9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TextBox 94"/>
            <p:cNvSpPr txBox="1"/>
            <p:nvPr/>
          </p:nvSpPr>
          <p:spPr>
            <a:xfrm>
              <a:off x="2912337" y="412273"/>
              <a:ext cx="367408" cy="307777"/>
            </a:xfrm>
            <a:prstGeom prst="rect">
              <a:avLst/>
            </a:prstGeom>
            <a:noFill/>
          </p:spPr>
          <p:txBody>
            <a:bodyPr wrap="none" rtlCol="0">
              <a:spAutoFit/>
            </a:bodyPr>
            <a:lstStyle/>
            <a:p>
              <a:pPr algn="ctr"/>
              <a:r>
                <a:rPr lang="en-US" sz="1400" b="1" dirty="0" smtClean="0"/>
                <a:t>35</a:t>
              </a:r>
              <a:endParaRPr lang="en-US" sz="1400" b="1" dirty="0"/>
            </a:p>
          </p:txBody>
        </p:sp>
      </p:grpSp>
      <p:grpSp>
        <p:nvGrpSpPr>
          <p:cNvPr id="51" name="Group 50"/>
          <p:cNvGrpSpPr/>
          <p:nvPr/>
        </p:nvGrpSpPr>
        <p:grpSpPr>
          <a:xfrm>
            <a:off x="1922509" y="5407451"/>
            <a:ext cx="367408" cy="307777"/>
            <a:chOff x="2912338" y="412273"/>
            <a:chExt cx="367408" cy="307777"/>
          </a:xfrm>
        </p:grpSpPr>
        <p:sp>
          <p:nvSpPr>
            <p:cNvPr id="52" name="Flowchart: Connector 5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2912338" y="412273"/>
              <a:ext cx="367408" cy="307777"/>
            </a:xfrm>
            <a:prstGeom prst="rect">
              <a:avLst/>
            </a:prstGeom>
            <a:noFill/>
          </p:spPr>
          <p:txBody>
            <a:bodyPr wrap="none" rtlCol="0">
              <a:spAutoFit/>
            </a:bodyPr>
            <a:lstStyle/>
            <a:p>
              <a:pPr algn="ctr"/>
              <a:r>
                <a:rPr lang="en-US" sz="1400" b="1" dirty="0" smtClean="0"/>
                <a:t>27</a:t>
              </a:r>
              <a:endParaRPr lang="en-US" sz="1400" b="1" dirty="0"/>
            </a:p>
          </p:txBody>
        </p:sp>
      </p:grpSp>
      <p:sp>
        <p:nvSpPr>
          <p:cNvPr id="98" name="Rectangle 97"/>
          <p:cNvSpPr/>
          <p:nvPr/>
        </p:nvSpPr>
        <p:spPr>
          <a:xfrm>
            <a:off x="5078921" y="5636294"/>
            <a:ext cx="152153" cy="99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625432" y="5535589"/>
            <a:ext cx="100059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Actual Close Date</a:t>
            </a:r>
            <a:endParaRPr lang="en-US" sz="750" b="1" dirty="0">
              <a:solidFill>
                <a:schemeClr val="bg1">
                  <a:lumMod val="65000"/>
                </a:schemeClr>
              </a:solidFill>
              <a:latin typeface="Arial" pitchFamily="34" charset="0"/>
              <a:cs typeface="Arial" pitchFamily="34" charset="0"/>
            </a:endParaRPr>
          </a:p>
        </p:txBody>
      </p:sp>
      <p:pic>
        <p:nvPicPr>
          <p:cNvPr id="97" name="Picture 5"/>
          <p:cNvPicPr>
            <a:picLocks noChangeAspect="1" noChangeArrowheads="1"/>
          </p:cNvPicPr>
          <p:nvPr/>
        </p:nvPicPr>
        <p:blipFill>
          <a:blip r:embed="rId4" cstate="print"/>
          <a:srcRect/>
          <a:stretch>
            <a:fillRect/>
          </a:stretch>
        </p:blipFill>
        <p:spPr bwMode="auto">
          <a:xfrm>
            <a:off x="4599781" y="5569459"/>
            <a:ext cx="136525" cy="153987"/>
          </a:xfrm>
          <a:prstGeom prst="rect">
            <a:avLst/>
          </a:prstGeom>
          <a:noFill/>
          <a:ln w="9525">
            <a:noFill/>
            <a:miter lim="800000"/>
            <a:headEnd/>
            <a:tailEnd/>
          </a:ln>
        </p:spPr>
      </p:pic>
      <p:grpSp>
        <p:nvGrpSpPr>
          <p:cNvPr id="99" name="Group 98"/>
          <p:cNvGrpSpPr/>
          <p:nvPr/>
        </p:nvGrpSpPr>
        <p:grpSpPr>
          <a:xfrm>
            <a:off x="1922509" y="1610036"/>
            <a:ext cx="367408" cy="307777"/>
            <a:chOff x="2912337" y="412273"/>
            <a:chExt cx="367408" cy="307777"/>
          </a:xfrm>
        </p:grpSpPr>
        <p:sp>
          <p:nvSpPr>
            <p:cNvPr id="100" name="Flowchart: Connector 9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TextBox 100"/>
            <p:cNvSpPr txBox="1"/>
            <p:nvPr/>
          </p:nvSpPr>
          <p:spPr>
            <a:xfrm>
              <a:off x="2912337" y="412273"/>
              <a:ext cx="367408" cy="307777"/>
            </a:xfrm>
            <a:prstGeom prst="rect">
              <a:avLst/>
            </a:prstGeom>
            <a:noFill/>
          </p:spPr>
          <p:txBody>
            <a:bodyPr wrap="none" rtlCol="0">
              <a:spAutoFit/>
            </a:bodyPr>
            <a:lstStyle/>
            <a:p>
              <a:pPr algn="ctr"/>
              <a:r>
                <a:rPr lang="en-US" sz="1400" b="1" dirty="0" smtClean="0"/>
                <a:t>18</a:t>
              </a:r>
              <a:endParaRPr lang="en-US" sz="1400" b="1" dirty="0"/>
            </a:p>
          </p:txBody>
        </p:sp>
      </p:grpSp>
      <p:grpSp>
        <p:nvGrpSpPr>
          <p:cNvPr id="102" name="Group 101"/>
          <p:cNvGrpSpPr/>
          <p:nvPr/>
        </p:nvGrpSpPr>
        <p:grpSpPr>
          <a:xfrm>
            <a:off x="1922509" y="4075076"/>
            <a:ext cx="367408" cy="307777"/>
            <a:chOff x="2912336" y="412273"/>
            <a:chExt cx="367408" cy="307777"/>
          </a:xfrm>
        </p:grpSpPr>
        <p:sp>
          <p:nvSpPr>
            <p:cNvPr id="103" name="Flowchart: Connector 10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TextBox 103"/>
            <p:cNvSpPr txBox="1"/>
            <p:nvPr/>
          </p:nvSpPr>
          <p:spPr>
            <a:xfrm>
              <a:off x="2912336" y="412273"/>
              <a:ext cx="367408" cy="307777"/>
            </a:xfrm>
            <a:prstGeom prst="rect">
              <a:avLst/>
            </a:prstGeom>
            <a:noFill/>
          </p:spPr>
          <p:txBody>
            <a:bodyPr wrap="none" rtlCol="0">
              <a:spAutoFit/>
            </a:bodyPr>
            <a:lstStyle/>
            <a:p>
              <a:pPr algn="ctr"/>
              <a:r>
                <a:rPr lang="en-US" sz="1400" b="1" dirty="0" smtClean="0"/>
                <a:t>24</a:t>
              </a:r>
              <a:endParaRPr lang="en-US" sz="1400" b="1" dirty="0"/>
            </a:p>
          </p:txBody>
        </p:sp>
      </p:grpSp>
      <p:grpSp>
        <p:nvGrpSpPr>
          <p:cNvPr id="105" name="Group 104"/>
          <p:cNvGrpSpPr/>
          <p:nvPr/>
        </p:nvGrpSpPr>
        <p:grpSpPr>
          <a:xfrm>
            <a:off x="1922509" y="4512544"/>
            <a:ext cx="367408" cy="307777"/>
            <a:chOff x="2912337" y="412273"/>
            <a:chExt cx="367408" cy="307777"/>
          </a:xfrm>
        </p:grpSpPr>
        <p:sp>
          <p:nvSpPr>
            <p:cNvPr id="106" name="Flowchart: Connector 10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p:cNvSpPr txBox="1"/>
            <p:nvPr/>
          </p:nvSpPr>
          <p:spPr>
            <a:xfrm>
              <a:off x="2912337" y="412273"/>
              <a:ext cx="367408" cy="307777"/>
            </a:xfrm>
            <a:prstGeom prst="rect">
              <a:avLst/>
            </a:prstGeom>
            <a:noFill/>
          </p:spPr>
          <p:txBody>
            <a:bodyPr wrap="none" rtlCol="0">
              <a:spAutoFit/>
            </a:bodyPr>
            <a:lstStyle/>
            <a:p>
              <a:pPr algn="ctr"/>
              <a:r>
                <a:rPr lang="en-US" sz="1400" b="1" dirty="0" smtClean="0"/>
                <a:t>25</a:t>
              </a:r>
              <a:endParaRPr lang="en-US" sz="1400" b="1" dirty="0"/>
            </a:p>
          </p:txBody>
        </p:sp>
      </p:grpSp>
      <p:grpSp>
        <p:nvGrpSpPr>
          <p:cNvPr id="108" name="Group 107"/>
          <p:cNvGrpSpPr/>
          <p:nvPr/>
        </p:nvGrpSpPr>
        <p:grpSpPr>
          <a:xfrm>
            <a:off x="1922509" y="4894263"/>
            <a:ext cx="367408" cy="307777"/>
            <a:chOff x="2912337" y="412273"/>
            <a:chExt cx="367408" cy="307777"/>
          </a:xfrm>
        </p:grpSpPr>
        <p:sp>
          <p:nvSpPr>
            <p:cNvPr id="109" name="Flowchart: Connector 10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TextBox 109"/>
            <p:cNvSpPr txBox="1"/>
            <p:nvPr/>
          </p:nvSpPr>
          <p:spPr>
            <a:xfrm>
              <a:off x="2912337" y="412273"/>
              <a:ext cx="367408" cy="307777"/>
            </a:xfrm>
            <a:prstGeom prst="rect">
              <a:avLst/>
            </a:prstGeom>
            <a:noFill/>
          </p:spPr>
          <p:txBody>
            <a:bodyPr wrap="none" rtlCol="0">
              <a:spAutoFit/>
            </a:bodyPr>
            <a:lstStyle/>
            <a:p>
              <a:pPr algn="ctr"/>
              <a:r>
                <a:rPr lang="en-US" sz="1400" b="1" dirty="0" smtClean="0"/>
                <a:t>26</a:t>
              </a:r>
              <a:endParaRPr lang="en-US" sz="1400" b="1" dirty="0"/>
            </a:p>
          </p:txBody>
        </p:sp>
      </p:grpSp>
      <p:grpSp>
        <p:nvGrpSpPr>
          <p:cNvPr id="111" name="Group 110"/>
          <p:cNvGrpSpPr/>
          <p:nvPr/>
        </p:nvGrpSpPr>
        <p:grpSpPr>
          <a:xfrm>
            <a:off x="1922508" y="2001812"/>
            <a:ext cx="367408" cy="307777"/>
            <a:chOff x="2912336" y="412273"/>
            <a:chExt cx="367408" cy="307777"/>
          </a:xfrm>
        </p:grpSpPr>
        <p:sp>
          <p:nvSpPr>
            <p:cNvPr id="112" name="Flowchart: Connector 11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TextBox 112"/>
            <p:cNvSpPr txBox="1"/>
            <p:nvPr/>
          </p:nvSpPr>
          <p:spPr>
            <a:xfrm>
              <a:off x="2912336" y="412273"/>
              <a:ext cx="367408" cy="307777"/>
            </a:xfrm>
            <a:prstGeom prst="rect">
              <a:avLst/>
            </a:prstGeom>
            <a:noFill/>
          </p:spPr>
          <p:txBody>
            <a:bodyPr wrap="none" rtlCol="0">
              <a:spAutoFit/>
            </a:bodyPr>
            <a:lstStyle/>
            <a:p>
              <a:pPr algn="ctr"/>
              <a:r>
                <a:rPr lang="en-US" sz="1400" b="1" dirty="0" smtClean="0"/>
                <a:t>19</a:t>
              </a:r>
              <a:endParaRPr lang="en-US" sz="1400" b="1" dirty="0"/>
            </a:p>
          </p:txBody>
        </p:sp>
      </p:grpSp>
      <p:grpSp>
        <p:nvGrpSpPr>
          <p:cNvPr id="114" name="Group 113"/>
          <p:cNvGrpSpPr/>
          <p:nvPr/>
        </p:nvGrpSpPr>
        <p:grpSpPr>
          <a:xfrm>
            <a:off x="1922509" y="2457880"/>
            <a:ext cx="367408" cy="307777"/>
            <a:chOff x="2912337" y="412273"/>
            <a:chExt cx="367408" cy="307777"/>
          </a:xfrm>
        </p:grpSpPr>
        <p:sp>
          <p:nvSpPr>
            <p:cNvPr id="115" name="Flowchart: Connector 11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TextBox 115"/>
            <p:cNvSpPr txBox="1"/>
            <p:nvPr/>
          </p:nvSpPr>
          <p:spPr>
            <a:xfrm>
              <a:off x="2912337" y="412273"/>
              <a:ext cx="367408" cy="307777"/>
            </a:xfrm>
            <a:prstGeom prst="rect">
              <a:avLst/>
            </a:prstGeom>
            <a:noFill/>
          </p:spPr>
          <p:txBody>
            <a:bodyPr wrap="none" rtlCol="0">
              <a:spAutoFit/>
            </a:bodyPr>
            <a:lstStyle/>
            <a:p>
              <a:pPr algn="ctr"/>
              <a:r>
                <a:rPr lang="en-US" sz="1400" b="1" dirty="0" smtClean="0"/>
                <a:t>20</a:t>
              </a:r>
              <a:endParaRPr lang="en-US" sz="1400" b="1" dirty="0"/>
            </a:p>
          </p:txBody>
        </p:sp>
      </p:grpSp>
      <p:grpSp>
        <p:nvGrpSpPr>
          <p:cNvPr id="117" name="Group 116"/>
          <p:cNvGrpSpPr/>
          <p:nvPr/>
        </p:nvGrpSpPr>
        <p:grpSpPr>
          <a:xfrm>
            <a:off x="1922509" y="2877855"/>
            <a:ext cx="367408" cy="307777"/>
            <a:chOff x="2912336" y="412273"/>
            <a:chExt cx="367408" cy="307777"/>
          </a:xfrm>
        </p:grpSpPr>
        <p:sp>
          <p:nvSpPr>
            <p:cNvPr id="118" name="Flowchart: Connector 11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9" name="TextBox 118"/>
            <p:cNvSpPr txBox="1"/>
            <p:nvPr/>
          </p:nvSpPr>
          <p:spPr>
            <a:xfrm>
              <a:off x="2912336" y="412273"/>
              <a:ext cx="367408" cy="307777"/>
            </a:xfrm>
            <a:prstGeom prst="rect">
              <a:avLst/>
            </a:prstGeom>
            <a:noFill/>
          </p:spPr>
          <p:txBody>
            <a:bodyPr wrap="none" rtlCol="0">
              <a:spAutoFit/>
            </a:bodyPr>
            <a:lstStyle/>
            <a:p>
              <a:pPr algn="ctr"/>
              <a:r>
                <a:rPr lang="en-US" sz="1400" b="1" dirty="0" smtClean="0"/>
                <a:t>21</a:t>
              </a:r>
              <a:endParaRPr lang="en-US" sz="1400" b="1" dirty="0"/>
            </a:p>
          </p:txBody>
        </p:sp>
      </p:grpSp>
      <p:grpSp>
        <p:nvGrpSpPr>
          <p:cNvPr id="120" name="Group 119"/>
          <p:cNvGrpSpPr/>
          <p:nvPr/>
        </p:nvGrpSpPr>
        <p:grpSpPr>
          <a:xfrm>
            <a:off x="1922509" y="3274473"/>
            <a:ext cx="367408" cy="307777"/>
            <a:chOff x="2912336" y="412273"/>
            <a:chExt cx="367408" cy="307777"/>
          </a:xfrm>
        </p:grpSpPr>
        <p:sp>
          <p:nvSpPr>
            <p:cNvPr id="121" name="Flowchart: Connector 12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TextBox 121"/>
            <p:cNvSpPr txBox="1"/>
            <p:nvPr/>
          </p:nvSpPr>
          <p:spPr>
            <a:xfrm>
              <a:off x="2912336" y="412273"/>
              <a:ext cx="367408" cy="307777"/>
            </a:xfrm>
            <a:prstGeom prst="rect">
              <a:avLst/>
            </a:prstGeom>
            <a:noFill/>
          </p:spPr>
          <p:txBody>
            <a:bodyPr wrap="none" rtlCol="0">
              <a:spAutoFit/>
            </a:bodyPr>
            <a:lstStyle/>
            <a:p>
              <a:pPr algn="ctr"/>
              <a:r>
                <a:rPr lang="en-US" sz="1400" b="1" dirty="0" smtClean="0"/>
                <a:t>22</a:t>
              </a:r>
              <a:endParaRPr lang="en-US" sz="1400" b="1" dirty="0"/>
            </a:p>
          </p:txBody>
        </p:sp>
      </p:grpSp>
      <p:grpSp>
        <p:nvGrpSpPr>
          <p:cNvPr id="123" name="Group 122"/>
          <p:cNvGrpSpPr/>
          <p:nvPr/>
        </p:nvGrpSpPr>
        <p:grpSpPr>
          <a:xfrm>
            <a:off x="1922509" y="3667400"/>
            <a:ext cx="367408" cy="307777"/>
            <a:chOff x="2912337" y="412273"/>
            <a:chExt cx="367408" cy="307777"/>
          </a:xfrm>
        </p:grpSpPr>
        <p:sp>
          <p:nvSpPr>
            <p:cNvPr id="124" name="Flowchart: Connector 12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2912337" y="412273"/>
              <a:ext cx="367408" cy="307777"/>
            </a:xfrm>
            <a:prstGeom prst="rect">
              <a:avLst/>
            </a:prstGeom>
            <a:noFill/>
          </p:spPr>
          <p:txBody>
            <a:bodyPr wrap="none" rtlCol="0">
              <a:spAutoFit/>
            </a:bodyPr>
            <a:lstStyle/>
            <a:p>
              <a:pPr algn="ctr"/>
              <a:r>
                <a:rPr lang="en-US" sz="1400" b="1" dirty="0" smtClean="0"/>
                <a:t>23</a:t>
              </a:r>
              <a:endParaRPr lang="en-US" sz="1400" b="1" dirty="0"/>
            </a:p>
          </p:txBody>
        </p:sp>
      </p:grpSp>
      <p:grpSp>
        <p:nvGrpSpPr>
          <p:cNvPr id="126" name="Group 125"/>
          <p:cNvGrpSpPr/>
          <p:nvPr/>
        </p:nvGrpSpPr>
        <p:grpSpPr>
          <a:xfrm>
            <a:off x="5346631" y="4710516"/>
            <a:ext cx="367408" cy="307777"/>
            <a:chOff x="2912337" y="412273"/>
            <a:chExt cx="367408" cy="307777"/>
          </a:xfrm>
        </p:grpSpPr>
        <p:sp>
          <p:nvSpPr>
            <p:cNvPr id="127" name="Flowchart: Connector 12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TextBox 127"/>
            <p:cNvSpPr txBox="1"/>
            <p:nvPr/>
          </p:nvSpPr>
          <p:spPr>
            <a:xfrm>
              <a:off x="2912337" y="412273"/>
              <a:ext cx="367408" cy="307777"/>
            </a:xfrm>
            <a:prstGeom prst="rect">
              <a:avLst/>
            </a:prstGeom>
            <a:noFill/>
          </p:spPr>
          <p:txBody>
            <a:bodyPr wrap="none" rtlCol="0">
              <a:spAutoFit/>
            </a:bodyPr>
            <a:lstStyle/>
            <a:p>
              <a:pPr algn="ctr"/>
              <a:r>
                <a:rPr lang="en-US" sz="1400" b="1" dirty="0" smtClean="0"/>
                <a:t>37</a:t>
              </a:r>
              <a:endParaRPr lang="en-US" sz="1400" b="1" dirty="0"/>
            </a:p>
          </p:txBody>
        </p:sp>
      </p:grpSp>
      <p:grpSp>
        <p:nvGrpSpPr>
          <p:cNvPr id="129" name="Group 128"/>
          <p:cNvGrpSpPr/>
          <p:nvPr/>
        </p:nvGrpSpPr>
        <p:grpSpPr>
          <a:xfrm>
            <a:off x="5346631" y="5186324"/>
            <a:ext cx="367408" cy="307777"/>
            <a:chOff x="2912337" y="412273"/>
            <a:chExt cx="367408" cy="307777"/>
          </a:xfrm>
        </p:grpSpPr>
        <p:sp>
          <p:nvSpPr>
            <p:cNvPr id="130" name="Flowchart: Connector 12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1" name="TextBox 130"/>
            <p:cNvSpPr txBox="1"/>
            <p:nvPr/>
          </p:nvSpPr>
          <p:spPr>
            <a:xfrm>
              <a:off x="2912337" y="412273"/>
              <a:ext cx="367408" cy="307777"/>
            </a:xfrm>
            <a:prstGeom prst="rect">
              <a:avLst/>
            </a:prstGeom>
            <a:noFill/>
          </p:spPr>
          <p:txBody>
            <a:bodyPr wrap="none" rtlCol="0">
              <a:spAutoFit/>
            </a:bodyPr>
            <a:lstStyle/>
            <a:p>
              <a:pPr algn="ctr"/>
              <a:r>
                <a:rPr lang="en-US" sz="1400" b="1" dirty="0" smtClean="0"/>
                <a:t>38</a:t>
              </a:r>
              <a:endParaRPr lang="en-US" sz="1400" b="1" dirty="0"/>
            </a:p>
          </p:txBody>
        </p:sp>
      </p:grpSp>
      <p:grpSp>
        <p:nvGrpSpPr>
          <p:cNvPr id="132" name="Group 131"/>
          <p:cNvGrpSpPr/>
          <p:nvPr/>
        </p:nvGrpSpPr>
        <p:grpSpPr>
          <a:xfrm>
            <a:off x="5346631" y="5742761"/>
            <a:ext cx="367408" cy="307777"/>
            <a:chOff x="2912337" y="412273"/>
            <a:chExt cx="367408" cy="307777"/>
          </a:xfrm>
        </p:grpSpPr>
        <p:sp>
          <p:nvSpPr>
            <p:cNvPr id="133" name="Flowchart: Connector 13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4" name="TextBox 133"/>
            <p:cNvSpPr txBox="1"/>
            <p:nvPr/>
          </p:nvSpPr>
          <p:spPr>
            <a:xfrm>
              <a:off x="2912337" y="412273"/>
              <a:ext cx="367408" cy="307777"/>
            </a:xfrm>
            <a:prstGeom prst="rect">
              <a:avLst/>
            </a:prstGeom>
            <a:noFill/>
          </p:spPr>
          <p:txBody>
            <a:bodyPr wrap="none" rtlCol="0">
              <a:spAutoFit/>
            </a:bodyPr>
            <a:lstStyle/>
            <a:p>
              <a:pPr algn="ctr"/>
              <a:r>
                <a:rPr lang="en-US" sz="1400" b="1" dirty="0" smtClean="0"/>
                <a:t>39</a:t>
              </a:r>
              <a:endParaRPr lang="en-US" sz="1400" b="1" dirty="0"/>
            </a:p>
          </p:txBody>
        </p:sp>
      </p:grpSp>
      <p:grpSp>
        <p:nvGrpSpPr>
          <p:cNvPr id="135" name="Group 134"/>
          <p:cNvGrpSpPr/>
          <p:nvPr/>
        </p:nvGrpSpPr>
        <p:grpSpPr>
          <a:xfrm>
            <a:off x="6063856" y="7525851"/>
            <a:ext cx="367408" cy="307777"/>
            <a:chOff x="2912336" y="412273"/>
            <a:chExt cx="367408" cy="307777"/>
          </a:xfrm>
        </p:grpSpPr>
        <p:sp>
          <p:nvSpPr>
            <p:cNvPr id="136" name="Flowchart: Connector 13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7" name="TextBox 136"/>
            <p:cNvSpPr txBox="1"/>
            <p:nvPr/>
          </p:nvSpPr>
          <p:spPr>
            <a:xfrm>
              <a:off x="2912336" y="412273"/>
              <a:ext cx="367408" cy="307777"/>
            </a:xfrm>
            <a:prstGeom prst="rect">
              <a:avLst/>
            </a:prstGeom>
            <a:noFill/>
          </p:spPr>
          <p:txBody>
            <a:bodyPr wrap="none" rtlCol="0">
              <a:spAutoFit/>
            </a:bodyPr>
            <a:lstStyle/>
            <a:p>
              <a:pPr algn="ctr"/>
              <a:r>
                <a:rPr lang="en-US" sz="1400" b="1" dirty="0" smtClean="0"/>
                <a:t>41</a:t>
              </a:r>
              <a:endParaRPr lang="en-US" sz="1400" b="1" dirty="0"/>
            </a:p>
          </p:txBody>
        </p:sp>
      </p:grpSp>
      <p:pic>
        <p:nvPicPr>
          <p:cNvPr id="138" name="Picture 2"/>
          <p:cNvPicPr>
            <a:picLocks noChangeAspect="1" noChangeArrowheads="1"/>
          </p:cNvPicPr>
          <p:nvPr/>
        </p:nvPicPr>
        <p:blipFill>
          <a:blip r:embed="rId6" cstate="print"/>
          <a:srcRect t="85815"/>
          <a:stretch>
            <a:fillRect/>
          </a:stretch>
        </p:blipFill>
        <p:spPr bwMode="auto">
          <a:xfrm>
            <a:off x="23755" y="6434357"/>
            <a:ext cx="6135687" cy="1031582"/>
          </a:xfrm>
          <a:prstGeom prst="rect">
            <a:avLst/>
          </a:prstGeom>
          <a:noFill/>
          <a:ln w="9525">
            <a:noFill/>
            <a:miter lim="800000"/>
            <a:headEnd/>
            <a:tailEnd/>
          </a:ln>
        </p:spPr>
      </p:pic>
      <p:sp>
        <p:nvSpPr>
          <p:cNvPr id="139" name="Rectangle 138"/>
          <p:cNvSpPr/>
          <p:nvPr/>
        </p:nvSpPr>
        <p:spPr>
          <a:xfrm>
            <a:off x="125855" y="6450201"/>
            <a:ext cx="1302588" cy="116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150853" y="6414462"/>
            <a:ext cx="80823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Notes History</a:t>
            </a:r>
            <a:endParaRPr lang="en-US" sz="750" b="1" dirty="0">
              <a:solidFill>
                <a:schemeClr val="bg1">
                  <a:lumMod val="65000"/>
                </a:schemeClr>
              </a:solidFill>
              <a:latin typeface="Arial" pitchFamily="34" charset="0"/>
              <a:cs typeface="Arial" pitchFamily="34" charset="0"/>
            </a:endParaRPr>
          </a:p>
        </p:txBody>
      </p:sp>
      <p:sp>
        <p:nvSpPr>
          <p:cNvPr id="141" name="Rectangle 140"/>
          <p:cNvSpPr/>
          <p:nvPr/>
        </p:nvSpPr>
        <p:spPr>
          <a:xfrm>
            <a:off x="356268" y="6784678"/>
            <a:ext cx="570015"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926282" y="6784678"/>
            <a:ext cx="3546762"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471066" y="6784678"/>
            <a:ext cx="744186"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213278" y="6784678"/>
            <a:ext cx="688768"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354288" y="6933115"/>
            <a:ext cx="570015"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924302" y="6933115"/>
            <a:ext cx="3546762"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4469086" y="6933115"/>
            <a:ext cx="744186"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5211298" y="6933115"/>
            <a:ext cx="688768"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3"/>
          <p:cNvPicPr>
            <a:picLocks noChangeAspect="1" noChangeArrowheads="1"/>
          </p:cNvPicPr>
          <p:nvPr/>
        </p:nvPicPr>
        <p:blipFill>
          <a:blip r:embed="rId7" cstate="print"/>
          <a:srcRect/>
          <a:stretch>
            <a:fillRect/>
          </a:stretch>
        </p:blipFill>
        <p:spPr bwMode="auto">
          <a:xfrm>
            <a:off x="387706" y="6967964"/>
            <a:ext cx="466752" cy="220476"/>
          </a:xfrm>
          <a:prstGeom prst="rect">
            <a:avLst/>
          </a:prstGeom>
          <a:noFill/>
          <a:ln w="9525">
            <a:noFill/>
            <a:miter lim="800000"/>
            <a:headEnd/>
            <a:tailEnd/>
          </a:ln>
        </p:spPr>
      </p:pic>
      <p:sp>
        <p:nvSpPr>
          <p:cNvPr id="150" name="TextBox 149"/>
          <p:cNvSpPr txBox="1"/>
          <p:nvPr/>
        </p:nvSpPr>
        <p:spPr>
          <a:xfrm>
            <a:off x="879204" y="6756867"/>
            <a:ext cx="88357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Previous Notes</a:t>
            </a:r>
            <a:endParaRPr lang="en-US" sz="750" b="1" dirty="0">
              <a:solidFill>
                <a:schemeClr val="bg1">
                  <a:lumMod val="65000"/>
                </a:schemeClr>
              </a:solidFill>
              <a:latin typeface="Arial" pitchFamily="34" charset="0"/>
              <a:cs typeface="Arial" pitchFamily="34" charset="0"/>
            </a:endParaRPr>
          </a:p>
        </p:txBody>
      </p:sp>
      <p:sp>
        <p:nvSpPr>
          <p:cNvPr id="151" name="TextBox 150"/>
          <p:cNvSpPr txBox="1"/>
          <p:nvPr/>
        </p:nvSpPr>
        <p:spPr>
          <a:xfrm>
            <a:off x="4505137" y="6754888"/>
            <a:ext cx="689612"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Created By</a:t>
            </a:r>
            <a:endParaRPr lang="en-US" sz="750" b="1" dirty="0">
              <a:solidFill>
                <a:schemeClr val="bg1">
                  <a:lumMod val="65000"/>
                </a:schemeClr>
              </a:solidFill>
              <a:latin typeface="Arial" pitchFamily="34" charset="0"/>
              <a:cs typeface="Arial" pitchFamily="34" charset="0"/>
            </a:endParaRPr>
          </a:p>
        </p:txBody>
      </p:sp>
      <p:sp>
        <p:nvSpPr>
          <p:cNvPr id="152" name="TextBox 151"/>
          <p:cNvSpPr txBox="1"/>
          <p:nvPr/>
        </p:nvSpPr>
        <p:spPr>
          <a:xfrm>
            <a:off x="5162237" y="6752909"/>
            <a:ext cx="774571"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Created Date</a:t>
            </a:r>
            <a:endParaRPr lang="en-US" sz="750" b="1" dirty="0">
              <a:solidFill>
                <a:schemeClr val="bg1">
                  <a:lumMod val="65000"/>
                </a:schemeClr>
              </a:solidFill>
              <a:latin typeface="Arial" pitchFamily="34" charset="0"/>
              <a:cs typeface="Arial" pitchFamily="34" charset="0"/>
            </a:endParaRPr>
          </a:p>
        </p:txBody>
      </p:sp>
      <p:grpSp>
        <p:nvGrpSpPr>
          <p:cNvPr id="153" name="Group 152"/>
          <p:cNvGrpSpPr/>
          <p:nvPr/>
        </p:nvGrpSpPr>
        <p:grpSpPr>
          <a:xfrm>
            <a:off x="1922509" y="1195106"/>
            <a:ext cx="367408" cy="307777"/>
            <a:chOff x="2912338" y="412273"/>
            <a:chExt cx="367408" cy="307777"/>
          </a:xfrm>
        </p:grpSpPr>
        <p:sp>
          <p:nvSpPr>
            <p:cNvPr id="154" name="Flowchart: Connector 15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TextBox 154"/>
            <p:cNvSpPr txBox="1"/>
            <p:nvPr/>
          </p:nvSpPr>
          <p:spPr>
            <a:xfrm>
              <a:off x="2912338" y="412273"/>
              <a:ext cx="367408" cy="307777"/>
            </a:xfrm>
            <a:prstGeom prst="rect">
              <a:avLst/>
            </a:prstGeom>
            <a:noFill/>
          </p:spPr>
          <p:txBody>
            <a:bodyPr wrap="none" rtlCol="0">
              <a:spAutoFit/>
            </a:bodyPr>
            <a:lstStyle/>
            <a:p>
              <a:pPr algn="ctr"/>
              <a:r>
                <a:rPr lang="en-US" sz="1400" b="1" dirty="0" smtClean="0"/>
                <a:t>17</a:t>
              </a:r>
              <a:endParaRPr lang="en-US" sz="1400" b="1" dirty="0"/>
            </a:p>
          </p:txBody>
        </p:sp>
      </p:grpSp>
      <p:pic>
        <p:nvPicPr>
          <p:cNvPr id="164" name="Picture 3"/>
          <p:cNvPicPr>
            <a:picLocks noChangeAspect="1" noChangeArrowheads="1"/>
          </p:cNvPicPr>
          <p:nvPr/>
        </p:nvPicPr>
        <p:blipFill>
          <a:blip r:embed="rId2" cstate="print"/>
          <a:srcRect t="76479" b="15010"/>
          <a:stretch>
            <a:fillRect/>
          </a:stretch>
        </p:blipFill>
        <p:spPr bwMode="auto">
          <a:xfrm>
            <a:off x="0" y="5808702"/>
            <a:ext cx="3119437" cy="400050"/>
          </a:xfrm>
          <a:prstGeom prst="rect">
            <a:avLst/>
          </a:prstGeom>
          <a:noFill/>
          <a:ln w="9525">
            <a:noFill/>
            <a:miter lim="800000"/>
            <a:headEnd/>
            <a:tailEnd/>
          </a:ln>
        </p:spPr>
      </p:pic>
      <p:pic>
        <p:nvPicPr>
          <p:cNvPr id="168" name="Picture 5"/>
          <p:cNvPicPr>
            <a:picLocks noChangeAspect="1" noChangeArrowheads="1"/>
          </p:cNvPicPr>
          <p:nvPr/>
        </p:nvPicPr>
        <p:blipFill>
          <a:blip r:embed="rId4" cstate="print"/>
          <a:srcRect/>
          <a:stretch>
            <a:fillRect/>
          </a:stretch>
        </p:blipFill>
        <p:spPr bwMode="auto">
          <a:xfrm>
            <a:off x="1237630" y="5776881"/>
            <a:ext cx="136525" cy="153987"/>
          </a:xfrm>
          <a:prstGeom prst="rect">
            <a:avLst/>
          </a:prstGeom>
          <a:noFill/>
          <a:ln w="9525">
            <a:noFill/>
            <a:miter lim="800000"/>
            <a:headEnd/>
            <a:tailEnd/>
          </a:ln>
        </p:spPr>
      </p:pic>
      <p:grpSp>
        <p:nvGrpSpPr>
          <p:cNvPr id="169" name="Group 168"/>
          <p:cNvGrpSpPr/>
          <p:nvPr/>
        </p:nvGrpSpPr>
        <p:grpSpPr>
          <a:xfrm>
            <a:off x="1898758" y="6569470"/>
            <a:ext cx="367408" cy="307777"/>
            <a:chOff x="2912337" y="412273"/>
            <a:chExt cx="367408" cy="307777"/>
          </a:xfrm>
        </p:grpSpPr>
        <p:sp>
          <p:nvSpPr>
            <p:cNvPr id="170" name="Flowchart: Connector 16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1" name="TextBox 170"/>
            <p:cNvSpPr txBox="1"/>
            <p:nvPr/>
          </p:nvSpPr>
          <p:spPr>
            <a:xfrm>
              <a:off x="2912337" y="412273"/>
              <a:ext cx="367408" cy="307777"/>
            </a:xfrm>
            <a:prstGeom prst="rect">
              <a:avLst/>
            </a:prstGeom>
            <a:noFill/>
          </p:spPr>
          <p:txBody>
            <a:bodyPr wrap="none" rtlCol="0">
              <a:spAutoFit/>
            </a:bodyPr>
            <a:lstStyle/>
            <a:p>
              <a:pPr algn="ctr"/>
              <a:r>
                <a:rPr lang="en-US" sz="1400" b="1" dirty="0" smtClean="0"/>
                <a:t>42</a:t>
              </a:r>
              <a:endParaRPr lang="en-US" sz="1400" b="1" dirty="0"/>
            </a:p>
          </p:txBody>
        </p:sp>
      </p:grpSp>
      <p:grpSp>
        <p:nvGrpSpPr>
          <p:cNvPr id="54" name="Group 53"/>
          <p:cNvGrpSpPr/>
          <p:nvPr/>
        </p:nvGrpSpPr>
        <p:grpSpPr>
          <a:xfrm>
            <a:off x="1922509" y="5902479"/>
            <a:ext cx="367408" cy="307777"/>
            <a:chOff x="2912338" y="412273"/>
            <a:chExt cx="367408" cy="307777"/>
          </a:xfrm>
        </p:grpSpPr>
        <p:sp>
          <p:nvSpPr>
            <p:cNvPr id="55" name="Flowchart: Connector 5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p:cNvSpPr txBox="1"/>
            <p:nvPr/>
          </p:nvSpPr>
          <p:spPr>
            <a:xfrm>
              <a:off x="2912338" y="412273"/>
              <a:ext cx="367408" cy="307777"/>
            </a:xfrm>
            <a:prstGeom prst="rect">
              <a:avLst/>
            </a:prstGeom>
            <a:noFill/>
          </p:spPr>
          <p:txBody>
            <a:bodyPr wrap="none" rtlCol="0">
              <a:spAutoFit/>
            </a:bodyPr>
            <a:lstStyle/>
            <a:p>
              <a:pPr algn="ctr"/>
              <a:r>
                <a:rPr lang="en-US" sz="1400" b="1" dirty="0" smtClean="0"/>
                <a:t>28</a:t>
              </a:r>
              <a:endParaRPr lang="en-US" sz="1400" b="1" dirty="0"/>
            </a:p>
          </p:txBody>
        </p:sp>
      </p:grpSp>
      <p:pic>
        <p:nvPicPr>
          <p:cNvPr id="156" name="Picture 3"/>
          <p:cNvPicPr>
            <a:picLocks noChangeAspect="1" noChangeArrowheads="1"/>
          </p:cNvPicPr>
          <p:nvPr/>
        </p:nvPicPr>
        <p:blipFill>
          <a:blip r:embed="rId2" cstate="print"/>
          <a:srcRect t="76479" b="15010"/>
          <a:stretch>
            <a:fillRect/>
          </a:stretch>
        </p:blipFill>
        <p:spPr bwMode="auto">
          <a:xfrm>
            <a:off x="3419475" y="6132552"/>
            <a:ext cx="3119437" cy="400050"/>
          </a:xfrm>
          <a:prstGeom prst="rect">
            <a:avLst/>
          </a:prstGeom>
          <a:noFill/>
          <a:ln w="9525">
            <a:noFill/>
            <a:miter lim="800000"/>
            <a:headEnd/>
            <a:tailEnd/>
          </a:ln>
        </p:spPr>
      </p:pic>
      <p:pic>
        <p:nvPicPr>
          <p:cNvPr id="157" name="Picture 5"/>
          <p:cNvPicPr>
            <a:picLocks noChangeAspect="1" noChangeArrowheads="1"/>
          </p:cNvPicPr>
          <p:nvPr/>
        </p:nvPicPr>
        <p:blipFill>
          <a:blip r:embed="rId4" cstate="print"/>
          <a:srcRect/>
          <a:stretch>
            <a:fillRect/>
          </a:stretch>
        </p:blipFill>
        <p:spPr bwMode="auto">
          <a:xfrm>
            <a:off x="4657105" y="6100731"/>
            <a:ext cx="136525" cy="153987"/>
          </a:xfrm>
          <a:prstGeom prst="rect">
            <a:avLst/>
          </a:prstGeom>
          <a:noFill/>
          <a:ln w="9525">
            <a:noFill/>
            <a:miter lim="800000"/>
            <a:headEnd/>
            <a:tailEnd/>
          </a:ln>
        </p:spPr>
      </p:pic>
      <p:grpSp>
        <p:nvGrpSpPr>
          <p:cNvPr id="158" name="Group 157"/>
          <p:cNvGrpSpPr/>
          <p:nvPr/>
        </p:nvGrpSpPr>
        <p:grpSpPr>
          <a:xfrm>
            <a:off x="5341984" y="6226329"/>
            <a:ext cx="367408" cy="307777"/>
            <a:chOff x="2912338" y="412273"/>
            <a:chExt cx="367408" cy="307777"/>
          </a:xfrm>
        </p:grpSpPr>
        <p:sp>
          <p:nvSpPr>
            <p:cNvPr id="159" name="Flowchart: Connector 15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0" name="TextBox 159"/>
            <p:cNvSpPr txBox="1"/>
            <p:nvPr/>
          </p:nvSpPr>
          <p:spPr>
            <a:xfrm>
              <a:off x="2912338" y="412273"/>
              <a:ext cx="367408" cy="307777"/>
            </a:xfrm>
            <a:prstGeom prst="rect">
              <a:avLst/>
            </a:prstGeom>
            <a:noFill/>
          </p:spPr>
          <p:txBody>
            <a:bodyPr wrap="none" rtlCol="0">
              <a:spAutoFit/>
            </a:bodyPr>
            <a:lstStyle/>
            <a:p>
              <a:pPr algn="ctr"/>
              <a:r>
                <a:rPr lang="en-US" sz="1400" b="1" dirty="0" smtClean="0"/>
                <a:t>40</a:t>
              </a:r>
              <a:endParaRPr lang="en-US" sz="1400" b="1" dirty="0"/>
            </a:p>
          </p:txBody>
        </p:sp>
      </p:grpSp>
      <p:sp>
        <p:nvSpPr>
          <p:cNvPr id="161" name="Rectangle 160"/>
          <p:cNvSpPr/>
          <p:nvPr/>
        </p:nvSpPr>
        <p:spPr>
          <a:xfrm>
            <a:off x="3667838" y="6107373"/>
            <a:ext cx="1281072" cy="134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3704232" y="6314364"/>
            <a:ext cx="1281072" cy="134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3583720" y="6061680"/>
            <a:ext cx="1483098"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Why Was Opportunity Lost?</a:t>
            </a:r>
            <a:endParaRPr lang="en-US" sz="750" b="1" dirty="0">
              <a:solidFill>
                <a:schemeClr val="bg1">
                  <a:lumMod val="65000"/>
                </a:schemeClr>
              </a:solidFill>
              <a:latin typeface="Arial" pitchFamily="34" charset="0"/>
              <a:cs typeface="Arial" pitchFamily="34" charset="0"/>
            </a:endParaRPr>
          </a:p>
        </p:txBody>
      </p:sp>
      <p:pic>
        <p:nvPicPr>
          <p:cNvPr id="165" name="Picture 5"/>
          <p:cNvPicPr>
            <a:picLocks noChangeAspect="1" noChangeArrowheads="1"/>
          </p:cNvPicPr>
          <p:nvPr/>
        </p:nvPicPr>
        <p:blipFill>
          <a:blip r:embed="rId4" cstate="print"/>
          <a:srcRect/>
          <a:stretch>
            <a:fillRect/>
          </a:stretch>
        </p:blipFill>
        <p:spPr bwMode="auto">
          <a:xfrm>
            <a:off x="5001797" y="6097314"/>
            <a:ext cx="136525" cy="153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t="40909" b="32951"/>
          <a:stretch>
            <a:fillRect/>
          </a:stretch>
        </p:blipFill>
        <p:spPr bwMode="auto">
          <a:xfrm>
            <a:off x="0" y="2341055"/>
            <a:ext cx="3119437" cy="1228725"/>
          </a:xfrm>
          <a:prstGeom prst="rect">
            <a:avLst/>
          </a:prstGeom>
          <a:noFill/>
          <a:ln w="9525">
            <a:noFill/>
            <a:miter lim="800000"/>
            <a:headEnd/>
            <a:tailEnd/>
          </a:ln>
        </p:spPr>
      </p:pic>
      <p:pic>
        <p:nvPicPr>
          <p:cNvPr id="7" name="Picture 3"/>
          <p:cNvPicPr>
            <a:picLocks noChangeAspect="1" noChangeArrowheads="1"/>
          </p:cNvPicPr>
          <p:nvPr/>
        </p:nvPicPr>
        <p:blipFill>
          <a:blip r:embed="rId2" cstate="print"/>
          <a:srcRect t="84787" b="6227"/>
          <a:stretch>
            <a:fillRect/>
          </a:stretch>
        </p:blipFill>
        <p:spPr bwMode="auto">
          <a:xfrm>
            <a:off x="3396341" y="1084302"/>
            <a:ext cx="3119437" cy="422401"/>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t="67636" b="23089"/>
          <a:stretch>
            <a:fillRect/>
          </a:stretch>
        </p:blipFill>
        <p:spPr bwMode="auto">
          <a:xfrm>
            <a:off x="0" y="4827745"/>
            <a:ext cx="3119437" cy="435996"/>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t="69135" b="18876"/>
          <a:stretch>
            <a:fillRect/>
          </a:stretch>
        </p:blipFill>
        <p:spPr bwMode="auto">
          <a:xfrm>
            <a:off x="124455" y="5253802"/>
            <a:ext cx="2957513" cy="532737"/>
          </a:xfrm>
          <a:prstGeom prst="rect">
            <a:avLst/>
          </a:prstGeom>
          <a:noFill/>
          <a:ln w="9525">
            <a:noFill/>
            <a:miter lim="800000"/>
            <a:headEnd/>
            <a:tailEnd/>
          </a:ln>
        </p:spPr>
      </p:pic>
      <p:pic>
        <p:nvPicPr>
          <p:cNvPr id="15" name="Picture 5"/>
          <p:cNvPicPr>
            <a:picLocks noChangeAspect="1" noChangeArrowheads="1"/>
          </p:cNvPicPr>
          <p:nvPr/>
        </p:nvPicPr>
        <p:blipFill>
          <a:blip r:embed="rId4" cstate="print"/>
          <a:srcRect/>
          <a:stretch>
            <a:fillRect/>
          </a:stretch>
        </p:blipFill>
        <p:spPr bwMode="auto">
          <a:xfrm>
            <a:off x="754121" y="4797080"/>
            <a:ext cx="136525" cy="153987"/>
          </a:xfrm>
          <a:prstGeom prst="rect">
            <a:avLst/>
          </a:prstGeom>
          <a:noFill/>
          <a:ln w="9525">
            <a:noFill/>
            <a:miter lim="800000"/>
            <a:headEnd/>
            <a:tailEnd/>
          </a:ln>
        </p:spPr>
      </p:pic>
      <p:pic>
        <p:nvPicPr>
          <p:cNvPr id="16" name="Picture 5"/>
          <p:cNvPicPr>
            <a:picLocks noChangeAspect="1" noChangeArrowheads="1"/>
          </p:cNvPicPr>
          <p:nvPr/>
        </p:nvPicPr>
        <p:blipFill>
          <a:blip r:embed="rId4" cstate="print"/>
          <a:srcRect/>
          <a:stretch>
            <a:fillRect/>
          </a:stretch>
        </p:blipFill>
        <p:spPr bwMode="auto">
          <a:xfrm>
            <a:off x="1198621" y="5235230"/>
            <a:ext cx="136525" cy="153987"/>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t="67636" b="23089"/>
          <a:stretch>
            <a:fillRect/>
          </a:stretch>
        </p:blipFill>
        <p:spPr bwMode="auto">
          <a:xfrm>
            <a:off x="0" y="4402295"/>
            <a:ext cx="3119437" cy="435996"/>
          </a:xfrm>
          <a:prstGeom prst="rect">
            <a:avLst/>
          </a:prstGeom>
          <a:noFill/>
          <a:ln w="9525">
            <a:noFill/>
            <a:miter lim="800000"/>
            <a:headEnd/>
            <a:tailEnd/>
          </a:ln>
        </p:spPr>
      </p:pic>
      <p:sp>
        <p:nvSpPr>
          <p:cNvPr id="18" name="Rectangle 17"/>
          <p:cNvSpPr/>
          <p:nvPr/>
        </p:nvSpPr>
        <p:spPr>
          <a:xfrm>
            <a:off x="247650" y="4420406"/>
            <a:ext cx="546100"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48110" y="4350872"/>
            <a:ext cx="1483098"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Weighted Opportunity Value</a:t>
            </a:r>
            <a:endParaRPr lang="en-US" sz="750" b="1" dirty="0">
              <a:solidFill>
                <a:schemeClr val="bg1">
                  <a:lumMod val="65000"/>
                </a:schemeClr>
              </a:solidFill>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t="83948" r="38946" b="6451"/>
          <a:stretch>
            <a:fillRect/>
          </a:stretch>
        </p:blipFill>
        <p:spPr bwMode="auto">
          <a:xfrm>
            <a:off x="3566743" y="5720162"/>
            <a:ext cx="1805678" cy="426631"/>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027754" y="7499324"/>
            <a:ext cx="1957387" cy="444500"/>
          </a:xfrm>
          <a:prstGeom prst="rect">
            <a:avLst/>
          </a:prstGeom>
          <a:noFill/>
          <a:ln w="9525">
            <a:noFill/>
            <a:miter lim="800000"/>
            <a:headEnd/>
            <a:tailEnd/>
          </a:ln>
        </p:spPr>
      </p:pic>
      <p:sp>
        <p:nvSpPr>
          <p:cNvPr id="24" name="TextBox 23"/>
          <p:cNvSpPr txBox="1"/>
          <p:nvPr/>
        </p:nvSpPr>
        <p:spPr>
          <a:xfrm>
            <a:off x="0" y="8085103"/>
            <a:ext cx="6858000" cy="769441"/>
          </a:xfrm>
          <a:prstGeom prst="rect">
            <a:avLst/>
          </a:prstGeom>
          <a:solidFill>
            <a:schemeClr val="accent3">
              <a:lumMod val="60000"/>
              <a:lumOff val="40000"/>
            </a:schemeClr>
          </a:solidFill>
        </p:spPr>
        <p:txBody>
          <a:bodyPr wrap="square" rtlCol="0">
            <a:spAutoFit/>
          </a:bodyPr>
          <a:lstStyle/>
          <a:p>
            <a:pPr algn="ctr"/>
            <a:r>
              <a:rPr lang="en-US" sz="1100" b="1" dirty="0" smtClean="0">
                <a:solidFill>
                  <a:schemeClr val="tx1">
                    <a:lumMod val="75000"/>
                    <a:lumOff val="25000"/>
                  </a:schemeClr>
                </a:solidFill>
                <a:latin typeface="Arial Narrow" pitchFamily="34" charset="0"/>
                <a:cs typeface="Segoe UI" pitchFamily="34" charset="0"/>
              </a:rPr>
              <a:t>Note #1:  Need to move the “Clear” and “Save” buttons up so the wording is centered in the boxes</a:t>
            </a:r>
          </a:p>
          <a:p>
            <a:pPr algn="ctr"/>
            <a:r>
              <a:rPr lang="en-US" sz="1100" b="1" dirty="0" smtClean="0">
                <a:solidFill>
                  <a:schemeClr val="tx1">
                    <a:lumMod val="75000"/>
                    <a:lumOff val="25000"/>
                  </a:schemeClr>
                </a:solidFill>
                <a:latin typeface="Arial Narrow" pitchFamily="34" charset="0"/>
                <a:cs typeface="Segoe UI" pitchFamily="34" charset="0"/>
              </a:rPr>
              <a:t>Note #2:  “Actual Opportunity Value” is ONLY a required field when the “Opportunity Status = Closed Won”</a:t>
            </a:r>
          </a:p>
          <a:p>
            <a:pPr algn="ctr"/>
            <a:r>
              <a:rPr lang="en-US" sz="1100" b="1" dirty="0" smtClean="0">
                <a:solidFill>
                  <a:schemeClr val="tx1">
                    <a:lumMod val="75000"/>
                    <a:lumOff val="25000"/>
                  </a:schemeClr>
                </a:solidFill>
                <a:latin typeface="Arial Narrow" pitchFamily="34" charset="0"/>
                <a:cs typeface="Segoe UI" pitchFamily="34" charset="0"/>
              </a:rPr>
              <a:t>Note #3:  “Actual Close Date” is ONLY a required field when the “Opportunity Status = Closed Won or Closed Lost”</a:t>
            </a:r>
          </a:p>
          <a:p>
            <a:pPr algn="ctr"/>
            <a:r>
              <a:rPr lang="en-US" sz="1100" b="1" dirty="0" smtClean="0">
                <a:solidFill>
                  <a:schemeClr val="tx1">
                    <a:lumMod val="75000"/>
                    <a:lumOff val="25000"/>
                  </a:schemeClr>
                </a:solidFill>
                <a:latin typeface="Arial Narrow" pitchFamily="34" charset="0"/>
                <a:cs typeface="Segoe UI" pitchFamily="34" charset="0"/>
              </a:rPr>
              <a:t>Note #4: “Why Was Opportunity Lost?” is ONLY a required field when the “Opportunity Status = Closed Lost”</a:t>
            </a:r>
            <a:endParaRPr lang="en-US" sz="1100" b="1" dirty="0">
              <a:solidFill>
                <a:schemeClr val="tx1">
                  <a:lumMod val="75000"/>
                  <a:lumOff val="25000"/>
                </a:schemeClr>
              </a:solidFill>
              <a:latin typeface="Arial Narrow" pitchFamily="34" charset="0"/>
              <a:cs typeface="Segoe UI" pitchFamily="34" charset="0"/>
            </a:endParaRPr>
          </a:p>
        </p:txBody>
      </p:sp>
      <p:sp>
        <p:nvSpPr>
          <p:cNvPr id="26" name="TextBox 25"/>
          <p:cNvSpPr txBox="1"/>
          <p:nvPr/>
        </p:nvSpPr>
        <p:spPr>
          <a:xfrm>
            <a:off x="0" y="-10266"/>
            <a:ext cx="6858000" cy="307777"/>
          </a:xfrm>
          <a:prstGeom prst="rect">
            <a:avLst/>
          </a:prstGeom>
          <a:solidFill>
            <a:schemeClr val="accent3">
              <a:lumMod val="60000"/>
              <a:lumOff val="40000"/>
            </a:schemeClr>
          </a:solidFill>
        </p:spPr>
        <p:txBody>
          <a:bodyPr wrap="square" rtlCol="0">
            <a:spAutoFit/>
          </a:bodyPr>
          <a:lstStyle/>
          <a:p>
            <a:pPr algn="ctr"/>
            <a:r>
              <a:rPr lang="en-US" sz="1400" b="1" dirty="0" smtClean="0">
                <a:solidFill>
                  <a:schemeClr val="tx1">
                    <a:lumMod val="75000"/>
                    <a:lumOff val="25000"/>
                  </a:schemeClr>
                </a:solidFill>
                <a:latin typeface="Arial Narrow" pitchFamily="34" charset="0"/>
                <a:cs typeface="Segoe UI" pitchFamily="34" charset="0"/>
              </a:rPr>
              <a:t>QuickStart – Existing Customer</a:t>
            </a:r>
            <a:endParaRPr lang="en-US" sz="1400" b="1" dirty="0">
              <a:solidFill>
                <a:schemeClr val="tx1">
                  <a:lumMod val="75000"/>
                  <a:lumOff val="25000"/>
                </a:schemeClr>
              </a:solidFill>
              <a:latin typeface="Arial Narrow" pitchFamily="34" charset="0"/>
              <a:cs typeface="Segoe UI" pitchFamily="34" charset="0"/>
            </a:endParaRPr>
          </a:p>
        </p:txBody>
      </p:sp>
      <p:sp>
        <p:nvSpPr>
          <p:cNvPr id="27" name="Slide Number Placeholder 26"/>
          <p:cNvSpPr>
            <a:spLocks noGrp="1"/>
          </p:cNvSpPr>
          <p:nvPr>
            <p:ph type="sldNum" sz="quarter" idx="12"/>
          </p:nvPr>
        </p:nvSpPr>
        <p:spPr/>
        <p:txBody>
          <a:bodyPr/>
          <a:lstStyle/>
          <a:p>
            <a:fld id="{CBDD6069-71F6-4609-A385-A9C5E0F2982E}" type="slidenum">
              <a:rPr lang="en-US" smtClean="0"/>
              <a:pPr/>
              <a:t>9</a:t>
            </a:fld>
            <a:endParaRPr lang="en-US"/>
          </a:p>
        </p:txBody>
      </p:sp>
      <p:sp>
        <p:nvSpPr>
          <p:cNvPr id="28" name="Footer Placeholder 27"/>
          <p:cNvSpPr>
            <a:spLocks noGrp="1"/>
          </p:cNvSpPr>
          <p:nvPr>
            <p:ph type="ftr" sz="quarter" idx="11"/>
          </p:nvPr>
        </p:nvSpPr>
        <p:spPr/>
        <p:txBody>
          <a:bodyPr/>
          <a:lstStyle/>
          <a:p>
            <a:r>
              <a:rPr lang="en-US" smtClean="0"/>
              <a:t>Mined Systems Proprietary &amp; Confidential</a:t>
            </a:r>
            <a:endParaRPr lang="en-US" dirty="0"/>
          </a:p>
        </p:txBody>
      </p:sp>
      <p:sp>
        <p:nvSpPr>
          <p:cNvPr id="25" name="TextBox 24"/>
          <p:cNvSpPr txBox="1"/>
          <p:nvPr/>
        </p:nvSpPr>
        <p:spPr>
          <a:xfrm>
            <a:off x="0" y="422229"/>
            <a:ext cx="6858000" cy="292388"/>
          </a:xfrm>
          <a:prstGeom prst="rect">
            <a:avLst/>
          </a:prstGeom>
          <a:solidFill>
            <a:schemeClr val="accent3">
              <a:lumMod val="60000"/>
              <a:lumOff val="40000"/>
            </a:schemeClr>
          </a:solidFill>
        </p:spPr>
        <p:txBody>
          <a:bodyPr wrap="square" rtlCol="0">
            <a:spAutoFit/>
          </a:bodyPr>
          <a:lstStyle/>
          <a:p>
            <a:pPr algn="ctr"/>
            <a:r>
              <a:rPr lang="en-US" sz="1300" b="1" dirty="0" smtClean="0">
                <a:solidFill>
                  <a:schemeClr val="tx1">
                    <a:lumMod val="75000"/>
                    <a:lumOff val="25000"/>
                  </a:schemeClr>
                </a:solidFill>
                <a:latin typeface="Arial Narrow" pitchFamily="34" charset="0"/>
                <a:cs typeface="Segoe UI" pitchFamily="34" charset="0"/>
              </a:rPr>
              <a:t>This is the screen if “Who is Registered for Training?” field is selected as </a:t>
            </a:r>
            <a:r>
              <a:rPr lang="en-US" sz="1300" b="1" dirty="0" smtClean="0">
                <a:solidFill>
                  <a:schemeClr val="tx1">
                    <a:lumMod val="75000"/>
                    <a:lumOff val="25000"/>
                  </a:schemeClr>
                </a:solidFill>
                <a:latin typeface="Arial Narrow" pitchFamily="34" charset="0"/>
                <a:cs typeface="Segoe UI" pitchFamily="34" charset="0"/>
              </a:rPr>
              <a:t>“</a:t>
            </a:r>
            <a:r>
              <a:rPr lang="en-US" sz="1300" b="1" dirty="0" smtClean="0">
                <a:solidFill>
                  <a:schemeClr val="tx1">
                    <a:lumMod val="75000"/>
                    <a:lumOff val="25000"/>
                  </a:schemeClr>
                </a:solidFill>
                <a:latin typeface="Arial Narrow" pitchFamily="34" charset="0"/>
                <a:cs typeface="Segoe UI" pitchFamily="34" charset="0"/>
              </a:rPr>
              <a:t>Individual</a:t>
            </a:r>
            <a:r>
              <a:rPr lang="en-US" sz="1300" b="1" dirty="0" smtClean="0">
                <a:solidFill>
                  <a:schemeClr val="tx1">
                    <a:lumMod val="75000"/>
                    <a:lumOff val="25000"/>
                  </a:schemeClr>
                </a:solidFill>
                <a:latin typeface="Arial Narrow" pitchFamily="34" charset="0"/>
                <a:cs typeface="Segoe UI" pitchFamily="34" charset="0"/>
              </a:rPr>
              <a:t>” or “Group”</a:t>
            </a:r>
            <a:endParaRPr lang="en-US" sz="1300" b="1" dirty="0">
              <a:solidFill>
                <a:schemeClr val="tx1">
                  <a:lumMod val="75000"/>
                  <a:lumOff val="25000"/>
                </a:schemeClr>
              </a:solidFill>
              <a:latin typeface="Arial Narrow" pitchFamily="34" charset="0"/>
              <a:cs typeface="Segoe UI" pitchFamily="34" charset="0"/>
            </a:endParaRPr>
          </a:p>
        </p:txBody>
      </p:sp>
      <p:pic>
        <p:nvPicPr>
          <p:cNvPr id="29" name="Picture 3"/>
          <p:cNvPicPr>
            <a:picLocks noChangeAspect="1" noChangeArrowheads="1"/>
          </p:cNvPicPr>
          <p:nvPr/>
        </p:nvPicPr>
        <p:blipFill>
          <a:blip r:embed="rId2" cstate="print"/>
          <a:srcRect b="67804"/>
          <a:stretch>
            <a:fillRect/>
          </a:stretch>
        </p:blipFill>
        <p:spPr bwMode="auto">
          <a:xfrm>
            <a:off x="0" y="799075"/>
            <a:ext cx="3119437" cy="1513405"/>
          </a:xfrm>
          <a:prstGeom prst="rect">
            <a:avLst/>
          </a:prstGeom>
          <a:noFill/>
          <a:ln w="9525">
            <a:noFill/>
            <a:miter lim="800000"/>
            <a:headEnd/>
            <a:tailEnd/>
          </a:ln>
        </p:spPr>
      </p:pic>
      <p:pic>
        <p:nvPicPr>
          <p:cNvPr id="33" name="Picture 3"/>
          <p:cNvPicPr>
            <a:picLocks noChangeAspect="1" noChangeArrowheads="1"/>
          </p:cNvPicPr>
          <p:nvPr/>
        </p:nvPicPr>
        <p:blipFill>
          <a:blip r:embed="rId2" cstate="print"/>
          <a:srcRect t="58473" b="23540"/>
          <a:stretch>
            <a:fillRect/>
          </a:stretch>
        </p:blipFill>
        <p:spPr bwMode="auto">
          <a:xfrm>
            <a:off x="0" y="3572414"/>
            <a:ext cx="3119437" cy="845480"/>
          </a:xfrm>
          <a:prstGeom prst="rect">
            <a:avLst/>
          </a:prstGeom>
          <a:noFill/>
          <a:ln w="9525">
            <a:noFill/>
            <a:miter lim="800000"/>
            <a:headEnd/>
            <a:tailEnd/>
          </a:ln>
        </p:spPr>
      </p:pic>
      <p:sp>
        <p:nvSpPr>
          <p:cNvPr id="41" name="Rectangle 40"/>
          <p:cNvSpPr/>
          <p:nvPr/>
        </p:nvSpPr>
        <p:spPr>
          <a:xfrm>
            <a:off x="236461" y="4006110"/>
            <a:ext cx="746125" cy="113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44413" y="3564463"/>
            <a:ext cx="1772506" cy="151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51416" y="3944944"/>
            <a:ext cx="1266693"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Win Probability Percent</a:t>
            </a:r>
            <a:endParaRPr lang="en-US" sz="750" b="1" dirty="0">
              <a:solidFill>
                <a:schemeClr val="bg1">
                  <a:lumMod val="65000"/>
                </a:schemeClr>
              </a:solidFill>
              <a:latin typeface="Arial" pitchFamily="34" charset="0"/>
              <a:cs typeface="Arial" pitchFamily="34" charset="0"/>
            </a:endParaRPr>
          </a:p>
        </p:txBody>
      </p:sp>
      <p:pic>
        <p:nvPicPr>
          <p:cNvPr id="35" name="Picture 5"/>
          <p:cNvPicPr>
            <a:picLocks noChangeAspect="1" noChangeArrowheads="1"/>
          </p:cNvPicPr>
          <p:nvPr/>
        </p:nvPicPr>
        <p:blipFill>
          <a:blip r:embed="rId4" cstate="print"/>
          <a:srcRect/>
          <a:stretch>
            <a:fillRect/>
          </a:stretch>
        </p:blipFill>
        <p:spPr bwMode="auto">
          <a:xfrm>
            <a:off x="1386216" y="3978814"/>
            <a:ext cx="136525" cy="153987"/>
          </a:xfrm>
          <a:prstGeom prst="rect">
            <a:avLst/>
          </a:prstGeom>
          <a:noFill/>
          <a:ln w="9525">
            <a:noFill/>
            <a:miter lim="800000"/>
            <a:headEnd/>
            <a:tailEnd/>
          </a:ln>
        </p:spPr>
      </p:pic>
      <p:sp>
        <p:nvSpPr>
          <p:cNvPr id="43" name="TextBox 42"/>
          <p:cNvSpPr txBox="1"/>
          <p:nvPr/>
        </p:nvSpPr>
        <p:spPr>
          <a:xfrm>
            <a:off x="151416" y="3548705"/>
            <a:ext cx="1342034"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Actual Opportunity Value</a:t>
            </a:r>
            <a:endParaRPr lang="en-US" sz="750" b="1" dirty="0">
              <a:solidFill>
                <a:schemeClr val="bg1">
                  <a:lumMod val="65000"/>
                </a:schemeClr>
              </a:solidFill>
              <a:latin typeface="Arial" pitchFamily="34" charset="0"/>
              <a:cs typeface="Arial" pitchFamily="34" charset="0"/>
            </a:endParaRPr>
          </a:p>
        </p:txBody>
      </p:sp>
      <p:pic>
        <p:nvPicPr>
          <p:cNvPr id="44" name="Picture 5"/>
          <p:cNvPicPr>
            <a:picLocks noChangeAspect="1" noChangeArrowheads="1"/>
          </p:cNvPicPr>
          <p:nvPr/>
        </p:nvPicPr>
        <p:blipFill>
          <a:blip r:embed="rId4" cstate="print"/>
          <a:srcRect/>
          <a:stretch>
            <a:fillRect/>
          </a:stretch>
        </p:blipFill>
        <p:spPr bwMode="auto">
          <a:xfrm>
            <a:off x="1447047" y="3582575"/>
            <a:ext cx="136525" cy="153987"/>
          </a:xfrm>
          <a:prstGeom prst="rect">
            <a:avLst/>
          </a:prstGeom>
          <a:noFill/>
          <a:ln w="9525">
            <a:noFill/>
            <a:miter lim="800000"/>
            <a:headEnd/>
            <a:tailEnd/>
          </a:ln>
        </p:spPr>
      </p:pic>
      <p:pic>
        <p:nvPicPr>
          <p:cNvPr id="45" name="Picture 4"/>
          <p:cNvPicPr>
            <a:picLocks noChangeAspect="1" noChangeArrowheads="1"/>
          </p:cNvPicPr>
          <p:nvPr/>
        </p:nvPicPr>
        <p:blipFill>
          <a:blip r:embed="rId3" cstate="print"/>
          <a:srcRect b="58436"/>
          <a:stretch>
            <a:fillRect/>
          </a:stretch>
        </p:blipFill>
        <p:spPr bwMode="auto">
          <a:xfrm>
            <a:off x="3532079" y="1490742"/>
            <a:ext cx="2957513" cy="1846885"/>
          </a:xfrm>
          <a:prstGeom prst="rect">
            <a:avLst/>
          </a:prstGeom>
          <a:noFill/>
          <a:ln w="9525">
            <a:noFill/>
            <a:miter lim="800000"/>
            <a:headEnd/>
            <a:tailEnd/>
          </a:ln>
        </p:spPr>
      </p:pic>
      <p:pic>
        <p:nvPicPr>
          <p:cNvPr id="50" name="Picture 4"/>
          <p:cNvPicPr>
            <a:picLocks noChangeAspect="1" noChangeArrowheads="1"/>
          </p:cNvPicPr>
          <p:nvPr/>
        </p:nvPicPr>
        <p:blipFill>
          <a:blip r:embed="rId3" cstate="print"/>
          <a:srcRect t="81202" b="6451"/>
          <a:stretch>
            <a:fillRect/>
          </a:stretch>
        </p:blipFill>
        <p:spPr bwMode="auto">
          <a:xfrm>
            <a:off x="3567912" y="5057781"/>
            <a:ext cx="2957513" cy="548640"/>
          </a:xfrm>
          <a:prstGeom prst="rect">
            <a:avLst/>
          </a:prstGeom>
          <a:noFill/>
          <a:ln w="9525">
            <a:noFill/>
            <a:miter lim="800000"/>
            <a:headEnd/>
            <a:tailEnd/>
          </a:ln>
        </p:spPr>
      </p:pic>
      <p:grpSp>
        <p:nvGrpSpPr>
          <p:cNvPr id="2" name="Group 59"/>
          <p:cNvGrpSpPr/>
          <p:nvPr/>
        </p:nvGrpSpPr>
        <p:grpSpPr>
          <a:xfrm>
            <a:off x="5346631" y="1179959"/>
            <a:ext cx="367408" cy="307777"/>
            <a:chOff x="2912338" y="412273"/>
            <a:chExt cx="367408" cy="307777"/>
          </a:xfrm>
        </p:grpSpPr>
        <p:sp>
          <p:nvSpPr>
            <p:cNvPr id="61" name="Flowchart: Connector 6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TextBox 61"/>
            <p:cNvSpPr txBox="1"/>
            <p:nvPr/>
          </p:nvSpPr>
          <p:spPr>
            <a:xfrm>
              <a:off x="2912338" y="412273"/>
              <a:ext cx="367408" cy="307777"/>
            </a:xfrm>
            <a:prstGeom prst="rect">
              <a:avLst/>
            </a:prstGeom>
            <a:noFill/>
          </p:spPr>
          <p:txBody>
            <a:bodyPr wrap="none" rtlCol="0">
              <a:spAutoFit/>
            </a:bodyPr>
            <a:lstStyle/>
            <a:p>
              <a:pPr algn="ctr"/>
              <a:r>
                <a:rPr lang="en-US" sz="1400" b="1" dirty="0" smtClean="0"/>
                <a:t>29</a:t>
              </a:r>
              <a:endParaRPr lang="en-US" sz="1400" b="1" dirty="0"/>
            </a:p>
          </p:txBody>
        </p:sp>
      </p:grpSp>
      <p:grpSp>
        <p:nvGrpSpPr>
          <p:cNvPr id="3" name="Group 62"/>
          <p:cNvGrpSpPr/>
          <p:nvPr/>
        </p:nvGrpSpPr>
        <p:grpSpPr>
          <a:xfrm>
            <a:off x="5346631" y="1679753"/>
            <a:ext cx="367408" cy="307777"/>
            <a:chOff x="2912337" y="412273"/>
            <a:chExt cx="367408" cy="307777"/>
          </a:xfrm>
        </p:grpSpPr>
        <p:sp>
          <p:nvSpPr>
            <p:cNvPr id="64" name="Flowchart: Connector 6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TextBox 64"/>
            <p:cNvSpPr txBox="1"/>
            <p:nvPr/>
          </p:nvSpPr>
          <p:spPr>
            <a:xfrm>
              <a:off x="2912337" y="412273"/>
              <a:ext cx="367408" cy="307777"/>
            </a:xfrm>
            <a:prstGeom prst="rect">
              <a:avLst/>
            </a:prstGeom>
            <a:noFill/>
          </p:spPr>
          <p:txBody>
            <a:bodyPr wrap="none" rtlCol="0">
              <a:spAutoFit/>
            </a:bodyPr>
            <a:lstStyle/>
            <a:p>
              <a:pPr algn="ctr"/>
              <a:r>
                <a:rPr lang="en-US" sz="1400" b="1" dirty="0" smtClean="0"/>
                <a:t>30</a:t>
              </a:r>
              <a:endParaRPr lang="en-US" sz="1400" b="1" dirty="0"/>
            </a:p>
          </p:txBody>
        </p:sp>
      </p:grpSp>
      <p:sp>
        <p:nvSpPr>
          <p:cNvPr id="66" name="Rectangle 65"/>
          <p:cNvSpPr/>
          <p:nvPr/>
        </p:nvSpPr>
        <p:spPr>
          <a:xfrm>
            <a:off x="3603677" y="1578749"/>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701213" y="1760411"/>
            <a:ext cx="228903" cy="12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28931" y="1738698"/>
            <a:ext cx="904415"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Please Select..</a:t>
            </a:r>
            <a:endParaRPr lang="en-US" sz="800" b="1" dirty="0">
              <a:solidFill>
                <a:schemeClr val="tx1">
                  <a:lumMod val="65000"/>
                  <a:lumOff val="35000"/>
                </a:schemeClr>
              </a:solidFill>
              <a:latin typeface="Arial" pitchFamily="34" charset="0"/>
              <a:cs typeface="Arial" pitchFamily="34" charset="0"/>
            </a:endParaRPr>
          </a:p>
        </p:txBody>
      </p:sp>
      <p:sp>
        <p:nvSpPr>
          <p:cNvPr id="69" name="TextBox 68"/>
          <p:cNvSpPr txBox="1"/>
          <p:nvPr/>
        </p:nvSpPr>
        <p:spPr>
          <a:xfrm>
            <a:off x="3560755" y="1537864"/>
            <a:ext cx="1548822" cy="200055"/>
          </a:xfrm>
          <a:prstGeom prst="rect">
            <a:avLst/>
          </a:prstGeom>
          <a:noFill/>
        </p:spPr>
        <p:txBody>
          <a:bodyPr wrap="none" rtlCol="0">
            <a:spAutoFit/>
          </a:bodyPr>
          <a:lstStyle/>
          <a:p>
            <a:r>
              <a:rPr lang="en-US" sz="700" b="1" dirty="0" smtClean="0">
                <a:solidFill>
                  <a:schemeClr val="bg1">
                    <a:lumMod val="65000"/>
                  </a:schemeClr>
                </a:solidFill>
                <a:latin typeface="Arial" pitchFamily="34" charset="0"/>
                <a:cs typeface="Arial" pitchFamily="34" charset="0"/>
              </a:rPr>
              <a:t>Who is Registered for Training?</a:t>
            </a:r>
            <a:endParaRPr lang="en-US" sz="700" b="1" dirty="0">
              <a:solidFill>
                <a:schemeClr val="bg1">
                  <a:lumMod val="65000"/>
                </a:schemeClr>
              </a:solidFill>
              <a:latin typeface="Arial" pitchFamily="34" charset="0"/>
              <a:cs typeface="Arial" pitchFamily="34" charset="0"/>
            </a:endParaRPr>
          </a:p>
        </p:txBody>
      </p:sp>
      <p:pic>
        <p:nvPicPr>
          <p:cNvPr id="70" name="Picture 4"/>
          <p:cNvPicPr>
            <a:picLocks noChangeAspect="1" noChangeArrowheads="1"/>
          </p:cNvPicPr>
          <p:nvPr/>
        </p:nvPicPr>
        <p:blipFill>
          <a:blip r:embed="rId3" cstate="print"/>
          <a:srcRect t="32117" b="58176"/>
          <a:stretch>
            <a:fillRect/>
          </a:stretch>
        </p:blipFill>
        <p:spPr bwMode="auto">
          <a:xfrm>
            <a:off x="3511951" y="3320375"/>
            <a:ext cx="2957513" cy="431321"/>
          </a:xfrm>
          <a:prstGeom prst="rect">
            <a:avLst/>
          </a:prstGeom>
          <a:noFill/>
          <a:ln w="9525">
            <a:noFill/>
            <a:miter lim="800000"/>
            <a:headEnd/>
            <a:tailEnd/>
          </a:ln>
        </p:spPr>
      </p:pic>
      <p:pic>
        <p:nvPicPr>
          <p:cNvPr id="71" name="Picture 4"/>
          <p:cNvPicPr>
            <a:picLocks noChangeAspect="1" noChangeArrowheads="1"/>
          </p:cNvPicPr>
          <p:nvPr/>
        </p:nvPicPr>
        <p:blipFill>
          <a:blip r:embed="rId3" cstate="print"/>
          <a:srcRect t="41241" b="30042"/>
          <a:stretch>
            <a:fillRect/>
          </a:stretch>
        </p:blipFill>
        <p:spPr bwMode="auto">
          <a:xfrm>
            <a:off x="3546457" y="3760322"/>
            <a:ext cx="2957513" cy="1276008"/>
          </a:xfrm>
          <a:prstGeom prst="rect">
            <a:avLst/>
          </a:prstGeom>
          <a:noFill/>
          <a:ln w="9525">
            <a:noFill/>
            <a:miter lim="800000"/>
            <a:headEnd/>
            <a:tailEnd/>
          </a:ln>
        </p:spPr>
      </p:pic>
      <p:sp>
        <p:nvSpPr>
          <p:cNvPr id="72" name="Rectangle 71"/>
          <p:cNvSpPr/>
          <p:nvPr/>
        </p:nvSpPr>
        <p:spPr>
          <a:xfrm>
            <a:off x="3711246" y="4376721"/>
            <a:ext cx="19685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675905" y="4355101"/>
            <a:ext cx="369012" cy="215444"/>
          </a:xfrm>
          <a:prstGeom prst="rect">
            <a:avLst/>
          </a:prstGeom>
          <a:noFill/>
        </p:spPr>
        <p:txBody>
          <a:bodyPr wrap="none" rtlCol="0">
            <a:spAutoFit/>
          </a:bodyPr>
          <a:lstStyle/>
          <a:p>
            <a:r>
              <a:rPr lang="en-US" sz="800" b="1" dirty="0" smtClean="0">
                <a:solidFill>
                  <a:schemeClr val="tx1">
                    <a:lumMod val="65000"/>
                    <a:lumOff val="35000"/>
                  </a:schemeClr>
                </a:solidFill>
                <a:latin typeface="Arial" pitchFamily="34" charset="0"/>
                <a:cs typeface="Arial" pitchFamily="34" charset="0"/>
              </a:rPr>
              <a:t>Yes</a:t>
            </a:r>
            <a:endParaRPr lang="en-US" sz="800" b="1" dirty="0">
              <a:solidFill>
                <a:schemeClr val="tx1">
                  <a:lumMod val="65000"/>
                  <a:lumOff val="35000"/>
                </a:schemeClr>
              </a:solidFill>
              <a:latin typeface="Arial" pitchFamily="34" charset="0"/>
              <a:cs typeface="Arial" pitchFamily="34" charset="0"/>
            </a:endParaRPr>
          </a:p>
        </p:txBody>
      </p:sp>
      <p:sp>
        <p:nvSpPr>
          <p:cNvPr id="74" name="Rectangle 73"/>
          <p:cNvSpPr/>
          <p:nvPr/>
        </p:nvSpPr>
        <p:spPr>
          <a:xfrm>
            <a:off x="3626682" y="3318411"/>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549255" y="3277526"/>
            <a:ext cx="1353256"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Location</a:t>
            </a:r>
            <a:endParaRPr lang="en-US" sz="750" b="1" dirty="0">
              <a:solidFill>
                <a:schemeClr val="bg1">
                  <a:lumMod val="65000"/>
                </a:schemeClr>
              </a:solidFill>
              <a:latin typeface="Arial" pitchFamily="34" charset="0"/>
              <a:cs typeface="Arial" pitchFamily="34" charset="0"/>
            </a:endParaRPr>
          </a:p>
        </p:txBody>
      </p:sp>
      <p:sp>
        <p:nvSpPr>
          <p:cNvPr id="76" name="Rectangle 75"/>
          <p:cNvSpPr/>
          <p:nvPr/>
        </p:nvSpPr>
        <p:spPr>
          <a:xfrm>
            <a:off x="3658313" y="2401133"/>
            <a:ext cx="1281072" cy="11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3580887" y="2351622"/>
            <a:ext cx="1157689"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Training Course Date</a:t>
            </a:r>
            <a:endParaRPr lang="en-US" sz="750" b="1" dirty="0">
              <a:solidFill>
                <a:schemeClr val="bg1">
                  <a:lumMod val="65000"/>
                </a:schemeClr>
              </a:solidFill>
              <a:latin typeface="Arial" pitchFamily="34" charset="0"/>
              <a:cs typeface="Arial" pitchFamily="34" charset="0"/>
            </a:endParaRPr>
          </a:p>
        </p:txBody>
      </p:sp>
      <p:grpSp>
        <p:nvGrpSpPr>
          <p:cNvPr id="4" name="Group 77"/>
          <p:cNvGrpSpPr/>
          <p:nvPr/>
        </p:nvGrpSpPr>
        <p:grpSpPr>
          <a:xfrm>
            <a:off x="5346631" y="2103510"/>
            <a:ext cx="367408" cy="307777"/>
            <a:chOff x="2912338" y="412273"/>
            <a:chExt cx="367408" cy="307777"/>
          </a:xfrm>
        </p:grpSpPr>
        <p:sp>
          <p:nvSpPr>
            <p:cNvPr id="79" name="Flowchart: Connector 7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TextBox 79"/>
            <p:cNvSpPr txBox="1"/>
            <p:nvPr/>
          </p:nvSpPr>
          <p:spPr>
            <a:xfrm>
              <a:off x="2912338" y="412273"/>
              <a:ext cx="367408" cy="307777"/>
            </a:xfrm>
            <a:prstGeom prst="rect">
              <a:avLst/>
            </a:prstGeom>
            <a:noFill/>
          </p:spPr>
          <p:txBody>
            <a:bodyPr wrap="none" rtlCol="0">
              <a:spAutoFit/>
            </a:bodyPr>
            <a:lstStyle/>
            <a:p>
              <a:pPr algn="ctr"/>
              <a:r>
                <a:rPr lang="en-US" sz="1400" b="1" dirty="0" smtClean="0"/>
                <a:t>31</a:t>
              </a:r>
              <a:endParaRPr lang="en-US" sz="1400" b="1" dirty="0"/>
            </a:p>
          </p:txBody>
        </p:sp>
      </p:grpSp>
      <p:grpSp>
        <p:nvGrpSpPr>
          <p:cNvPr id="5" name="Group 80"/>
          <p:cNvGrpSpPr/>
          <p:nvPr/>
        </p:nvGrpSpPr>
        <p:grpSpPr>
          <a:xfrm>
            <a:off x="5346631" y="2532472"/>
            <a:ext cx="367408" cy="307777"/>
            <a:chOff x="2912338" y="412273"/>
            <a:chExt cx="367408" cy="307777"/>
          </a:xfrm>
        </p:grpSpPr>
        <p:sp>
          <p:nvSpPr>
            <p:cNvPr id="82" name="Flowchart: Connector 8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TextBox 82"/>
            <p:cNvSpPr txBox="1"/>
            <p:nvPr/>
          </p:nvSpPr>
          <p:spPr>
            <a:xfrm>
              <a:off x="2912338" y="412273"/>
              <a:ext cx="367408" cy="307777"/>
            </a:xfrm>
            <a:prstGeom prst="rect">
              <a:avLst/>
            </a:prstGeom>
            <a:noFill/>
          </p:spPr>
          <p:txBody>
            <a:bodyPr wrap="none" rtlCol="0">
              <a:spAutoFit/>
            </a:bodyPr>
            <a:lstStyle/>
            <a:p>
              <a:pPr algn="ctr"/>
              <a:r>
                <a:rPr lang="en-US" sz="1400" b="1" dirty="0" smtClean="0"/>
                <a:t>32</a:t>
              </a:r>
              <a:endParaRPr lang="en-US" sz="1400" b="1" dirty="0"/>
            </a:p>
          </p:txBody>
        </p:sp>
      </p:grpSp>
      <p:grpSp>
        <p:nvGrpSpPr>
          <p:cNvPr id="6" name="Group 83"/>
          <p:cNvGrpSpPr/>
          <p:nvPr/>
        </p:nvGrpSpPr>
        <p:grpSpPr>
          <a:xfrm>
            <a:off x="5346631" y="4296733"/>
            <a:ext cx="367408" cy="307777"/>
            <a:chOff x="2912337" y="412273"/>
            <a:chExt cx="367408" cy="307777"/>
          </a:xfrm>
        </p:grpSpPr>
        <p:sp>
          <p:nvSpPr>
            <p:cNvPr id="85" name="Flowchart: Connector 8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TextBox 85"/>
            <p:cNvSpPr txBox="1"/>
            <p:nvPr/>
          </p:nvSpPr>
          <p:spPr>
            <a:xfrm>
              <a:off x="2912337" y="412273"/>
              <a:ext cx="367408" cy="307777"/>
            </a:xfrm>
            <a:prstGeom prst="rect">
              <a:avLst/>
            </a:prstGeom>
            <a:noFill/>
          </p:spPr>
          <p:txBody>
            <a:bodyPr wrap="none" rtlCol="0">
              <a:spAutoFit/>
            </a:bodyPr>
            <a:lstStyle/>
            <a:p>
              <a:pPr algn="ctr"/>
              <a:r>
                <a:rPr lang="en-US" sz="1400" b="1" dirty="0" smtClean="0"/>
                <a:t>36</a:t>
              </a:r>
              <a:endParaRPr lang="en-US" sz="1400" b="1" dirty="0"/>
            </a:p>
          </p:txBody>
        </p:sp>
      </p:grpSp>
      <p:grpSp>
        <p:nvGrpSpPr>
          <p:cNvPr id="9" name="Group 86"/>
          <p:cNvGrpSpPr/>
          <p:nvPr/>
        </p:nvGrpSpPr>
        <p:grpSpPr>
          <a:xfrm>
            <a:off x="5346631" y="3020139"/>
            <a:ext cx="367408" cy="307777"/>
            <a:chOff x="2912337" y="412273"/>
            <a:chExt cx="367408" cy="307777"/>
          </a:xfrm>
        </p:grpSpPr>
        <p:sp>
          <p:nvSpPr>
            <p:cNvPr id="88" name="Flowchart: Connector 8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TextBox 88"/>
            <p:cNvSpPr txBox="1"/>
            <p:nvPr/>
          </p:nvSpPr>
          <p:spPr>
            <a:xfrm>
              <a:off x="2912337" y="412273"/>
              <a:ext cx="367408" cy="307777"/>
            </a:xfrm>
            <a:prstGeom prst="rect">
              <a:avLst/>
            </a:prstGeom>
            <a:noFill/>
          </p:spPr>
          <p:txBody>
            <a:bodyPr wrap="none" rtlCol="0">
              <a:spAutoFit/>
            </a:bodyPr>
            <a:lstStyle/>
            <a:p>
              <a:pPr algn="ctr"/>
              <a:r>
                <a:rPr lang="en-US" sz="1400" b="1" dirty="0" smtClean="0"/>
                <a:t>33</a:t>
              </a:r>
              <a:endParaRPr lang="en-US" sz="1400" b="1" dirty="0"/>
            </a:p>
          </p:txBody>
        </p:sp>
      </p:grpSp>
      <p:grpSp>
        <p:nvGrpSpPr>
          <p:cNvPr id="11" name="Group 89"/>
          <p:cNvGrpSpPr/>
          <p:nvPr/>
        </p:nvGrpSpPr>
        <p:grpSpPr>
          <a:xfrm>
            <a:off x="5346631" y="3428581"/>
            <a:ext cx="367408" cy="307777"/>
            <a:chOff x="2912337" y="412273"/>
            <a:chExt cx="367408" cy="307777"/>
          </a:xfrm>
        </p:grpSpPr>
        <p:sp>
          <p:nvSpPr>
            <p:cNvPr id="91" name="Flowchart: Connector 9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2" name="TextBox 91"/>
            <p:cNvSpPr txBox="1"/>
            <p:nvPr/>
          </p:nvSpPr>
          <p:spPr>
            <a:xfrm>
              <a:off x="2912337" y="412273"/>
              <a:ext cx="367408" cy="307777"/>
            </a:xfrm>
            <a:prstGeom prst="rect">
              <a:avLst/>
            </a:prstGeom>
            <a:noFill/>
          </p:spPr>
          <p:txBody>
            <a:bodyPr wrap="none" rtlCol="0">
              <a:spAutoFit/>
            </a:bodyPr>
            <a:lstStyle/>
            <a:p>
              <a:pPr algn="ctr"/>
              <a:r>
                <a:rPr lang="en-US" sz="1400" b="1" dirty="0" smtClean="0"/>
                <a:t>34</a:t>
              </a:r>
              <a:endParaRPr lang="en-US" sz="1400" b="1" dirty="0"/>
            </a:p>
          </p:txBody>
        </p:sp>
      </p:grpSp>
      <p:grpSp>
        <p:nvGrpSpPr>
          <p:cNvPr id="12" name="Group 92"/>
          <p:cNvGrpSpPr/>
          <p:nvPr/>
        </p:nvGrpSpPr>
        <p:grpSpPr>
          <a:xfrm>
            <a:off x="5346631" y="3874304"/>
            <a:ext cx="367408" cy="307777"/>
            <a:chOff x="2912337" y="412273"/>
            <a:chExt cx="367408" cy="307777"/>
          </a:xfrm>
        </p:grpSpPr>
        <p:sp>
          <p:nvSpPr>
            <p:cNvPr id="94" name="Flowchart: Connector 9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TextBox 94"/>
            <p:cNvSpPr txBox="1"/>
            <p:nvPr/>
          </p:nvSpPr>
          <p:spPr>
            <a:xfrm>
              <a:off x="2912337" y="412273"/>
              <a:ext cx="367408" cy="307777"/>
            </a:xfrm>
            <a:prstGeom prst="rect">
              <a:avLst/>
            </a:prstGeom>
            <a:noFill/>
          </p:spPr>
          <p:txBody>
            <a:bodyPr wrap="none" rtlCol="0">
              <a:spAutoFit/>
            </a:bodyPr>
            <a:lstStyle/>
            <a:p>
              <a:pPr algn="ctr"/>
              <a:r>
                <a:rPr lang="en-US" sz="1400" b="1" dirty="0" smtClean="0"/>
                <a:t>35</a:t>
              </a:r>
              <a:endParaRPr lang="en-US" sz="1400" b="1" dirty="0"/>
            </a:p>
          </p:txBody>
        </p:sp>
      </p:grpSp>
      <p:grpSp>
        <p:nvGrpSpPr>
          <p:cNvPr id="13" name="Group 50"/>
          <p:cNvGrpSpPr/>
          <p:nvPr/>
        </p:nvGrpSpPr>
        <p:grpSpPr>
          <a:xfrm>
            <a:off x="1922509" y="5407451"/>
            <a:ext cx="367408" cy="307777"/>
            <a:chOff x="2912338" y="412273"/>
            <a:chExt cx="367408" cy="307777"/>
          </a:xfrm>
        </p:grpSpPr>
        <p:sp>
          <p:nvSpPr>
            <p:cNvPr id="52" name="Flowchart: Connector 5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2912338" y="412273"/>
              <a:ext cx="367408" cy="307777"/>
            </a:xfrm>
            <a:prstGeom prst="rect">
              <a:avLst/>
            </a:prstGeom>
            <a:noFill/>
          </p:spPr>
          <p:txBody>
            <a:bodyPr wrap="none" rtlCol="0">
              <a:spAutoFit/>
            </a:bodyPr>
            <a:lstStyle/>
            <a:p>
              <a:pPr algn="ctr"/>
              <a:r>
                <a:rPr lang="en-US" sz="1400" b="1" dirty="0" smtClean="0"/>
                <a:t>27</a:t>
              </a:r>
              <a:endParaRPr lang="en-US" sz="1400" b="1" dirty="0"/>
            </a:p>
          </p:txBody>
        </p:sp>
      </p:grpSp>
      <p:sp>
        <p:nvSpPr>
          <p:cNvPr id="98" name="Rectangle 97"/>
          <p:cNvSpPr/>
          <p:nvPr/>
        </p:nvSpPr>
        <p:spPr>
          <a:xfrm>
            <a:off x="5078921" y="5636294"/>
            <a:ext cx="152153" cy="99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625432" y="5535589"/>
            <a:ext cx="100059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Actual Close Date</a:t>
            </a:r>
            <a:endParaRPr lang="en-US" sz="750" b="1" dirty="0">
              <a:solidFill>
                <a:schemeClr val="bg1">
                  <a:lumMod val="65000"/>
                </a:schemeClr>
              </a:solidFill>
              <a:latin typeface="Arial" pitchFamily="34" charset="0"/>
              <a:cs typeface="Arial" pitchFamily="34" charset="0"/>
            </a:endParaRPr>
          </a:p>
        </p:txBody>
      </p:sp>
      <p:pic>
        <p:nvPicPr>
          <p:cNvPr id="97" name="Picture 5"/>
          <p:cNvPicPr>
            <a:picLocks noChangeAspect="1" noChangeArrowheads="1"/>
          </p:cNvPicPr>
          <p:nvPr/>
        </p:nvPicPr>
        <p:blipFill>
          <a:blip r:embed="rId4" cstate="print"/>
          <a:srcRect/>
          <a:stretch>
            <a:fillRect/>
          </a:stretch>
        </p:blipFill>
        <p:spPr bwMode="auto">
          <a:xfrm>
            <a:off x="4599781" y="5569459"/>
            <a:ext cx="136525" cy="153987"/>
          </a:xfrm>
          <a:prstGeom prst="rect">
            <a:avLst/>
          </a:prstGeom>
          <a:noFill/>
          <a:ln w="9525">
            <a:noFill/>
            <a:miter lim="800000"/>
            <a:headEnd/>
            <a:tailEnd/>
          </a:ln>
        </p:spPr>
      </p:pic>
      <p:grpSp>
        <p:nvGrpSpPr>
          <p:cNvPr id="14" name="Group 98"/>
          <p:cNvGrpSpPr/>
          <p:nvPr/>
        </p:nvGrpSpPr>
        <p:grpSpPr>
          <a:xfrm>
            <a:off x="1922509" y="1610036"/>
            <a:ext cx="367408" cy="307777"/>
            <a:chOff x="2912337" y="412273"/>
            <a:chExt cx="367408" cy="307777"/>
          </a:xfrm>
        </p:grpSpPr>
        <p:sp>
          <p:nvSpPr>
            <p:cNvPr id="100" name="Flowchart: Connector 9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TextBox 100"/>
            <p:cNvSpPr txBox="1"/>
            <p:nvPr/>
          </p:nvSpPr>
          <p:spPr>
            <a:xfrm>
              <a:off x="2912337" y="412273"/>
              <a:ext cx="367408" cy="307777"/>
            </a:xfrm>
            <a:prstGeom prst="rect">
              <a:avLst/>
            </a:prstGeom>
            <a:noFill/>
          </p:spPr>
          <p:txBody>
            <a:bodyPr wrap="none" rtlCol="0">
              <a:spAutoFit/>
            </a:bodyPr>
            <a:lstStyle/>
            <a:p>
              <a:pPr algn="ctr"/>
              <a:r>
                <a:rPr lang="en-US" sz="1400" b="1" dirty="0" smtClean="0"/>
                <a:t>18</a:t>
              </a:r>
              <a:endParaRPr lang="en-US" sz="1400" b="1" dirty="0"/>
            </a:p>
          </p:txBody>
        </p:sp>
      </p:grpSp>
      <p:grpSp>
        <p:nvGrpSpPr>
          <p:cNvPr id="21" name="Group 101"/>
          <p:cNvGrpSpPr/>
          <p:nvPr/>
        </p:nvGrpSpPr>
        <p:grpSpPr>
          <a:xfrm>
            <a:off x="1922509" y="4075076"/>
            <a:ext cx="367408" cy="307777"/>
            <a:chOff x="2912336" y="412273"/>
            <a:chExt cx="367408" cy="307777"/>
          </a:xfrm>
        </p:grpSpPr>
        <p:sp>
          <p:nvSpPr>
            <p:cNvPr id="103" name="Flowchart: Connector 10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TextBox 103"/>
            <p:cNvSpPr txBox="1"/>
            <p:nvPr/>
          </p:nvSpPr>
          <p:spPr>
            <a:xfrm>
              <a:off x="2912336" y="412273"/>
              <a:ext cx="367408" cy="307777"/>
            </a:xfrm>
            <a:prstGeom prst="rect">
              <a:avLst/>
            </a:prstGeom>
            <a:noFill/>
          </p:spPr>
          <p:txBody>
            <a:bodyPr wrap="none" rtlCol="0">
              <a:spAutoFit/>
            </a:bodyPr>
            <a:lstStyle/>
            <a:p>
              <a:pPr algn="ctr"/>
              <a:r>
                <a:rPr lang="en-US" sz="1400" b="1" dirty="0" smtClean="0"/>
                <a:t>24</a:t>
              </a:r>
              <a:endParaRPr lang="en-US" sz="1400" b="1" dirty="0"/>
            </a:p>
          </p:txBody>
        </p:sp>
      </p:grpSp>
      <p:grpSp>
        <p:nvGrpSpPr>
          <p:cNvPr id="22" name="Group 104"/>
          <p:cNvGrpSpPr/>
          <p:nvPr/>
        </p:nvGrpSpPr>
        <p:grpSpPr>
          <a:xfrm>
            <a:off x="1922509" y="4512544"/>
            <a:ext cx="367408" cy="307777"/>
            <a:chOff x="2912337" y="412273"/>
            <a:chExt cx="367408" cy="307777"/>
          </a:xfrm>
        </p:grpSpPr>
        <p:sp>
          <p:nvSpPr>
            <p:cNvPr id="106" name="Flowchart: Connector 10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p:cNvSpPr txBox="1"/>
            <p:nvPr/>
          </p:nvSpPr>
          <p:spPr>
            <a:xfrm>
              <a:off x="2912337" y="412273"/>
              <a:ext cx="367408" cy="307777"/>
            </a:xfrm>
            <a:prstGeom prst="rect">
              <a:avLst/>
            </a:prstGeom>
            <a:noFill/>
          </p:spPr>
          <p:txBody>
            <a:bodyPr wrap="none" rtlCol="0">
              <a:spAutoFit/>
            </a:bodyPr>
            <a:lstStyle/>
            <a:p>
              <a:pPr algn="ctr"/>
              <a:r>
                <a:rPr lang="en-US" sz="1400" b="1" dirty="0" smtClean="0"/>
                <a:t>25</a:t>
              </a:r>
              <a:endParaRPr lang="en-US" sz="1400" b="1" dirty="0"/>
            </a:p>
          </p:txBody>
        </p:sp>
      </p:grpSp>
      <p:grpSp>
        <p:nvGrpSpPr>
          <p:cNvPr id="23" name="Group 107"/>
          <p:cNvGrpSpPr/>
          <p:nvPr/>
        </p:nvGrpSpPr>
        <p:grpSpPr>
          <a:xfrm>
            <a:off x="1922509" y="4894263"/>
            <a:ext cx="367408" cy="307777"/>
            <a:chOff x="2912337" y="412273"/>
            <a:chExt cx="367408" cy="307777"/>
          </a:xfrm>
        </p:grpSpPr>
        <p:sp>
          <p:nvSpPr>
            <p:cNvPr id="109" name="Flowchart: Connector 10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TextBox 109"/>
            <p:cNvSpPr txBox="1"/>
            <p:nvPr/>
          </p:nvSpPr>
          <p:spPr>
            <a:xfrm>
              <a:off x="2912337" y="412273"/>
              <a:ext cx="367408" cy="307777"/>
            </a:xfrm>
            <a:prstGeom prst="rect">
              <a:avLst/>
            </a:prstGeom>
            <a:noFill/>
          </p:spPr>
          <p:txBody>
            <a:bodyPr wrap="none" rtlCol="0">
              <a:spAutoFit/>
            </a:bodyPr>
            <a:lstStyle/>
            <a:p>
              <a:pPr algn="ctr"/>
              <a:r>
                <a:rPr lang="en-US" sz="1400" b="1" dirty="0" smtClean="0"/>
                <a:t>26</a:t>
              </a:r>
              <a:endParaRPr lang="en-US" sz="1400" b="1" dirty="0"/>
            </a:p>
          </p:txBody>
        </p:sp>
      </p:grpSp>
      <p:grpSp>
        <p:nvGrpSpPr>
          <p:cNvPr id="30" name="Group 110"/>
          <p:cNvGrpSpPr/>
          <p:nvPr/>
        </p:nvGrpSpPr>
        <p:grpSpPr>
          <a:xfrm>
            <a:off x="1922508" y="2001812"/>
            <a:ext cx="367408" cy="307777"/>
            <a:chOff x="2912336" y="412273"/>
            <a:chExt cx="367408" cy="307777"/>
          </a:xfrm>
        </p:grpSpPr>
        <p:sp>
          <p:nvSpPr>
            <p:cNvPr id="112" name="Flowchart: Connector 111"/>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TextBox 112"/>
            <p:cNvSpPr txBox="1"/>
            <p:nvPr/>
          </p:nvSpPr>
          <p:spPr>
            <a:xfrm>
              <a:off x="2912336" y="412273"/>
              <a:ext cx="367408" cy="307777"/>
            </a:xfrm>
            <a:prstGeom prst="rect">
              <a:avLst/>
            </a:prstGeom>
            <a:noFill/>
          </p:spPr>
          <p:txBody>
            <a:bodyPr wrap="none" rtlCol="0">
              <a:spAutoFit/>
            </a:bodyPr>
            <a:lstStyle/>
            <a:p>
              <a:pPr algn="ctr"/>
              <a:r>
                <a:rPr lang="en-US" sz="1400" b="1" dirty="0" smtClean="0"/>
                <a:t>19</a:t>
              </a:r>
              <a:endParaRPr lang="en-US" sz="1400" b="1" dirty="0"/>
            </a:p>
          </p:txBody>
        </p:sp>
      </p:grpSp>
      <p:grpSp>
        <p:nvGrpSpPr>
          <p:cNvPr id="31" name="Group 113"/>
          <p:cNvGrpSpPr/>
          <p:nvPr/>
        </p:nvGrpSpPr>
        <p:grpSpPr>
          <a:xfrm>
            <a:off x="1922509" y="2457880"/>
            <a:ext cx="367408" cy="307777"/>
            <a:chOff x="2912337" y="412273"/>
            <a:chExt cx="367408" cy="307777"/>
          </a:xfrm>
        </p:grpSpPr>
        <p:sp>
          <p:nvSpPr>
            <p:cNvPr id="115" name="Flowchart: Connector 11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TextBox 115"/>
            <p:cNvSpPr txBox="1"/>
            <p:nvPr/>
          </p:nvSpPr>
          <p:spPr>
            <a:xfrm>
              <a:off x="2912337" y="412273"/>
              <a:ext cx="367408" cy="307777"/>
            </a:xfrm>
            <a:prstGeom prst="rect">
              <a:avLst/>
            </a:prstGeom>
            <a:noFill/>
          </p:spPr>
          <p:txBody>
            <a:bodyPr wrap="none" rtlCol="0">
              <a:spAutoFit/>
            </a:bodyPr>
            <a:lstStyle/>
            <a:p>
              <a:pPr algn="ctr"/>
              <a:r>
                <a:rPr lang="en-US" sz="1400" b="1" dirty="0" smtClean="0"/>
                <a:t>20</a:t>
              </a:r>
              <a:endParaRPr lang="en-US" sz="1400" b="1" dirty="0"/>
            </a:p>
          </p:txBody>
        </p:sp>
      </p:grpSp>
      <p:grpSp>
        <p:nvGrpSpPr>
          <p:cNvPr id="2048" name="Group 116"/>
          <p:cNvGrpSpPr/>
          <p:nvPr/>
        </p:nvGrpSpPr>
        <p:grpSpPr>
          <a:xfrm>
            <a:off x="1922509" y="2877855"/>
            <a:ext cx="367408" cy="307777"/>
            <a:chOff x="2912336" y="412273"/>
            <a:chExt cx="367408" cy="307777"/>
          </a:xfrm>
        </p:grpSpPr>
        <p:sp>
          <p:nvSpPr>
            <p:cNvPr id="118" name="Flowchart: Connector 117"/>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9" name="TextBox 118"/>
            <p:cNvSpPr txBox="1"/>
            <p:nvPr/>
          </p:nvSpPr>
          <p:spPr>
            <a:xfrm>
              <a:off x="2912336" y="412273"/>
              <a:ext cx="367408" cy="307777"/>
            </a:xfrm>
            <a:prstGeom prst="rect">
              <a:avLst/>
            </a:prstGeom>
            <a:noFill/>
          </p:spPr>
          <p:txBody>
            <a:bodyPr wrap="none" rtlCol="0">
              <a:spAutoFit/>
            </a:bodyPr>
            <a:lstStyle/>
            <a:p>
              <a:pPr algn="ctr"/>
              <a:r>
                <a:rPr lang="en-US" sz="1400" b="1" dirty="0" smtClean="0"/>
                <a:t>21</a:t>
              </a:r>
              <a:endParaRPr lang="en-US" sz="1400" b="1" dirty="0"/>
            </a:p>
          </p:txBody>
        </p:sp>
      </p:grpSp>
      <p:grpSp>
        <p:nvGrpSpPr>
          <p:cNvPr id="2049" name="Group 119"/>
          <p:cNvGrpSpPr/>
          <p:nvPr/>
        </p:nvGrpSpPr>
        <p:grpSpPr>
          <a:xfrm>
            <a:off x="1922509" y="3274473"/>
            <a:ext cx="367408" cy="307777"/>
            <a:chOff x="2912336" y="412273"/>
            <a:chExt cx="367408" cy="307777"/>
          </a:xfrm>
        </p:grpSpPr>
        <p:sp>
          <p:nvSpPr>
            <p:cNvPr id="121" name="Flowchart: Connector 120"/>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TextBox 121"/>
            <p:cNvSpPr txBox="1"/>
            <p:nvPr/>
          </p:nvSpPr>
          <p:spPr>
            <a:xfrm>
              <a:off x="2912336" y="412273"/>
              <a:ext cx="367408" cy="307777"/>
            </a:xfrm>
            <a:prstGeom prst="rect">
              <a:avLst/>
            </a:prstGeom>
            <a:noFill/>
          </p:spPr>
          <p:txBody>
            <a:bodyPr wrap="none" rtlCol="0">
              <a:spAutoFit/>
            </a:bodyPr>
            <a:lstStyle/>
            <a:p>
              <a:pPr algn="ctr"/>
              <a:r>
                <a:rPr lang="en-US" sz="1400" b="1" dirty="0" smtClean="0"/>
                <a:t>22</a:t>
              </a:r>
              <a:endParaRPr lang="en-US" sz="1400" b="1" dirty="0"/>
            </a:p>
          </p:txBody>
        </p:sp>
      </p:grpSp>
      <p:grpSp>
        <p:nvGrpSpPr>
          <p:cNvPr id="2050" name="Group 122"/>
          <p:cNvGrpSpPr/>
          <p:nvPr/>
        </p:nvGrpSpPr>
        <p:grpSpPr>
          <a:xfrm>
            <a:off x="1922509" y="3667400"/>
            <a:ext cx="367408" cy="307777"/>
            <a:chOff x="2912337" y="412273"/>
            <a:chExt cx="367408" cy="307777"/>
          </a:xfrm>
        </p:grpSpPr>
        <p:sp>
          <p:nvSpPr>
            <p:cNvPr id="124" name="Flowchart: Connector 12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2912337" y="412273"/>
              <a:ext cx="367408" cy="307777"/>
            </a:xfrm>
            <a:prstGeom prst="rect">
              <a:avLst/>
            </a:prstGeom>
            <a:noFill/>
          </p:spPr>
          <p:txBody>
            <a:bodyPr wrap="none" rtlCol="0">
              <a:spAutoFit/>
            </a:bodyPr>
            <a:lstStyle/>
            <a:p>
              <a:pPr algn="ctr"/>
              <a:r>
                <a:rPr lang="en-US" sz="1400" b="1" dirty="0" smtClean="0"/>
                <a:t>23</a:t>
              </a:r>
              <a:endParaRPr lang="en-US" sz="1400" b="1" dirty="0"/>
            </a:p>
          </p:txBody>
        </p:sp>
      </p:grpSp>
      <p:grpSp>
        <p:nvGrpSpPr>
          <p:cNvPr id="2052" name="Group 125"/>
          <p:cNvGrpSpPr/>
          <p:nvPr/>
        </p:nvGrpSpPr>
        <p:grpSpPr>
          <a:xfrm>
            <a:off x="5346631" y="4710516"/>
            <a:ext cx="367408" cy="307777"/>
            <a:chOff x="2912337" y="412273"/>
            <a:chExt cx="367408" cy="307777"/>
          </a:xfrm>
        </p:grpSpPr>
        <p:sp>
          <p:nvSpPr>
            <p:cNvPr id="127" name="Flowchart: Connector 126"/>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TextBox 127"/>
            <p:cNvSpPr txBox="1"/>
            <p:nvPr/>
          </p:nvSpPr>
          <p:spPr>
            <a:xfrm>
              <a:off x="2912337" y="412273"/>
              <a:ext cx="367408" cy="307777"/>
            </a:xfrm>
            <a:prstGeom prst="rect">
              <a:avLst/>
            </a:prstGeom>
            <a:noFill/>
          </p:spPr>
          <p:txBody>
            <a:bodyPr wrap="none" rtlCol="0">
              <a:spAutoFit/>
            </a:bodyPr>
            <a:lstStyle/>
            <a:p>
              <a:pPr algn="ctr"/>
              <a:r>
                <a:rPr lang="en-US" sz="1400" b="1" dirty="0" smtClean="0"/>
                <a:t>37</a:t>
              </a:r>
              <a:endParaRPr lang="en-US" sz="1400" b="1" dirty="0"/>
            </a:p>
          </p:txBody>
        </p:sp>
      </p:grpSp>
      <p:grpSp>
        <p:nvGrpSpPr>
          <p:cNvPr id="2054" name="Group 128"/>
          <p:cNvGrpSpPr/>
          <p:nvPr/>
        </p:nvGrpSpPr>
        <p:grpSpPr>
          <a:xfrm>
            <a:off x="5346631" y="5186324"/>
            <a:ext cx="367408" cy="307777"/>
            <a:chOff x="2912337" y="412273"/>
            <a:chExt cx="367408" cy="307777"/>
          </a:xfrm>
        </p:grpSpPr>
        <p:sp>
          <p:nvSpPr>
            <p:cNvPr id="130" name="Flowchart: Connector 12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1" name="TextBox 130"/>
            <p:cNvSpPr txBox="1"/>
            <p:nvPr/>
          </p:nvSpPr>
          <p:spPr>
            <a:xfrm>
              <a:off x="2912337" y="412273"/>
              <a:ext cx="367408" cy="307777"/>
            </a:xfrm>
            <a:prstGeom prst="rect">
              <a:avLst/>
            </a:prstGeom>
            <a:noFill/>
          </p:spPr>
          <p:txBody>
            <a:bodyPr wrap="none" rtlCol="0">
              <a:spAutoFit/>
            </a:bodyPr>
            <a:lstStyle/>
            <a:p>
              <a:pPr algn="ctr"/>
              <a:r>
                <a:rPr lang="en-US" sz="1400" b="1" dirty="0" smtClean="0"/>
                <a:t>38</a:t>
              </a:r>
              <a:endParaRPr lang="en-US" sz="1400" b="1" dirty="0"/>
            </a:p>
          </p:txBody>
        </p:sp>
      </p:grpSp>
      <p:grpSp>
        <p:nvGrpSpPr>
          <p:cNvPr id="2055" name="Group 131"/>
          <p:cNvGrpSpPr/>
          <p:nvPr/>
        </p:nvGrpSpPr>
        <p:grpSpPr>
          <a:xfrm>
            <a:off x="5346631" y="5742761"/>
            <a:ext cx="367408" cy="307777"/>
            <a:chOff x="2912337" y="412273"/>
            <a:chExt cx="367408" cy="307777"/>
          </a:xfrm>
        </p:grpSpPr>
        <p:sp>
          <p:nvSpPr>
            <p:cNvPr id="133" name="Flowchart: Connector 132"/>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4" name="TextBox 133"/>
            <p:cNvSpPr txBox="1"/>
            <p:nvPr/>
          </p:nvSpPr>
          <p:spPr>
            <a:xfrm>
              <a:off x="2912337" y="412273"/>
              <a:ext cx="367408" cy="307777"/>
            </a:xfrm>
            <a:prstGeom prst="rect">
              <a:avLst/>
            </a:prstGeom>
            <a:noFill/>
          </p:spPr>
          <p:txBody>
            <a:bodyPr wrap="none" rtlCol="0">
              <a:spAutoFit/>
            </a:bodyPr>
            <a:lstStyle/>
            <a:p>
              <a:pPr algn="ctr"/>
              <a:r>
                <a:rPr lang="en-US" sz="1400" b="1" dirty="0" smtClean="0"/>
                <a:t>39</a:t>
              </a:r>
              <a:endParaRPr lang="en-US" sz="1400" b="1" dirty="0"/>
            </a:p>
          </p:txBody>
        </p:sp>
      </p:grpSp>
      <p:grpSp>
        <p:nvGrpSpPr>
          <p:cNvPr id="2056" name="Group 134"/>
          <p:cNvGrpSpPr/>
          <p:nvPr/>
        </p:nvGrpSpPr>
        <p:grpSpPr>
          <a:xfrm>
            <a:off x="6063856" y="7525851"/>
            <a:ext cx="367408" cy="307777"/>
            <a:chOff x="2912336" y="412273"/>
            <a:chExt cx="367408" cy="307777"/>
          </a:xfrm>
        </p:grpSpPr>
        <p:sp>
          <p:nvSpPr>
            <p:cNvPr id="136" name="Flowchart: Connector 135"/>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7" name="TextBox 136"/>
            <p:cNvSpPr txBox="1"/>
            <p:nvPr/>
          </p:nvSpPr>
          <p:spPr>
            <a:xfrm>
              <a:off x="2912336" y="412273"/>
              <a:ext cx="367408" cy="307777"/>
            </a:xfrm>
            <a:prstGeom prst="rect">
              <a:avLst/>
            </a:prstGeom>
            <a:noFill/>
          </p:spPr>
          <p:txBody>
            <a:bodyPr wrap="none" rtlCol="0">
              <a:spAutoFit/>
            </a:bodyPr>
            <a:lstStyle/>
            <a:p>
              <a:pPr algn="ctr"/>
              <a:r>
                <a:rPr lang="en-US" sz="1400" b="1" dirty="0" smtClean="0"/>
                <a:t>41</a:t>
              </a:r>
              <a:endParaRPr lang="en-US" sz="1400" b="1" dirty="0"/>
            </a:p>
          </p:txBody>
        </p:sp>
      </p:grpSp>
      <p:pic>
        <p:nvPicPr>
          <p:cNvPr id="138" name="Picture 2"/>
          <p:cNvPicPr>
            <a:picLocks noChangeAspect="1" noChangeArrowheads="1"/>
          </p:cNvPicPr>
          <p:nvPr/>
        </p:nvPicPr>
        <p:blipFill>
          <a:blip r:embed="rId6" cstate="print"/>
          <a:srcRect t="85815"/>
          <a:stretch>
            <a:fillRect/>
          </a:stretch>
        </p:blipFill>
        <p:spPr bwMode="auto">
          <a:xfrm>
            <a:off x="23755" y="6434357"/>
            <a:ext cx="6135687" cy="1031582"/>
          </a:xfrm>
          <a:prstGeom prst="rect">
            <a:avLst/>
          </a:prstGeom>
          <a:noFill/>
          <a:ln w="9525">
            <a:noFill/>
            <a:miter lim="800000"/>
            <a:headEnd/>
            <a:tailEnd/>
          </a:ln>
        </p:spPr>
      </p:pic>
      <p:sp>
        <p:nvSpPr>
          <p:cNvPr id="139" name="Rectangle 138"/>
          <p:cNvSpPr/>
          <p:nvPr/>
        </p:nvSpPr>
        <p:spPr>
          <a:xfrm>
            <a:off x="125855" y="6450201"/>
            <a:ext cx="1302588" cy="116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150853" y="6414462"/>
            <a:ext cx="80823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Notes History</a:t>
            </a:r>
            <a:endParaRPr lang="en-US" sz="750" b="1" dirty="0">
              <a:solidFill>
                <a:schemeClr val="bg1">
                  <a:lumMod val="65000"/>
                </a:schemeClr>
              </a:solidFill>
              <a:latin typeface="Arial" pitchFamily="34" charset="0"/>
              <a:cs typeface="Arial" pitchFamily="34" charset="0"/>
            </a:endParaRPr>
          </a:p>
        </p:txBody>
      </p:sp>
      <p:sp>
        <p:nvSpPr>
          <p:cNvPr id="141" name="Rectangle 140"/>
          <p:cNvSpPr/>
          <p:nvPr/>
        </p:nvSpPr>
        <p:spPr>
          <a:xfrm>
            <a:off x="356268" y="6784678"/>
            <a:ext cx="570015"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926282" y="6784678"/>
            <a:ext cx="3546762"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471066" y="6784678"/>
            <a:ext cx="744186"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213278" y="6784678"/>
            <a:ext cx="688768" cy="162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354288" y="6933115"/>
            <a:ext cx="570015"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924302" y="6933115"/>
            <a:ext cx="3546762"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4469086" y="6933115"/>
            <a:ext cx="744186"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5211298" y="6933115"/>
            <a:ext cx="688768" cy="28500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3"/>
          <p:cNvPicPr>
            <a:picLocks noChangeAspect="1" noChangeArrowheads="1"/>
          </p:cNvPicPr>
          <p:nvPr/>
        </p:nvPicPr>
        <p:blipFill>
          <a:blip r:embed="rId7" cstate="print"/>
          <a:srcRect/>
          <a:stretch>
            <a:fillRect/>
          </a:stretch>
        </p:blipFill>
        <p:spPr bwMode="auto">
          <a:xfrm>
            <a:off x="387706" y="6967964"/>
            <a:ext cx="466752" cy="220476"/>
          </a:xfrm>
          <a:prstGeom prst="rect">
            <a:avLst/>
          </a:prstGeom>
          <a:noFill/>
          <a:ln w="9525">
            <a:noFill/>
            <a:miter lim="800000"/>
            <a:headEnd/>
            <a:tailEnd/>
          </a:ln>
        </p:spPr>
      </p:pic>
      <p:sp>
        <p:nvSpPr>
          <p:cNvPr id="150" name="TextBox 149"/>
          <p:cNvSpPr txBox="1"/>
          <p:nvPr/>
        </p:nvSpPr>
        <p:spPr>
          <a:xfrm>
            <a:off x="879204" y="6756867"/>
            <a:ext cx="883575"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Previous Notes</a:t>
            </a:r>
            <a:endParaRPr lang="en-US" sz="750" b="1" dirty="0">
              <a:solidFill>
                <a:schemeClr val="bg1">
                  <a:lumMod val="65000"/>
                </a:schemeClr>
              </a:solidFill>
              <a:latin typeface="Arial" pitchFamily="34" charset="0"/>
              <a:cs typeface="Arial" pitchFamily="34" charset="0"/>
            </a:endParaRPr>
          </a:p>
        </p:txBody>
      </p:sp>
      <p:sp>
        <p:nvSpPr>
          <p:cNvPr id="151" name="TextBox 150"/>
          <p:cNvSpPr txBox="1"/>
          <p:nvPr/>
        </p:nvSpPr>
        <p:spPr>
          <a:xfrm>
            <a:off x="4505137" y="6754888"/>
            <a:ext cx="689612"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Created By</a:t>
            </a:r>
            <a:endParaRPr lang="en-US" sz="750" b="1" dirty="0">
              <a:solidFill>
                <a:schemeClr val="bg1">
                  <a:lumMod val="65000"/>
                </a:schemeClr>
              </a:solidFill>
              <a:latin typeface="Arial" pitchFamily="34" charset="0"/>
              <a:cs typeface="Arial" pitchFamily="34" charset="0"/>
            </a:endParaRPr>
          </a:p>
        </p:txBody>
      </p:sp>
      <p:sp>
        <p:nvSpPr>
          <p:cNvPr id="152" name="TextBox 151"/>
          <p:cNvSpPr txBox="1"/>
          <p:nvPr/>
        </p:nvSpPr>
        <p:spPr>
          <a:xfrm>
            <a:off x="5162237" y="6752909"/>
            <a:ext cx="774571"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Created Date</a:t>
            </a:r>
            <a:endParaRPr lang="en-US" sz="750" b="1" dirty="0">
              <a:solidFill>
                <a:schemeClr val="bg1">
                  <a:lumMod val="65000"/>
                </a:schemeClr>
              </a:solidFill>
              <a:latin typeface="Arial" pitchFamily="34" charset="0"/>
              <a:cs typeface="Arial" pitchFamily="34" charset="0"/>
            </a:endParaRPr>
          </a:p>
        </p:txBody>
      </p:sp>
      <p:grpSp>
        <p:nvGrpSpPr>
          <p:cNvPr id="2057" name="Group 152"/>
          <p:cNvGrpSpPr/>
          <p:nvPr/>
        </p:nvGrpSpPr>
        <p:grpSpPr>
          <a:xfrm>
            <a:off x="1922509" y="1195106"/>
            <a:ext cx="367408" cy="307777"/>
            <a:chOff x="2912338" y="412273"/>
            <a:chExt cx="367408" cy="307777"/>
          </a:xfrm>
        </p:grpSpPr>
        <p:sp>
          <p:nvSpPr>
            <p:cNvPr id="154" name="Flowchart: Connector 153"/>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TextBox 154"/>
            <p:cNvSpPr txBox="1"/>
            <p:nvPr/>
          </p:nvSpPr>
          <p:spPr>
            <a:xfrm>
              <a:off x="2912338" y="412273"/>
              <a:ext cx="367408" cy="307777"/>
            </a:xfrm>
            <a:prstGeom prst="rect">
              <a:avLst/>
            </a:prstGeom>
            <a:noFill/>
          </p:spPr>
          <p:txBody>
            <a:bodyPr wrap="none" rtlCol="0">
              <a:spAutoFit/>
            </a:bodyPr>
            <a:lstStyle/>
            <a:p>
              <a:pPr algn="ctr"/>
              <a:r>
                <a:rPr lang="en-US" sz="1400" b="1" dirty="0" smtClean="0"/>
                <a:t>17</a:t>
              </a:r>
              <a:endParaRPr lang="en-US" sz="1400" b="1" dirty="0"/>
            </a:p>
          </p:txBody>
        </p:sp>
      </p:grpSp>
      <p:pic>
        <p:nvPicPr>
          <p:cNvPr id="164" name="Picture 3"/>
          <p:cNvPicPr>
            <a:picLocks noChangeAspect="1" noChangeArrowheads="1"/>
          </p:cNvPicPr>
          <p:nvPr/>
        </p:nvPicPr>
        <p:blipFill>
          <a:blip r:embed="rId2" cstate="print"/>
          <a:srcRect t="76479" b="15010"/>
          <a:stretch>
            <a:fillRect/>
          </a:stretch>
        </p:blipFill>
        <p:spPr bwMode="auto">
          <a:xfrm>
            <a:off x="0" y="5808702"/>
            <a:ext cx="3119437" cy="400050"/>
          </a:xfrm>
          <a:prstGeom prst="rect">
            <a:avLst/>
          </a:prstGeom>
          <a:noFill/>
          <a:ln w="9525">
            <a:noFill/>
            <a:miter lim="800000"/>
            <a:headEnd/>
            <a:tailEnd/>
          </a:ln>
        </p:spPr>
      </p:pic>
      <p:pic>
        <p:nvPicPr>
          <p:cNvPr id="168" name="Picture 5"/>
          <p:cNvPicPr>
            <a:picLocks noChangeAspect="1" noChangeArrowheads="1"/>
          </p:cNvPicPr>
          <p:nvPr/>
        </p:nvPicPr>
        <p:blipFill>
          <a:blip r:embed="rId4" cstate="print"/>
          <a:srcRect/>
          <a:stretch>
            <a:fillRect/>
          </a:stretch>
        </p:blipFill>
        <p:spPr bwMode="auto">
          <a:xfrm>
            <a:off x="1237630" y="5776881"/>
            <a:ext cx="136525" cy="153987"/>
          </a:xfrm>
          <a:prstGeom prst="rect">
            <a:avLst/>
          </a:prstGeom>
          <a:noFill/>
          <a:ln w="9525">
            <a:noFill/>
            <a:miter lim="800000"/>
            <a:headEnd/>
            <a:tailEnd/>
          </a:ln>
        </p:spPr>
      </p:pic>
      <p:grpSp>
        <p:nvGrpSpPr>
          <p:cNvPr id="2058" name="Group 168"/>
          <p:cNvGrpSpPr/>
          <p:nvPr/>
        </p:nvGrpSpPr>
        <p:grpSpPr>
          <a:xfrm>
            <a:off x="1898758" y="6569470"/>
            <a:ext cx="367408" cy="307777"/>
            <a:chOff x="2912337" y="412273"/>
            <a:chExt cx="367408" cy="307777"/>
          </a:xfrm>
        </p:grpSpPr>
        <p:sp>
          <p:nvSpPr>
            <p:cNvPr id="170" name="Flowchart: Connector 169"/>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1" name="TextBox 170"/>
            <p:cNvSpPr txBox="1"/>
            <p:nvPr/>
          </p:nvSpPr>
          <p:spPr>
            <a:xfrm>
              <a:off x="2912337" y="412273"/>
              <a:ext cx="367408" cy="307777"/>
            </a:xfrm>
            <a:prstGeom prst="rect">
              <a:avLst/>
            </a:prstGeom>
            <a:noFill/>
          </p:spPr>
          <p:txBody>
            <a:bodyPr wrap="none" rtlCol="0">
              <a:spAutoFit/>
            </a:bodyPr>
            <a:lstStyle/>
            <a:p>
              <a:pPr algn="ctr"/>
              <a:r>
                <a:rPr lang="en-US" sz="1400" b="1" dirty="0" smtClean="0"/>
                <a:t>42</a:t>
              </a:r>
              <a:endParaRPr lang="en-US" sz="1400" b="1" dirty="0"/>
            </a:p>
          </p:txBody>
        </p:sp>
      </p:grpSp>
      <p:grpSp>
        <p:nvGrpSpPr>
          <p:cNvPr id="2059" name="Group 53"/>
          <p:cNvGrpSpPr/>
          <p:nvPr/>
        </p:nvGrpSpPr>
        <p:grpSpPr>
          <a:xfrm>
            <a:off x="1922509" y="5902479"/>
            <a:ext cx="367408" cy="307777"/>
            <a:chOff x="2912338" y="412273"/>
            <a:chExt cx="367408" cy="307777"/>
          </a:xfrm>
        </p:grpSpPr>
        <p:sp>
          <p:nvSpPr>
            <p:cNvPr id="55" name="Flowchart: Connector 54"/>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p:cNvSpPr txBox="1"/>
            <p:nvPr/>
          </p:nvSpPr>
          <p:spPr>
            <a:xfrm>
              <a:off x="2912338" y="412273"/>
              <a:ext cx="367408" cy="307777"/>
            </a:xfrm>
            <a:prstGeom prst="rect">
              <a:avLst/>
            </a:prstGeom>
            <a:noFill/>
          </p:spPr>
          <p:txBody>
            <a:bodyPr wrap="none" rtlCol="0">
              <a:spAutoFit/>
            </a:bodyPr>
            <a:lstStyle/>
            <a:p>
              <a:pPr algn="ctr"/>
              <a:r>
                <a:rPr lang="en-US" sz="1400" b="1" dirty="0" smtClean="0"/>
                <a:t>28</a:t>
              </a:r>
              <a:endParaRPr lang="en-US" sz="1400" b="1" dirty="0"/>
            </a:p>
          </p:txBody>
        </p:sp>
      </p:grpSp>
      <p:pic>
        <p:nvPicPr>
          <p:cNvPr id="156" name="Picture 3"/>
          <p:cNvPicPr>
            <a:picLocks noChangeAspect="1" noChangeArrowheads="1"/>
          </p:cNvPicPr>
          <p:nvPr/>
        </p:nvPicPr>
        <p:blipFill>
          <a:blip r:embed="rId2" cstate="print"/>
          <a:srcRect t="76479" b="15010"/>
          <a:stretch>
            <a:fillRect/>
          </a:stretch>
        </p:blipFill>
        <p:spPr bwMode="auto">
          <a:xfrm>
            <a:off x="3419475" y="6132552"/>
            <a:ext cx="3119437" cy="400050"/>
          </a:xfrm>
          <a:prstGeom prst="rect">
            <a:avLst/>
          </a:prstGeom>
          <a:noFill/>
          <a:ln w="9525">
            <a:noFill/>
            <a:miter lim="800000"/>
            <a:headEnd/>
            <a:tailEnd/>
          </a:ln>
        </p:spPr>
      </p:pic>
      <p:pic>
        <p:nvPicPr>
          <p:cNvPr id="157" name="Picture 5"/>
          <p:cNvPicPr>
            <a:picLocks noChangeAspect="1" noChangeArrowheads="1"/>
          </p:cNvPicPr>
          <p:nvPr/>
        </p:nvPicPr>
        <p:blipFill>
          <a:blip r:embed="rId4" cstate="print"/>
          <a:srcRect/>
          <a:stretch>
            <a:fillRect/>
          </a:stretch>
        </p:blipFill>
        <p:spPr bwMode="auto">
          <a:xfrm>
            <a:off x="4657105" y="6100731"/>
            <a:ext cx="136525" cy="153987"/>
          </a:xfrm>
          <a:prstGeom prst="rect">
            <a:avLst/>
          </a:prstGeom>
          <a:noFill/>
          <a:ln w="9525">
            <a:noFill/>
            <a:miter lim="800000"/>
            <a:headEnd/>
            <a:tailEnd/>
          </a:ln>
        </p:spPr>
      </p:pic>
      <p:grpSp>
        <p:nvGrpSpPr>
          <p:cNvPr id="2060" name="Group 157"/>
          <p:cNvGrpSpPr/>
          <p:nvPr/>
        </p:nvGrpSpPr>
        <p:grpSpPr>
          <a:xfrm>
            <a:off x="5341984" y="6226329"/>
            <a:ext cx="367408" cy="307777"/>
            <a:chOff x="2912338" y="412273"/>
            <a:chExt cx="367408" cy="307777"/>
          </a:xfrm>
        </p:grpSpPr>
        <p:sp>
          <p:nvSpPr>
            <p:cNvPr id="159" name="Flowchart: Connector 158"/>
            <p:cNvSpPr/>
            <p:nvPr/>
          </p:nvSpPr>
          <p:spPr>
            <a:xfrm>
              <a:off x="2942761" y="416869"/>
              <a:ext cx="306562" cy="298584"/>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0" name="TextBox 159"/>
            <p:cNvSpPr txBox="1"/>
            <p:nvPr/>
          </p:nvSpPr>
          <p:spPr>
            <a:xfrm>
              <a:off x="2912338" y="412273"/>
              <a:ext cx="367408" cy="307777"/>
            </a:xfrm>
            <a:prstGeom prst="rect">
              <a:avLst/>
            </a:prstGeom>
            <a:noFill/>
          </p:spPr>
          <p:txBody>
            <a:bodyPr wrap="none" rtlCol="0">
              <a:spAutoFit/>
            </a:bodyPr>
            <a:lstStyle/>
            <a:p>
              <a:pPr algn="ctr"/>
              <a:r>
                <a:rPr lang="en-US" sz="1400" b="1" dirty="0" smtClean="0"/>
                <a:t>40</a:t>
              </a:r>
              <a:endParaRPr lang="en-US" sz="1400" b="1" dirty="0"/>
            </a:p>
          </p:txBody>
        </p:sp>
      </p:grpSp>
      <p:sp>
        <p:nvSpPr>
          <p:cNvPr id="161" name="Rectangle 160"/>
          <p:cNvSpPr/>
          <p:nvPr/>
        </p:nvSpPr>
        <p:spPr>
          <a:xfrm>
            <a:off x="3667838" y="6107373"/>
            <a:ext cx="1281072" cy="134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3704232" y="6314364"/>
            <a:ext cx="1281072" cy="134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3583720" y="6061680"/>
            <a:ext cx="1483098" cy="207749"/>
          </a:xfrm>
          <a:prstGeom prst="rect">
            <a:avLst/>
          </a:prstGeom>
          <a:noFill/>
        </p:spPr>
        <p:txBody>
          <a:bodyPr wrap="none" rtlCol="0">
            <a:spAutoFit/>
          </a:bodyPr>
          <a:lstStyle/>
          <a:p>
            <a:r>
              <a:rPr lang="en-US" sz="750" b="1" dirty="0" smtClean="0">
                <a:solidFill>
                  <a:schemeClr val="bg1">
                    <a:lumMod val="65000"/>
                  </a:schemeClr>
                </a:solidFill>
                <a:latin typeface="Arial" pitchFamily="34" charset="0"/>
                <a:cs typeface="Arial" pitchFamily="34" charset="0"/>
              </a:rPr>
              <a:t>Why Was Opportunity Lost?</a:t>
            </a:r>
            <a:endParaRPr lang="en-US" sz="750" b="1" dirty="0">
              <a:solidFill>
                <a:schemeClr val="bg1">
                  <a:lumMod val="65000"/>
                </a:schemeClr>
              </a:solidFill>
              <a:latin typeface="Arial" pitchFamily="34" charset="0"/>
              <a:cs typeface="Arial" pitchFamily="34" charset="0"/>
            </a:endParaRPr>
          </a:p>
        </p:txBody>
      </p:sp>
      <p:pic>
        <p:nvPicPr>
          <p:cNvPr id="165" name="Picture 5"/>
          <p:cNvPicPr>
            <a:picLocks noChangeAspect="1" noChangeArrowheads="1"/>
          </p:cNvPicPr>
          <p:nvPr/>
        </p:nvPicPr>
        <p:blipFill>
          <a:blip r:embed="rId4" cstate="print"/>
          <a:srcRect/>
          <a:stretch>
            <a:fillRect/>
          </a:stretch>
        </p:blipFill>
        <p:spPr bwMode="auto">
          <a:xfrm>
            <a:off x="5001797" y="6097314"/>
            <a:ext cx="136525" cy="153987"/>
          </a:xfrm>
          <a:prstGeom prst="rect">
            <a:avLst/>
          </a:prstGeom>
          <a:noFill/>
          <a:ln w="9525">
            <a:noFill/>
            <a:miter lim="800000"/>
            <a:headEnd/>
            <a:tailEnd/>
          </a:ln>
        </p:spPr>
      </p:pic>
      <p:pic>
        <p:nvPicPr>
          <p:cNvPr id="153" name="Picture 5"/>
          <p:cNvPicPr>
            <a:picLocks noChangeAspect="1" noChangeArrowheads="1"/>
          </p:cNvPicPr>
          <p:nvPr/>
        </p:nvPicPr>
        <p:blipFill>
          <a:blip r:embed="rId4" cstate="print"/>
          <a:srcRect/>
          <a:stretch>
            <a:fillRect/>
          </a:stretch>
        </p:blipFill>
        <p:spPr bwMode="auto">
          <a:xfrm>
            <a:off x="4352305" y="1985931"/>
            <a:ext cx="136525" cy="153987"/>
          </a:xfrm>
          <a:prstGeom prst="rect">
            <a:avLst/>
          </a:prstGeom>
          <a:noFill/>
          <a:ln w="9525">
            <a:noFill/>
            <a:miter lim="800000"/>
            <a:headEnd/>
            <a:tailEnd/>
          </a:ln>
        </p:spPr>
      </p:pic>
      <p:pic>
        <p:nvPicPr>
          <p:cNvPr id="158" name="Picture 5"/>
          <p:cNvPicPr>
            <a:picLocks noChangeAspect="1" noChangeArrowheads="1"/>
          </p:cNvPicPr>
          <p:nvPr/>
        </p:nvPicPr>
        <p:blipFill>
          <a:blip r:embed="rId4" cstate="print"/>
          <a:srcRect/>
          <a:stretch>
            <a:fillRect/>
          </a:stretch>
        </p:blipFill>
        <p:spPr bwMode="auto">
          <a:xfrm>
            <a:off x="4638055" y="2395506"/>
            <a:ext cx="136525" cy="153987"/>
          </a:xfrm>
          <a:prstGeom prst="rect">
            <a:avLst/>
          </a:prstGeom>
          <a:noFill/>
          <a:ln w="9525">
            <a:noFill/>
            <a:miter lim="800000"/>
            <a:headEnd/>
            <a:tailEnd/>
          </a:ln>
        </p:spPr>
      </p:pic>
      <p:pic>
        <p:nvPicPr>
          <p:cNvPr id="166" name="Picture 5"/>
          <p:cNvPicPr>
            <a:picLocks noChangeAspect="1" noChangeArrowheads="1"/>
          </p:cNvPicPr>
          <p:nvPr/>
        </p:nvPicPr>
        <p:blipFill>
          <a:blip r:embed="rId4" cstate="print"/>
          <a:srcRect/>
          <a:stretch>
            <a:fillRect/>
          </a:stretch>
        </p:blipFill>
        <p:spPr bwMode="auto">
          <a:xfrm>
            <a:off x="4799980" y="2909856"/>
            <a:ext cx="136525" cy="153987"/>
          </a:xfrm>
          <a:prstGeom prst="rect">
            <a:avLst/>
          </a:prstGeom>
          <a:noFill/>
          <a:ln w="9525">
            <a:noFill/>
            <a:miter lim="800000"/>
            <a:headEnd/>
            <a:tailEnd/>
          </a:ln>
        </p:spPr>
      </p:pic>
      <p:pic>
        <p:nvPicPr>
          <p:cNvPr id="167" name="Picture 5"/>
          <p:cNvPicPr>
            <a:picLocks noChangeAspect="1" noChangeArrowheads="1"/>
          </p:cNvPicPr>
          <p:nvPr/>
        </p:nvPicPr>
        <p:blipFill>
          <a:blip r:embed="rId4" cstate="print"/>
          <a:srcRect/>
          <a:stretch>
            <a:fillRect/>
          </a:stretch>
        </p:blipFill>
        <p:spPr bwMode="auto">
          <a:xfrm>
            <a:off x="4828555" y="3319431"/>
            <a:ext cx="136525" cy="153987"/>
          </a:xfrm>
          <a:prstGeom prst="rect">
            <a:avLst/>
          </a:prstGeom>
          <a:noFill/>
          <a:ln w="9525">
            <a:noFill/>
            <a:miter lim="800000"/>
            <a:headEnd/>
            <a:tailEnd/>
          </a:ln>
        </p:spPr>
      </p:pic>
      <p:pic>
        <p:nvPicPr>
          <p:cNvPr id="169" name="Picture 5"/>
          <p:cNvPicPr>
            <a:picLocks noChangeAspect="1" noChangeArrowheads="1"/>
          </p:cNvPicPr>
          <p:nvPr/>
        </p:nvPicPr>
        <p:blipFill>
          <a:blip r:embed="rId4" cstate="print"/>
          <a:srcRect/>
          <a:stretch>
            <a:fillRect/>
          </a:stretch>
        </p:blipFill>
        <p:spPr bwMode="auto">
          <a:xfrm>
            <a:off x="4580905" y="3748056"/>
            <a:ext cx="136525" cy="153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3744</TotalTime>
  <Words>1536</Words>
  <Application>Microsoft Office PowerPoint</Application>
  <PresentationFormat>On-screen Show (4:3)</PresentationFormat>
  <Paragraphs>376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Windward IT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adarling</dc:creator>
  <cp:lastModifiedBy>adarling</cp:lastModifiedBy>
  <cp:revision>212</cp:revision>
  <dcterms:created xsi:type="dcterms:W3CDTF">2014-06-22T09:39:43Z</dcterms:created>
  <dcterms:modified xsi:type="dcterms:W3CDTF">2014-09-10T03:36:15Z</dcterms:modified>
</cp:coreProperties>
</file>