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8" r:id="rId3"/>
    <p:sldId id="300" r:id="rId5"/>
    <p:sldId id="540" r:id="rId6"/>
    <p:sldId id="543" r:id="rId7"/>
    <p:sldId id="544" r:id="rId8"/>
    <p:sldId id="542" r:id="rId9"/>
    <p:sldId id="541" r:id="rId10"/>
    <p:sldId id="550" r:id="rId11"/>
    <p:sldId id="548" r:id="rId12"/>
    <p:sldId id="549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71" r:id="rId27"/>
    <p:sldId id="572" r:id="rId28"/>
    <p:sldId id="573" r:id="rId29"/>
    <p:sldId id="570" r:id="rId30"/>
    <p:sldId id="564" r:id="rId31"/>
    <p:sldId id="566" r:id="rId32"/>
    <p:sldId id="565" r:id="rId33"/>
    <p:sldId id="567" r:id="rId34"/>
    <p:sldId id="568" r:id="rId35"/>
    <p:sldId id="569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708" y="5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245B-A314-4E63-9697-80BD64743CC8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45F6D-BA87-48DD-8A35-EE569939B459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CE351-2BF0-48BE-A54A-43513702C2B0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6" y="2667600"/>
            <a:ext cx="7976674" cy="763200"/>
          </a:xfrm>
        </p:spPr>
        <p:txBody>
          <a:bodyPr/>
          <a:lstStyle>
            <a:lvl1pPr algn="r">
              <a:defRPr lang="en-US" sz="3600" baseline="0" dirty="0">
                <a:solidFill>
                  <a:schemeClr val="tx2"/>
                </a:solidFill>
                <a:cs typeface="ヒラギノ角ゴ Pro W3" pitchFamily="-65" charset="-128"/>
              </a:defRPr>
            </a:lvl1pPr>
          </a:lstStyle>
          <a:p>
            <a:pPr lvl="0" defTabSz="457200" eaLnBrk="0" fontAlgn="base" hangingPunct="0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26" y="3430800"/>
            <a:ext cx="7976674" cy="457200"/>
          </a:xfrm>
        </p:spPr>
        <p:txBody>
          <a:bodyPr vert="horz"/>
          <a:lstStyle>
            <a:lvl1pPr marL="0" indent="0" algn="r">
              <a:buNone/>
              <a:defRPr lang="en-US" sz="1400" baseline="0" dirty="0">
                <a:solidFill>
                  <a:schemeClr val="tx2"/>
                </a:solidFill>
                <a:ea typeface="ヒラギノ角ゴ Pro W3" pitchFamily="-65" charset="-128"/>
                <a:cs typeface="ヒラギノ角ゴ Pro W3" pitchFamily="-65" charset="-128"/>
              </a:defRPr>
            </a:lvl1pPr>
          </a:lstStyle>
          <a:p>
            <a:pPr marL="342900" lvl="0" indent="-342900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CC63-729A-4A63-B661-5B05D92A471B}" type="slidenum">
              <a:rPr lang="en-SG" smtClean="0">
                <a:solidFill>
                  <a:prstClr val="black"/>
                </a:solidFill>
              </a:rPr>
            </a:fld>
            <a:endParaRPr lang="en-SG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3027363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06" y="103868"/>
            <a:ext cx="6272464" cy="5653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51" y="818606"/>
            <a:ext cx="8878020" cy="5963830"/>
          </a:xfrm>
        </p:spPr>
        <p:txBody>
          <a:bodyPr>
            <a:normAutofit/>
          </a:bodyPr>
          <a:lstStyle>
            <a:lvl1pPr marL="444500" indent="-444500">
              <a:buFont typeface="Wingdings" panose="05000000000000000000" pitchFamily="2" charset="2"/>
              <a:buChar char="q"/>
              <a:defRPr sz="24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 3" panose="05040102010807070707" pitchFamily="18" charset="2"/>
              <a:buChar char="¶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68CC63-729A-4A63-B661-5B05D92A471B}" type="slidenum">
              <a:rPr lang="en-SG" smtClean="0">
                <a:solidFill>
                  <a:prstClr val="white"/>
                </a:solidFill>
              </a:rPr>
            </a:fld>
            <a:endParaRPr lang="en-SG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05" y="853807"/>
            <a:ext cx="4491989" cy="5860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926" y="853807"/>
            <a:ext cx="4126229" cy="5860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CC63-729A-4A63-B661-5B05D92A471B}" type="slidenum">
              <a:rPr lang="en-SG" smtClean="0">
                <a:solidFill>
                  <a:prstClr val="black"/>
                </a:solidFill>
              </a:rPr>
            </a:fld>
            <a:endParaRPr lang="en-SG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0EA1-EEEC-4B06-856E-B24A09F9CCCB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0"/>
            <a:ext cx="9144000" cy="6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91" y="103570"/>
            <a:ext cx="6272464" cy="565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defTabSz="457200" eaLnBrk="0" fontAlgn="base" hangingPunct="0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51" y="927004"/>
            <a:ext cx="8782225" cy="585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17" y="6492875"/>
            <a:ext cx="477339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6F68CC63-729A-4A63-B661-5B05D92A471B}" type="slidenum">
              <a:rPr lang="en-SG" smtClean="0">
                <a:solidFill>
                  <a:prstClr val="black"/>
                </a:solidFill>
              </a:rPr>
            </a:fld>
            <a:endParaRPr lang="en-SG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kern="1200" dirty="0">
          <a:solidFill>
            <a:schemeClr val="bg1"/>
          </a:solidFill>
          <a:latin typeface="+mj-lt"/>
          <a:ea typeface="ヒラギノ角ゴ Pro W3" pitchFamily="-65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ojectlombok.org/setup/eclips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219456"/>
            <a:ext cx="5431075" cy="886967"/>
          </a:xfrm>
        </p:spPr>
        <p:txBody>
          <a:bodyPr/>
          <a:lstStyle/>
          <a:p>
            <a:r>
              <a:rPr lang="en-SG" sz="1600" dirty="0">
                <a:solidFill>
                  <a:schemeClr val="tx1"/>
                </a:solidFill>
              </a:rPr>
              <a:t> </a:t>
            </a:r>
            <a:br>
              <a:rPr lang="en-SG" sz="1600" dirty="0">
                <a:solidFill>
                  <a:schemeClr val="tx1"/>
                </a:solidFill>
              </a:rPr>
            </a:br>
            <a:r>
              <a:rPr lang="en-SG" sz="1600" dirty="0">
                <a:solidFill>
                  <a:schemeClr val="tx1"/>
                </a:solidFill>
              </a:rPr>
              <a:t>Module: </a:t>
            </a:r>
            <a:r>
              <a:rPr lang="en-SG" sz="1600" dirty="0"/>
              <a:t>Develop Enterprise Applications</a:t>
            </a:r>
            <a:br>
              <a:rPr lang="en-SG" sz="1600" dirty="0">
                <a:solidFill>
                  <a:schemeClr val="tx1"/>
                </a:solidFill>
              </a:rPr>
            </a:br>
            <a:r>
              <a:rPr lang="en-SG" sz="1600" dirty="0">
                <a:solidFill>
                  <a:schemeClr val="tx1"/>
                </a:solidFill>
              </a:rPr>
              <a:t>Qualification: </a:t>
            </a:r>
            <a:r>
              <a:rPr lang="en-SG" sz="1600" dirty="0"/>
              <a:t>Professional Diploma in Web Development</a:t>
            </a:r>
            <a:br>
              <a:rPr lang="en-SG" sz="1600" dirty="0"/>
            </a:b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-108520" y="3981665"/>
            <a:ext cx="9188323" cy="92559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baseline="0" dirty="0">
                <a:solidFill>
                  <a:schemeClr val="tx2"/>
                </a:solidFill>
                <a:latin typeface="+mj-lt"/>
                <a:ea typeface="ヒラギノ角ゴ Pro W3" pitchFamily="-65" charset="-128"/>
                <a:cs typeface="ヒラギノ角ゴ Pro W3" pitchFamily="-65" charset="-128"/>
              </a:defRPr>
            </a:lvl1pPr>
          </a:lstStyle>
          <a:p>
            <a:r>
              <a:rPr lang="en-SG" sz="4400" dirty="0"/>
              <a:t>Introduction to Spring Boot</a:t>
            </a:r>
            <a:endParaRPr lang="en-SG" sz="4400" dirty="0"/>
          </a:p>
        </p:txBody>
      </p:sp>
      <p:sp>
        <p:nvSpPr>
          <p:cNvPr id="5" name="Subtitle 2"/>
          <p:cNvSpPr txBox="1"/>
          <p:nvPr/>
        </p:nvSpPr>
        <p:spPr>
          <a:xfrm>
            <a:off x="713725" y="5157192"/>
            <a:ext cx="8366078" cy="797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baseline="0" dirty="0">
                <a:solidFill>
                  <a:schemeClr val="tx2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By the end of this tutorial you will be able to understand the basics of Spring Boot.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Initializer - Dependency Management</a:t>
            </a:r>
            <a:endParaRPr lang="en-US"/>
          </a:p>
        </p:txBody>
      </p:sp>
      <p:pic>
        <p:nvPicPr>
          <p:cNvPr id="4" name="Content Placeholder 3" descr="02-Spring Initializr -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255" y="2080895"/>
            <a:ext cx="887793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Fixing Version Error - Only if needed!</a:t>
            </a:r>
            <a:endParaRPr lang="en-US"/>
          </a:p>
        </p:txBody>
      </p:sp>
      <p:pic>
        <p:nvPicPr>
          <p:cNvPr id="4" name="Content Placeholder 3" descr="03-Not Up To Date Erro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7035" y="1031240"/>
            <a:ext cx="2352675" cy="3067050"/>
          </a:xfrm>
          <a:prstGeom prst="rect">
            <a:avLst/>
          </a:prstGeom>
        </p:spPr>
      </p:pic>
      <p:pic>
        <p:nvPicPr>
          <p:cNvPr id="5" name="Content Placeholder 4" descr="04-Update Starter Vers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65805" y="929640"/>
            <a:ext cx="5594985" cy="2794000"/>
          </a:xfrm>
          <a:prstGeom prst="rect">
            <a:avLst/>
          </a:prstGeom>
        </p:spPr>
      </p:pic>
      <p:pic>
        <p:nvPicPr>
          <p:cNvPr id="6" name="Picture 5" descr="04-Update Maven Proj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3756025"/>
            <a:ext cx="7286625" cy="26765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8435" y="864870"/>
            <a:ext cx="3810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47205" y="77724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48505" y="3832225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 application.properties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95" y="3647440"/>
            <a:ext cx="8576310" cy="3067050"/>
          </a:xfrm>
        </p:spPr>
        <p:txBody>
          <a:bodyPr>
            <a:normAutofit/>
          </a:bodyPr>
          <a:p>
            <a:r>
              <a:rPr lang="en-US" sz="1900"/>
              <a:t>We need to create a Schema in MySQL and mention it's name in this property file.</a:t>
            </a:r>
            <a:endParaRPr lang="en-US" sz="1900"/>
          </a:p>
          <a:p>
            <a:r>
              <a:rPr lang="en-US" sz="1900"/>
              <a:t>For tutorial purposes, we will use the schema name “sb” which stands for Spring-Boot.</a:t>
            </a:r>
            <a:endParaRPr lang="en-US" sz="1900"/>
          </a:p>
          <a:p>
            <a:r>
              <a:rPr lang="en-US" sz="1900"/>
              <a:t>Then w</a:t>
            </a:r>
            <a:r>
              <a:rPr lang="en-US" sz="1900">
                <a:sym typeface="+mn-ea"/>
              </a:rPr>
              <a:t>e need to update application.properties to point to our MySQL instance on localhost.</a:t>
            </a:r>
            <a:endParaRPr lang="en-US" sz="1900"/>
          </a:p>
          <a:p>
            <a:r>
              <a:rPr lang="en-US" sz="1900"/>
              <a:t>The JPA properties ensures that Tables in Schema are automatically created/updated in case of changes in our Java Domain Objects.</a:t>
            </a:r>
            <a:endParaRPr lang="en-US" sz="1900"/>
          </a:p>
          <a:p>
            <a:r>
              <a:rPr lang="en-US" sz="1900"/>
              <a:t>We are also enabling “show_sql” and “format_sql” property to see Hibernate generated queries in a well formatted manner.</a:t>
            </a:r>
            <a:endParaRPr lang="en-US" sz="1900"/>
          </a:p>
        </p:txBody>
      </p:sp>
      <p:pic>
        <p:nvPicPr>
          <p:cNvPr id="5" name="Content Placeholder 4" descr="05-app-properti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6570" y="765810"/>
            <a:ext cx="6636385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Boot Application</a:t>
            </a:r>
            <a:endParaRPr lang="en-US"/>
          </a:p>
        </p:txBody>
      </p:sp>
      <p:pic>
        <p:nvPicPr>
          <p:cNvPr id="6" name="Content Placeholder 5" descr="07-Application 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555" y="1032510"/>
            <a:ext cx="6109970" cy="26136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46680" y="3849370"/>
            <a:ext cx="6116320" cy="28613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This is the main class which is entry point for any Spring Boot Application.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It is annotated with @SpringBootApplication which takes care of Auto-Configuration of your Boot Application, Component Scanning, IOC Container Initialization and also adds @Configuration annotation to your main class.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The key feature of Spring Boot Application is it's starter POMs and auto-configuration which enables us to focus on writing business logic with very minimal setup, without worrying about writing any boiler-plate configuration code.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b="1"/>
              <a:t>Objective</a:t>
            </a:r>
            <a:r>
              <a:rPr lang="en-US"/>
              <a:t> of this tutorial is to create REST APIs in Spring Boot which allows end-user to perform following tasks: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Register themselves to our Application Platform.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See the list and details of all users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Update and delete their details.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Layers of Application</a:t>
            </a:r>
            <a:r>
              <a:rPr lang="en-US"/>
              <a:t>: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Model</a:t>
            </a:r>
            <a:r>
              <a:rPr lang="en-US"/>
              <a:t> - Contains Java Domain Objects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Dto</a:t>
            </a:r>
            <a:r>
              <a:rPr lang="en-US"/>
              <a:t> - Contains Data Transfer Objects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Projection</a:t>
            </a:r>
            <a:r>
              <a:rPr lang="en-US"/>
              <a:t> - Contains Projection Interfaces as alternative to Dtos.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Repository</a:t>
            </a:r>
            <a:r>
              <a:rPr lang="en-US"/>
              <a:t> - Jpa Interfaces and Implementations for Persistence Layer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Service</a:t>
            </a:r>
            <a:r>
              <a:rPr lang="en-US"/>
              <a:t> - Business Logic Implementation and Transaction Management.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Controller</a:t>
            </a:r>
            <a:r>
              <a:rPr lang="en-US"/>
              <a:t> - REST Controllers for various API end-points.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Constants</a:t>
            </a:r>
            <a:r>
              <a:rPr lang="en-US"/>
              <a:t> - Interfaces containing constant values as best practice.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/>
              <a:t>Exceptions</a:t>
            </a:r>
            <a:r>
              <a:rPr lang="en-US"/>
              <a:t> - This layer defines all the custom exceptions.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Structure</a:t>
            </a:r>
            <a:endParaRPr lang="en-US"/>
          </a:p>
        </p:txBody>
      </p:sp>
      <p:pic>
        <p:nvPicPr>
          <p:cNvPr id="4" name="Content Placeholder 3" descr="09-Project 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830" y="966470"/>
            <a:ext cx="417385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Let's get started!!!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95" y="854075"/>
            <a:ext cx="4269105" cy="5860415"/>
          </a:xfrm>
        </p:spPr>
        <p:txBody>
          <a:bodyPr/>
          <a:p>
            <a:r>
              <a:rPr lang="en-US"/>
              <a:t>The crux of any Enterprise Application lies in it's </a:t>
            </a:r>
            <a:r>
              <a:rPr lang="en-US" b="1"/>
              <a:t>Data Design.</a:t>
            </a:r>
            <a:endParaRPr lang="en-US" b="1"/>
          </a:p>
          <a:p>
            <a:r>
              <a:rPr lang="en-US"/>
              <a:t>We start Data Designing by creating User model.</a:t>
            </a:r>
            <a:endParaRPr lang="en-US"/>
          </a:p>
          <a:p>
            <a:r>
              <a:rPr lang="en-US"/>
              <a:t>File -&gt; New -&gt; Class</a:t>
            </a:r>
            <a:endParaRPr lang="en-US"/>
          </a:p>
          <a:p>
            <a:r>
              <a:rPr lang="en-US"/>
              <a:t>This model will contain basic details of the user.</a:t>
            </a:r>
            <a:endParaRPr lang="en-US"/>
          </a:p>
          <a:p>
            <a:r>
              <a:rPr lang="en-US"/>
              <a:t>User model will also have Associations will Address and Role model.</a:t>
            </a:r>
            <a:endParaRPr lang="en-US"/>
          </a:p>
        </p:txBody>
      </p:sp>
      <p:pic>
        <p:nvPicPr>
          <p:cNvPr id="4" name="Content Placeholder 3" descr="08-User Class Cre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83100" y="930275"/>
            <a:ext cx="4573905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User.java</a:t>
            </a:r>
            <a:endParaRPr lang="en-US"/>
          </a:p>
        </p:txBody>
      </p:sp>
      <p:pic>
        <p:nvPicPr>
          <p:cNvPr id="5" name="Content Placeholder 4" descr="10-User Model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66825" y="783590"/>
            <a:ext cx="6695440" cy="5872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Address.java</a:t>
            </a:r>
            <a:endParaRPr lang="en-US"/>
          </a:p>
        </p:txBody>
      </p:sp>
      <p:pic>
        <p:nvPicPr>
          <p:cNvPr id="5" name="Content Placeholder 4" descr="11-Address Model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21205" y="778510"/>
            <a:ext cx="4777105" cy="5911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Role.java</a:t>
            </a:r>
            <a:endParaRPr lang="en-US"/>
          </a:p>
        </p:txBody>
      </p:sp>
      <p:pic>
        <p:nvPicPr>
          <p:cNvPr id="5" name="Content Placeholder 4" descr="12-Role Model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49680" y="1201420"/>
            <a:ext cx="6558280" cy="4569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5" y="838200"/>
          <a:ext cx="8804463" cy="45404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2640"/>
                <a:gridCol w="5270766"/>
                <a:gridCol w="2681057"/>
              </a:tblGrid>
              <a:tr h="66944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S. No.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Topic Description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Required / Optional</a:t>
                      </a:r>
                      <a:endParaRPr lang="en-SG" sz="1800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03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04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05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06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07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08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09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  <a:tr h="43011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Required</a:t>
                      </a:r>
                      <a:endParaRPr lang="en-SG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Dtos and Projections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UserDto.java and AddressDto.java</a:t>
            </a:r>
            <a:endParaRPr lang="en-US"/>
          </a:p>
        </p:txBody>
      </p:sp>
      <p:pic>
        <p:nvPicPr>
          <p:cNvPr id="6" name="Content Placeholder 5" descr="13-UserDto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740" y="1864995"/>
            <a:ext cx="4344670" cy="3559175"/>
          </a:xfrm>
          <a:prstGeom prst="rect">
            <a:avLst/>
          </a:prstGeom>
        </p:spPr>
      </p:pic>
      <p:pic>
        <p:nvPicPr>
          <p:cNvPr id="7" name="Content Placeholder 6" descr="14-AddressDt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0585" y="933450"/>
            <a:ext cx="4304030" cy="53695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RegistrationFormDto.java &amp; AddressProjection.java</a:t>
            </a:r>
            <a:endParaRPr lang="en-US" sz="2000"/>
          </a:p>
        </p:txBody>
      </p:sp>
      <p:pic>
        <p:nvPicPr>
          <p:cNvPr id="5" name="Content Placeholder 4" descr="15-RegistrationFormDto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3355" y="977265"/>
            <a:ext cx="4262120" cy="5321935"/>
          </a:xfrm>
          <a:prstGeom prst="rect">
            <a:avLst/>
          </a:prstGeom>
        </p:spPr>
      </p:pic>
      <p:pic>
        <p:nvPicPr>
          <p:cNvPr id="6" name="Content Placeholder 5" descr="16-AddressProjec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3265" y="1622425"/>
            <a:ext cx="4528820" cy="3902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Exceptions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Custom Exception Handling Mechanism through RuntimeException extended classes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RoleNotFoundException.java</a:t>
            </a:r>
            <a:endParaRPr lang="en-US"/>
          </a:p>
        </p:txBody>
      </p:sp>
      <p:pic>
        <p:nvPicPr>
          <p:cNvPr id="4" name="Content Placeholder 3" descr="24-Exception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175" y="974090"/>
            <a:ext cx="8462645" cy="55410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UserNameAlreadyInUseException.java</a:t>
            </a:r>
            <a:endParaRPr lang="en-US"/>
          </a:p>
        </p:txBody>
      </p:sp>
      <p:pic>
        <p:nvPicPr>
          <p:cNvPr id="5" name="Content Placeholder 4" descr="23-Exception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875" y="1042670"/>
            <a:ext cx="8267065" cy="51746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IncorrectDateFormatException.java</a:t>
            </a:r>
            <a:endParaRPr lang="en-US"/>
          </a:p>
        </p:txBody>
      </p:sp>
      <p:pic>
        <p:nvPicPr>
          <p:cNvPr id="4" name="Content Placeholder 3" descr="25-Exception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555" y="972820"/>
            <a:ext cx="8523605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Repositories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Persistence Layer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Repositories</a:t>
            </a:r>
            <a:endParaRPr lang="en-US"/>
          </a:p>
        </p:txBody>
      </p:sp>
      <p:pic>
        <p:nvPicPr>
          <p:cNvPr id="4" name="Content Placeholder 3" descr="17-User Repository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4175" y="909955"/>
            <a:ext cx="7114540" cy="2752090"/>
          </a:xfrm>
          <a:prstGeom prst="rect">
            <a:avLst/>
          </a:prstGeom>
          <a:ln w="12700" cmpd="sng">
            <a:solidFill>
              <a:schemeClr val="tx2"/>
            </a:solidFill>
            <a:prstDash val="solid"/>
          </a:ln>
        </p:spPr>
      </p:pic>
      <p:pic>
        <p:nvPicPr>
          <p:cNvPr id="6" name="Content Placeholder 5" descr="18-Address Repositor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66670" y="3917315"/>
            <a:ext cx="6414135" cy="1170305"/>
          </a:xfrm>
          <a:prstGeom prst="rect">
            <a:avLst/>
          </a:prstGeom>
          <a:ln w="12700" cmpd="sng">
            <a:solidFill>
              <a:schemeClr val="tx2"/>
            </a:solidFill>
            <a:prstDash val="solid"/>
          </a:ln>
        </p:spPr>
      </p:pic>
      <p:pic>
        <p:nvPicPr>
          <p:cNvPr id="7" name="Picture 6" descr="19-Role Reposito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5525770"/>
            <a:ext cx="6482715" cy="647065"/>
          </a:xfrm>
          <a:prstGeom prst="rect">
            <a:avLst/>
          </a:prstGeom>
          <a:ln w="12700" cmpd="sng">
            <a:solidFill>
              <a:schemeClr val="tx2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3989070"/>
            <a:ext cx="2385695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Service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Business Logic Layer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Spring Boot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stand-alone Spring applications</a:t>
            </a:r>
            <a:endParaRPr lang="en-SG" dirty="0"/>
          </a:p>
          <a:p>
            <a:r>
              <a:rPr lang="en-SG" dirty="0"/>
              <a:t>Embed Tomcat, Jetty or Undertow directly (no need to deploy WAR files)</a:t>
            </a:r>
            <a:endParaRPr lang="en-SG" dirty="0"/>
          </a:p>
          <a:p>
            <a:r>
              <a:rPr lang="en-SG" dirty="0"/>
              <a:t>Provide opinionated 'starter' dependencies to simplify your build configuration</a:t>
            </a:r>
            <a:endParaRPr lang="en-SG" dirty="0"/>
          </a:p>
          <a:p>
            <a:r>
              <a:rPr lang="en-SG" dirty="0"/>
              <a:t>Automatically configure Spring and 3rd party libraries whenever possible</a:t>
            </a:r>
            <a:endParaRPr lang="en-SG" dirty="0"/>
          </a:p>
          <a:p>
            <a:r>
              <a:rPr lang="en-SG" dirty="0"/>
              <a:t>Provide production-ready features such as metrics, health checks and externalized configuration</a:t>
            </a:r>
            <a:endParaRPr lang="en-SG" dirty="0"/>
          </a:p>
          <a:p>
            <a:r>
              <a:rPr lang="en-SG" dirty="0"/>
              <a:t>Absolutely no code generation and no requirement for XML configuration</a:t>
            </a:r>
            <a:endParaRPr lang="en-SG" dirty="0"/>
          </a:p>
          <a:p>
            <a:pPr lvl="1"/>
            <a:endParaRPr lang="en-S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UserService.java - Part 1</a:t>
            </a:r>
            <a:endParaRPr lang="en-US"/>
          </a:p>
        </p:txBody>
      </p:sp>
      <p:pic>
        <p:nvPicPr>
          <p:cNvPr id="7" name="Content Placeholder 6" descr="20-User Service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0695" y="856615"/>
            <a:ext cx="8145145" cy="57886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UserService.java - Part 2</a:t>
            </a:r>
            <a:endParaRPr lang="en-US"/>
          </a:p>
        </p:txBody>
      </p:sp>
      <p:pic>
        <p:nvPicPr>
          <p:cNvPr id="5" name="Content Placeholder 4" descr="21-User Service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3085" y="906145"/>
            <a:ext cx="7909560" cy="56851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Rest Controller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API Layer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UserController.java</a:t>
            </a:r>
            <a:endParaRPr lang="en-US"/>
          </a:p>
        </p:txBody>
      </p:sp>
      <p:pic>
        <p:nvPicPr>
          <p:cNvPr id="4" name="Content Placeholder 3" descr="22-User Controll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575" y="959485"/>
            <a:ext cx="8529955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1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60000" endA="900" endPos="58000" dir="5400000" sy="-100000" algn="bl" rotWithShape="0"/>
                </a:effectLst>
                <a:latin typeface="Century" panose="02040604050505020304" pitchFamily="18" charset="0"/>
              </a:rPr>
              <a:t>THANK YOU</a:t>
            </a:r>
            <a:endParaRPr lang="en-US" sz="8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  <a:reflection blurRad="6350" stA="60000" endA="900" endPos="58000" dir="5400000" sy="-100000" algn="bl" rotWithShape="0"/>
              </a:effectLst>
              <a:latin typeface="Century" panose="020406040505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Spring Boot 2.1.6.RELEASE requires Java 8 and is compatible up to Java 11 (included). </a:t>
            </a:r>
            <a:endParaRPr lang="en-SG" dirty="0"/>
          </a:p>
          <a:p>
            <a:r>
              <a:rPr lang="en-SG" dirty="0"/>
              <a:t>Spring Framework 5.1.8.RELEASE or above is also required.</a:t>
            </a:r>
            <a:endParaRPr lang="en-SG" dirty="0"/>
          </a:p>
          <a:p>
            <a:r>
              <a:rPr lang="en-SG" dirty="0"/>
              <a:t>Explicit build support is provided for the following build tools: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Spring Boot supports the following embedded servlet containers: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793" y="2667000"/>
          <a:ext cx="7611554" cy="1051560"/>
        </p:xfrm>
        <a:graphic>
          <a:graphicData uri="http://schemas.openxmlformats.org/drawingml/2006/table">
            <a:tbl>
              <a:tblPr/>
              <a:tblGrid>
                <a:gridCol w="3805777"/>
                <a:gridCol w="380577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Build Tool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Version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Maven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3.3+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Gradle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effectLst/>
                        </a:rPr>
                        <a:t>4.4+</a:t>
                      </a:r>
                      <a:endParaRPr lang="en-SG" dirty="0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5029200"/>
          <a:ext cx="7611554" cy="1402080"/>
        </p:xfrm>
        <a:graphic>
          <a:graphicData uri="http://schemas.openxmlformats.org/drawingml/2006/table">
            <a:tbl>
              <a:tblPr/>
              <a:tblGrid>
                <a:gridCol w="3805777"/>
                <a:gridCol w="380577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Name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b="1">
                          <a:effectLst/>
                        </a:rPr>
                        <a:t>Servlet Version</a:t>
                      </a:r>
                      <a:endParaRPr lang="en-SG" b="1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Tomcat 9.0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4.0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Jetty 9.4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3.1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>
                          <a:effectLst/>
                        </a:rPr>
                        <a:t>Undertow 2.0</a:t>
                      </a:r>
                      <a:endParaRPr lang="en-SG">
                        <a:effectLst/>
                      </a:endParaRPr>
                    </a:p>
                  </a:txBody>
                  <a:tcPr marL="82550" marR="82550" marT="38100" marB="381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>
                          <a:effectLst/>
                        </a:rPr>
                        <a:t>4.0</a:t>
                      </a:r>
                      <a:endParaRPr lang="en-SG" dirty="0">
                        <a:effectLst/>
                      </a:endParaRPr>
                    </a:p>
                  </a:txBody>
                  <a:tcPr marL="82550" marR="82550" marT="38100" marB="381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Installation Instruction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can use Spring Boot in the same way as any standard Java library. </a:t>
            </a:r>
            <a:endParaRPr lang="en-SG" dirty="0"/>
          </a:p>
          <a:p>
            <a:r>
              <a:rPr lang="en-SG" dirty="0"/>
              <a:t>Include the appropriate spring-boot-*.jar files on your </a:t>
            </a:r>
            <a:r>
              <a:rPr lang="en-SG" dirty="0" err="1"/>
              <a:t>classpath</a:t>
            </a:r>
            <a:r>
              <a:rPr lang="en-SG" dirty="0"/>
              <a:t>. </a:t>
            </a:r>
            <a:endParaRPr lang="en-SG" dirty="0"/>
          </a:p>
          <a:p>
            <a:r>
              <a:rPr lang="en-SG" dirty="0"/>
              <a:t>Spring Boot does not require any special tools integration, so you can use any IDE or text editor. </a:t>
            </a:r>
            <a:endParaRPr lang="en-SG" dirty="0"/>
          </a:p>
          <a:p>
            <a:r>
              <a:rPr lang="en-SG" dirty="0"/>
              <a:t>You can run and debug a Spring Boot application as you would any other Java program.</a:t>
            </a:r>
            <a:endParaRPr lang="en-SG" dirty="0"/>
          </a:p>
          <a:p>
            <a:r>
              <a:rPr lang="en-SG" dirty="0"/>
              <a:t>You could copy Spring Boot jars </a:t>
            </a:r>
            <a:endParaRPr lang="en-SG" dirty="0"/>
          </a:p>
          <a:p>
            <a:pPr lvl="1"/>
            <a:r>
              <a:rPr lang="en-SG" dirty="0"/>
              <a:t>Recommend that you use a build tool that supports dependency management (such as Maven or Gradle).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Auto-configuration: </a:t>
            </a:r>
            <a:endParaRPr lang="en-SG" b="1" dirty="0"/>
          </a:p>
          <a:p>
            <a:pPr lvl="1"/>
            <a:r>
              <a:rPr lang="en-SG" dirty="0"/>
              <a:t>Sets up your application based on the surrounding environment, as well as hints what the developers provide.</a:t>
            </a:r>
            <a:endParaRPr lang="en-SG" dirty="0"/>
          </a:p>
          <a:p>
            <a:r>
              <a:rPr lang="en-SG" b="1" dirty="0"/>
              <a:t>Standalone: </a:t>
            </a:r>
            <a:endParaRPr lang="en-SG" b="1" dirty="0"/>
          </a:p>
          <a:p>
            <a:pPr lvl="1"/>
            <a:r>
              <a:rPr lang="en-SG" dirty="0"/>
              <a:t>It's completely standalone. Hence, you don’t need to deploy your application to a web server or any special environment. Your only task is to click on the button or give out the run command, and it will start.</a:t>
            </a:r>
            <a:endParaRPr lang="en-SG" dirty="0"/>
          </a:p>
          <a:p>
            <a:r>
              <a:rPr lang="en-SG" b="1" dirty="0"/>
              <a:t>Opinionated: </a:t>
            </a:r>
            <a:r>
              <a:rPr lang="en-SG" dirty="0"/>
              <a:t>This means that the framework chooses how to things for itself. This is the point where a lot of people says "wait a minute, I do not want to participate in it." Here I encourage you to wait for a second and hold your judgment for now, because, actually, it can be a good thing.</a:t>
            </a:r>
            <a:endParaRPr lang="en-SG" dirty="0"/>
          </a:p>
          <a:p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Spring &amp; Spring Boot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819150"/>
          <a:ext cx="8610600" cy="5436822"/>
        </p:xfrm>
        <a:graphic>
          <a:graphicData uri="http://schemas.openxmlformats.org/drawingml/2006/table">
            <a:tbl>
              <a:tblPr/>
              <a:tblGrid>
                <a:gridCol w="1219200"/>
                <a:gridCol w="3912370"/>
                <a:gridCol w="3479030"/>
              </a:tblGrid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SG" sz="1400" b="1" dirty="0">
                          <a:effectLst/>
                          <a:latin typeface="Nunito Sans"/>
                        </a:rPr>
                        <a:t>Basis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4D5968"/>
                          </a:solidFill>
                          <a:effectLst/>
                          <a:latin typeface="Nunito Sans"/>
                        </a:rPr>
                        <a:t>Spring</a:t>
                      </a:r>
                      <a:endParaRPr lang="en-SG" sz="1400" dirty="0">
                        <a:solidFill>
                          <a:srgbClr val="4D5968"/>
                        </a:solidFill>
                        <a:effectLst/>
                        <a:latin typeface="Nunito Sans"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solidFill>
                            <a:srgbClr val="4D5968"/>
                          </a:solidFill>
                          <a:effectLst/>
                          <a:latin typeface="Nunito Sans"/>
                        </a:rPr>
                        <a:t>Spring Boot</a:t>
                      </a:r>
                      <a:endParaRPr lang="en-SG" sz="1400">
                        <a:solidFill>
                          <a:srgbClr val="4D5968"/>
                        </a:solidFill>
                        <a:effectLst/>
                        <a:latin typeface="Nunito Sans"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1404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Configuration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To design any spring based application, a developer needs to be taken care on manual set up on Hibernate data source, Entity Manager, Session Factory, Transaction Management everything.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To Design all those common set up, a developer doesn’t need to define everything individually, </a:t>
                      </a:r>
                      <a:r>
                        <a:rPr lang="en-SG" sz="1400" dirty="0" err="1">
                          <a:effectLst/>
                        </a:rPr>
                        <a:t>SpringBootConfiguration</a:t>
                      </a:r>
                      <a:r>
                        <a:rPr lang="en-SG" sz="1400" dirty="0">
                          <a:effectLst/>
                        </a:rPr>
                        <a:t> annotation enough to manage everything at the time of deployment.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4772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XML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>
                          <a:effectLst/>
                        </a:rPr>
                        <a:t>Spring MVC application some of the XML definition mandatory to manage.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Configuring Spring Boot Application nothing needs to be managed, the only annotation managed everything.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0298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Controlling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>
                          <a:effectLst/>
                        </a:rPr>
                        <a:t>As configuration can be easily handled by manually, so Spring or Spring MVC can manage to not loading some of the unwanted default features for that specific application.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In case of Spring Boot, it automatically handled on default loading part, so the developer doesn’t have as such concept of not loading some of the specific unusable spring default features.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0298">
                <a:tc>
                  <a:txBody>
                    <a:bodyPr/>
                    <a:lstStyle/>
                    <a:p>
                      <a:pPr algn="l"/>
                      <a:r>
                        <a:rPr lang="en-SG" sz="1400" b="1">
                          <a:effectLst/>
                          <a:latin typeface="Nunito Sans"/>
                        </a:rPr>
                        <a:t>Use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>
                          <a:effectLst/>
                        </a:rPr>
                        <a:t>Better to use if application type or characteristics are purely defined.</a:t>
                      </a:r>
                      <a:endParaRPr lang="en-SG" sz="140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effectLst/>
                        </a:rPr>
                        <a:t>Better to use where application type of functionality for future use not properly defined. As integrating any Spring specific feature will be auto-configured in here, so no need any additional configuration.</a:t>
                      </a:r>
                      <a:endParaRPr lang="en-SG" sz="1400" dirty="0">
                        <a:effectLst/>
                      </a:endParaRPr>
                    </a:p>
                  </a:txBody>
                  <a:tcPr marL="37035" marR="37035" marT="18518" marB="18518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06" y="103868"/>
            <a:ext cx="6272464" cy="565315"/>
          </a:xfrm>
        </p:spPr>
        <p:txBody>
          <a:bodyPr/>
          <a:p>
            <a:r>
              <a:rPr lang="en-US"/>
              <a:t>Project Setup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55" y="1123315"/>
            <a:ext cx="8877935" cy="4008120"/>
          </a:xfrm>
        </p:spPr>
        <p:txBody>
          <a:bodyPr/>
          <a:p>
            <a:r>
              <a:rPr lang="en-US"/>
              <a:t>Create project from Spring Initializer as shown below slides</a:t>
            </a:r>
            <a:endParaRPr lang="en-US"/>
          </a:p>
          <a:p>
            <a:r>
              <a:rPr lang="en-US"/>
              <a:t>Configure your IDE (Spring Tools Suite or Eclipse) for </a:t>
            </a:r>
            <a:r>
              <a:rPr lang="en-US">
                <a:hlinkClick r:id="rId1" tooltip="" action="ppaction://hlinkfile"/>
              </a:rPr>
              <a:t>Lombok</a:t>
            </a:r>
            <a:endParaRPr lang="en-US"/>
          </a:p>
          <a:p>
            <a:r>
              <a:rPr lang="en-US"/>
              <a:t>Start the IDE and import the starter project created in 1st step.</a:t>
            </a:r>
            <a:endParaRPr lang="en-US"/>
          </a:p>
          <a:p>
            <a:r>
              <a:rPr lang="en-US"/>
              <a:t>File -&gt; Import -&gt; Existing Maven Project</a:t>
            </a:r>
            <a:endParaRPr lang="en-US"/>
          </a:p>
          <a:p>
            <a:r>
              <a:rPr lang="en-US"/>
              <a:t>Examine the directory structure of project and following files:</a:t>
            </a:r>
            <a:endParaRPr lang="en-US"/>
          </a:p>
          <a:p>
            <a:pPr lvl="1"/>
            <a:r>
              <a:rPr lang="en-US" sz="2000"/>
              <a:t>pom.xml</a:t>
            </a:r>
            <a:endParaRPr lang="en-US" sz="2000"/>
          </a:p>
          <a:p>
            <a:pPr lvl="1"/>
            <a:r>
              <a:rPr lang="en-US" sz="2000"/>
              <a:t>application.properties</a:t>
            </a:r>
            <a:endParaRPr lang="en-US" sz="2000"/>
          </a:p>
          <a:p>
            <a:pPr lvl="1"/>
            <a:r>
              <a:rPr lang="en-US" sz="2000"/>
              <a:t>ApplicationTest.java (it may be AppApplicationTest.java or something else)</a:t>
            </a:r>
            <a:endParaRPr lang="en-US" sz="2000"/>
          </a:p>
          <a:p>
            <a:pPr lvl="1"/>
            <a:r>
              <a:rPr lang="en-US">
                <a:sym typeface="+mn-ea"/>
              </a:rPr>
              <a:t>Application.java (it may be AppApplication.java </a:t>
            </a:r>
            <a:r>
              <a:rPr lang="en-US">
                <a:sym typeface="+mn-ea"/>
              </a:rPr>
              <a:t>or something else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Spring Initializer - Basic Configuration</a:t>
            </a:r>
            <a:endParaRPr lang="en-US"/>
          </a:p>
        </p:txBody>
      </p:sp>
      <p:pic>
        <p:nvPicPr>
          <p:cNvPr id="4" name="Content Placeholder 3" descr="01-Spring Initializr -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800" y="1347470"/>
            <a:ext cx="8791575" cy="490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U01 IU Name">
  <a:themeElements>
    <a:clrScheme name="Custom 1">
      <a:dk1>
        <a:sysClr val="windowText" lastClr="000000"/>
      </a:dk1>
      <a:lt1>
        <a:sysClr val="window" lastClr="FFFFFF"/>
      </a:lt1>
      <a:dk2>
        <a:srgbClr val="93176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6766</Words>
  <Application>WPS Presentation</Application>
  <PresentationFormat>On-screen Show (4:3)</PresentationFormat>
  <Paragraphs>259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SimSun</vt:lpstr>
      <vt:lpstr>Wingdings</vt:lpstr>
      <vt:lpstr>ヒラギノ角ゴ Pro W3</vt:lpstr>
      <vt:lpstr>Wingdings 3</vt:lpstr>
      <vt:lpstr>Calibri</vt:lpstr>
      <vt:lpstr>Nunito Sans</vt:lpstr>
      <vt:lpstr>Liberation Mono</vt:lpstr>
      <vt:lpstr>Century</vt:lpstr>
      <vt:lpstr>Microsoft YaHei</vt:lpstr>
      <vt:lpstr>Arial Unicode MS</vt:lpstr>
      <vt:lpstr>Yu Gothic</vt:lpstr>
      <vt:lpstr>Wingdings</vt:lpstr>
      <vt:lpstr>IU01 IU Name</vt:lpstr>
      <vt:lpstr>  Module: Develop Enterprise Applications Qualification: Professional Diploma in Web Development </vt:lpstr>
      <vt:lpstr>Contents</vt:lpstr>
      <vt:lpstr>Introduction to Spring Boot</vt:lpstr>
      <vt:lpstr>System Requirements</vt:lpstr>
      <vt:lpstr>Installation Instruction</vt:lpstr>
      <vt:lpstr>Notable Features</vt:lpstr>
      <vt:lpstr>Difference Between Spring &amp; Spring Boot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Dtos and Projections</vt:lpstr>
      <vt:lpstr>PowerPoint 演示文稿</vt:lpstr>
      <vt:lpstr>PowerPoint 演示文稿</vt:lpstr>
      <vt:lpstr>PowerPoint 演示文稿</vt:lpstr>
      <vt:lpstr>Repositories</vt:lpstr>
      <vt:lpstr>PowerPoint 演示文稿</vt:lpstr>
      <vt:lpstr>Repositories</vt:lpstr>
      <vt:lpstr>PowerPoint 演示文稿</vt:lpstr>
      <vt:lpstr>PowerPoint 演示文稿</vt:lpstr>
      <vt:lpstr>Service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 1. Introduction to World Wide Web</dc:title>
  <dc:creator>TOSHIBA</dc:creator>
  <cp:lastModifiedBy>vishal.rangras</cp:lastModifiedBy>
  <cp:revision>1884</cp:revision>
  <dcterms:created xsi:type="dcterms:W3CDTF">2016-02-28T12:00:00Z</dcterms:created>
  <dcterms:modified xsi:type="dcterms:W3CDTF">2019-07-23T18:17:06Z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