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4" r:id="rId7"/>
    <p:sldId id="267"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3" d="100"/>
          <a:sy n="73"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10/31/2021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helpguide.org/articles/stress/stress-managemen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gingcare.com/articles/exercise-benefits-for-the-elderly-95383.htm" TargetMode="External"/><Relationship Id="rId2" Type="http://schemas.openxmlformats.org/officeDocument/2006/relationships/hyperlink" Target="https://www.agingcare.com/articles/high-blood-pressure-in-seniors-108019.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Autofit/>
          </a:bodyPr>
          <a:lstStyle/>
          <a:p>
            <a:r>
              <a:rPr lang="en-US" sz="6600" b="1" dirty="0" smtClean="0">
                <a:solidFill>
                  <a:srgbClr val="FF0000"/>
                </a:solidFill>
              </a:rPr>
              <a:t>welcome</a:t>
            </a:r>
            <a:endParaRPr lang="en-US" sz="66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3472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2181496"/>
            <a:ext cx="6718433" cy="207601"/>
          </a:xfrm>
        </p:spPr>
        <p:txBody>
          <a:bodyPr>
            <a:normAutofit fontScale="90000"/>
          </a:bodyPr>
          <a:lstStyle/>
          <a:p>
            <a:r>
              <a:rPr lang="en-US" dirty="0" smtClean="0">
                <a:solidFill>
                  <a:schemeClr val="tx1">
                    <a:lumMod val="75000"/>
                    <a:lumOff val="25000"/>
                  </a:schemeClr>
                </a:solidFill>
              </a:rPr>
              <a:t/>
            </a:r>
            <a:br>
              <a:rPr lang="en-US" dirty="0" smtClean="0">
                <a:solidFill>
                  <a:schemeClr val="tx1">
                    <a:lumMod val="75000"/>
                    <a:lumOff val="25000"/>
                  </a:schemeClr>
                </a:solidFill>
              </a:rPr>
            </a:br>
            <a:r>
              <a:rPr lang="en-US" dirty="0" smtClean="0">
                <a:solidFill>
                  <a:schemeClr val="tx1">
                    <a:lumMod val="75000"/>
                    <a:lumOff val="25000"/>
                  </a:schemeClr>
                </a:solidFill>
              </a:rPr>
              <a:t/>
            </a:r>
            <a:br>
              <a:rPr lang="en-US" dirty="0" smtClean="0">
                <a:solidFill>
                  <a:schemeClr val="tx1">
                    <a:lumMod val="75000"/>
                    <a:lumOff val="25000"/>
                  </a:schemeClr>
                </a:solidFill>
              </a:rPr>
            </a:br>
            <a:r>
              <a:rPr lang="en-US" dirty="0">
                <a:solidFill>
                  <a:schemeClr val="tx1">
                    <a:lumMod val="75000"/>
                    <a:lumOff val="25000"/>
                  </a:schemeClr>
                </a:solidFill>
              </a:rPr>
              <a:t>GYAN GANGA INSTITUTE OF</a:t>
            </a:r>
            <a:br>
              <a:rPr lang="en-US" dirty="0">
                <a:solidFill>
                  <a:schemeClr val="tx1">
                    <a:lumMod val="75000"/>
                    <a:lumOff val="25000"/>
                  </a:schemeClr>
                </a:solidFill>
              </a:rPr>
            </a:br>
            <a:r>
              <a:rPr lang="en-US" dirty="0">
                <a:solidFill>
                  <a:schemeClr val="tx1">
                    <a:lumMod val="75000"/>
                    <a:lumOff val="25000"/>
                  </a:schemeClr>
                </a:solidFill>
              </a:rPr>
              <a:t>TECHNOLOGY AND </a:t>
            </a:r>
            <a:r>
              <a:rPr lang="en-US" dirty="0" smtClean="0">
                <a:solidFill>
                  <a:schemeClr val="tx1">
                    <a:lumMod val="75000"/>
                    <a:lumOff val="25000"/>
                  </a:schemeClr>
                </a:solidFill>
              </a:rPr>
              <a:t>SCIENCES,JABALPUR(MP)</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a:r>
            <a:br>
              <a:rPr lang="en-US" dirty="0">
                <a:solidFill>
                  <a:schemeClr val="tx1">
                    <a:lumMod val="75000"/>
                    <a:lumOff val="25000"/>
                  </a:schemeClr>
                </a:solidFill>
              </a:rPr>
            </a:br>
            <a:r>
              <a:rPr lang="en-US" dirty="0" smtClean="0">
                <a:solidFill>
                  <a:schemeClr val="tx1">
                    <a:lumMod val="75000"/>
                    <a:lumOff val="25000"/>
                  </a:schemeClr>
                </a:solidFill>
              </a:rPr>
              <a:t/>
            </a:r>
            <a:br>
              <a:rPr lang="en-US" dirty="0" smtClean="0">
                <a:solidFill>
                  <a:schemeClr val="tx1">
                    <a:lumMod val="75000"/>
                    <a:lumOff val="25000"/>
                  </a:schemeClr>
                </a:solidFill>
              </a:rPr>
            </a:br>
            <a:r>
              <a:rPr lang="en-US" b="1" dirty="0" smtClean="0">
                <a:solidFill>
                  <a:schemeClr val="tx2"/>
                </a:solidFill>
              </a:rPr>
              <a:t>Name:  JIGYASA KOURAV</a:t>
            </a:r>
            <a:br>
              <a:rPr lang="en-US" b="1" dirty="0" smtClean="0">
                <a:solidFill>
                  <a:schemeClr val="tx2"/>
                </a:solidFill>
              </a:rPr>
            </a:br>
            <a:r>
              <a:rPr lang="en-US" b="1" dirty="0" smtClean="0">
                <a:solidFill>
                  <a:schemeClr val="tx2"/>
                </a:solidFill>
              </a:rPr>
              <a:t>Course:  </a:t>
            </a:r>
            <a:r>
              <a:rPr lang="en-US" b="1" dirty="0" err="1" smtClean="0">
                <a:solidFill>
                  <a:schemeClr val="tx2"/>
                </a:solidFill>
              </a:rPr>
              <a:t>B.tech</a:t>
            </a:r>
            <a:r>
              <a:rPr lang="en-US" b="1" dirty="0" smtClean="0">
                <a:solidFill>
                  <a:schemeClr val="tx2"/>
                </a:solidFill>
              </a:rPr>
              <a:t/>
            </a:r>
            <a:br>
              <a:rPr lang="en-US" b="1" dirty="0" smtClean="0">
                <a:solidFill>
                  <a:schemeClr val="tx2"/>
                </a:solidFill>
              </a:rPr>
            </a:br>
            <a:r>
              <a:rPr lang="en-US" b="1" dirty="0" smtClean="0">
                <a:solidFill>
                  <a:schemeClr val="tx2"/>
                </a:solidFill>
              </a:rPr>
              <a:t>Stream: Computer science and            technology.</a:t>
            </a:r>
            <a:br>
              <a:rPr lang="en-US" b="1" dirty="0" smtClean="0">
                <a:solidFill>
                  <a:schemeClr val="tx2"/>
                </a:solidFill>
              </a:rPr>
            </a:br>
            <a:endParaRPr lang="en-US" b="1" dirty="0">
              <a:solidFill>
                <a:schemeClr val="tx2"/>
              </a:solidFill>
            </a:endParaRP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narVert">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anchor="t" anchorCtr="0">
            <a:normAutofit fontScale="90000"/>
          </a:bodyPr>
          <a:lstStyle/>
          <a:p>
            <a:r>
              <a:rPr lang="en-IN" dirty="0" smtClean="0">
                <a:solidFill>
                  <a:schemeClr val="tx1">
                    <a:lumMod val="85000"/>
                    <a:lumOff val="15000"/>
                    <a:alpha val="97000"/>
                  </a:schemeClr>
                </a:solidFill>
                <a:effectLst>
                  <a:outerShdw blurRad="50800" dist="38100" dir="5400000" algn="t" rotWithShape="0">
                    <a:prstClr val="black">
                      <a:alpha val="40000"/>
                    </a:prstClr>
                  </a:outerShdw>
                </a:effectLst>
              </a:rPr>
              <a:t>Problem statement:</a:t>
            </a:r>
            <a:br>
              <a:rPr lang="en-IN" dirty="0" smtClean="0">
                <a:solidFill>
                  <a:schemeClr val="tx1">
                    <a:lumMod val="85000"/>
                    <a:lumOff val="15000"/>
                    <a:alpha val="97000"/>
                  </a:schemeClr>
                </a:solidFill>
                <a:effectLst>
                  <a:outerShdw blurRad="50800" dist="38100" dir="5400000" algn="t" rotWithShape="0">
                    <a:prstClr val="black">
                      <a:alpha val="40000"/>
                    </a:prstClr>
                  </a:outerShdw>
                </a:effectLst>
              </a:rPr>
            </a:br>
            <a:r>
              <a:rPr lang="en-IN" dirty="0" smtClean="0">
                <a:solidFill>
                  <a:schemeClr val="tx1">
                    <a:lumMod val="85000"/>
                    <a:lumOff val="15000"/>
                    <a:alpha val="97000"/>
                  </a:schemeClr>
                </a:solidFill>
                <a:effectLst>
                  <a:outerShdw blurRad="50800" dist="38100" dir="5400000" algn="t" rotWithShape="0">
                    <a:prstClr val="black">
                      <a:alpha val="40000"/>
                    </a:prstClr>
                  </a:outerShdw>
                </a:effectLst>
              </a:rPr>
              <a:t/>
            </a:r>
            <a:br>
              <a:rPr lang="en-IN" dirty="0" smtClean="0">
                <a:solidFill>
                  <a:schemeClr val="tx1">
                    <a:lumMod val="85000"/>
                    <a:lumOff val="15000"/>
                    <a:alpha val="97000"/>
                  </a:schemeClr>
                </a:solidFill>
                <a:effectLst>
                  <a:outerShdw blurRad="50800" dist="38100" dir="5400000" algn="t" rotWithShape="0">
                    <a:prstClr val="black">
                      <a:alpha val="40000"/>
                    </a:prstClr>
                  </a:outerShdw>
                </a:effectLst>
              </a:rPr>
            </a:br>
            <a:endParaRPr lang="en-IN" dirty="0">
              <a:noFill/>
              <a:effectLst>
                <a:outerShdw blurRad="60007" dist="310007" dir="7680000" sy="30000" kx="1300200" algn="ctr" rotWithShape="0">
                  <a:prstClr val="black">
                    <a:alpha val="32000"/>
                  </a:prstClr>
                </a:outerShdw>
              </a:effectLst>
            </a:endParaRPr>
          </a:p>
        </p:txBody>
      </p:sp>
      <p:sp>
        <p:nvSpPr>
          <p:cNvPr id="3" name="Subtitle 2"/>
          <p:cNvSpPr>
            <a:spLocks noGrp="1"/>
          </p:cNvSpPr>
          <p:nvPr>
            <p:ph type="subTitle" idx="1"/>
          </p:nvPr>
        </p:nvSpPr>
        <p:spPr>
          <a:xfrm>
            <a:off x="1629103" y="3463446"/>
            <a:ext cx="8933797" cy="1561514"/>
          </a:xfrm>
          <a:gradFill>
            <a:gsLst>
              <a:gs pos="43364">
                <a:srgbClr val="FACBC3"/>
              </a:gs>
              <a:gs pos="0">
                <a:schemeClr val="accent1">
                  <a:lumMod val="5000"/>
                  <a:lumOff val="95000"/>
                </a:schemeClr>
              </a:gs>
              <a:gs pos="74000">
                <a:schemeClr val="tx2">
                  <a:lumMod val="60000"/>
                  <a:lumOff val="40000"/>
                </a:schemeClr>
              </a:gs>
              <a:gs pos="85000">
                <a:schemeClr val="accent1">
                  <a:lumMod val="45000"/>
                  <a:lumOff val="55000"/>
                </a:schemeClr>
              </a:gs>
              <a:gs pos="100000">
                <a:schemeClr val="accent1">
                  <a:lumMod val="30000"/>
                  <a:lumOff val="70000"/>
                </a:schemeClr>
              </a:gs>
            </a:gsLst>
            <a:lin ang="5400000" scaled="1"/>
          </a:gradFill>
        </p:spPr>
        <p:txBody>
          <a:bodyPr>
            <a:normAutofit fontScale="77500" lnSpcReduction="20000"/>
          </a:bodyPr>
          <a:lstStyle/>
          <a:p>
            <a:r>
              <a:rPr lang="en-IN" sz="4400" i="1" dirty="0" smtClean="0"/>
              <a:t>-- How can you help </a:t>
            </a:r>
            <a:r>
              <a:rPr lang="en-IN" sz="4400" i="1" dirty="0" err="1" smtClean="0"/>
              <a:t>Sunita</a:t>
            </a:r>
            <a:r>
              <a:rPr lang="en-IN" sz="4400" i="1" dirty="0" smtClean="0"/>
              <a:t> Sharma</a:t>
            </a:r>
          </a:p>
          <a:p>
            <a:r>
              <a:rPr lang="en-IN" sz="4400" i="1" dirty="0" smtClean="0"/>
              <a:t>(65+ years old) to live a healthier </a:t>
            </a:r>
          </a:p>
          <a:p>
            <a:r>
              <a:rPr lang="en-IN" sz="4400" i="1" dirty="0" smtClean="0"/>
              <a:t>and better life?</a:t>
            </a:r>
          </a:p>
          <a:p>
            <a:endParaRPr lang="en-IN" sz="4400" dirty="0"/>
          </a:p>
        </p:txBody>
      </p:sp>
    </p:spTree>
    <p:extLst>
      <p:ext uri="{BB962C8B-B14F-4D97-AF65-F5344CB8AC3E}">
        <p14:creationId xmlns:p14="http://schemas.microsoft.com/office/powerpoint/2010/main" val="76223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Staying healthy and feeling your best is important at any age.</a:t>
            </a:r>
            <a:br>
              <a:rPr lang="en-US" dirty="0"/>
            </a:br>
            <a:endParaRPr lang="en-IN" dirty="0"/>
          </a:p>
        </p:txBody>
      </p:sp>
      <p:sp>
        <p:nvSpPr>
          <p:cNvPr id="3" name="Content Placeholder 2"/>
          <p:cNvSpPr>
            <a:spLocks noGrp="1"/>
          </p:cNvSpPr>
          <p:nvPr>
            <p:ph idx="1"/>
          </p:nvPr>
        </p:nvSpPr>
        <p:spPr/>
        <p:txBody>
          <a:bodyPr/>
          <a:lstStyle/>
          <a:p>
            <a:r>
              <a:rPr lang="en-US" dirty="0"/>
              <a:t>As </a:t>
            </a:r>
            <a:r>
              <a:rPr lang="en-US" dirty="0" smtClean="0"/>
              <a:t>people  </a:t>
            </a:r>
            <a:r>
              <a:rPr lang="en-US" dirty="0"/>
              <a:t>grow older, </a:t>
            </a:r>
            <a:r>
              <a:rPr lang="en-US" dirty="0" smtClean="0"/>
              <a:t>they  </a:t>
            </a:r>
            <a:r>
              <a:rPr lang="en-US" dirty="0"/>
              <a:t>experience an increasing number of major life changes, including career transitions and retirement, children leaving home, the loss of loved ones, physical and health challenges—and even a loss of independence. How we handle and grow from these changes is often the key to healthy aging</a:t>
            </a:r>
            <a:r>
              <a:rPr lang="en-US" dirty="0" smtClean="0"/>
              <a:t>.</a:t>
            </a:r>
          </a:p>
          <a:p>
            <a:r>
              <a:rPr lang="en-US" dirty="0"/>
              <a:t>There are some diseases that become more common as we age. However, getting older does not automatically mean poor health or that you will be confined to a walker or wheelchair. Plenty of older adults enjoy vigorous health, often better than many younger people. Preventive measures like healthy eating, exercising, and </a:t>
            </a:r>
            <a:r>
              <a:rPr lang="en-US" dirty="0">
                <a:hlinkClick r:id="rId2"/>
              </a:rPr>
              <a:t>managing stress</a:t>
            </a:r>
            <a:r>
              <a:rPr lang="en-US" dirty="0"/>
              <a:t> can help reduce the risk of chronic disease or injuries later in </a:t>
            </a:r>
            <a:r>
              <a:rPr lang="en-US" dirty="0" smtClean="0"/>
              <a:t>life</a:t>
            </a:r>
            <a:endParaRPr lang="en-US" dirty="0"/>
          </a:p>
          <a:p>
            <a:r>
              <a:rPr lang="en-US" dirty="0"/>
              <a:t> One of the more damaging myths of aging is that after a certain age, you just won’t be able to try anything new or contribute to things anymore. The opposite is true. Middle-aged and older adults are just as capable of learning new things and thriving in new environments, plus they have the wisdom that comes with life experience. If you believe in and have confidence in yourself, you are setting up a positive environment for change no matter what your age.</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45506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My proposed solution:</a:t>
            </a:r>
            <a:br>
              <a:rPr lang="en-IN" dirty="0" smtClean="0"/>
            </a:br>
            <a:r>
              <a:rPr lang="en-IN" dirty="0"/>
              <a:t/>
            </a:r>
            <a:br>
              <a:rPr lang="en-IN" dirty="0"/>
            </a:br>
            <a:endParaRPr lang="en-IN" dirty="0"/>
          </a:p>
        </p:txBody>
      </p:sp>
      <p:sp>
        <p:nvSpPr>
          <p:cNvPr id="3" name="Content Placeholder 2"/>
          <p:cNvSpPr>
            <a:spLocks noGrp="1"/>
          </p:cNvSpPr>
          <p:nvPr>
            <p:ph idx="1"/>
          </p:nvPr>
        </p:nvSpPr>
        <p:spPr>
          <a:xfrm>
            <a:off x="1066800" y="1645920"/>
            <a:ext cx="10058400" cy="4656406"/>
          </a:xfrm>
        </p:spPr>
        <p:txBody>
          <a:bodyPr>
            <a:normAutofit/>
          </a:bodyPr>
          <a:lstStyle/>
          <a:p>
            <a:pPr marL="0" indent="0">
              <a:buNone/>
            </a:pPr>
            <a:r>
              <a:rPr lang="en-IN" sz="1800" dirty="0" smtClean="0"/>
              <a:t>As </a:t>
            </a:r>
            <a:r>
              <a:rPr lang="en-IN" sz="2000" dirty="0" smtClean="0"/>
              <a:t>we have seen in previous slide that </a:t>
            </a:r>
            <a:r>
              <a:rPr lang="en-US" sz="2000" dirty="0"/>
              <a:t>Getting older can be very lonely</a:t>
            </a:r>
            <a:r>
              <a:rPr lang="en-US" dirty="0"/>
              <a:t>. </a:t>
            </a:r>
            <a:r>
              <a:rPr lang="en-IN" sz="2000" dirty="0" smtClean="0"/>
              <a:t> what matters the most is ones “HAPPINESS”.As a young citizen of our society  it becomes our duty to shower happiness in the life of elderly people of our home as well as our  surrounding.</a:t>
            </a:r>
          </a:p>
          <a:p>
            <a:pPr marL="0" indent="0">
              <a:buNone/>
            </a:pPr>
            <a:r>
              <a:rPr lang="en-IN" sz="2000" dirty="0" smtClean="0"/>
              <a:t>Therefore, I have come up with a solution .We have seen that there are many families which own pet and most of the time both men and women go for a job . Now it becomes difficult for them to take care of their pet and office together  .So, my website will propose a solution that  the pets of these owner will be given to elderly  people  who can spend time with them for whole day and return to the owner in the evening. Thus ,this solution will help to heal old people  as  </a:t>
            </a:r>
            <a:r>
              <a:rPr lang="en-US" sz="2000" dirty="0"/>
              <a:t>Animals can help reduce stress, lower </a:t>
            </a:r>
            <a:r>
              <a:rPr lang="en-US" sz="2000" b="1" dirty="0">
                <a:hlinkClick r:id="rId2"/>
              </a:rPr>
              <a:t>blood pressure</a:t>
            </a:r>
            <a:r>
              <a:rPr lang="en-US" sz="2000" dirty="0"/>
              <a:t>, and increase social interaction and physical activity. Pets provide other intangibles, too. “Dogs and cats live very much in the present</a:t>
            </a:r>
            <a:r>
              <a:rPr lang="en-US" sz="2000" dirty="0" smtClean="0"/>
              <a:t>, “</a:t>
            </a:r>
            <a:r>
              <a:rPr lang="en-US" sz="2000" dirty="0"/>
              <a:t>They don’t worry about tomorrow, which can be a very scary concept for an older person. </a:t>
            </a:r>
            <a:r>
              <a:rPr lang="en-US" dirty="0"/>
              <a:t> </a:t>
            </a:r>
            <a:r>
              <a:rPr lang="en-US" sz="1800" dirty="0"/>
              <a:t>Pets can also have an astounding effect on symptoms of depression and feelings of </a:t>
            </a:r>
            <a:r>
              <a:rPr lang="en-US" sz="1800" dirty="0" smtClean="0"/>
              <a:t>loneliness</a:t>
            </a:r>
            <a:r>
              <a:rPr lang="en-US" sz="1800" dirty="0"/>
              <a:t> </a:t>
            </a:r>
            <a:r>
              <a:rPr lang="en-US" sz="1800" dirty="0" smtClean="0"/>
              <a:t>.“</a:t>
            </a:r>
            <a:r>
              <a:rPr lang="en-US" sz="1800" dirty="0"/>
              <a:t>Dogs can be wonderful companions who encourage a senior to </a:t>
            </a:r>
            <a:r>
              <a:rPr lang="en-US" sz="1800" b="1" dirty="0">
                <a:hlinkClick r:id="rId3"/>
              </a:rPr>
              <a:t>exercise</a:t>
            </a:r>
            <a:r>
              <a:rPr lang="en-US" sz="1800" dirty="0"/>
              <a:t>,”</a:t>
            </a:r>
            <a:endParaRPr lang="en-IN" sz="1800" dirty="0" smtClean="0"/>
          </a:p>
          <a:p>
            <a:pPr marL="0" indent="0">
              <a:buNone/>
            </a:pPr>
            <a:endParaRPr lang="en-IN" sz="1800" dirty="0"/>
          </a:p>
          <a:p>
            <a:pPr marL="0" indent="0">
              <a:buNone/>
            </a:pPr>
            <a:endParaRPr lang="en-IN" sz="2000" dirty="0" smtClean="0"/>
          </a:p>
          <a:p>
            <a:pPr marL="0" indent="0">
              <a:buNone/>
            </a:pPr>
            <a:endParaRPr lang="en-IN" sz="2000" dirty="0" smtClean="0"/>
          </a:p>
        </p:txBody>
      </p:sp>
    </p:spTree>
    <p:extLst>
      <p:ext uri="{BB962C8B-B14F-4D97-AF65-F5344CB8AC3E}">
        <p14:creationId xmlns:p14="http://schemas.microsoft.com/office/powerpoint/2010/main" val="413828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04" t="6365" r="12598" b="-5284"/>
          <a:stretch/>
        </p:blipFill>
        <p:spPr>
          <a:xfrm>
            <a:off x="-1267097" y="313510"/>
            <a:ext cx="15009223" cy="6544490"/>
          </a:xfrm>
        </p:spPr>
      </p:pic>
    </p:spTree>
    <p:extLst>
      <p:ext uri="{BB962C8B-B14F-4D97-AF65-F5344CB8AC3E}">
        <p14:creationId xmlns:p14="http://schemas.microsoft.com/office/powerpoint/2010/main" val="172011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66800" y="313508"/>
            <a:ext cx="10058400" cy="3788229"/>
          </a:xfrm>
        </p:spPr>
        <p:txBody>
          <a:bodyPr>
            <a:noAutofit/>
          </a:bodyPr>
          <a:lstStyle/>
          <a:p>
            <a:r>
              <a:rPr lang="en-IN" sz="2000" dirty="0" smtClean="0"/>
              <a:t>This use case explains whole concept of the website.. The senior citizen will  choose the pet they want to live  for whole day.</a:t>
            </a:r>
          </a:p>
          <a:p>
            <a:r>
              <a:rPr lang="en-IN" sz="2000" dirty="0" smtClean="0"/>
              <a:t>There will be integrated payment gateway as well . Owner and elderly people  will have flexibility when to start and stop the services. This will be the best solution for old age people who love pets and also who are able to move and walk  properly  .</a:t>
            </a:r>
          </a:p>
          <a:p>
            <a:pPr marL="0" indent="0">
              <a:buNone/>
            </a:pPr>
            <a:r>
              <a:rPr lang="en-IN" sz="2000" dirty="0" smtClean="0"/>
              <a:t>Also, we will add categories of old people who can adopt  pet because there can be old people who are under threat of a serve diseases like paralysis, or  they are too old to take care of pets .</a:t>
            </a:r>
            <a:r>
              <a:rPr lang="en-IN" sz="2000" dirty="0"/>
              <a:t> </a:t>
            </a:r>
            <a:r>
              <a:rPr lang="en-IN" sz="2000" dirty="0" smtClean="0"/>
              <a:t>Therefore, we cannot allow those people to hire pet.</a:t>
            </a:r>
          </a:p>
          <a:p>
            <a:pPr marL="0" indent="0">
              <a:buNone/>
            </a:pPr>
            <a:r>
              <a:rPr lang="en-US" sz="2000" dirty="0"/>
              <a:t> Cats and dogs are the most common types of pets owned by the elderly, but rabbits, guinea pigs, birds and turtles are also popular choices. Pet ownership can</a:t>
            </a:r>
            <a:r>
              <a:rPr lang="en-US" sz="2000" dirty="0" smtClean="0"/>
              <a:t>:</a:t>
            </a:r>
          </a:p>
          <a:p>
            <a:r>
              <a:rPr lang="en-US" sz="2000" dirty="0" smtClean="0"/>
              <a:t>Relieve stress</a:t>
            </a:r>
          </a:p>
          <a:p>
            <a:r>
              <a:rPr lang="en-US" sz="2000" dirty="0" smtClean="0"/>
              <a:t>Lower  blood pressure</a:t>
            </a:r>
            <a:endParaRPr lang="en-US" sz="2000" dirty="0"/>
          </a:p>
          <a:p>
            <a:r>
              <a:rPr lang="en-US" sz="2000" dirty="0"/>
              <a:t>Combat loneliness</a:t>
            </a:r>
          </a:p>
          <a:p>
            <a:r>
              <a:rPr lang="en-US" sz="2000" dirty="0" smtClean="0"/>
              <a:t>Ease depression</a:t>
            </a:r>
          </a:p>
          <a:p>
            <a:r>
              <a:rPr lang="en-US" sz="2000" dirty="0" smtClean="0"/>
              <a:t>Encourage </a:t>
            </a:r>
            <a:r>
              <a:rPr lang="en-US" sz="2000" dirty="0"/>
              <a:t>activity for seniors</a:t>
            </a:r>
          </a:p>
          <a:p>
            <a:r>
              <a:rPr lang="en-US" sz="2000" dirty="0"/>
              <a:t>Offer a greater sense of worth</a:t>
            </a:r>
          </a:p>
          <a:p>
            <a:r>
              <a:rPr lang="en-US" sz="2000" dirty="0"/>
              <a:t>Offer security to their owners</a:t>
            </a:r>
          </a:p>
          <a:p>
            <a:pPr marL="0" indent="0">
              <a:buNone/>
            </a:pPr>
            <a:endParaRPr lang="en-IN" sz="2000" dirty="0"/>
          </a:p>
        </p:txBody>
      </p:sp>
    </p:spTree>
    <p:extLst>
      <p:ext uri="{BB962C8B-B14F-4D97-AF65-F5344CB8AC3E}">
        <p14:creationId xmlns:p14="http://schemas.microsoft.com/office/powerpoint/2010/main" val="91989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b="1" dirty="0"/>
              <a:t>What age pet would be best?</a:t>
            </a:r>
            <a:r>
              <a:rPr lang="en-US" sz="2400" dirty="0"/>
              <a:t/>
            </a:r>
            <a:br>
              <a:rPr lang="en-US" sz="2400" dirty="0"/>
            </a:br>
            <a:r>
              <a:rPr lang="en-US" sz="2400" dirty="0"/>
              <a:t>A puppy or kitten may not be ideal for elderly owners because of the intensive care and training they require. Furthermore, young pets may </a:t>
            </a:r>
            <a:r>
              <a:rPr lang="en-US" sz="2400" dirty="0" smtClean="0"/>
              <a:t>cannot live without theirs owners.. </a:t>
            </a:r>
            <a:r>
              <a:rPr lang="en-US" sz="2400" dirty="0"/>
              <a:t>On the other hand, a senior pet may have its own physical limitations and illnesses but they are usually well trained already</a:t>
            </a:r>
            <a:r>
              <a:rPr lang="en-US" sz="2400" dirty="0" smtClean="0"/>
              <a:t>.</a:t>
            </a:r>
          </a:p>
          <a:p>
            <a:r>
              <a:rPr lang="en-US" sz="2400" dirty="0" smtClean="0"/>
              <a:t>So ,we will allow only senior pets for elderly people .</a:t>
            </a:r>
            <a:endParaRPr lang="en-IN" sz="2400" dirty="0"/>
          </a:p>
        </p:txBody>
      </p:sp>
    </p:spTree>
    <p:extLst>
      <p:ext uri="{BB962C8B-B14F-4D97-AF65-F5344CB8AC3E}">
        <p14:creationId xmlns:p14="http://schemas.microsoft.com/office/powerpoint/2010/main" val="213241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5 Insurance Sales Tactics that Singaporeans Keep Falling Fo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89" y="418011"/>
            <a:ext cx="10816045" cy="6113417"/>
          </a:xfrm>
        </p:spPr>
      </p:pic>
    </p:spTree>
    <p:extLst>
      <p:ext uri="{BB962C8B-B14F-4D97-AF65-F5344CB8AC3E}">
        <p14:creationId xmlns:p14="http://schemas.microsoft.com/office/powerpoint/2010/main" val="4151838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emplate>Floral flourish</Template>
  <TotalTime>0</TotalTime>
  <Words>303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Avenir Next LT Pro</vt:lpstr>
      <vt:lpstr>Avenir Next LT Pro Light</vt:lpstr>
      <vt:lpstr>Garamond</vt:lpstr>
      <vt:lpstr>SavonVTI</vt:lpstr>
      <vt:lpstr>welcome</vt:lpstr>
      <vt:lpstr>  GYAN GANGA INSTITUTE OF TECHNOLOGY AND SCIENCES,JABALPUR(MP)   Name:  JIGYASA KOURAV Course:  B.tech Stream: Computer science and            technology. </vt:lpstr>
      <vt:lpstr>Problem statement:  </vt:lpstr>
      <vt:lpstr>Staying healthy and feeling your best is important at any age. </vt:lpstr>
      <vt:lpstr>My proposed solution: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2021-10-29T11:11:12Z</dcterms:created>
  <dcterms:modified xsi:type="dcterms:W3CDTF">2021-10-31T07:07:45Z</dcterms:modified>
</cp:coreProperties>
</file>