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2" r:id="rId2"/>
    <p:sldId id="306" r:id="rId3"/>
    <p:sldId id="579" r:id="rId4"/>
    <p:sldId id="580" r:id="rId5"/>
    <p:sldId id="475" r:id="rId6"/>
    <p:sldId id="547" r:id="rId7"/>
    <p:sldId id="584" r:id="rId8"/>
    <p:sldId id="585" r:id="rId9"/>
    <p:sldId id="528" r:id="rId10"/>
    <p:sldId id="575" r:id="rId11"/>
    <p:sldId id="529" r:id="rId12"/>
    <p:sldId id="578" r:id="rId13"/>
    <p:sldId id="581" r:id="rId14"/>
    <p:sldId id="586" r:id="rId15"/>
    <p:sldId id="587" r:id="rId16"/>
    <p:sldId id="545" r:id="rId17"/>
    <p:sldId id="588" r:id="rId18"/>
    <p:sldId id="589" r:id="rId19"/>
    <p:sldId id="590" r:id="rId20"/>
    <p:sldId id="591" r:id="rId21"/>
    <p:sldId id="592" r:id="rId22"/>
    <p:sldId id="557" r:id="rId23"/>
    <p:sldId id="594" r:id="rId24"/>
    <p:sldId id="558" r:id="rId25"/>
    <p:sldId id="559" r:id="rId26"/>
    <p:sldId id="560" r:id="rId27"/>
    <p:sldId id="593" r:id="rId28"/>
    <p:sldId id="564" r:id="rId29"/>
    <p:sldId id="595" r:id="rId30"/>
    <p:sldId id="554" r:id="rId31"/>
    <p:sldId id="565" r:id="rId32"/>
    <p:sldId id="596" r:id="rId33"/>
    <p:sldId id="597" r:id="rId34"/>
    <p:sldId id="598" r:id="rId35"/>
    <p:sldId id="599" r:id="rId36"/>
    <p:sldId id="600" r:id="rId37"/>
    <p:sldId id="602" r:id="rId38"/>
    <p:sldId id="556" r:id="rId39"/>
    <p:sldId id="582" r:id="rId40"/>
    <p:sldId id="603" r:id="rId41"/>
    <p:sldId id="567" r:id="rId42"/>
    <p:sldId id="604" r:id="rId43"/>
    <p:sldId id="34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33B7A"/>
    <a:srgbClr val="00B0F0"/>
    <a:srgbClr val="04748E"/>
    <a:srgbClr val="791924"/>
    <a:srgbClr val="843C0C"/>
    <a:srgbClr val="8497B0"/>
    <a:srgbClr val="00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4FC08-990C-483C-A6A4-6C48ACE1D39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7E2E6-3895-4FE1-AD60-91674578C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687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primary data management contains three steps – Ingestion, Cleaning and Calculate. Let us understand about each step.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82AB-7318-4030-9DD4-05BF964DD82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7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D17A-26E2-499C-91A9-96386AB26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160A9-A307-47F7-8C92-B503F7289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58258-95EE-489F-9392-554364D7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3F79-0E51-414F-A35E-576935E829A4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5348C-0EDE-4817-BFF8-F636F7A0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2FF11-9C1E-4EC9-A272-174F8028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7BD-23C8-48C2-8900-82913A082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3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C952-0583-4AF7-9597-8D9927D9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7F19E-BBB1-4BAD-B61B-02FE9A6BF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8AD99-94EC-45E5-B1A7-D1986B70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3F79-0E51-414F-A35E-576935E829A4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EE325-F02D-4CB4-8918-920DFB37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5133D-AFA4-4ACF-9A2A-DE06D822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7BD-23C8-48C2-8900-82913A082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5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4614D-C37B-4259-A60F-7A6ECEB38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70548-7EB6-4B9D-BBAD-FC09CA766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7C9E0-E62E-4670-8715-611FF687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3F79-0E51-414F-A35E-576935E829A4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6476D-1603-41F9-9862-006C0232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20965-4F2B-424C-A422-A90B270B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7BD-23C8-48C2-8900-82913A082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87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593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43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A2A5-0BA4-426F-A18C-7948ECEC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87AF7-D80E-408B-9C82-12E579D37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8A8E0-128F-4CDF-AB13-B8D68886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3F79-0E51-414F-A35E-576935E829A4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F3C5A-1F5F-4197-BF0B-32156FDC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04679-42BC-4AFC-A67F-FB36A75A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7BD-23C8-48C2-8900-82913A082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3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5995-2E2D-4414-97D8-F0561A1D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29033-F93F-42E1-91FF-1EF63FA26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BBC34-E989-436C-B53C-EFF9066D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3F79-0E51-414F-A35E-576935E829A4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2F5A8-7676-4677-93E6-71CD4677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A2641-4B08-4ADC-9D39-37FD99F1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7BD-23C8-48C2-8900-82913A082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7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BBFD-E986-4138-8918-933A067C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D1AA6-386E-40EE-80D6-947AA5654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DF471-8F6D-4578-851A-B50CE31DC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E9648-AF5C-4A4D-AFFE-ECC4AB70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3F79-0E51-414F-A35E-576935E829A4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FECD5-A69A-49F5-8F9C-328C7886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B8C18-209A-409A-BA1D-0848ADBC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7BD-23C8-48C2-8900-82913A082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3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9E0F-B748-4AD8-AAE4-CE953F74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1DF02-C947-4D91-85DC-F79CE847A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CB81F-D61B-4416-BB32-5ECECC5B1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329B7-3FCE-45A7-84BC-7D3F7A8ED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99E86-88B8-4727-82A7-DA9EDD9E4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324BB-7109-4FA6-8DF8-708FB7D3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3F79-0E51-414F-A35E-576935E829A4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082E9-5141-4989-ADE3-52384FC5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E0FE6-8115-4CBB-A8D1-786F406F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7BD-23C8-48C2-8900-82913A082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6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9231-8AB2-4BEB-8C52-B903538D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6C20B-2C9F-4FC6-9500-83847309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3F79-0E51-414F-A35E-576935E829A4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5B985-438B-4F93-B409-4F142D73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70D04-541C-49CC-BCA2-762850FA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7BD-23C8-48C2-8900-82913A082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2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CED98-FEEB-47F7-8D2F-1A053EFB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3F79-0E51-414F-A35E-576935E829A4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8B20A-40D9-424B-B794-CA4DEA4AC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CFE63-983F-418B-BB77-F57A7B86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7BD-23C8-48C2-8900-82913A082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072D-23A0-40D1-BC7C-4F98548F3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15D43-8D46-4F1F-97E7-9B1DBE35D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8D1B5-2CEF-4416-9840-2AA9771D0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EF888-1E9D-497D-903C-28AE29DA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3F79-0E51-414F-A35E-576935E829A4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18657-C3ED-44F7-B91A-D5363A57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CBF44-A9EC-4788-A268-17D0F460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7BD-23C8-48C2-8900-82913A082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7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66BA-45A8-4F9A-8C84-6467CCF93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B93F0-CE15-490E-A452-40DF8B206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347A5-60E6-481D-B3C2-A4C7565CC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E6885-3E58-42A7-B209-3D489499D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3F79-0E51-414F-A35E-576935E829A4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23C72-EBD0-450D-B01F-0D351235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52DF4-F9DF-4645-9F70-B47D96AF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7BD-23C8-48C2-8900-82913A082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ED9FB-450E-41D9-B87C-06E6F14B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DAE7-BC80-46B1-8172-51E7FA2C3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0B6DF-0DDE-41B7-971F-A9A76B9B7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53F79-0E51-414F-A35E-576935E829A4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070DD-1A98-453A-B494-0DFB67F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F608D-541C-4335-8132-FA463747E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C17BD-23C8-48C2-8900-82913A082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3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fif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8885"/>
            <a:ext cx="12191999" cy="6866885"/>
            <a:chOff x="0" y="-8885"/>
            <a:chExt cx="12182475" cy="6866885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606"/>
            <a:stretch/>
          </p:blipFill>
          <p:spPr>
            <a:xfrm flipH="1">
              <a:off x="0" y="-8885"/>
              <a:ext cx="2267976" cy="686688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6" r="5586"/>
            <a:stretch/>
          </p:blipFill>
          <p:spPr>
            <a:xfrm>
              <a:off x="2267976" y="-8885"/>
              <a:ext cx="9914499" cy="6866885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/>
        </p:nvSpPr>
        <p:spPr>
          <a:xfrm>
            <a:off x="0" y="-8886"/>
            <a:ext cx="12191999" cy="686688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0"/>
                </a:schemeClr>
              </a:gs>
              <a:gs pos="75000">
                <a:schemeClr val="tx1">
                  <a:lumMod val="85000"/>
                  <a:lumOff val="15000"/>
                  <a:alpha val="56000"/>
                </a:schemeClr>
              </a:gs>
              <a:gs pos="100000">
                <a:srgbClr val="282F13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10757" y="-8885"/>
            <a:ext cx="4261268" cy="6866886"/>
            <a:chOff x="510757" y="-8885"/>
            <a:chExt cx="4261268" cy="6866886"/>
          </a:xfrm>
        </p:grpSpPr>
        <p:sp>
          <p:nvSpPr>
            <p:cNvPr id="9" name="Rectangle 8"/>
            <p:cNvSpPr/>
            <p:nvPr/>
          </p:nvSpPr>
          <p:spPr>
            <a:xfrm>
              <a:off x="510757" y="-8885"/>
              <a:ext cx="4261268" cy="6866886"/>
            </a:xfrm>
            <a:prstGeom prst="rect">
              <a:avLst/>
            </a:prstGeom>
            <a:gradFill flip="none" rotWithShape="1">
              <a:gsLst>
                <a:gs pos="0">
                  <a:srgbClr val="66CCFF">
                    <a:shade val="30000"/>
                    <a:satMod val="115000"/>
                  </a:srgbClr>
                </a:gs>
                <a:gs pos="50000">
                  <a:srgbClr val="66CCFF">
                    <a:shade val="67500"/>
                    <a:satMod val="115000"/>
                  </a:srgbClr>
                </a:gs>
                <a:gs pos="100000">
                  <a:srgbClr val="66CCFF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279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51033" y="2963774"/>
              <a:ext cx="4085017" cy="3744295"/>
              <a:chOff x="651033" y="2963774"/>
              <a:chExt cx="4085017" cy="3744295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0986" y="6369314"/>
                <a:ext cx="1445707" cy="338755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90348" y="4683220"/>
                <a:ext cx="18750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Version 1.0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51033" y="2963774"/>
                <a:ext cx="4085017" cy="1719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endParaRPr lang="en-US" sz="3600" b="1" spc="300" dirty="0">
                  <a:solidFill>
                    <a:srgbClr val="002060"/>
                  </a:solidFill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ts val="3400"/>
                  </a:lnSpc>
                </a:pPr>
                <a:r>
                  <a:rPr lang="en-US" sz="2800" b="1" spc="300" dirty="0">
                    <a:solidFill>
                      <a:srgbClr val="002060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USER INTERFACE PRESENTATION</a:t>
                </a:r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93718" y="0"/>
            <a:ext cx="2379303" cy="262452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9004D070-7346-FE37-6DB5-9EA0CF2E48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1033" y="6158937"/>
            <a:ext cx="15430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455"/>
            <a:ext cx="12192000" cy="1082841"/>
          </a:xfrm>
          <a:prstGeom prst="rect">
            <a:avLst/>
          </a:prstGeom>
          <a:solidFill>
            <a:srgbClr val="001A4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07975" y="1"/>
            <a:ext cx="53539" cy="894576"/>
            <a:chOff x="1371600" y="0"/>
            <a:chExt cx="48126" cy="6652949"/>
          </a:xfrm>
        </p:grpSpPr>
        <p:sp>
          <p:nvSpPr>
            <p:cNvPr id="6" name="Rectangle 5"/>
            <p:cNvSpPr/>
            <p:nvPr/>
          </p:nvSpPr>
          <p:spPr>
            <a:xfrm>
              <a:off x="1371600" y="0"/>
              <a:ext cx="48126" cy="1672389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635782"/>
              <a:ext cx="48126" cy="1672389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08171"/>
              <a:ext cx="48126" cy="1672389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980560"/>
              <a:ext cx="48126" cy="1672389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12138260" y="0"/>
            <a:ext cx="45719" cy="6851409"/>
            <a:chOff x="12120394" y="1"/>
            <a:chExt cx="53539" cy="894576"/>
          </a:xfrm>
        </p:grpSpPr>
        <p:sp>
          <p:nvSpPr>
            <p:cNvPr id="21" name="Rectangle 20"/>
            <p:cNvSpPr/>
            <p:nvPr/>
          </p:nvSpPr>
          <p:spPr>
            <a:xfrm>
              <a:off x="12120394" y="1"/>
              <a:ext cx="53539" cy="224875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20394" y="219953"/>
              <a:ext cx="53539" cy="224875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20394" y="444828"/>
              <a:ext cx="53539" cy="224875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20394" y="669702"/>
              <a:ext cx="53539" cy="224875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61" y="906626"/>
            <a:ext cx="10492745" cy="58992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46100" sx="99000" sy="99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86195" y="231710"/>
            <a:ext cx="3421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b="1" spc="110" dirty="0">
                <a:solidFill>
                  <a:srgbClr val="131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 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08371" y="289428"/>
            <a:ext cx="7367337" cy="27167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spc="1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IEMI Score/Theme/Indicators and Time period to view the respective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8356F0-1E38-8A5C-A75C-A2C73A25105E}"/>
              </a:ext>
            </a:extLst>
          </p:cNvPr>
          <p:cNvSpPr/>
          <p:nvPr/>
        </p:nvSpPr>
        <p:spPr>
          <a:xfrm>
            <a:off x="4399723" y="1242855"/>
            <a:ext cx="2101092" cy="2812309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521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455"/>
            <a:ext cx="12192000" cy="1082841"/>
          </a:xfrm>
          <a:prstGeom prst="rect">
            <a:avLst/>
          </a:prstGeom>
          <a:solidFill>
            <a:srgbClr val="001A4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07975" y="1"/>
            <a:ext cx="53539" cy="894576"/>
            <a:chOff x="1371600" y="0"/>
            <a:chExt cx="48126" cy="6652949"/>
          </a:xfrm>
        </p:grpSpPr>
        <p:sp>
          <p:nvSpPr>
            <p:cNvPr id="6" name="Rectangle 5"/>
            <p:cNvSpPr/>
            <p:nvPr/>
          </p:nvSpPr>
          <p:spPr>
            <a:xfrm>
              <a:off x="1371600" y="0"/>
              <a:ext cx="48126" cy="1672389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635782"/>
              <a:ext cx="48126" cy="1672389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08171"/>
              <a:ext cx="48126" cy="1672389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980560"/>
              <a:ext cx="48126" cy="1672389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12138260" y="0"/>
            <a:ext cx="45719" cy="6851409"/>
            <a:chOff x="12120394" y="1"/>
            <a:chExt cx="53539" cy="894576"/>
          </a:xfrm>
        </p:grpSpPr>
        <p:sp>
          <p:nvSpPr>
            <p:cNvPr id="21" name="Rectangle 20"/>
            <p:cNvSpPr/>
            <p:nvPr/>
          </p:nvSpPr>
          <p:spPr>
            <a:xfrm>
              <a:off x="12120394" y="1"/>
              <a:ext cx="53539" cy="224875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20394" y="219953"/>
              <a:ext cx="53539" cy="224875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20394" y="444828"/>
              <a:ext cx="53539" cy="224875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20394" y="669702"/>
              <a:ext cx="53539" cy="224875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62" y="906626"/>
            <a:ext cx="10492743" cy="58992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46100" sx="99000" sy="99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86195" y="231710"/>
            <a:ext cx="3421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b="1" spc="110" dirty="0">
                <a:solidFill>
                  <a:srgbClr val="131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 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08371" y="271844"/>
            <a:ext cx="7367337" cy="27167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spc="1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toggle button to switch between the chart and the map view.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7B36AC-AE1E-A26D-54A8-8CC6C6C2494A}"/>
              </a:ext>
            </a:extLst>
          </p:cNvPr>
          <p:cNvSpPr/>
          <p:nvPr/>
        </p:nvSpPr>
        <p:spPr>
          <a:xfrm>
            <a:off x="10151980" y="1354685"/>
            <a:ext cx="1103458" cy="274368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468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455"/>
            <a:ext cx="12192000" cy="1082841"/>
          </a:xfrm>
          <a:prstGeom prst="rect">
            <a:avLst/>
          </a:prstGeom>
          <a:solidFill>
            <a:srgbClr val="001A4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07975" y="1"/>
            <a:ext cx="53539" cy="894576"/>
            <a:chOff x="1371600" y="0"/>
            <a:chExt cx="48126" cy="6652949"/>
          </a:xfrm>
        </p:grpSpPr>
        <p:sp>
          <p:nvSpPr>
            <p:cNvPr id="6" name="Rectangle 5"/>
            <p:cNvSpPr/>
            <p:nvPr/>
          </p:nvSpPr>
          <p:spPr>
            <a:xfrm>
              <a:off x="1371600" y="0"/>
              <a:ext cx="48126" cy="1672389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635782"/>
              <a:ext cx="48126" cy="1672389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08171"/>
              <a:ext cx="48126" cy="1672389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980560"/>
              <a:ext cx="48126" cy="1672389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12138260" y="0"/>
            <a:ext cx="45719" cy="6851409"/>
            <a:chOff x="12120394" y="1"/>
            <a:chExt cx="53539" cy="894576"/>
          </a:xfrm>
        </p:grpSpPr>
        <p:sp>
          <p:nvSpPr>
            <p:cNvPr id="21" name="Rectangle 20"/>
            <p:cNvSpPr/>
            <p:nvPr/>
          </p:nvSpPr>
          <p:spPr>
            <a:xfrm>
              <a:off x="12120394" y="1"/>
              <a:ext cx="53539" cy="224875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20394" y="219953"/>
              <a:ext cx="53539" cy="224875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20394" y="444828"/>
              <a:ext cx="53539" cy="224875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20394" y="669702"/>
              <a:ext cx="53539" cy="224875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62" y="906626"/>
            <a:ext cx="10492743" cy="5899288"/>
          </a:xfrm>
          <a:prstGeom prst="rect">
            <a:avLst/>
          </a:prstGeom>
          <a:ln>
            <a:noFill/>
          </a:ln>
          <a:effectLst>
            <a:outerShdw blurRad="546100" sx="99000" sy="99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86195" y="231710"/>
            <a:ext cx="3421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b="1" spc="110" dirty="0">
                <a:solidFill>
                  <a:srgbClr val="131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 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08371" y="271844"/>
            <a:ext cx="7367337" cy="27167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spc="1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Hover on the map to view the Rank and Score of the respective state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1EB8DC-1D60-1663-E765-C716E5DEC13B}"/>
              </a:ext>
            </a:extLst>
          </p:cNvPr>
          <p:cNvSpPr/>
          <p:nvPr/>
        </p:nvSpPr>
        <p:spPr>
          <a:xfrm>
            <a:off x="4108371" y="2517913"/>
            <a:ext cx="1497299" cy="888942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02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455"/>
            <a:ext cx="12192000" cy="1082841"/>
          </a:xfrm>
          <a:prstGeom prst="rect">
            <a:avLst/>
          </a:prstGeom>
          <a:solidFill>
            <a:srgbClr val="001A4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07975" y="1"/>
            <a:ext cx="53539" cy="894576"/>
            <a:chOff x="1371600" y="0"/>
            <a:chExt cx="48126" cy="6652949"/>
          </a:xfrm>
        </p:grpSpPr>
        <p:sp>
          <p:nvSpPr>
            <p:cNvPr id="6" name="Rectangle 5"/>
            <p:cNvSpPr/>
            <p:nvPr/>
          </p:nvSpPr>
          <p:spPr>
            <a:xfrm>
              <a:off x="1371600" y="0"/>
              <a:ext cx="48126" cy="1672389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635782"/>
              <a:ext cx="48126" cy="1672389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08171"/>
              <a:ext cx="48126" cy="1672389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980560"/>
              <a:ext cx="48126" cy="1672389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12138260" y="0"/>
            <a:ext cx="45719" cy="6851409"/>
            <a:chOff x="12120394" y="1"/>
            <a:chExt cx="53539" cy="894576"/>
          </a:xfrm>
        </p:grpSpPr>
        <p:sp>
          <p:nvSpPr>
            <p:cNvPr id="21" name="Rectangle 20"/>
            <p:cNvSpPr/>
            <p:nvPr/>
          </p:nvSpPr>
          <p:spPr>
            <a:xfrm>
              <a:off x="12120394" y="1"/>
              <a:ext cx="53539" cy="224875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20394" y="219953"/>
              <a:ext cx="53539" cy="224875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20394" y="444828"/>
              <a:ext cx="53539" cy="224875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20394" y="669702"/>
              <a:ext cx="53539" cy="224875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62" y="906626"/>
            <a:ext cx="10492743" cy="5899288"/>
          </a:xfrm>
          <a:prstGeom prst="rect">
            <a:avLst/>
          </a:prstGeom>
          <a:ln>
            <a:noFill/>
          </a:ln>
          <a:effectLst>
            <a:outerShdw blurRad="546100" sx="99000" sy="99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86195" y="231710"/>
            <a:ext cx="3421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b="1" spc="110" dirty="0">
                <a:solidFill>
                  <a:srgbClr val="131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 INDEX MAP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08371" y="271844"/>
            <a:ext cx="7367337" cy="27167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spc="1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Zoom in, Zoom out, Reset, Label on/off, Download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40EA65-551A-7672-C257-6BE7078EE442}"/>
              </a:ext>
            </a:extLst>
          </p:cNvPr>
          <p:cNvSpPr/>
          <p:nvPr/>
        </p:nvSpPr>
        <p:spPr>
          <a:xfrm>
            <a:off x="4222345" y="3555455"/>
            <a:ext cx="1356819" cy="15736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41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455"/>
            <a:ext cx="12192000" cy="1082841"/>
          </a:xfrm>
          <a:prstGeom prst="rect">
            <a:avLst/>
          </a:prstGeom>
          <a:solidFill>
            <a:srgbClr val="001A4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07975" y="1"/>
            <a:ext cx="53539" cy="894576"/>
            <a:chOff x="1371600" y="0"/>
            <a:chExt cx="48126" cy="6652949"/>
          </a:xfrm>
        </p:grpSpPr>
        <p:sp>
          <p:nvSpPr>
            <p:cNvPr id="6" name="Rectangle 5"/>
            <p:cNvSpPr/>
            <p:nvPr/>
          </p:nvSpPr>
          <p:spPr>
            <a:xfrm>
              <a:off x="1371600" y="0"/>
              <a:ext cx="48126" cy="1672389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635782"/>
              <a:ext cx="48126" cy="1672389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08171"/>
              <a:ext cx="48126" cy="1672389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980560"/>
              <a:ext cx="48126" cy="1672389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12138260" y="0"/>
            <a:ext cx="45719" cy="6851409"/>
            <a:chOff x="12120394" y="1"/>
            <a:chExt cx="53539" cy="894576"/>
          </a:xfrm>
        </p:grpSpPr>
        <p:sp>
          <p:nvSpPr>
            <p:cNvPr id="21" name="Rectangle 20"/>
            <p:cNvSpPr/>
            <p:nvPr/>
          </p:nvSpPr>
          <p:spPr>
            <a:xfrm>
              <a:off x="12120394" y="1"/>
              <a:ext cx="53539" cy="224875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20394" y="219953"/>
              <a:ext cx="53539" cy="224875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20394" y="444828"/>
              <a:ext cx="53539" cy="224875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20394" y="669702"/>
              <a:ext cx="53539" cy="224875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62" y="906626"/>
            <a:ext cx="10492743" cy="5899288"/>
          </a:xfrm>
          <a:prstGeom prst="rect">
            <a:avLst/>
          </a:prstGeom>
          <a:ln>
            <a:noFill/>
          </a:ln>
          <a:effectLst>
            <a:outerShdw blurRad="546100" sx="99000" sy="99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86195" y="231710"/>
            <a:ext cx="3421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b="1" spc="110" dirty="0">
                <a:solidFill>
                  <a:srgbClr val="131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 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08371" y="271844"/>
            <a:ext cx="7367337" cy="27167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spc="1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the required state to navigate to the respective State Profile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1EB8DC-1D60-1663-E765-C716E5DEC13B}"/>
              </a:ext>
            </a:extLst>
          </p:cNvPr>
          <p:cNvSpPr/>
          <p:nvPr/>
        </p:nvSpPr>
        <p:spPr>
          <a:xfrm>
            <a:off x="6692349" y="3657599"/>
            <a:ext cx="1245704" cy="888942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412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-1"/>
            <a:ext cx="12072730" cy="80484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B228292-DF72-B44E-ADB6-59968BEA1A10}"/>
              </a:ext>
            </a:extLst>
          </p:cNvPr>
          <p:cNvSpPr/>
          <p:nvPr/>
        </p:nvSpPr>
        <p:spPr>
          <a:xfrm>
            <a:off x="0" y="0"/>
            <a:ext cx="12192000" cy="7142645"/>
          </a:xfrm>
          <a:prstGeom prst="rect">
            <a:avLst/>
          </a:prstGeom>
          <a:gradFill flip="none" rotWithShape="1">
            <a:gsLst>
              <a:gs pos="72000">
                <a:srgbClr val="1A206D">
                  <a:alpha val="40000"/>
                </a:srgbClr>
              </a:gs>
              <a:gs pos="100000">
                <a:srgbClr val="1A206D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20040" y="4348066"/>
            <a:ext cx="5952066" cy="2516284"/>
            <a:chOff x="320040" y="4284566"/>
            <a:chExt cx="5952066" cy="251628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320040" y="4284566"/>
              <a:ext cx="5952066" cy="251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48727" y="5146278"/>
              <a:ext cx="4491588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400" b="1" spc="110" dirty="0">
                  <a:solidFill>
                    <a:srgbClr val="1A206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State Profile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60290" y="4956970"/>
            <a:ext cx="688437" cy="1323439"/>
            <a:chOff x="438077" y="4925043"/>
            <a:chExt cx="688437" cy="1323439"/>
          </a:xfrm>
        </p:grpSpPr>
        <p:sp>
          <p:nvSpPr>
            <p:cNvPr id="4" name="Rectangle 3"/>
            <p:cNvSpPr/>
            <p:nvPr/>
          </p:nvSpPr>
          <p:spPr>
            <a:xfrm>
              <a:off x="438077" y="5001988"/>
              <a:ext cx="688437" cy="1169551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38077" y="4925043"/>
              <a:ext cx="27214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362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455"/>
            <a:ext cx="12192000" cy="1082841"/>
          </a:xfrm>
          <a:prstGeom prst="rect">
            <a:avLst/>
          </a:prstGeom>
          <a:solidFill>
            <a:srgbClr val="001A4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07975" y="1"/>
            <a:ext cx="53539" cy="894576"/>
            <a:chOff x="1371600" y="0"/>
            <a:chExt cx="48126" cy="6652949"/>
          </a:xfrm>
        </p:grpSpPr>
        <p:sp>
          <p:nvSpPr>
            <p:cNvPr id="6" name="Rectangle 5"/>
            <p:cNvSpPr/>
            <p:nvPr/>
          </p:nvSpPr>
          <p:spPr>
            <a:xfrm>
              <a:off x="1371600" y="0"/>
              <a:ext cx="48126" cy="1672389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635782"/>
              <a:ext cx="48126" cy="1672389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08171"/>
              <a:ext cx="48126" cy="1672389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980560"/>
              <a:ext cx="48126" cy="1672389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12138260" y="0"/>
            <a:ext cx="45719" cy="6851409"/>
            <a:chOff x="12120394" y="1"/>
            <a:chExt cx="53539" cy="894576"/>
          </a:xfrm>
        </p:grpSpPr>
        <p:sp>
          <p:nvSpPr>
            <p:cNvPr id="21" name="Rectangle 20"/>
            <p:cNvSpPr/>
            <p:nvPr/>
          </p:nvSpPr>
          <p:spPr>
            <a:xfrm>
              <a:off x="12120394" y="1"/>
              <a:ext cx="53539" cy="224875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20394" y="219953"/>
              <a:ext cx="53539" cy="224875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20394" y="444828"/>
              <a:ext cx="53539" cy="224875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20394" y="669702"/>
              <a:ext cx="53539" cy="224875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62" y="906626"/>
            <a:ext cx="10492743" cy="58992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46100" sx="99000" sy="99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86195" y="231710"/>
            <a:ext cx="3421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b="1" spc="110" dirty="0">
                <a:solidFill>
                  <a:srgbClr val="131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PROFILE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2687B-C03D-30AF-F58F-92F1D2B7A3C4}"/>
              </a:ext>
            </a:extLst>
          </p:cNvPr>
          <p:cNvSpPr txBox="1"/>
          <p:nvPr/>
        </p:nvSpPr>
        <p:spPr>
          <a:xfrm>
            <a:off x="4108371" y="289428"/>
            <a:ext cx="7367337" cy="27167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spc="1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the state profile of the selected state and time period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A51529-AB86-423E-6E93-60620CCB79C9}"/>
              </a:ext>
            </a:extLst>
          </p:cNvPr>
          <p:cNvSpPr/>
          <p:nvPr/>
        </p:nvSpPr>
        <p:spPr>
          <a:xfrm>
            <a:off x="4492487" y="1209823"/>
            <a:ext cx="3286539" cy="568224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B87F7A-A89A-3324-9F32-0FD9EE98D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597" y="2867911"/>
            <a:ext cx="159574" cy="16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42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455"/>
            <a:ext cx="12192000" cy="1082841"/>
          </a:xfrm>
          <a:prstGeom prst="rect">
            <a:avLst/>
          </a:prstGeom>
          <a:solidFill>
            <a:srgbClr val="001A4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07975" y="1"/>
            <a:ext cx="53539" cy="894576"/>
            <a:chOff x="1371600" y="0"/>
            <a:chExt cx="48126" cy="6652949"/>
          </a:xfrm>
        </p:grpSpPr>
        <p:sp>
          <p:nvSpPr>
            <p:cNvPr id="6" name="Rectangle 5"/>
            <p:cNvSpPr/>
            <p:nvPr/>
          </p:nvSpPr>
          <p:spPr>
            <a:xfrm>
              <a:off x="1371600" y="0"/>
              <a:ext cx="48126" cy="1672389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635782"/>
              <a:ext cx="48126" cy="1672389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08171"/>
              <a:ext cx="48126" cy="1672389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980560"/>
              <a:ext cx="48126" cy="1672389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12138260" y="0"/>
            <a:ext cx="45719" cy="6851409"/>
            <a:chOff x="12120394" y="1"/>
            <a:chExt cx="53539" cy="894576"/>
          </a:xfrm>
        </p:grpSpPr>
        <p:sp>
          <p:nvSpPr>
            <p:cNvPr id="21" name="Rectangle 20"/>
            <p:cNvSpPr/>
            <p:nvPr/>
          </p:nvSpPr>
          <p:spPr>
            <a:xfrm>
              <a:off x="12120394" y="1"/>
              <a:ext cx="53539" cy="224875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20394" y="219953"/>
              <a:ext cx="53539" cy="224875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20394" y="444828"/>
              <a:ext cx="53539" cy="224875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20394" y="669702"/>
              <a:ext cx="53539" cy="224875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62" y="906626"/>
            <a:ext cx="10492743" cy="58992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46100" sx="99000" sy="99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86195" y="231710"/>
            <a:ext cx="3421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b="1" spc="110" dirty="0">
                <a:solidFill>
                  <a:srgbClr val="131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PROFILE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2687B-C03D-30AF-F58F-92F1D2B7A3C4}"/>
              </a:ext>
            </a:extLst>
          </p:cNvPr>
          <p:cNvSpPr txBox="1"/>
          <p:nvPr/>
        </p:nvSpPr>
        <p:spPr>
          <a:xfrm>
            <a:off x="4108371" y="289428"/>
            <a:ext cx="7367337" cy="46403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spc="1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the State/Union Territories and Time period dropdown to select the required parameter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A51529-AB86-423E-6E93-60620CCB79C9}"/>
              </a:ext>
            </a:extLst>
          </p:cNvPr>
          <p:cNvSpPr/>
          <p:nvPr/>
        </p:nvSpPr>
        <p:spPr>
          <a:xfrm>
            <a:off x="4492487" y="1209823"/>
            <a:ext cx="3286539" cy="2673064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B87F7A-A89A-3324-9F32-0FD9EE98D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597" y="2867911"/>
            <a:ext cx="159574" cy="16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89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455"/>
            <a:ext cx="12192000" cy="1082841"/>
          </a:xfrm>
          <a:prstGeom prst="rect">
            <a:avLst/>
          </a:prstGeom>
          <a:solidFill>
            <a:srgbClr val="001A4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07975" y="1"/>
            <a:ext cx="53539" cy="894576"/>
            <a:chOff x="1371600" y="0"/>
            <a:chExt cx="48126" cy="6652949"/>
          </a:xfrm>
        </p:grpSpPr>
        <p:sp>
          <p:nvSpPr>
            <p:cNvPr id="6" name="Rectangle 5"/>
            <p:cNvSpPr/>
            <p:nvPr/>
          </p:nvSpPr>
          <p:spPr>
            <a:xfrm>
              <a:off x="1371600" y="0"/>
              <a:ext cx="48126" cy="1672389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635782"/>
              <a:ext cx="48126" cy="1672389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08171"/>
              <a:ext cx="48126" cy="1672389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980560"/>
              <a:ext cx="48126" cy="1672389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12138260" y="0"/>
            <a:ext cx="45719" cy="6851409"/>
            <a:chOff x="12120394" y="1"/>
            <a:chExt cx="53539" cy="894576"/>
          </a:xfrm>
        </p:grpSpPr>
        <p:sp>
          <p:nvSpPr>
            <p:cNvPr id="21" name="Rectangle 20"/>
            <p:cNvSpPr/>
            <p:nvPr/>
          </p:nvSpPr>
          <p:spPr>
            <a:xfrm>
              <a:off x="12120394" y="1"/>
              <a:ext cx="53539" cy="224875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20394" y="219953"/>
              <a:ext cx="53539" cy="224875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20394" y="444828"/>
              <a:ext cx="53539" cy="224875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20394" y="669702"/>
              <a:ext cx="53539" cy="224875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63" y="906626"/>
            <a:ext cx="10492741" cy="58992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46100" sx="99000" sy="99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86195" y="231710"/>
            <a:ext cx="3421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b="1" spc="110" dirty="0">
                <a:solidFill>
                  <a:srgbClr val="131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PROFILE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2687B-C03D-30AF-F58F-92F1D2B7A3C4}"/>
              </a:ext>
            </a:extLst>
          </p:cNvPr>
          <p:cNvSpPr txBox="1"/>
          <p:nvPr/>
        </p:nvSpPr>
        <p:spPr>
          <a:xfrm>
            <a:off x="4108371" y="289428"/>
            <a:ext cx="7367337" cy="27167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spc="1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the IEMI Rank, National Average score and Top scorer details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A51529-AB86-423E-6E93-60620CCB79C9}"/>
              </a:ext>
            </a:extLst>
          </p:cNvPr>
          <p:cNvSpPr/>
          <p:nvPr/>
        </p:nvSpPr>
        <p:spPr>
          <a:xfrm>
            <a:off x="1086679" y="3193774"/>
            <a:ext cx="10168758" cy="1523999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463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455"/>
            <a:ext cx="12192000" cy="1082841"/>
          </a:xfrm>
          <a:prstGeom prst="rect">
            <a:avLst/>
          </a:prstGeom>
          <a:solidFill>
            <a:srgbClr val="001A4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07975" y="1"/>
            <a:ext cx="53539" cy="894576"/>
            <a:chOff x="1371600" y="0"/>
            <a:chExt cx="48126" cy="6652949"/>
          </a:xfrm>
        </p:grpSpPr>
        <p:sp>
          <p:nvSpPr>
            <p:cNvPr id="6" name="Rectangle 5"/>
            <p:cNvSpPr/>
            <p:nvPr/>
          </p:nvSpPr>
          <p:spPr>
            <a:xfrm>
              <a:off x="1371600" y="0"/>
              <a:ext cx="48126" cy="1672389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635782"/>
              <a:ext cx="48126" cy="1672389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08171"/>
              <a:ext cx="48126" cy="1672389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980560"/>
              <a:ext cx="48126" cy="1672389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12138260" y="0"/>
            <a:ext cx="45719" cy="6851409"/>
            <a:chOff x="12120394" y="1"/>
            <a:chExt cx="53539" cy="894576"/>
          </a:xfrm>
        </p:grpSpPr>
        <p:sp>
          <p:nvSpPr>
            <p:cNvPr id="21" name="Rectangle 20"/>
            <p:cNvSpPr/>
            <p:nvPr/>
          </p:nvSpPr>
          <p:spPr>
            <a:xfrm>
              <a:off x="12120394" y="1"/>
              <a:ext cx="53539" cy="224875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20394" y="219953"/>
              <a:ext cx="53539" cy="224875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20394" y="444828"/>
              <a:ext cx="53539" cy="224875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20394" y="669702"/>
              <a:ext cx="53539" cy="224875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63" y="906626"/>
            <a:ext cx="10492741" cy="589928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46100" sx="99000" sy="99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86195" y="231710"/>
            <a:ext cx="3421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b="1" spc="110" dirty="0">
                <a:solidFill>
                  <a:srgbClr val="131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PROFILE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2687B-C03D-30AF-F58F-92F1D2B7A3C4}"/>
              </a:ext>
            </a:extLst>
          </p:cNvPr>
          <p:cNvSpPr txBox="1"/>
          <p:nvPr/>
        </p:nvSpPr>
        <p:spPr>
          <a:xfrm>
            <a:off x="4108371" y="289428"/>
            <a:ext cx="7367337" cy="27167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spc="1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the Theme wise summarized data of the selected state for the selected time period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A51529-AB86-423E-6E93-60620CCB79C9}"/>
              </a:ext>
            </a:extLst>
          </p:cNvPr>
          <p:cNvSpPr/>
          <p:nvPr/>
        </p:nvSpPr>
        <p:spPr>
          <a:xfrm>
            <a:off x="1086679" y="3803374"/>
            <a:ext cx="10168758" cy="2834673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422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54361D-C1AA-D143-9B2E-3F6B64A56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8211" y="0"/>
            <a:ext cx="102799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B228292-DF72-B44E-ADB6-59968BEA1A10}"/>
              </a:ext>
            </a:extLst>
          </p:cNvPr>
          <p:cNvSpPr/>
          <p:nvPr/>
        </p:nvSpPr>
        <p:spPr>
          <a:xfrm>
            <a:off x="0" y="1"/>
            <a:ext cx="12178111" cy="6867524"/>
          </a:xfrm>
          <a:prstGeom prst="rect">
            <a:avLst/>
          </a:prstGeom>
          <a:gradFill flip="none" rotWithShape="1">
            <a:gsLst>
              <a:gs pos="72000">
                <a:srgbClr val="1A206D">
                  <a:alpha val="40000"/>
                </a:srgbClr>
              </a:gs>
              <a:gs pos="100000">
                <a:srgbClr val="1A206D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3888" y="-15593"/>
            <a:ext cx="6321779" cy="6929829"/>
            <a:chOff x="332413" y="4307230"/>
            <a:chExt cx="5632027" cy="2511700"/>
          </a:xfrm>
        </p:grpSpPr>
        <p:sp>
          <p:nvSpPr>
            <p:cNvPr id="13" name="Rectangle 12"/>
            <p:cNvSpPr/>
            <p:nvPr/>
          </p:nvSpPr>
          <p:spPr>
            <a:xfrm>
              <a:off x="332414" y="4307230"/>
              <a:ext cx="5632026" cy="2491317"/>
            </a:xfrm>
            <a:prstGeom prst="rect">
              <a:avLst/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2413" y="4430048"/>
              <a:ext cx="5320681" cy="2388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2400" b="1" spc="110" dirty="0">
                  <a:solidFill>
                    <a:srgbClr val="1A206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Interface Modules</a:t>
              </a:r>
              <a:endParaRPr lang="en-US" sz="2000" b="1" spc="110" dirty="0">
                <a:solidFill>
                  <a:srgbClr val="1A206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747713" lvl="1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2000" b="1" spc="110" dirty="0">
                  <a:solidFill>
                    <a:srgbClr val="1A206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Landing page</a:t>
              </a:r>
            </a:p>
            <a:p>
              <a:pPr marL="747713" lvl="1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2000" b="1" spc="110" dirty="0">
                  <a:solidFill>
                    <a:srgbClr val="1A206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Home page</a:t>
              </a:r>
            </a:p>
            <a:p>
              <a:pPr marL="747713" lvl="1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2000" b="1" spc="110" dirty="0">
                  <a:solidFill>
                    <a:srgbClr val="1A206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Explore Index</a:t>
              </a:r>
            </a:p>
            <a:p>
              <a:pPr marL="747713" lvl="1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2000" b="1" spc="110" dirty="0">
                  <a:solidFill>
                    <a:srgbClr val="1A206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State Profile</a:t>
              </a:r>
            </a:p>
            <a:p>
              <a:pPr marL="747713" lvl="1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2000" b="1" spc="110" dirty="0">
                  <a:solidFill>
                    <a:srgbClr val="1A206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Compare States</a:t>
              </a:r>
            </a:p>
            <a:p>
              <a:pPr marL="747713" lvl="1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2000" b="1" spc="110" dirty="0">
                  <a:solidFill>
                    <a:srgbClr val="1A206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Tools and Analyses</a:t>
              </a:r>
            </a:p>
            <a:p>
              <a:pPr marL="747713" lvl="1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2000" b="1" spc="110" dirty="0">
                  <a:solidFill>
                    <a:srgbClr val="1A206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Downloads</a:t>
              </a:r>
            </a:p>
            <a:p>
              <a:pPr marL="747713" lvl="1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2000" b="1" spc="110" dirty="0">
                  <a:solidFill>
                    <a:srgbClr val="1A206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 Us</a:t>
              </a:r>
            </a:p>
            <a:p>
              <a:pPr marL="747713" lvl="1" indent="-457200">
                <a:lnSpc>
                  <a:spcPct val="150000"/>
                </a:lnSpc>
                <a:buFont typeface="+mj-lt"/>
                <a:buAutoNum type="arabicPeriod"/>
              </a:pPr>
              <a:endParaRPr lang="en-US" sz="2000" b="1" spc="110" dirty="0">
                <a:solidFill>
                  <a:srgbClr val="1A206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747713" lvl="1" indent="-457200">
                <a:lnSpc>
                  <a:spcPct val="150000"/>
                </a:lnSpc>
                <a:buFont typeface="+mj-lt"/>
                <a:buAutoNum type="arabicPeriod"/>
              </a:pPr>
              <a:endParaRPr lang="en-US" sz="2000" b="1" spc="110" dirty="0">
                <a:solidFill>
                  <a:srgbClr val="1A206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747713" lvl="1" indent="-457200">
                <a:lnSpc>
                  <a:spcPct val="150000"/>
                </a:lnSpc>
                <a:buFont typeface="+mj-lt"/>
                <a:buAutoNum type="arabicPeriod"/>
              </a:pPr>
              <a:endParaRPr lang="en-US" sz="2000" b="1" spc="110" dirty="0">
                <a:solidFill>
                  <a:srgbClr val="1A206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747713" lvl="1" indent="-457200">
                <a:lnSpc>
                  <a:spcPct val="150000"/>
                </a:lnSpc>
                <a:buFont typeface="+mj-lt"/>
                <a:buAutoNum type="arabicPeriod"/>
              </a:pPr>
              <a:endParaRPr lang="en-US" sz="2000" b="1" spc="110" dirty="0">
                <a:solidFill>
                  <a:srgbClr val="1A206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747713" lvl="1" indent="-457200">
                <a:lnSpc>
                  <a:spcPct val="150000"/>
                </a:lnSpc>
                <a:buFont typeface="+mj-lt"/>
                <a:buAutoNum type="arabicPeriod"/>
              </a:pPr>
              <a:endParaRPr lang="en-US" sz="2000" b="1" spc="11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646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455"/>
            <a:ext cx="12192000" cy="1082841"/>
          </a:xfrm>
          <a:prstGeom prst="rect">
            <a:avLst/>
          </a:prstGeom>
          <a:solidFill>
            <a:srgbClr val="001A4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07975" y="1"/>
            <a:ext cx="53539" cy="894576"/>
            <a:chOff x="1371600" y="0"/>
            <a:chExt cx="48126" cy="6652949"/>
          </a:xfrm>
        </p:grpSpPr>
        <p:sp>
          <p:nvSpPr>
            <p:cNvPr id="6" name="Rectangle 5"/>
            <p:cNvSpPr/>
            <p:nvPr/>
          </p:nvSpPr>
          <p:spPr>
            <a:xfrm>
              <a:off x="1371600" y="0"/>
              <a:ext cx="48126" cy="1672389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635782"/>
              <a:ext cx="48126" cy="1672389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08171"/>
              <a:ext cx="48126" cy="1672389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980560"/>
              <a:ext cx="48126" cy="1672389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12138260" y="0"/>
            <a:ext cx="45719" cy="6851409"/>
            <a:chOff x="12120394" y="1"/>
            <a:chExt cx="53539" cy="894576"/>
          </a:xfrm>
        </p:grpSpPr>
        <p:sp>
          <p:nvSpPr>
            <p:cNvPr id="21" name="Rectangle 20"/>
            <p:cNvSpPr/>
            <p:nvPr/>
          </p:nvSpPr>
          <p:spPr>
            <a:xfrm>
              <a:off x="12120394" y="1"/>
              <a:ext cx="53539" cy="224875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20394" y="219953"/>
              <a:ext cx="53539" cy="224875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20394" y="444828"/>
              <a:ext cx="53539" cy="224875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20394" y="669702"/>
              <a:ext cx="53539" cy="224875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63" y="906626"/>
            <a:ext cx="10492740" cy="589928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46100" sx="99000" sy="99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86195" y="231710"/>
            <a:ext cx="3421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b="1" spc="110" dirty="0">
                <a:solidFill>
                  <a:srgbClr val="131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PROFILE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2687B-C03D-30AF-F58F-92F1D2B7A3C4}"/>
              </a:ext>
            </a:extLst>
          </p:cNvPr>
          <p:cNvSpPr txBox="1"/>
          <p:nvPr/>
        </p:nvSpPr>
        <p:spPr>
          <a:xfrm>
            <a:off x="4108371" y="289428"/>
            <a:ext cx="7367337" cy="46403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spc="1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the arrow button to expand the selected theme and view the detailed data of the selected theme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A51529-AB86-423E-6E93-60620CCB79C9}"/>
              </a:ext>
            </a:extLst>
          </p:cNvPr>
          <p:cNvSpPr/>
          <p:nvPr/>
        </p:nvSpPr>
        <p:spPr>
          <a:xfrm>
            <a:off x="3975652" y="1684577"/>
            <a:ext cx="503584" cy="435772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01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455"/>
            <a:ext cx="12192000" cy="1082841"/>
          </a:xfrm>
          <a:prstGeom prst="rect">
            <a:avLst/>
          </a:prstGeom>
          <a:solidFill>
            <a:srgbClr val="001A4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07975" y="1"/>
            <a:ext cx="53539" cy="894576"/>
            <a:chOff x="1371600" y="0"/>
            <a:chExt cx="48126" cy="6652949"/>
          </a:xfrm>
        </p:grpSpPr>
        <p:sp>
          <p:nvSpPr>
            <p:cNvPr id="6" name="Rectangle 5"/>
            <p:cNvSpPr/>
            <p:nvPr/>
          </p:nvSpPr>
          <p:spPr>
            <a:xfrm>
              <a:off x="1371600" y="0"/>
              <a:ext cx="48126" cy="1672389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635782"/>
              <a:ext cx="48126" cy="1672389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08171"/>
              <a:ext cx="48126" cy="1672389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980560"/>
              <a:ext cx="48126" cy="1672389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12138260" y="0"/>
            <a:ext cx="45719" cy="6851409"/>
            <a:chOff x="12120394" y="1"/>
            <a:chExt cx="53539" cy="894576"/>
          </a:xfrm>
        </p:grpSpPr>
        <p:sp>
          <p:nvSpPr>
            <p:cNvPr id="21" name="Rectangle 20"/>
            <p:cNvSpPr/>
            <p:nvPr/>
          </p:nvSpPr>
          <p:spPr>
            <a:xfrm>
              <a:off x="12120394" y="1"/>
              <a:ext cx="53539" cy="224875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20394" y="219953"/>
              <a:ext cx="53539" cy="224875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20394" y="444828"/>
              <a:ext cx="53539" cy="224875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20394" y="669702"/>
              <a:ext cx="53539" cy="224875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63" y="906626"/>
            <a:ext cx="10492740" cy="58992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46100" sx="99000" sy="99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86195" y="231710"/>
            <a:ext cx="3421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b="1" spc="110" dirty="0">
                <a:solidFill>
                  <a:srgbClr val="131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PROFILE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2687B-C03D-30AF-F58F-92F1D2B7A3C4}"/>
              </a:ext>
            </a:extLst>
          </p:cNvPr>
          <p:cNvSpPr txBox="1"/>
          <p:nvPr/>
        </p:nvSpPr>
        <p:spPr>
          <a:xfrm>
            <a:off x="4108371" y="289428"/>
            <a:ext cx="7367337" cy="27167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spc="1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Scroll down to view the complete state profile and related data by themes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A51529-AB86-423E-6E93-60620CCB79C9}"/>
              </a:ext>
            </a:extLst>
          </p:cNvPr>
          <p:cNvSpPr/>
          <p:nvPr/>
        </p:nvSpPr>
        <p:spPr>
          <a:xfrm>
            <a:off x="1245704" y="1558094"/>
            <a:ext cx="2120348" cy="2868131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940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455"/>
            <a:ext cx="12192000" cy="1082841"/>
          </a:xfrm>
          <a:prstGeom prst="rect">
            <a:avLst/>
          </a:prstGeom>
          <a:solidFill>
            <a:srgbClr val="001A4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07975" y="1"/>
            <a:ext cx="53539" cy="894576"/>
            <a:chOff x="1371600" y="0"/>
            <a:chExt cx="48126" cy="6652949"/>
          </a:xfrm>
        </p:grpSpPr>
        <p:sp>
          <p:nvSpPr>
            <p:cNvPr id="6" name="Rectangle 5"/>
            <p:cNvSpPr/>
            <p:nvPr/>
          </p:nvSpPr>
          <p:spPr>
            <a:xfrm>
              <a:off x="1371600" y="0"/>
              <a:ext cx="48126" cy="1672389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635782"/>
              <a:ext cx="48126" cy="1672389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08171"/>
              <a:ext cx="48126" cy="1672389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980560"/>
              <a:ext cx="48126" cy="1672389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12138260" y="0"/>
            <a:ext cx="45719" cy="6851409"/>
            <a:chOff x="12120394" y="1"/>
            <a:chExt cx="53539" cy="894576"/>
          </a:xfrm>
        </p:grpSpPr>
        <p:sp>
          <p:nvSpPr>
            <p:cNvPr id="21" name="Rectangle 20"/>
            <p:cNvSpPr/>
            <p:nvPr/>
          </p:nvSpPr>
          <p:spPr>
            <a:xfrm>
              <a:off x="12120394" y="1"/>
              <a:ext cx="53539" cy="224875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20394" y="219953"/>
              <a:ext cx="53539" cy="224875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20394" y="444828"/>
              <a:ext cx="53539" cy="224875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20394" y="669702"/>
              <a:ext cx="53539" cy="224875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63" y="906626"/>
            <a:ext cx="10492740" cy="58992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46100" sx="99000" sy="99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86195" y="231710"/>
            <a:ext cx="3421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b="1" spc="110" dirty="0">
                <a:solidFill>
                  <a:srgbClr val="131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PROFILE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08371" y="289428"/>
            <a:ext cx="7367337" cy="46403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spc="1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the "Compare States" button to navigate to the “Compare States” module and view the comparison data of the selected states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60CF3E-8265-99CD-F14E-657B376B7077}"/>
              </a:ext>
            </a:extLst>
          </p:cNvPr>
          <p:cNvSpPr/>
          <p:nvPr/>
        </p:nvSpPr>
        <p:spPr>
          <a:xfrm>
            <a:off x="10031896" y="1333218"/>
            <a:ext cx="1223541" cy="389062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869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-1"/>
            <a:ext cx="12072730" cy="80484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B228292-DF72-B44E-ADB6-59968BEA1A10}"/>
              </a:ext>
            </a:extLst>
          </p:cNvPr>
          <p:cNvSpPr/>
          <p:nvPr/>
        </p:nvSpPr>
        <p:spPr>
          <a:xfrm>
            <a:off x="0" y="0"/>
            <a:ext cx="12192000" cy="7142645"/>
          </a:xfrm>
          <a:prstGeom prst="rect">
            <a:avLst/>
          </a:prstGeom>
          <a:gradFill flip="none" rotWithShape="1">
            <a:gsLst>
              <a:gs pos="72000">
                <a:srgbClr val="1A206D">
                  <a:alpha val="40000"/>
                </a:srgbClr>
              </a:gs>
              <a:gs pos="100000">
                <a:srgbClr val="1A206D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20040" y="4348066"/>
            <a:ext cx="5952066" cy="2516284"/>
            <a:chOff x="320040" y="4284566"/>
            <a:chExt cx="5952066" cy="251628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320040" y="4284566"/>
              <a:ext cx="5952066" cy="251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48726" y="5146278"/>
              <a:ext cx="4723379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200" b="1" spc="110" dirty="0">
                  <a:solidFill>
                    <a:srgbClr val="1A206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Compare States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60290" y="4956970"/>
            <a:ext cx="688437" cy="1323439"/>
            <a:chOff x="438077" y="4925043"/>
            <a:chExt cx="688437" cy="1323439"/>
          </a:xfrm>
        </p:grpSpPr>
        <p:sp>
          <p:nvSpPr>
            <p:cNvPr id="4" name="Rectangle 3"/>
            <p:cNvSpPr/>
            <p:nvPr/>
          </p:nvSpPr>
          <p:spPr>
            <a:xfrm>
              <a:off x="438077" y="5001988"/>
              <a:ext cx="688437" cy="1169551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38077" y="4925043"/>
              <a:ext cx="27214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6551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455"/>
            <a:ext cx="12192000" cy="1082841"/>
          </a:xfrm>
          <a:prstGeom prst="rect">
            <a:avLst/>
          </a:prstGeom>
          <a:solidFill>
            <a:srgbClr val="001A4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07975" y="1"/>
            <a:ext cx="53539" cy="894576"/>
            <a:chOff x="1371600" y="0"/>
            <a:chExt cx="48126" cy="6652949"/>
          </a:xfrm>
        </p:grpSpPr>
        <p:sp>
          <p:nvSpPr>
            <p:cNvPr id="6" name="Rectangle 5"/>
            <p:cNvSpPr/>
            <p:nvPr/>
          </p:nvSpPr>
          <p:spPr>
            <a:xfrm>
              <a:off x="1371600" y="0"/>
              <a:ext cx="48126" cy="1672389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635782"/>
              <a:ext cx="48126" cy="1672389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08171"/>
              <a:ext cx="48126" cy="1672389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980560"/>
              <a:ext cx="48126" cy="1672389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12138260" y="0"/>
            <a:ext cx="45719" cy="6851409"/>
            <a:chOff x="12120394" y="1"/>
            <a:chExt cx="53539" cy="894576"/>
          </a:xfrm>
        </p:grpSpPr>
        <p:sp>
          <p:nvSpPr>
            <p:cNvPr id="21" name="Rectangle 20"/>
            <p:cNvSpPr/>
            <p:nvPr/>
          </p:nvSpPr>
          <p:spPr>
            <a:xfrm>
              <a:off x="12120394" y="1"/>
              <a:ext cx="53539" cy="224875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20394" y="219953"/>
              <a:ext cx="53539" cy="224875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20394" y="444828"/>
              <a:ext cx="53539" cy="224875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20394" y="669702"/>
              <a:ext cx="53539" cy="224875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64" y="906626"/>
            <a:ext cx="10492738" cy="58992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46100" sx="99000" sy="99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86195" y="231710"/>
            <a:ext cx="3421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b="1" spc="110" dirty="0">
                <a:solidFill>
                  <a:srgbClr val="131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PROFILE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08371" y="289428"/>
            <a:ext cx="7367337" cy="27167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>
            <a:defPPr>
              <a:defRPr lang="en-US"/>
            </a:defPPr>
            <a:lvl1pPr algn="r">
              <a:lnSpc>
                <a:spcPts val="1500"/>
              </a:lnSpc>
              <a:defRPr sz="1200" spc="11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/>
              <a:t>Select the other states to view the comparison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CD12FB-DE03-5871-5347-81F2B079BBD3}"/>
              </a:ext>
            </a:extLst>
          </p:cNvPr>
          <p:cNvSpPr/>
          <p:nvPr/>
        </p:nvSpPr>
        <p:spPr>
          <a:xfrm>
            <a:off x="4486130" y="1722280"/>
            <a:ext cx="6769305" cy="1179946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961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455"/>
            <a:ext cx="12192000" cy="1082841"/>
          </a:xfrm>
          <a:prstGeom prst="rect">
            <a:avLst/>
          </a:prstGeom>
          <a:solidFill>
            <a:srgbClr val="001A4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07975" y="1"/>
            <a:ext cx="53539" cy="894576"/>
            <a:chOff x="1371600" y="0"/>
            <a:chExt cx="48126" cy="6652949"/>
          </a:xfrm>
        </p:grpSpPr>
        <p:sp>
          <p:nvSpPr>
            <p:cNvPr id="6" name="Rectangle 5"/>
            <p:cNvSpPr/>
            <p:nvPr/>
          </p:nvSpPr>
          <p:spPr>
            <a:xfrm>
              <a:off x="1371600" y="0"/>
              <a:ext cx="48126" cy="1672389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635782"/>
              <a:ext cx="48126" cy="1672389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08171"/>
              <a:ext cx="48126" cy="1672389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980560"/>
              <a:ext cx="48126" cy="1672389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12138260" y="0"/>
            <a:ext cx="45719" cy="6851409"/>
            <a:chOff x="12120394" y="1"/>
            <a:chExt cx="53539" cy="894576"/>
          </a:xfrm>
        </p:grpSpPr>
        <p:sp>
          <p:nvSpPr>
            <p:cNvPr id="21" name="Rectangle 20"/>
            <p:cNvSpPr/>
            <p:nvPr/>
          </p:nvSpPr>
          <p:spPr>
            <a:xfrm>
              <a:off x="12120394" y="1"/>
              <a:ext cx="53539" cy="224875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20394" y="219953"/>
              <a:ext cx="53539" cy="224875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20394" y="444828"/>
              <a:ext cx="53539" cy="224875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20394" y="669702"/>
              <a:ext cx="53539" cy="224875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64" y="906626"/>
            <a:ext cx="10492738" cy="589928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46100" sx="99000" sy="99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86195" y="231710"/>
            <a:ext cx="3421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b="1" spc="110" dirty="0">
                <a:solidFill>
                  <a:srgbClr val="131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PROFILE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08371" y="289428"/>
            <a:ext cx="7367337" cy="27167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spc="1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the required state from the available list and click on the OK button to confirm</a:t>
            </a:r>
          </a:p>
        </p:txBody>
      </p:sp>
    </p:spTree>
    <p:extLst>
      <p:ext uri="{BB962C8B-B14F-4D97-AF65-F5344CB8AC3E}">
        <p14:creationId xmlns:p14="http://schemas.microsoft.com/office/powerpoint/2010/main" val="2585494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455"/>
            <a:ext cx="12192000" cy="1082841"/>
          </a:xfrm>
          <a:prstGeom prst="rect">
            <a:avLst/>
          </a:prstGeom>
          <a:solidFill>
            <a:srgbClr val="001A4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07975" y="1"/>
            <a:ext cx="53539" cy="894576"/>
            <a:chOff x="1371600" y="0"/>
            <a:chExt cx="48126" cy="6652949"/>
          </a:xfrm>
        </p:grpSpPr>
        <p:sp>
          <p:nvSpPr>
            <p:cNvPr id="6" name="Rectangle 5"/>
            <p:cNvSpPr/>
            <p:nvPr/>
          </p:nvSpPr>
          <p:spPr>
            <a:xfrm>
              <a:off x="1371600" y="0"/>
              <a:ext cx="48126" cy="1672389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635782"/>
              <a:ext cx="48126" cy="1672389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08171"/>
              <a:ext cx="48126" cy="1672389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980560"/>
              <a:ext cx="48126" cy="1672389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12138260" y="0"/>
            <a:ext cx="45719" cy="6851409"/>
            <a:chOff x="12120394" y="1"/>
            <a:chExt cx="53539" cy="894576"/>
          </a:xfrm>
        </p:grpSpPr>
        <p:sp>
          <p:nvSpPr>
            <p:cNvPr id="21" name="Rectangle 20"/>
            <p:cNvSpPr/>
            <p:nvPr/>
          </p:nvSpPr>
          <p:spPr>
            <a:xfrm>
              <a:off x="12120394" y="1"/>
              <a:ext cx="53539" cy="224875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20394" y="219953"/>
              <a:ext cx="53539" cy="224875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20394" y="444828"/>
              <a:ext cx="53539" cy="224875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20394" y="669702"/>
              <a:ext cx="53539" cy="224875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65" y="906626"/>
            <a:ext cx="10492736" cy="589928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46100" sx="99000" sy="99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86195" y="231710"/>
            <a:ext cx="3421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b="1" spc="110" dirty="0">
                <a:solidFill>
                  <a:srgbClr val="131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PROFILE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08371" y="289428"/>
            <a:ext cx="7367337" cy="27167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spc="1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the comparison data of the selected states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44C697-CDD0-7C51-4199-B609228B8678}"/>
              </a:ext>
            </a:extLst>
          </p:cNvPr>
          <p:cNvSpPr/>
          <p:nvPr/>
        </p:nvSpPr>
        <p:spPr>
          <a:xfrm>
            <a:off x="1046922" y="1684576"/>
            <a:ext cx="10208513" cy="1389928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663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455"/>
            <a:ext cx="12192000" cy="1082841"/>
          </a:xfrm>
          <a:prstGeom prst="rect">
            <a:avLst/>
          </a:prstGeom>
          <a:solidFill>
            <a:srgbClr val="001A4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07975" y="1"/>
            <a:ext cx="53539" cy="894576"/>
            <a:chOff x="1371600" y="0"/>
            <a:chExt cx="48126" cy="6652949"/>
          </a:xfrm>
        </p:grpSpPr>
        <p:sp>
          <p:nvSpPr>
            <p:cNvPr id="6" name="Rectangle 5"/>
            <p:cNvSpPr/>
            <p:nvPr/>
          </p:nvSpPr>
          <p:spPr>
            <a:xfrm>
              <a:off x="1371600" y="0"/>
              <a:ext cx="48126" cy="1672389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635782"/>
              <a:ext cx="48126" cy="1672389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08171"/>
              <a:ext cx="48126" cy="1672389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980560"/>
              <a:ext cx="48126" cy="1672389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12138260" y="0"/>
            <a:ext cx="45719" cy="6851409"/>
            <a:chOff x="12120394" y="1"/>
            <a:chExt cx="53539" cy="894576"/>
          </a:xfrm>
        </p:grpSpPr>
        <p:sp>
          <p:nvSpPr>
            <p:cNvPr id="21" name="Rectangle 20"/>
            <p:cNvSpPr/>
            <p:nvPr/>
          </p:nvSpPr>
          <p:spPr>
            <a:xfrm>
              <a:off x="12120394" y="1"/>
              <a:ext cx="53539" cy="224875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20394" y="219953"/>
              <a:ext cx="53539" cy="224875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20394" y="444828"/>
              <a:ext cx="53539" cy="224875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20394" y="669702"/>
              <a:ext cx="53539" cy="224875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65" y="906626"/>
            <a:ext cx="10492736" cy="589928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46100" sx="99000" sy="99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86195" y="231710"/>
            <a:ext cx="3421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b="1" spc="110" dirty="0">
                <a:solidFill>
                  <a:srgbClr val="131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PROFILE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08371" y="289428"/>
            <a:ext cx="7367337" cy="27167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spc="1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the cross button to remove the selected state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44C697-CDD0-7C51-4199-B609228B8678}"/>
              </a:ext>
            </a:extLst>
          </p:cNvPr>
          <p:cNvSpPr/>
          <p:nvPr/>
        </p:nvSpPr>
        <p:spPr>
          <a:xfrm>
            <a:off x="10774017" y="1684576"/>
            <a:ext cx="481418" cy="462276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763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455"/>
            <a:ext cx="12192000" cy="1082841"/>
          </a:xfrm>
          <a:prstGeom prst="rect">
            <a:avLst/>
          </a:prstGeom>
          <a:solidFill>
            <a:srgbClr val="001A4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07975" y="1"/>
            <a:ext cx="53539" cy="894576"/>
            <a:chOff x="1371600" y="0"/>
            <a:chExt cx="48126" cy="6652949"/>
          </a:xfrm>
        </p:grpSpPr>
        <p:sp>
          <p:nvSpPr>
            <p:cNvPr id="6" name="Rectangle 5"/>
            <p:cNvSpPr/>
            <p:nvPr/>
          </p:nvSpPr>
          <p:spPr>
            <a:xfrm>
              <a:off x="1371600" y="0"/>
              <a:ext cx="48126" cy="1672389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635782"/>
              <a:ext cx="48126" cy="1672389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08171"/>
              <a:ext cx="48126" cy="1672389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980560"/>
              <a:ext cx="48126" cy="1672389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12138260" y="0"/>
            <a:ext cx="45719" cy="6851409"/>
            <a:chOff x="12120394" y="1"/>
            <a:chExt cx="53539" cy="894576"/>
          </a:xfrm>
        </p:grpSpPr>
        <p:sp>
          <p:nvSpPr>
            <p:cNvPr id="21" name="Rectangle 20"/>
            <p:cNvSpPr/>
            <p:nvPr/>
          </p:nvSpPr>
          <p:spPr>
            <a:xfrm>
              <a:off x="12120394" y="1"/>
              <a:ext cx="53539" cy="224875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20394" y="219953"/>
              <a:ext cx="53539" cy="224875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20394" y="444828"/>
              <a:ext cx="53539" cy="224875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20394" y="669702"/>
              <a:ext cx="53539" cy="224875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64" y="906626"/>
            <a:ext cx="10492738" cy="58992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46100" sx="99000" sy="99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86195" y="231710"/>
            <a:ext cx="3421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b="1" spc="110" dirty="0">
                <a:solidFill>
                  <a:srgbClr val="131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STATES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08371" y="289428"/>
            <a:ext cx="7367337" cy="27167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spc="1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Scroll down and view the comparison data of the selected states by theme </a:t>
            </a:r>
          </a:p>
        </p:txBody>
      </p:sp>
    </p:spTree>
    <p:extLst>
      <p:ext uri="{BB962C8B-B14F-4D97-AF65-F5344CB8AC3E}">
        <p14:creationId xmlns:p14="http://schemas.microsoft.com/office/powerpoint/2010/main" val="2153748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-1"/>
            <a:ext cx="12072730" cy="80484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B228292-DF72-B44E-ADB6-59968BEA1A10}"/>
              </a:ext>
            </a:extLst>
          </p:cNvPr>
          <p:cNvSpPr/>
          <p:nvPr/>
        </p:nvSpPr>
        <p:spPr>
          <a:xfrm>
            <a:off x="0" y="0"/>
            <a:ext cx="12192000" cy="7142645"/>
          </a:xfrm>
          <a:prstGeom prst="rect">
            <a:avLst/>
          </a:prstGeom>
          <a:gradFill flip="none" rotWithShape="1">
            <a:gsLst>
              <a:gs pos="72000">
                <a:srgbClr val="1A206D">
                  <a:alpha val="40000"/>
                </a:srgbClr>
              </a:gs>
              <a:gs pos="100000">
                <a:srgbClr val="1A206D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20040" y="4348066"/>
            <a:ext cx="5952066" cy="2516284"/>
            <a:chOff x="320040" y="4284566"/>
            <a:chExt cx="5952066" cy="251628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320040" y="4284566"/>
              <a:ext cx="5952066" cy="251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08363" y="4862691"/>
              <a:ext cx="4302108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200" b="1" spc="110" dirty="0">
                  <a:solidFill>
                    <a:srgbClr val="1A206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Tools and Analyses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60290" y="4956970"/>
            <a:ext cx="688437" cy="1323439"/>
            <a:chOff x="438077" y="4925043"/>
            <a:chExt cx="688437" cy="1323439"/>
          </a:xfrm>
        </p:grpSpPr>
        <p:sp>
          <p:nvSpPr>
            <p:cNvPr id="4" name="Rectangle 3"/>
            <p:cNvSpPr/>
            <p:nvPr/>
          </p:nvSpPr>
          <p:spPr>
            <a:xfrm>
              <a:off x="438077" y="5001988"/>
              <a:ext cx="688437" cy="1169551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38077" y="4925043"/>
              <a:ext cx="27214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4000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455"/>
            <a:ext cx="12192000" cy="1082841"/>
          </a:xfrm>
          <a:prstGeom prst="rect">
            <a:avLst/>
          </a:prstGeom>
          <a:solidFill>
            <a:srgbClr val="001A4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07975" y="1"/>
            <a:ext cx="53539" cy="894576"/>
            <a:chOff x="1371600" y="0"/>
            <a:chExt cx="48126" cy="6652949"/>
          </a:xfrm>
        </p:grpSpPr>
        <p:sp>
          <p:nvSpPr>
            <p:cNvPr id="6" name="Rectangle 5"/>
            <p:cNvSpPr/>
            <p:nvPr/>
          </p:nvSpPr>
          <p:spPr>
            <a:xfrm>
              <a:off x="1371600" y="0"/>
              <a:ext cx="48126" cy="1672389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635782"/>
              <a:ext cx="48126" cy="1672389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08171"/>
              <a:ext cx="48126" cy="1672389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980560"/>
              <a:ext cx="48126" cy="1672389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12138260" y="0"/>
            <a:ext cx="45719" cy="6851409"/>
            <a:chOff x="12120394" y="1"/>
            <a:chExt cx="53539" cy="894576"/>
          </a:xfrm>
        </p:grpSpPr>
        <p:sp>
          <p:nvSpPr>
            <p:cNvPr id="21" name="Rectangle 20"/>
            <p:cNvSpPr/>
            <p:nvPr/>
          </p:nvSpPr>
          <p:spPr>
            <a:xfrm>
              <a:off x="12120394" y="1"/>
              <a:ext cx="53539" cy="224875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20394" y="219953"/>
              <a:ext cx="53539" cy="224875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20394" y="444828"/>
              <a:ext cx="53539" cy="224875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20394" y="669702"/>
              <a:ext cx="53539" cy="224875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04"/>
          <a:stretch/>
        </p:blipFill>
        <p:spPr>
          <a:xfrm>
            <a:off x="817551" y="901944"/>
            <a:ext cx="10591405" cy="59426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46100" sx="99000" sy="99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250A5F5-CBD4-B65A-35F7-F83F25634E93}"/>
              </a:ext>
            </a:extLst>
          </p:cNvPr>
          <p:cNvGrpSpPr/>
          <p:nvPr/>
        </p:nvGrpSpPr>
        <p:grpSpPr>
          <a:xfrm>
            <a:off x="386195" y="231710"/>
            <a:ext cx="11089513" cy="329395"/>
            <a:chOff x="386195" y="231710"/>
            <a:chExt cx="11089513" cy="32939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4C2AB6-B652-D2CD-CEA7-51FCE82838DD}"/>
                </a:ext>
              </a:extLst>
            </p:cNvPr>
            <p:cNvSpPr txBox="1"/>
            <p:nvPr/>
          </p:nvSpPr>
          <p:spPr>
            <a:xfrm>
              <a:off x="386195" y="231710"/>
              <a:ext cx="34217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b="1" spc="110" dirty="0">
                  <a:solidFill>
                    <a:srgbClr val="13141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LANDING PAGE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41B0B3-B6D5-E995-42E6-2AE9A3D5A2A7}"/>
                </a:ext>
              </a:extLst>
            </p:cNvPr>
            <p:cNvSpPr txBox="1"/>
            <p:nvPr/>
          </p:nvSpPr>
          <p:spPr>
            <a:xfrm>
              <a:off x="4108371" y="289428"/>
              <a:ext cx="7367337" cy="271677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>
              <a:defPPr>
                <a:defRPr lang="en-US"/>
              </a:defPPr>
              <a:lvl1pPr algn="just">
                <a:lnSpc>
                  <a:spcPts val="1500"/>
                </a:lnSpc>
                <a:defRPr sz="1200" spc="11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US" dirty="0"/>
                <a:t>Click on 'Explore’ button or either on the IEMI logo to navigate to the Home Page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6E3AC8C-D511-6772-7103-E3673698DE68}"/>
              </a:ext>
            </a:extLst>
          </p:cNvPr>
          <p:cNvSpPr/>
          <p:nvPr/>
        </p:nvSpPr>
        <p:spPr>
          <a:xfrm>
            <a:off x="5333337" y="4956851"/>
            <a:ext cx="1559832" cy="728332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040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455"/>
            <a:ext cx="12192000" cy="1082841"/>
          </a:xfrm>
          <a:prstGeom prst="rect">
            <a:avLst/>
          </a:prstGeom>
          <a:solidFill>
            <a:srgbClr val="001A4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07975" y="1"/>
            <a:ext cx="53539" cy="894576"/>
            <a:chOff x="1371600" y="0"/>
            <a:chExt cx="48126" cy="6652949"/>
          </a:xfrm>
        </p:grpSpPr>
        <p:sp>
          <p:nvSpPr>
            <p:cNvPr id="6" name="Rectangle 5"/>
            <p:cNvSpPr/>
            <p:nvPr/>
          </p:nvSpPr>
          <p:spPr>
            <a:xfrm>
              <a:off x="1371600" y="0"/>
              <a:ext cx="48126" cy="1672389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635782"/>
              <a:ext cx="48126" cy="1672389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08171"/>
              <a:ext cx="48126" cy="1672389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980560"/>
              <a:ext cx="48126" cy="1672389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12138260" y="0"/>
            <a:ext cx="45719" cy="6851409"/>
            <a:chOff x="12120394" y="1"/>
            <a:chExt cx="53539" cy="894576"/>
          </a:xfrm>
        </p:grpSpPr>
        <p:sp>
          <p:nvSpPr>
            <p:cNvPr id="21" name="Rectangle 20"/>
            <p:cNvSpPr/>
            <p:nvPr/>
          </p:nvSpPr>
          <p:spPr>
            <a:xfrm>
              <a:off x="12120394" y="1"/>
              <a:ext cx="53539" cy="224875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20394" y="219953"/>
              <a:ext cx="53539" cy="224875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20394" y="444828"/>
              <a:ext cx="53539" cy="224875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20394" y="669702"/>
              <a:ext cx="53539" cy="224875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63" y="906626"/>
            <a:ext cx="10492740" cy="589928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46100" sx="99000" sy="99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86195" y="231710"/>
            <a:ext cx="3421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b="1" spc="110" dirty="0">
                <a:solidFill>
                  <a:srgbClr val="131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AND ANALYSIS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08371" y="289428"/>
            <a:ext cx="7367337" cy="46403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spc="1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the Tools and Analyses option from the navigation menu to navigate to this module</a:t>
            </a:r>
          </a:p>
        </p:txBody>
      </p:sp>
    </p:spTree>
    <p:extLst>
      <p:ext uri="{BB962C8B-B14F-4D97-AF65-F5344CB8AC3E}">
        <p14:creationId xmlns:p14="http://schemas.microsoft.com/office/powerpoint/2010/main" val="2719314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455"/>
            <a:ext cx="12192000" cy="1082841"/>
          </a:xfrm>
          <a:prstGeom prst="rect">
            <a:avLst/>
          </a:prstGeom>
          <a:solidFill>
            <a:srgbClr val="001A4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07975" y="1"/>
            <a:ext cx="53539" cy="894576"/>
            <a:chOff x="1371600" y="0"/>
            <a:chExt cx="48126" cy="6652949"/>
          </a:xfrm>
        </p:grpSpPr>
        <p:sp>
          <p:nvSpPr>
            <p:cNvPr id="6" name="Rectangle 5"/>
            <p:cNvSpPr/>
            <p:nvPr/>
          </p:nvSpPr>
          <p:spPr>
            <a:xfrm>
              <a:off x="1371600" y="0"/>
              <a:ext cx="48126" cy="1672389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635782"/>
              <a:ext cx="48126" cy="1672389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08171"/>
              <a:ext cx="48126" cy="1672389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980560"/>
              <a:ext cx="48126" cy="1672389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12138260" y="0"/>
            <a:ext cx="45719" cy="6851409"/>
            <a:chOff x="12120394" y="1"/>
            <a:chExt cx="53539" cy="894576"/>
          </a:xfrm>
        </p:grpSpPr>
        <p:sp>
          <p:nvSpPr>
            <p:cNvPr id="21" name="Rectangle 20"/>
            <p:cNvSpPr/>
            <p:nvPr/>
          </p:nvSpPr>
          <p:spPr>
            <a:xfrm>
              <a:off x="12120394" y="1"/>
              <a:ext cx="53539" cy="224875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20394" y="219953"/>
              <a:ext cx="53539" cy="224875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20394" y="444828"/>
              <a:ext cx="53539" cy="224875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20394" y="669702"/>
              <a:ext cx="53539" cy="224875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63" y="906626"/>
            <a:ext cx="10492740" cy="589928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46100" sx="99000" sy="99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86195" y="231710"/>
            <a:ext cx="3421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b="1" spc="110" dirty="0">
                <a:solidFill>
                  <a:srgbClr val="131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AND ANALYSIS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08371" y="289428"/>
            <a:ext cx="7367337" cy="27167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spc="1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Click on the one of the boxes to view the detailed information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CB1DF2-96A6-78E5-61D3-F04F5FA2521A}"/>
              </a:ext>
            </a:extLst>
          </p:cNvPr>
          <p:cNvSpPr/>
          <p:nvPr/>
        </p:nvSpPr>
        <p:spPr>
          <a:xfrm>
            <a:off x="1391478" y="1236625"/>
            <a:ext cx="2305879" cy="2792036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897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455"/>
            <a:ext cx="12192000" cy="1082841"/>
          </a:xfrm>
          <a:prstGeom prst="rect">
            <a:avLst/>
          </a:prstGeom>
          <a:solidFill>
            <a:srgbClr val="001A4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07975" y="1"/>
            <a:ext cx="53539" cy="894576"/>
            <a:chOff x="1371600" y="0"/>
            <a:chExt cx="48126" cy="6652949"/>
          </a:xfrm>
        </p:grpSpPr>
        <p:sp>
          <p:nvSpPr>
            <p:cNvPr id="6" name="Rectangle 5"/>
            <p:cNvSpPr/>
            <p:nvPr/>
          </p:nvSpPr>
          <p:spPr>
            <a:xfrm>
              <a:off x="1371600" y="0"/>
              <a:ext cx="48126" cy="1672389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635782"/>
              <a:ext cx="48126" cy="1672389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08171"/>
              <a:ext cx="48126" cy="1672389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980560"/>
              <a:ext cx="48126" cy="1672389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12138260" y="0"/>
            <a:ext cx="45719" cy="6851409"/>
            <a:chOff x="12120394" y="1"/>
            <a:chExt cx="53539" cy="894576"/>
          </a:xfrm>
        </p:grpSpPr>
        <p:sp>
          <p:nvSpPr>
            <p:cNvPr id="21" name="Rectangle 20"/>
            <p:cNvSpPr/>
            <p:nvPr/>
          </p:nvSpPr>
          <p:spPr>
            <a:xfrm>
              <a:off x="12120394" y="1"/>
              <a:ext cx="53539" cy="224875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20394" y="219953"/>
              <a:ext cx="53539" cy="224875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20394" y="444828"/>
              <a:ext cx="53539" cy="224875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20394" y="669702"/>
              <a:ext cx="53539" cy="224875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63" y="906626"/>
            <a:ext cx="10492740" cy="58992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46100" sx="99000" sy="99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86195" y="231710"/>
            <a:ext cx="3421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b="1" spc="110" dirty="0">
                <a:solidFill>
                  <a:srgbClr val="131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AND ANALYSIS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08371" y="289428"/>
            <a:ext cx="7367337" cy="27167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spc="1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the related information and </a:t>
            </a:r>
            <a:r>
              <a:rPr lang="en-US" sz="1200" spc="11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respurces</a:t>
            </a:r>
            <a:r>
              <a:rPr lang="en-US" sz="1200" spc="1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selected category</a:t>
            </a:r>
          </a:p>
        </p:txBody>
      </p:sp>
    </p:spTree>
    <p:extLst>
      <p:ext uri="{BB962C8B-B14F-4D97-AF65-F5344CB8AC3E}">
        <p14:creationId xmlns:p14="http://schemas.microsoft.com/office/powerpoint/2010/main" val="304410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455"/>
            <a:ext cx="12192000" cy="1082841"/>
          </a:xfrm>
          <a:prstGeom prst="rect">
            <a:avLst/>
          </a:prstGeom>
          <a:solidFill>
            <a:srgbClr val="001A4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07975" y="1"/>
            <a:ext cx="53539" cy="894576"/>
            <a:chOff x="1371600" y="0"/>
            <a:chExt cx="48126" cy="6652949"/>
          </a:xfrm>
        </p:grpSpPr>
        <p:sp>
          <p:nvSpPr>
            <p:cNvPr id="6" name="Rectangle 5"/>
            <p:cNvSpPr/>
            <p:nvPr/>
          </p:nvSpPr>
          <p:spPr>
            <a:xfrm>
              <a:off x="1371600" y="0"/>
              <a:ext cx="48126" cy="1672389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635782"/>
              <a:ext cx="48126" cy="1672389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08171"/>
              <a:ext cx="48126" cy="1672389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980560"/>
              <a:ext cx="48126" cy="1672389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12138260" y="0"/>
            <a:ext cx="45719" cy="6851409"/>
            <a:chOff x="12120394" y="1"/>
            <a:chExt cx="53539" cy="894576"/>
          </a:xfrm>
        </p:grpSpPr>
        <p:sp>
          <p:nvSpPr>
            <p:cNvPr id="21" name="Rectangle 20"/>
            <p:cNvSpPr/>
            <p:nvPr/>
          </p:nvSpPr>
          <p:spPr>
            <a:xfrm>
              <a:off x="12120394" y="1"/>
              <a:ext cx="53539" cy="224875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20394" y="219953"/>
              <a:ext cx="53539" cy="224875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20394" y="444828"/>
              <a:ext cx="53539" cy="224875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20394" y="669702"/>
              <a:ext cx="53539" cy="224875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63" y="906626"/>
            <a:ext cx="10492740" cy="589928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46100" sx="99000" sy="99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86195" y="231710"/>
            <a:ext cx="3421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b="1" spc="110" dirty="0">
                <a:solidFill>
                  <a:srgbClr val="131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AND ANALYSIS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08371" y="289428"/>
            <a:ext cx="7367337" cy="27167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spc="1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Click on the “Manufacturing Units” box to view the respective data on the National Map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CB1DF2-96A6-78E5-61D3-F04F5FA2521A}"/>
              </a:ext>
            </a:extLst>
          </p:cNvPr>
          <p:cNvSpPr/>
          <p:nvPr/>
        </p:nvSpPr>
        <p:spPr>
          <a:xfrm>
            <a:off x="4982817" y="4013876"/>
            <a:ext cx="2353055" cy="2792036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985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455"/>
            <a:ext cx="12192000" cy="1082841"/>
          </a:xfrm>
          <a:prstGeom prst="rect">
            <a:avLst/>
          </a:prstGeom>
          <a:solidFill>
            <a:srgbClr val="001A4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07975" y="1"/>
            <a:ext cx="53539" cy="894576"/>
            <a:chOff x="1371600" y="0"/>
            <a:chExt cx="48126" cy="6652949"/>
          </a:xfrm>
        </p:grpSpPr>
        <p:sp>
          <p:nvSpPr>
            <p:cNvPr id="6" name="Rectangle 5"/>
            <p:cNvSpPr/>
            <p:nvPr/>
          </p:nvSpPr>
          <p:spPr>
            <a:xfrm>
              <a:off x="1371600" y="0"/>
              <a:ext cx="48126" cy="1672389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635782"/>
              <a:ext cx="48126" cy="1672389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08171"/>
              <a:ext cx="48126" cy="1672389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980560"/>
              <a:ext cx="48126" cy="1672389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12138260" y="0"/>
            <a:ext cx="45719" cy="6851409"/>
            <a:chOff x="12120394" y="1"/>
            <a:chExt cx="53539" cy="894576"/>
          </a:xfrm>
        </p:grpSpPr>
        <p:sp>
          <p:nvSpPr>
            <p:cNvPr id="21" name="Rectangle 20"/>
            <p:cNvSpPr/>
            <p:nvPr/>
          </p:nvSpPr>
          <p:spPr>
            <a:xfrm>
              <a:off x="12120394" y="1"/>
              <a:ext cx="53539" cy="224875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20394" y="219953"/>
              <a:ext cx="53539" cy="224875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20394" y="444828"/>
              <a:ext cx="53539" cy="224875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20394" y="669702"/>
              <a:ext cx="53539" cy="224875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63" y="906626"/>
            <a:ext cx="10492740" cy="58992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46100" sx="99000" sy="99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86195" y="231710"/>
            <a:ext cx="3421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b="1" spc="110" dirty="0">
                <a:solidFill>
                  <a:srgbClr val="131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AND ANALYSIS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08371" y="289428"/>
            <a:ext cx="7367337" cy="46403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spc="1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the locations where the manufacturing units are available denoted by dots on the map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CB1DF2-96A6-78E5-61D3-F04F5FA2521A}"/>
              </a:ext>
            </a:extLst>
          </p:cNvPr>
          <p:cNvSpPr/>
          <p:nvPr/>
        </p:nvSpPr>
        <p:spPr>
          <a:xfrm>
            <a:off x="4108371" y="1893529"/>
            <a:ext cx="4094725" cy="4454262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864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455"/>
            <a:ext cx="12192000" cy="1082841"/>
          </a:xfrm>
          <a:prstGeom prst="rect">
            <a:avLst/>
          </a:prstGeom>
          <a:solidFill>
            <a:srgbClr val="001A4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07975" y="1"/>
            <a:ext cx="53539" cy="894576"/>
            <a:chOff x="1371600" y="0"/>
            <a:chExt cx="48126" cy="6652949"/>
          </a:xfrm>
        </p:grpSpPr>
        <p:sp>
          <p:nvSpPr>
            <p:cNvPr id="6" name="Rectangle 5"/>
            <p:cNvSpPr/>
            <p:nvPr/>
          </p:nvSpPr>
          <p:spPr>
            <a:xfrm>
              <a:off x="1371600" y="0"/>
              <a:ext cx="48126" cy="1672389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635782"/>
              <a:ext cx="48126" cy="1672389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08171"/>
              <a:ext cx="48126" cy="1672389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980560"/>
              <a:ext cx="48126" cy="1672389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12138260" y="0"/>
            <a:ext cx="45719" cy="6851409"/>
            <a:chOff x="12120394" y="1"/>
            <a:chExt cx="53539" cy="894576"/>
          </a:xfrm>
        </p:grpSpPr>
        <p:sp>
          <p:nvSpPr>
            <p:cNvPr id="21" name="Rectangle 20"/>
            <p:cNvSpPr/>
            <p:nvPr/>
          </p:nvSpPr>
          <p:spPr>
            <a:xfrm>
              <a:off x="12120394" y="1"/>
              <a:ext cx="53539" cy="224875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20394" y="219953"/>
              <a:ext cx="53539" cy="224875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20394" y="444828"/>
              <a:ext cx="53539" cy="224875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20394" y="669702"/>
              <a:ext cx="53539" cy="224875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64" y="906626"/>
            <a:ext cx="10492738" cy="58992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46100" sx="99000" sy="99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86195" y="231710"/>
            <a:ext cx="3421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b="1" spc="110" dirty="0">
                <a:solidFill>
                  <a:srgbClr val="131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AND ANALYSIS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08371" y="289428"/>
            <a:ext cx="7367337" cy="27167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spc="1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Click on the dot to view the additional details of the selected manufacturing unit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CB1DF2-96A6-78E5-61D3-F04F5FA2521A}"/>
              </a:ext>
            </a:extLst>
          </p:cNvPr>
          <p:cNvSpPr/>
          <p:nvPr/>
        </p:nvSpPr>
        <p:spPr>
          <a:xfrm>
            <a:off x="3114261" y="5951373"/>
            <a:ext cx="5486400" cy="854537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444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455"/>
            <a:ext cx="12192000" cy="1082841"/>
          </a:xfrm>
          <a:prstGeom prst="rect">
            <a:avLst/>
          </a:prstGeom>
          <a:solidFill>
            <a:srgbClr val="001A4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07975" y="1"/>
            <a:ext cx="53539" cy="894576"/>
            <a:chOff x="1371600" y="0"/>
            <a:chExt cx="48126" cy="6652949"/>
          </a:xfrm>
        </p:grpSpPr>
        <p:sp>
          <p:nvSpPr>
            <p:cNvPr id="6" name="Rectangle 5"/>
            <p:cNvSpPr/>
            <p:nvPr/>
          </p:nvSpPr>
          <p:spPr>
            <a:xfrm>
              <a:off x="1371600" y="0"/>
              <a:ext cx="48126" cy="1672389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635782"/>
              <a:ext cx="48126" cy="1672389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08171"/>
              <a:ext cx="48126" cy="1672389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980560"/>
              <a:ext cx="48126" cy="1672389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12138260" y="0"/>
            <a:ext cx="45719" cy="6851409"/>
            <a:chOff x="12120394" y="1"/>
            <a:chExt cx="53539" cy="894576"/>
          </a:xfrm>
        </p:grpSpPr>
        <p:sp>
          <p:nvSpPr>
            <p:cNvPr id="21" name="Rectangle 20"/>
            <p:cNvSpPr/>
            <p:nvPr/>
          </p:nvSpPr>
          <p:spPr>
            <a:xfrm>
              <a:off x="12120394" y="1"/>
              <a:ext cx="53539" cy="224875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20394" y="219953"/>
              <a:ext cx="53539" cy="224875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20394" y="444828"/>
              <a:ext cx="53539" cy="224875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20394" y="669702"/>
              <a:ext cx="53539" cy="224875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64" y="906626"/>
            <a:ext cx="10492738" cy="589928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46100" sx="99000" sy="99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86195" y="231710"/>
            <a:ext cx="3421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b="1" spc="110" dirty="0">
                <a:solidFill>
                  <a:srgbClr val="131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AND ANALYSIS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08371" y="289428"/>
            <a:ext cx="7367337" cy="27167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spc="1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Zoom in, Zoom out, Reset, Label on/off and Download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CB1DF2-96A6-78E5-61D3-F04F5FA2521A}"/>
              </a:ext>
            </a:extLst>
          </p:cNvPr>
          <p:cNvSpPr/>
          <p:nvPr/>
        </p:nvSpPr>
        <p:spPr>
          <a:xfrm>
            <a:off x="2398644" y="2683698"/>
            <a:ext cx="503582" cy="1252198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383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-1"/>
            <a:ext cx="12072730" cy="80484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B228292-DF72-B44E-ADB6-59968BEA1A10}"/>
              </a:ext>
            </a:extLst>
          </p:cNvPr>
          <p:cNvSpPr/>
          <p:nvPr/>
        </p:nvSpPr>
        <p:spPr>
          <a:xfrm>
            <a:off x="0" y="0"/>
            <a:ext cx="12192000" cy="7142645"/>
          </a:xfrm>
          <a:prstGeom prst="rect">
            <a:avLst/>
          </a:prstGeom>
          <a:gradFill flip="none" rotWithShape="1">
            <a:gsLst>
              <a:gs pos="72000">
                <a:srgbClr val="1A206D">
                  <a:alpha val="40000"/>
                </a:srgbClr>
              </a:gs>
              <a:gs pos="100000">
                <a:srgbClr val="1A206D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20040" y="4348066"/>
            <a:ext cx="5952066" cy="2516284"/>
            <a:chOff x="320040" y="4284566"/>
            <a:chExt cx="5952066" cy="251628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320040" y="4284566"/>
              <a:ext cx="5952066" cy="251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48727" y="5146278"/>
              <a:ext cx="4491588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400" b="1" spc="110" dirty="0">
                  <a:solidFill>
                    <a:srgbClr val="1A206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Downloads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60290" y="4956970"/>
            <a:ext cx="688437" cy="1323439"/>
            <a:chOff x="438077" y="4925043"/>
            <a:chExt cx="688437" cy="1323439"/>
          </a:xfrm>
        </p:grpSpPr>
        <p:sp>
          <p:nvSpPr>
            <p:cNvPr id="4" name="Rectangle 3"/>
            <p:cNvSpPr/>
            <p:nvPr/>
          </p:nvSpPr>
          <p:spPr>
            <a:xfrm>
              <a:off x="438077" y="5001988"/>
              <a:ext cx="688437" cy="1169551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38077" y="4925043"/>
              <a:ext cx="27214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7759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455"/>
            <a:ext cx="12192000" cy="1082841"/>
          </a:xfrm>
          <a:prstGeom prst="rect">
            <a:avLst/>
          </a:prstGeom>
          <a:solidFill>
            <a:srgbClr val="001A4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07975" y="1"/>
            <a:ext cx="53539" cy="894576"/>
            <a:chOff x="1371600" y="0"/>
            <a:chExt cx="48126" cy="6652949"/>
          </a:xfrm>
        </p:grpSpPr>
        <p:sp>
          <p:nvSpPr>
            <p:cNvPr id="6" name="Rectangle 5"/>
            <p:cNvSpPr/>
            <p:nvPr/>
          </p:nvSpPr>
          <p:spPr>
            <a:xfrm>
              <a:off x="1371600" y="0"/>
              <a:ext cx="48126" cy="1672389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635782"/>
              <a:ext cx="48126" cy="1672389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08171"/>
              <a:ext cx="48126" cy="1672389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980560"/>
              <a:ext cx="48126" cy="1672389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12138260" y="0"/>
            <a:ext cx="45719" cy="6851409"/>
            <a:chOff x="12120394" y="1"/>
            <a:chExt cx="53539" cy="894576"/>
          </a:xfrm>
        </p:grpSpPr>
        <p:sp>
          <p:nvSpPr>
            <p:cNvPr id="21" name="Rectangle 20"/>
            <p:cNvSpPr/>
            <p:nvPr/>
          </p:nvSpPr>
          <p:spPr>
            <a:xfrm>
              <a:off x="12120394" y="1"/>
              <a:ext cx="53539" cy="224875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20394" y="219953"/>
              <a:ext cx="53539" cy="224875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20394" y="444828"/>
              <a:ext cx="53539" cy="224875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20394" y="669702"/>
              <a:ext cx="53539" cy="224875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63" y="906626"/>
            <a:ext cx="10492740" cy="589928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46100" sx="99000" sy="99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86195" y="231710"/>
            <a:ext cx="3421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b="1" spc="110" dirty="0">
                <a:solidFill>
                  <a:srgbClr val="131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08371" y="289428"/>
            <a:ext cx="7367337" cy="46403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spc="1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the “Download” option from the navigation menu to navigate to the respective module</a:t>
            </a:r>
          </a:p>
        </p:txBody>
      </p:sp>
    </p:spTree>
    <p:extLst>
      <p:ext uri="{BB962C8B-B14F-4D97-AF65-F5344CB8AC3E}">
        <p14:creationId xmlns:p14="http://schemas.microsoft.com/office/powerpoint/2010/main" val="2755820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455"/>
            <a:ext cx="12192000" cy="1082841"/>
          </a:xfrm>
          <a:prstGeom prst="rect">
            <a:avLst/>
          </a:prstGeom>
          <a:solidFill>
            <a:srgbClr val="001A4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07975" y="1"/>
            <a:ext cx="53539" cy="894576"/>
            <a:chOff x="1371600" y="0"/>
            <a:chExt cx="48126" cy="6652949"/>
          </a:xfrm>
        </p:grpSpPr>
        <p:sp>
          <p:nvSpPr>
            <p:cNvPr id="6" name="Rectangle 5"/>
            <p:cNvSpPr/>
            <p:nvPr/>
          </p:nvSpPr>
          <p:spPr>
            <a:xfrm>
              <a:off x="1371600" y="0"/>
              <a:ext cx="48126" cy="1672389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635782"/>
              <a:ext cx="48126" cy="1672389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08171"/>
              <a:ext cx="48126" cy="1672389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980560"/>
              <a:ext cx="48126" cy="1672389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12138260" y="0"/>
            <a:ext cx="45719" cy="6851409"/>
            <a:chOff x="12120394" y="1"/>
            <a:chExt cx="53539" cy="894576"/>
          </a:xfrm>
        </p:grpSpPr>
        <p:sp>
          <p:nvSpPr>
            <p:cNvPr id="21" name="Rectangle 20"/>
            <p:cNvSpPr/>
            <p:nvPr/>
          </p:nvSpPr>
          <p:spPr>
            <a:xfrm>
              <a:off x="12120394" y="1"/>
              <a:ext cx="53539" cy="224875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20394" y="219953"/>
              <a:ext cx="53539" cy="224875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20394" y="444828"/>
              <a:ext cx="53539" cy="224875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20394" y="669702"/>
              <a:ext cx="53539" cy="224875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63" y="906626"/>
            <a:ext cx="10492740" cy="58992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46100" sx="99000" sy="99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86195" y="231710"/>
            <a:ext cx="3421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b="1" spc="110" dirty="0">
                <a:solidFill>
                  <a:srgbClr val="131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08371" y="289428"/>
            <a:ext cx="7367337" cy="46403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spc="1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the list of available resources and click on the download button to download the attached document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FF6796-0ADA-0446-2897-1EDF49000500}"/>
              </a:ext>
            </a:extLst>
          </p:cNvPr>
          <p:cNvSpPr/>
          <p:nvPr/>
        </p:nvSpPr>
        <p:spPr>
          <a:xfrm>
            <a:off x="4826646" y="3406855"/>
            <a:ext cx="1269354" cy="462779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412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-1"/>
            <a:ext cx="12072730" cy="80484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B228292-DF72-B44E-ADB6-59968BEA1A10}"/>
              </a:ext>
            </a:extLst>
          </p:cNvPr>
          <p:cNvSpPr/>
          <p:nvPr/>
        </p:nvSpPr>
        <p:spPr>
          <a:xfrm>
            <a:off x="0" y="0"/>
            <a:ext cx="12192000" cy="7142645"/>
          </a:xfrm>
          <a:prstGeom prst="rect">
            <a:avLst/>
          </a:prstGeom>
          <a:gradFill flip="none" rotWithShape="1">
            <a:gsLst>
              <a:gs pos="72000">
                <a:srgbClr val="1A206D">
                  <a:alpha val="40000"/>
                </a:srgbClr>
              </a:gs>
              <a:gs pos="100000">
                <a:srgbClr val="1A206D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20040" y="4348066"/>
            <a:ext cx="5952066" cy="2516284"/>
            <a:chOff x="320040" y="4284566"/>
            <a:chExt cx="5952066" cy="251628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320040" y="4284566"/>
              <a:ext cx="5952066" cy="251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48727" y="5146278"/>
              <a:ext cx="4491588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400" b="1" spc="110" dirty="0">
                  <a:solidFill>
                    <a:srgbClr val="1A206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Home Page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60290" y="4956970"/>
            <a:ext cx="688437" cy="1323439"/>
            <a:chOff x="438077" y="4925043"/>
            <a:chExt cx="688437" cy="1323439"/>
          </a:xfrm>
        </p:grpSpPr>
        <p:sp>
          <p:nvSpPr>
            <p:cNvPr id="4" name="Rectangle 3"/>
            <p:cNvSpPr/>
            <p:nvPr/>
          </p:nvSpPr>
          <p:spPr>
            <a:xfrm>
              <a:off x="438077" y="5001988"/>
              <a:ext cx="688437" cy="1169551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38077" y="4925043"/>
              <a:ext cx="27214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8792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-1"/>
            <a:ext cx="12072730" cy="80484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B228292-DF72-B44E-ADB6-59968BEA1A10}"/>
              </a:ext>
            </a:extLst>
          </p:cNvPr>
          <p:cNvSpPr/>
          <p:nvPr/>
        </p:nvSpPr>
        <p:spPr>
          <a:xfrm>
            <a:off x="0" y="0"/>
            <a:ext cx="12192000" cy="7142645"/>
          </a:xfrm>
          <a:prstGeom prst="rect">
            <a:avLst/>
          </a:prstGeom>
          <a:gradFill flip="none" rotWithShape="1">
            <a:gsLst>
              <a:gs pos="72000">
                <a:srgbClr val="1A206D">
                  <a:alpha val="40000"/>
                </a:srgbClr>
              </a:gs>
              <a:gs pos="100000">
                <a:srgbClr val="1A206D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20040" y="4348066"/>
            <a:ext cx="5952066" cy="2516284"/>
            <a:chOff x="320040" y="4284566"/>
            <a:chExt cx="5952066" cy="251628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320040" y="4284566"/>
              <a:ext cx="5952066" cy="251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48727" y="5146278"/>
              <a:ext cx="4491588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400" b="1" spc="110" dirty="0">
                  <a:solidFill>
                    <a:srgbClr val="1A206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Contact Us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60290" y="4956970"/>
            <a:ext cx="688437" cy="1323439"/>
            <a:chOff x="438077" y="4925043"/>
            <a:chExt cx="688437" cy="1323439"/>
          </a:xfrm>
        </p:grpSpPr>
        <p:sp>
          <p:nvSpPr>
            <p:cNvPr id="4" name="Rectangle 3"/>
            <p:cNvSpPr/>
            <p:nvPr/>
          </p:nvSpPr>
          <p:spPr>
            <a:xfrm>
              <a:off x="438077" y="5001988"/>
              <a:ext cx="688437" cy="1169551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38077" y="4925043"/>
              <a:ext cx="27214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5078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455"/>
            <a:ext cx="12192000" cy="1082841"/>
          </a:xfrm>
          <a:prstGeom prst="rect">
            <a:avLst/>
          </a:prstGeom>
          <a:solidFill>
            <a:srgbClr val="001A4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07975" y="1"/>
            <a:ext cx="53539" cy="894576"/>
            <a:chOff x="1371600" y="0"/>
            <a:chExt cx="48126" cy="6652949"/>
          </a:xfrm>
        </p:grpSpPr>
        <p:sp>
          <p:nvSpPr>
            <p:cNvPr id="6" name="Rectangle 5"/>
            <p:cNvSpPr/>
            <p:nvPr/>
          </p:nvSpPr>
          <p:spPr>
            <a:xfrm>
              <a:off x="1371600" y="0"/>
              <a:ext cx="48126" cy="1672389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635782"/>
              <a:ext cx="48126" cy="1672389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08171"/>
              <a:ext cx="48126" cy="1672389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980560"/>
              <a:ext cx="48126" cy="1672389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12138260" y="0"/>
            <a:ext cx="45719" cy="6851409"/>
            <a:chOff x="12120394" y="1"/>
            <a:chExt cx="53539" cy="894576"/>
          </a:xfrm>
        </p:grpSpPr>
        <p:sp>
          <p:nvSpPr>
            <p:cNvPr id="21" name="Rectangle 20"/>
            <p:cNvSpPr/>
            <p:nvPr/>
          </p:nvSpPr>
          <p:spPr>
            <a:xfrm>
              <a:off x="12120394" y="1"/>
              <a:ext cx="53539" cy="224875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20394" y="219953"/>
              <a:ext cx="53539" cy="224875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20394" y="444828"/>
              <a:ext cx="53539" cy="224875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20394" y="669702"/>
              <a:ext cx="53539" cy="224875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63" y="906626"/>
            <a:ext cx="10492740" cy="58992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46100" sx="99000" sy="99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86195" y="231710"/>
            <a:ext cx="3421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b="1" spc="110" dirty="0">
                <a:solidFill>
                  <a:srgbClr val="131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08371" y="289428"/>
            <a:ext cx="7367337" cy="46403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spc="1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the “Contact Us” option from the navigation menu to navigate to the respective module</a:t>
            </a:r>
          </a:p>
        </p:txBody>
      </p:sp>
    </p:spTree>
    <p:extLst>
      <p:ext uri="{BB962C8B-B14F-4D97-AF65-F5344CB8AC3E}">
        <p14:creationId xmlns:p14="http://schemas.microsoft.com/office/powerpoint/2010/main" val="2338651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455"/>
            <a:ext cx="12192000" cy="1082841"/>
          </a:xfrm>
          <a:prstGeom prst="rect">
            <a:avLst/>
          </a:prstGeom>
          <a:solidFill>
            <a:srgbClr val="001A4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07975" y="1"/>
            <a:ext cx="53539" cy="894576"/>
            <a:chOff x="1371600" y="0"/>
            <a:chExt cx="48126" cy="6652949"/>
          </a:xfrm>
        </p:grpSpPr>
        <p:sp>
          <p:nvSpPr>
            <p:cNvPr id="6" name="Rectangle 5"/>
            <p:cNvSpPr/>
            <p:nvPr/>
          </p:nvSpPr>
          <p:spPr>
            <a:xfrm>
              <a:off x="1371600" y="0"/>
              <a:ext cx="48126" cy="1672389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635782"/>
              <a:ext cx="48126" cy="1672389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08171"/>
              <a:ext cx="48126" cy="1672389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980560"/>
              <a:ext cx="48126" cy="1672389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12138260" y="0"/>
            <a:ext cx="45719" cy="6851409"/>
            <a:chOff x="12120394" y="1"/>
            <a:chExt cx="53539" cy="894576"/>
          </a:xfrm>
        </p:grpSpPr>
        <p:sp>
          <p:nvSpPr>
            <p:cNvPr id="21" name="Rectangle 20"/>
            <p:cNvSpPr/>
            <p:nvPr/>
          </p:nvSpPr>
          <p:spPr>
            <a:xfrm>
              <a:off x="12120394" y="1"/>
              <a:ext cx="53539" cy="224875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20394" y="219953"/>
              <a:ext cx="53539" cy="224875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20394" y="444828"/>
              <a:ext cx="53539" cy="224875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20394" y="669702"/>
              <a:ext cx="53539" cy="224875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64" y="906626"/>
            <a:ext cx="10492738" cy="58992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46100" sx="99000" sy="99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86195" y="231710"/>
            <a:ext cx="3421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b="1" spc="110" dirty="0">
                <a:solidFill>
                  <a:srgbClr val="131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08371" y="289428"/>
            <a:ext cx="7367337" cy="46403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spc="1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the required details and click on send message to send enquiry message or mail on the given details.</a:t>
            </a:r>
          </a:p>
        </p:txBody>
      </p:sp>
    </p:spTree>
    <p:extLst>
      <p:ext uri="{BB962C8B-B14F-4D97-AF65-F5344CB8AC3E}">
        <p14:creationId xmlns:p14="http://schemas.microsoft.com/office/powerpoint/2010/main" val="285795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28" y="2652809"/>
            <a:ext cx="2857143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455"/>
            <a:ext cx="12192000" cy="1082841"/>
          </a:xfrm>
          <a:prstGeom prst="rect">
            <a:avLst/>
          </a:prstGeom>
          <a:solidFill>
            <a:srgbClr val="001A4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07975" y="1"/>
            <a:ext cx="53539" cy="894576"/>
            <a:chOff x="1371600" y="0"/>
            <a:chExt cx="48126" cy="6652949"/>
          </a:xfrm>
        </p:grpSpPr>
        <p:sp>
          <p:nvSpPr>
            <p:cNvPr id="6" name="Rectangle 5"/>
            <p:cNvSpPr/>
            <p:nvPr/>
          </p:nvSpPr>
          <p:spPr>
            <a:xfrm>
              <a:off x="1371600" y="0"/>
              <a:ext cx="48126" cy="1672389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635782"/>
              <a:ext cx="48126" cy="1672389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08171"/>
              <a:ext cx="48126" cy="1672389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980560"/>
              <a:ext cx="48126" cy="1672389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12138260" y="0"/>
            <a:ext cx="45719" cy="6851409"/>
            <a:chOff x="12120394" y="1"/>
            <a:chExt cx="53539" cy="894576"/>
          </a:xfrm>
        </p:grpSpPr>
        <p:sp>
          <p:nvSpPr>
            <p:cNvPr id="21" name="Rectangle 20"/>
            <p:cNvSpPr/>
            <p:nvPr/>
          </p:nvSpPr>
          <p:spPr>
            <a:xfrm>
              <a:off x="12120394" y="1"/>
              <a:ext cx="53539" cy="224875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20394" y="219953"/>
              <a:ext cx="53539" cy="224875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20394" y="444828"/>
              <a:ext cx="53539" cy="224875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20394" y="669702"/>
              <a:ext cx="53539" cy="224875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61" y="906626"/>
            <a:ext cx="10492745" cy="58992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46100" sx="99000" sy="99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86195" y="231710"/>
            <a:ext cx="3421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b="1" spc="110" dirty="0">
                <a:solidFill>
                  <a:srgbClr val="131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PAGE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08371" y="315804"/>
            <a:ext cx="7367337" cy="27167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spc="1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IEMI and its three thematic categories</a:t>
            </a:r>
          </a:p>
        </p:txBody>
      </p:sp>
    </p:spTree>
    <p:extLst>
      <p:ext uri="{BB962C8B-B14F-4D97-AF65-F5344CB8AC3E}">
        <p14:creationId xmlns:p14="http://schemas.microsoft.com/office/powerpoint/2010/main" val="1886963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455"/>
            <a:ext cx="12192000" cy="1082841"/>
          </a:xfrm>
          <a:prstGeom prst="rect">
            <a:avLst/>
          </a:prstGeom>
          <a:solidFill>
            <a:srgbClr val="001A4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07975" y="1"/>
            <a:ext cx="53539" cy="894576"/>
            <a:chOff x="1371600" y="0"/>
            <a:chExt cx="48126" cy="6652949"/>
          </a:xfrm>
        </p:grpSpPr>
        <p:sp>
          <p:nvSpPr>
            <p:cNvPr id="6" name="Rectangle 5"/>
            <p:cNvSpPr/>
            <p:nvPr/>
          </p:nvSpPr>
          <p:spPr>
            <a:xfrm>
              <a:off x="1371600" y="0"/>
              <a:ext cx="48126" cy="1672389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635782"/>
              <a:ext cx="48126" cy="1672389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08171"/>
              <a:ext cx="48126" cy="1672389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980560"/>
              <a:ext cx="48126" cy="1672389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12138260" y="0"/>
            <a:ext cx="45719" cy="6851409"/>
            <a:chOff x="12120394" y="1"/>
            <a:chExt cx="53539" cy="894576"/>
          </a:xfrm>
        </p:grpSpPr>
        <p:sp>
          <p:nvSpPr>
            <p:cNvPr id="21" name="Rectangle 20"/>
            <p:cNvSpPr/>
            <p:nvPr/>
          </p:nvSpPr>
          <p:spPr>
            <a:xfrm>
              <a:off x="12120394" y="1"/>
              <a:ext cx="53539" cy="224875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20394" y="219953"/>
              <a:ext cx="53539" cy="224875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20394" y="444828"/>
              <a:ext cx="53539" cy="224875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20394" y="669702"/>
              <a:ext cx="53539" cy="224875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61" y="906626"/>
            <a:ext cx="10492745" cy="58992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46100" sx="99000" sy="99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86195" y="231710"/>
            <a:ext cx="3421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b="1" spc="110" dirty="0">
                <a:solidFill>
                  <a:srgbClr val="131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PAGE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54279" y="236023"/>
            <a:ext cx="7667733" cy="46403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spc="1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the arrow icon to expand/collapse the list of Outcome and Enabler indicators of the selected theme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B8F5C4-A3D3-6DB6-2F8C-95B740A68785}"/>
              </a:ext>
            </a:extLst>
          </p:cNvPr>
          <p:cNvSpPr/>
          <p:nvPr/>
        </p:nvSpPr>
        <p:spPr>
          <a:xfrm>
            <a:off x="4685436" y="2557671"/>
            <a:ext cx="5863293" cy="555041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086B69-BBDF-83CF-C964-51F23A0AC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154" y="1856078"/>
            <a:ext cx="159574" cy="16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76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455"/>
            <a:ext cx="12192000" cy="1082841"/>
          </a:xfrm>
          <a:prstGeom prst="rect">
            <a:avLst/>
          </a:prstGeom>
          <a:solidFill>
            <a:srgbClr val="001A4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07975" y="1"/>
            <a:ext cx="53539" cy="894576"/>
            <a:chOff x="1371600" y="0"/>
            <a:chExt cx="48126" cy="6652949"/>
          </a:xfrm>
        </p:grpSpPr>
        <p:sp>
          <p:nvSpPr>
            <p:cNvPr id="6" name="Rectangle 5"/>
            <p:cNvSpPr/>
            <p:nvPr/>
          </p:nvSpPr>
          <p:spPr>
            <a:xfrm>
              <a:off x="1371600" y="0"/>
              <a:ext cx="48126" cy="1672389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635782"/>
              <a:ext cx="48126" cy="1672389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08171"/>
              <a:ext cx="48126" cy="1672389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980560"/>
              <a:ext cx="48126" cy="1672389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12138260" y="0"/>
            <a:ext cx="45719" cy="6851409"/>
            <a:chOff x="12120394" y="1"/>
            <a:chExt cx="53539" cy="894576"/>
          </a:xfrm>
        </p:grpSpPr>
        <p:sp>
          <p:nvSpPr>
            <p:cNvPr id="21" name="Rectangle 20"/>
            <p:cNvSpPr/>
            <p:nvPr/>
          </p:nvSpPr>
          <p:spPr>
            <a:xfrm>
              <a:off x="12120394" y="1"/>
              <a:ext cx="53539" cy="224875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20394" y="219953"/>
              <a:ext cx="53539" cy="224875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20394" y="444828"/>
              <a:ext cx="53539" cy="224875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20394" y="669702"/>
              <a:ext cx="53539" cy="224875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61" y="906626"/>
            <a:ext cx="10492745" cy="58992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46100" sx="99000" sy="99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86195" y="231710"/>
            <a:ext cx="3421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b="1" spc="110" dirty="0">
                <a:solidFill>
                  <a:srgbClr val="131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PAGE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54279" y="236023"/>
            <a:ext cx="7667733" cy="46403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spc="1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the theme to navigate to the Explore Index module to view the detailed data of the selected theme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B8F5C4-A3D3-6DB6-2F8C-95B740A68785}"/>
              </a:ext>
            </a:extLst>
          </p:cNvPr>
          <p:cNvSpPr/>
          <p:nvPr/>
        </p:nvSpPr>
        <p:spPr>
          <a:xfrm>
            <a:off x="1722784" y="889656"/>
            <a:ext cx="2989027" cy="1310206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086B69-BBDF-83CF-C964-51F23A0AC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154" y="1856078"/>
            <a:ext cx="159574" cy="16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71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-1"/>
            <a:ext cx="12072730" cy="80484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B228292-DF72-B44E-ADB6-59968BEA1A10}"/>
              </a:ext>
            </a:extLst>
          </p:cNvPr>
          <p:cNvSpPr/>
          <p:nvPr/>
        </p:nvSpPr>
        <p:spPr>
          <a:xfrm>
            <a:off x="0" y="0"/>
            <a:ext cx="12192000" cy="7142645"/>
          </a:xfrm>
          <a:prstGeom prst="rect">
            <a:avLst/>
          </a:prstGeom>
          <a:gradFill flip="none" rotWithShape="1">
            <a:gsLst>
              <a:gs pos="72000">
                <a:srgbClr val="1A206D">
                  <a:alpha val="40000"/>
                </a:srgbClr>
              </a:gs>
              <a:gs pos="100000">
                <a:srgbClr val="1A206D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20040" y="4348066"/>
            <a:ext cx="5952066" cy="2516284"/>
            <a:chOff x="320040" y="4284566"/>
            <a:chExt cx="5952066" cy="251628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320040" y="4284566"/>
              <a:ext cx="5952066" cy="251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48727" y="5146278"/>
              <a:ext cx="4491588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400" b="1" spc="110" dirty="0">
                  <a:solidFill>
                    <a:srgbClr val="1A206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Explore Index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60290" y="4956970"/>
            <a:ext cx="688437" cy="1323439"/>
            <a:chOff x="438077" y="4925043"/>
            <a:chExt cx="688437" cy="1323439"/>
          </a:xfrm>
        </p:grpSpPr>
        <p:sp>
          <p:nvSpPr>
            <p:cNvPr id="4" name="Rectangle 3"/>
            <p:cNvSpPr/>
            <p:nvPr/>
          </p:nvSpPr>
          <p:spPr>
            <a:xfrm>
              <a:off x="438077" y="5001988"/>
              <a:ext cx="688437" cy="1169551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38077" y="4925043"/>
              <a:ext cx="27214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3567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455"/>
            <a:ext cx="12192000" cy="1082841"/>
          </a:xfrm>
          <a:prstGeom prst="rect">
            <a:avLst/>
          </a:prstGeom>
          <a:solidFill>
            <a:srgbClr val="001A4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07975" y="1"/>
            <a:ext cx="53539" cy="894576"/>
            <a:chOff x="1371600" y="0"/>
            <a:chExt cx="48126" cy="6652949"/>
          </a:xfrm>
        </p:grpSpPr>
        <p:sp>
          <p:nvSpPr>
            <p:cNvPr id="6" name="Rectangle 5"/>
            <p:cNvSpPr/>
            <p:nvPr/>
          </p:nvSpPr>
          <p:spPr>
            <a:xfrm>
              <a:off x="1371600" y="0"/>
              <a:ext cx="48126" cy="1672389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635782"/>
              <a:ext cx="48126" cy="1672389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08171"/>
              <a:ext cx="48126" cy="1672389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980560"/>
              <a:ext cx="48126" cy="1672389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12138260" y="0"/>
            <a:ext cx="45719" cy="6851409"/>
            <a:chOff x="12120394" y="1"/>
            <a:chExt cx="53539" cy="894576"/>
          </a:xfrm>
        </p:grpSpPr>
        <p:sp>
          <p:nvSpPr>
            <p:cNvPr id="21" name="Rectangle 20"/>
            <p:cNvSpPr/>
            <p:nvPr/>
          </p:nvSpPr>
          <p:spPr>
            <a:xfrm>
              <a:off x="12120394" y="1"/>
              <a:ext cx="53539" cy="224875"/>
            </a:xfrm>
            <a:prstGeom prst="rect">
              <a:avLst/>
            </a:prstGeom>
            <a:solidFill>
              <a:srgbClr val="EA2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20394" y="219953"/>
              <a:ext cx="53539" cy="224875"/>
            </a:xfrm>
            <a:prstGeom prst="rect">
              <a:avLst/>
            </a:prstGeom>
            <a:solidFill>
              <a:srgbClr val="1A2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20394" y="444828"/>
              <a:ext cx="53539" cy="224875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20394" y="669702"/>
              <a:ext cx="53539" cy="224875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61" y="906626"/>
            <a:ext cx="10492745" cy="58992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46100" sx="99000" sy="99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86195" y="231710"/>
            <a:ext cx="3421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b="1" spc="110" dirty="0">
                <a:solidFill>
                  <a:srgbClr val="131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 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08371" y="289428"/>
            <a:ext cx="7367337" cy="46403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spc="1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the composite Index Score of the selected theme and time period for all the states using the bar chart visuzlaition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91EAC5-EB87-1652-0CBC-1B45DD15B674}"/>
              </a:ext>
            </a:extLst>
          </p:cNvPr>
          <p:cNvSpPr/>
          <p:nvPr/>
        </p:nvSpPr>
        <p:spPr>
          <a:xfrm>
            <a:off x="4399722" y="1309414"/>
            <a:ext cx="3551582" cy="468632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066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Dissemination Presentation- MauStats Platform r1</Template>
  <TotalTime>1425</TotalTime>
  <Words>642</Words>
  <Application>Microsoft Office PowerPoint</Application>
  <PresentationFormat>Widescreen</PresentationFormat>
  <Paragraphs>97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Swati Singh</cp:lastModifiedBy>
  <cp:revision>27</cp:revision>
  <dcterms:created xsi:type="dcterms:W3CDTF">2024-03-04T11:13:04Z</dcterms:created>
  <dcterms:modified xsi:type="dcterms:W3CDTF">2024-10-04T07:22:42Z</dcterms:modified>
</cp:coreProperties>
</file>