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96" r:id="rId3"/>
    <p:sldId id="304" r:id="rId4"/>
    <p:sldId id="305" r:id="rId5"/>
    <p:sldId id="306" r:id="rId6"/>
    <p:sldId id="301" r:id="rId7"/>
    <p:sldId id="257" r:id="rId8"/>
    <p:sldId id="265" r:id="rId9"/>
    <p:sldId id="270" r:id="rId10"/>
    <p:sldId id="285" r:id="rId11"/>
    <p:sldId id="286" r:id="rId12"/>
    <p:sldId id="290" r:id="rId13"/>
    <p:sldId id="292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4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3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tmcloud.org/india-sdg/frontend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2702" y="5765393"/>
            <a:ext cx="11766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User Interface Guide</a:t>
            </a:r>
            <a:endParaRPr lang="en-US" sz="7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47" y="121442"/>
            <a:ext cx="1011394" cy="55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00" y="1365413"/>
            <a:ext cx="3810601" cy="1270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58" y="1061573"/>
            <a:ext cx="5175511" cy="3497391"/>
          </a:xfrm>
          <a:prstGeom prst="rect">
            <a:avLst/>
          </a:prstGeom>
        </p:spPr>
      </p:pic>
      <p:pic>
        <p:nvPicPr>
          <p:cNvPr id="1026" name="Picture 2" descr="http://itmcloud.org/india-sdg/frontend/assets/lib/images/specific/minist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020" y="144338"/>
            <a:ext cx="3315958" cy="71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415" y="4440880"/>
            <a:ext cx="11766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India SDGs Dashboard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Image result for und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60" y="146670"/>
            <a:ext cx="1063625" cy="52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" y="502920"/>
            <a:ext cx="11448288" cy="6355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Disaggregation View 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866142" y="5167492"/>
            <a:ext cx="1739166" cy="398331"/>
          </a:xfrm>
          <a:prstGeom prst="wedgeRoundRectCallout">
            <a:avLst>
              <a:gd name="adj1" fmla="val -42444"/>
              <a:gd name="adj2" fmla="val -10119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target for disaggregation view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60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" y="502920"/>
            <a:ext cx="11448288" cy="6355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Geographic View  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869842" y="3854677"/>
            <a:ext cx="1636888" cy="454776"/>
          </a:xfrm>
          <a:prstGeom prst="wedgeRoundRectCallout">
            <a:avLst>
              <a:gd name="adj1" fmla="val -39994"/>
              <a:gd name="adj2" fmla="val -112742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indicator for geographic view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9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" y="502920"/>
            <a:ext cx="11448288" cy="6355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Geographic View  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654374" y="2494037"/>
            <a:ext cx="1120825" cy="265767"/>
          </a:xfrm>
          <a:prstGeom prst="wedgeRoundRectCallout">
            <a:avLst>
              <a:gd name="adj1" fmla="val -64822"/>
              <a:gd name="adj2" fmla="val -15932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Zoom in/out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490451" y="2994286"/>
            <a:ext cx="1224843" cy="293990"/>
          </a:xfrm>
          <a:prstGeom prst="wedgeRoundRectCallout">
            <a:avLst>
              <a:gd name="adj1" fmla="val 65106"/>
              <a:gd name="adj2" fmla="val -3717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Region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968090" y="1749296"/>
            <a:ext cx="1603022" cy="372535"/>
          </a:xfrm>
          <a:prstGeom prst="wedgeRoundRectCallout">
            <a:avLst>
              <a:gd name="adj1" fmla="val 17990"/>
              <a:gd name="adj2" fmla="val -102914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Enable or disable states and Districts 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728177" y="2626921"/>
            <a:ext cx="1374695" cy="316810"/>
          </a:xfrm>
          <a:prstGeom prst="wedgeRoundRectCallout">
            <a:avLst>
              <a:gd name="adj1" fmla="val 61000"/>
              <a:gd name="adj2" fmla="val -3717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Download Map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0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" y="502920"/>
            <a:ext cx="11448288" cy="6355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Metadata 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54138" y="3216905"/>
            <a:ext cx="1640276" cy="475657"/>
          </a:xfrm>
          <a:prstGeom prst="wedgeRoundRectCallout">
            <a:avLst>
              <a:gd name="adj1" fmla="val -73300"/>
              <a:gd name="adj2" fmla="val -948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Indicator and view metadata 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254138" y="1420762"/>
            <a:ext cx="1467394" cy="460289"/>
          </a:xfrm>
          <a:prstGeom prst="wedgeRoundRectCallout">
            <a:avLst>
              <a:gd name="adj1" fmla="val -66917"/>
              <a:gd name="adj2" fmla="val -5862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Indicator for metadata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78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" y="502920"/>
            <a:ext cx="11448288" cy="643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Search 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19621" y="1616705"/>
            <a:ext cx="2339167" cy="849769"/>
          </a:xfrm>
          <a:prstGeom prst="wedgeRoundRectCallout">
            <a:avLst>
              <a:gd name="adj1" fmla="val -73300"/>
              <a:gd name="adj2" fmla="val -948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Indicator and view all visualizations of the selected  indicator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463812" y="1037202"/>
            <a:ext cx="1467394" cy="286271"/>
          </a:xfrm>
          <a:prstGeom prst="wedgeRoundRectCallout">
            <a:avLst>
              <a:gd name="adj1" fmla="val 47053"/>
              <a:gd name="adj2" fmla="val -10259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Indicator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37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28" y="2652809"/>
            <a:ext cx="2857143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425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provide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national SDG dashboard integrating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existing data of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stakeholders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create SDG indicators based database guided and owned by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MOSPI and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tract, monitor and report on the National SDGs Indicator framework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develop a data portal to host the SDG dashboard and provide admin panel to manage the data centrally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107578"/>
            <a:ext cx="12192000" cy="419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Objectives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107578"/>
            <a:ext cx="12192000" cy="419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Sustainable Development Goals (SDGs)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98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smtClean="0"/>
              <a:t>Adopted by all United Nations Member States in 2015 at the 70</a:t>
            </a:r>
            <a:r>
              <a:rPr lang="en-US" sz="2400" baseline="30000" smtClean="0"/>
              <a:t>th</a:t>
            </a:r>
            <a:r>
              <a:rPr lang="en-US" sz="2400" smtClean="0"/>
              <a:t> session of United Nations General Assembly (UNGM)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Call to to action to end poverty, protect the planet and ensure that all people enjoy peace and prosperity by 2030. 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The 17 SDGs and associated 169 targets with 469 indicators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India adopted a Global Indicator Framework, consisting of 232 unique Indicators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72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107578"/>
            <a:ext cx="12192000" cy="419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Sustainable Development Goals (SDGs)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98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The Ministry of Statistics and Programme Implementation (</a:t>
            </a:r>
            <a:r>
              <a:rPr lang="en-US" sz="2400" dirty="0" err="1"/>
              <a:t>MoSPI</a:t>
            </a:r>
            <a:r>
              <a:rPr lang="en-US" sz="2400" dirty="0"/>
              <a:t>) developed National Indicator Framework (NIF)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National Institution for Transforming India (NITI </a:t>
            </a:r>
            <a:r>
              <a:rPr lang="en-US" sz="2400" dirty="0" err="1"/>
              <a:t>Aayog</a:t>
            </a:r>
            <a:r>
              <a:rPr lang="en-US" sz="2400" dirty="0"/>
              <a:t>) has the overall responsibility of SDGs implementation and align government schemes/ programs to SDGs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National Indicator Framework (NIF) currently comprises </a:t>
            </a:r>
            <a:r>
              <a:rPr lang="en-US" sz="2400" b="1" dirty="0"/>
              <a:t>306 indicators</a:t>
            </a:r>
            <a:r>
              <a:rPr lang="en-US" sz="2400" dirty="0"/>
              <a:t> for different targets and goals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107578"/>
            <a:ext cx="12192000" cy="419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98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one stop shop for all the SDGs requirements in India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cs typeface="Calibri" panose="020F0502020204030204" pitchFamily="34" charset="0"/>
              </a:rPr>
              <a:t>a web based application to store, manage and disseminate SDGs indicators based 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cs typeface="Calibri" panose="020F0502020204030204" pitchFamily="34" charset="0"/>
              </a:rPr>
              <a:t>comprises of two applications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cs typeface="Calibri" panose="020F0502020204030204" pitchFamily="34" charset="0"/>
              </a:rPr>
              <a:t>SDGs Dashboard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cs typeface="Calibri" panose="020F0502020204030204" pitchFamily="34" charset="0"/>
              </a:rPr>
              <a:t>Data Manager</a:t>
            </a:r>
          </a:p>
        </p:txBody>
      </p:sp>
    </p:spTree>
    <p:extLst>
      <p:ext uri="{BB962C8B-B14F-4D97-AF65-F5344CB8AC3E}">
        <p14:creationId xmlns:p14="http://schemas.microsoft.com/office/powerpoint/2010/main" val="28524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Dashboard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http://itmcloud.org/india-sdg/frontend/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" y="502920"/>
            <a:ext cx="11448288" cy="6355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471021" y="5348805"/>
            <a:ext cx="2167466" cy="405464"/>
          </a:xfrm>
          <a:prstGeom prst="wedgeRoundRectCallout">
            <a:avLst>
              <a:gd name="adj1" fmla="val 25347"/>
              <a:gd name="adj2" fmla="val -106384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here on explore SDGs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43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" y="517601"/>
            <a:ext cx="11295211" cy="6353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SDGs Dashboard 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792386" y="1152678"/>
            <a:ext cx="2416629" cy="450344"/>
          </a:xfrm>
          <a:prstGeom prst="wedgeRoundRectCallout">
            <a:avLst>
              <a:gd name="adj1" fmla="val -21550"/>
              <a:gd name="adj2" fmla="val -87092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here on India to view visualizations goal wise</a:t>
            </a:r>
            <a:endParaRPr lang="en-US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909880" y="1086916"/>
            <a:ext cx="1461912" cy="291087"/>
          </a:xfrm>
          <a:prstGeom prst="wedgeRoundRectCallout">
            <a:avLst>
              <a:gd name="adj1" fmla="val 32897"/>
              <a:gd name="adj2" fmla="val -9009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indicators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62173" y="3305774"/>
            <a:ext cx="1286128" cy="388605"/>
          </a:xfrm>
          <a:prstGeom prst="wedgeRoundRectCallout">
            <a:avLst>
              <a:gd name="adj1" fmla="val -56458"/>
              <a:gd name="adj2" fmla="val -9009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here to change Goals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05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" y="502920"/>
            <a:ext cx="11448288" cy="6355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107578"/>
            <a:ext cx="12192000" cy="4195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Dashboard Visualization </a:t>
            </a:r>
            <a:endParaRPr lang="en-US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753600" y="1477068"/>
            <a:ext cx="1834444" cy="302377"/>
          </a:xfrm>
          <a:prstGeom prst="wedgeRoundRectCallout">
            <a:avLst>
              <a:gd name="adj1" fmla="val 24897"/>
              <a:gd name="adj2" fmla="val -10503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Hide/show the details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972848" y="2512476"/>
            <a:ext cx="2015066" cy="296732"/>
          </a:xfrm>
          <a:prstGeom prst="wedgeRoundRectCallout">
            <a:avLst>
              <a:gd name="adj1" fmla="val -63016"/>
              <a:gd name="adj2" fmla="val -8417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here to select goals 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281331" y="5091291"/>
            <a:ext cx="1512713" cy="1682044"/>
          </a:xfrm>
          <a:prstGeom prst="wedgeRoundRectCallout">
            <a:avLst>
              <a:gd name="adj1" fmla="val -59633"/>
              <a:gd name="adj2" fmla="val -3791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Chart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Data </a:t>
            </a:r>
            <a:r>
              <a:rPr lang="en-US" sz="1400" dirty="0"/>
              <a:t>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Label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Legend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Swap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Download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Full screen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29941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4788</TotalTime>
  <Words>338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iQIP</dc:title>
  <dc:creator>RA</dc:creator>
  <cp:lastModifiedBy>iTM-1</cp:lastModifiedBy>
  <cp:revision>263</cp:revision>
  <dcterms:created xsi:type="dcterms:W3CDTF">2019-04-30T06:32:03Z</dcterms:created>
  <dcterms:modified xsi:type="dcterms:W3CDTF">2020-03-19T12:21:22Z</dcterms:modified>
</cp:coreProperties>
</file>