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336" r:id="rId2"/>
    <p:sldId id="300" r:id="rId3"/>
    <p:sldId id="303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3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4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3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tmcloud.org/india-sdg/datamanager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702" y="5765393"/>
            <a:ext cx="11766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Data Manager Guide</a:t>
            </a:r>
            <a:endParaRPr lang="en-US" sz="7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47" y="121442"/>
            <a:ext cx="1011394" cy="55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00" y="1365413"/>
            <a:ext cx="3810601" cy="1270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58" y="1061573"/>
            <a:ext cx="5175511" cy="3497391"/>
          </a:xfrm>
          <a:prstGeom prst="rect">
            <a:avLst/>
          </a:prstGeom>
        </p:spPr>
      </p:pic>
      <p:pic>
        <p:nvPicPr>
          <p:cNvPr id="1026" name="Picture 2" descr="http://itmcloud.org/india-sdg/frontend/assets/lib/images/specific/minist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020" y="144338"/>
            <a:ext cx="3315958" cy="71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415" y="4440880"/>
            <a:ext cx="1176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India SDGs Dashboard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Image result for und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0" y="146670"/>
            <a:ext cx="1063625" cy="5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16" y="1777121"/>
            <a:ext cx="3162168" cy="330375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Menu 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813598" y="2982574"/>
            <a:ext cx="2086758" cy="550847"/>
          </a:xfrm>
          <a:prstGeom prst="wedgeRoundRectCallout">
            <a:avLst>
              <a:gd name="adj1" fmla="val -66307"/>
              <a:gd name="adj2" fmla="val -8403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Import Indicator</a:t>
            </a:r>
          </a:p>
        </p:txBody>
      </p:sp>
    </p:spTree>
    <p:extLst>
      <p:ext uri="{BB962C8B-B14F-4D97-AF65-F5344CB8AC3E}">
        <p14:creationId xmlns:p14="http://schemas.microsoft.com/office/powerpoint/2010/main" val="37068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6" y="530352"/>
            <a:ext cx="1126106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Indicator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21568" y="2343115"/>
            <a:ext cx="2453226" cy="435514"/>
          </a:xfrm>
          <a:prstGeom prst="wedgeRoundRectCallout">
            <a:avLst>
              <a:gd name="adj1" fmla="val -14840"/>
              <a:gd name="adj2" fmla="val 71140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here to </a:t>
            </a:r>
            <a:r>
              <a:rPr lang="en-US" dirty="0" smtClean="0">
                <a:solidFill>
                  <a:schemeClr val="bg1"/>
                </a:solidFill>
              </a:rPr>
              <a:t>Download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ndicator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190361" y="3287418"/>
            <a:ext cx="2019497" cy="808693"/>
          </a:xfrm>
          <a:prstGeom prst="wedgeRoundRectCallout">
            <a:avLst>
              <a:gd name="adj1" fmla="val -3550"/>
              <a:gd name="adj2" fmla="val -87999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 indicator template with new indicators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904408" y="3065957"/>
            <a:ext cx="3121128" cy="503070"/>
          </a:xfrm>
          <a:prstGeom prst="wedgeRoundRectCallout">
            <a:avLst>
              <a:gd name="adj1" fmla="val -21295"/>
              <a:gd name="adj2" fmla="val -69949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Click here to Download All Indicators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Template with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9421715" y="3317492"/>
            <a:ext cx="2092961" cy="808693"/>
          </a:xfrm>
          <a:prstGeom prst="wedgeRoundRectCallout">
            <a:avLst>
              <a:gd name="adj1" fmla="val -14821"/>
              <a:gd name="adj2" fmla="val -93218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 Indicators from Template into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Import Indicator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824"/>
            <a:ext cx="12192000" cy="38139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ounded Rectangular Callout 4"/>
          <p:cNvSpPr/>
          <p:nvPr/>
        </p:nvSpPr>
        <p:spPr>
          <a:xfrm>
            <a:off x="4478787" y="2725139"/>
            <a:ext cx="7159510" cy="3879668"/>
          </a:xfrm>
          <a:prstGeom prst="wedgeRoundRectCallout">
            <a:avLst>
              <a:gd name="adj1" fmla="val -34012"/>
              <a:gd name="adj2" fmla="val -68078"/>
              <a:gd name="adj3" fmla="val 16667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Sector and Subsector: </a:t>
            </a:r>
            <a:r>
              <a:rPr lang="en-US" i="1" dirty="0">
                <a:solidFill>
                  <a:schemeClr val="tx1"/>
                </a:solidFill>
              </a:rPr>
              <a:t>Indicator classification by Sector and SubSector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Goal and Target: </a:t>
            </a:r>
            <a:r>
              <a:rPr lang="en-US" i="1" dirty="0">
                <a:solidFill>
                  <a:schemeClr val="tx1"/>
                </a:solidFill>
              </a:rPr>
              <a:t>Indicator classification by Goal (optional)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Indicator: </a:t>
            </a:r>
            <a:r>
              <a:rPr lang="en-US" i="1" dirty="0">
                <a:solidFill>
                  <a:schemeClr val="tx1"/>
                </a:solidFill>
              </a:rPr>
              <a:t>Name assigned to an indicator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Unit: </a:t>
            </a:r>
            <a:r>
              <a:rPr lang="en-US" i="1" dirty="0">
                <a:solidFill>
                  <a:schemeClr val="tx1"/>
                </a:solidFill>
              </a:rPr>
              <a:t>Measurement unit of indicator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Subgroup Dimension: </a:t>
            </a:r>
            <a:r>
              <a:rPr lang="en-US" i="1" dirty="0">
                <a:solidFill>
                  <a:schemeClr val="tx1"/>
                </a:solidFill>
              </a:rPr>
              <a:t>Indicator disaggregation category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Subgroup: </a:t>
            </a:r>
            <a:r>
              <a:rPr lang="en-US" i="1" dirty="0">
                <a:solidFill>
                  <a:schemeClr val="tx1"/>
                </a:solidFill>
              </a:rPr>
              <a:t>Indicator disaggregation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Subgroup Order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chemeClr val="tx1"/>
                </a:solidFill>
              </a:rPr>
              <a:t>Indicator disaggregation sequence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HighIsGood: </a:t>
            </a:r>
            <a:r>
              <a:rPr lang="en-US" i="1" dirty="0">
                <a:solidFill>
                  <a:schemeClr val="tx1"/>
                </a:solidFill>
              </a:rPr>
              <a:t>Status to represent good or bad indicator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IsDefaultSubgroup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chemeClr val="tx1"/>
                </a:solidFill>
              </a:rPr>
              <a:t>Mark one of the disaggregation as default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978"/>
            <a:ext cx="12192000" cy="37960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Import Indicator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011241" y="5550037"/>
            <a:ext cx="1986617" cy="625813"/>
          </a:xfrm>
          <a:prstGeom prst="wedgeRoundRectCallout">
            <a:avLst>
              <a:gd name="adj1" fmla="val -53572"/>
              <a:gd name="adj2" fmla="val -101957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Indicators list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51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16" y="1777121"/>
            <a:ext cx="3162168" cy="330375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Menu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870043" y="3522133"/>
            <a:ext cx="3418846" cy="699911"/>
          </a:xfrm>
          <a:prstGeom prst="wedgeRoundRectCallout">
            <a:avLst>
              <a:gd name="adj1" fmla="val -63905"/>
              <a:gd name="adj2" fmla="val -19257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download </a:t>
            </a:r>
            <a:r>
              <a:rPr lang="en-US" dirty="0" smtClean="0"/>
              <a:t>chart </a:t>
            </a:r>
            <a:r>
              <a:rPr lang="en-US" dirty="0"/>
              <a:t>import template and </a:t>
            </a:r>
            <a:r>
              <a:rPr lang="en-US" dirty="0" smtClean="0"/>
              <a:t>import </a:t>
            </a:r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9829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Chart Template 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29581" y="2570742"/>
            <a:ext cx="2403827" cy="477258"/>
          </a:xfrm>
          <a:prstGeom prst="wedgeRoundRectCallout">
            <a:avLst>
              <a:gd name="adj1" fmla="val -8483"/>
              <a:gd name="adj2" fmla="val 81289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here to </a:t>
            </a:r>
            <a:r>
              <a:rPr lang="en-US" dirty="0" smtClean="0">
                <a:solidFill>
                  <a:schemeClr val="bg1"/>
                </a:solidFill>
              </a:rPr>
              <a:t>Download Default Chart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417687" y="3550468"/>
            <a:ext cx="2392914" cy="829857"/>
          </a:xfrm>
          <a:prstGeom prst="wedgeRoundRectCallout">
            <a:avLst>
              <a:gd name="adj1" fmla="val -3399"/>
              <a:gd name="adj2" fmla="val -91559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 Default chart template with new Default chart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633408" y="3327098"/>
            <a:ext cx="2560320" cy="499836"/>
          </a:xfrm>
          <a:prstGeom prst="wedgeRoundRectCallout">
            <a:avLst>
              <a:gd name="adj1" fmla="val -12192"/>
              <a:gd name="adj2" fmla="val -78687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Click here to Download All Default chart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8954326" y="3559715"/>
            <a:ext cx="2630653" cy="811361"/>
          </a:xfrm>
          <a:prstGeom prst="wedgeRoundRectCallout">
            <a:avLst>
              <a:gd name="adj1" fmla="val -9732"/>
              <a:gd name="adj2" fmla="val -95256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 Default chart from Template into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Import Chart Template 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580"/>
            <a:ext cx="12192000" cy="38228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ounded Rectangular Callout 4"/>
          <p:cNvSpPr/>
          <p:nvPr/>
        </p:nvSpPr>
        <p:spPr>
          <a:xfrm>
            <a:off x="4696178" y="3572934"/>
            <a:ext cx="7088428" cy="3087510"/>
          </a:xfrm>
          <a:prstGeom prst="wedgeRoundRectCallout">
            <a:avLst>
              <a:gd name="adj1" fmla="val -34778"/>
              <a:gd name="adj2" fmla="val -664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  Sector </a:t>
            </a:r>
            <a:r>
              <a:rPr lang="en-US" b="1" dirty="0">
                <a:solidFill>
                  <a:schemeClr val="tx1"/>
                </a:solidFill>
              </a:rPr>
              <a:t>and Subsector: </a:t>
            </a:r>
            <a:r>
              <a:rPr lang="en-US" i="1" dirty="0">
                <a:solidFill>
                  <a:schemeClr val="tx1"/>
                </a:solidFill>
              </a:rPr>
              <a:t>Indicator classification by Sector and SubSector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Goal and Target: </a:t>
            </a:r>
            <a:r>
              <a:rPr lang="en-US" i="1" dirty="0">
                <a:solidFill>
                  <a:schemeClr val="tx1"/>
                </a:solidFill>
              </a:rPr>
              <a:t>Indicator classification by Goal (optional)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Indicator: </a:t>
            </a:r>
            <a:r>
              <a:rPr lang="en-US" i="1" dirty="0">
                <a:solidFill>
                  <a:schemeClr val="tx1"/>
                </a:solidFill>
              </a:rPr>
              <a:t>Name assigned to an indicator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Unit: </a:t>
            </a:r>
            <a:r>
              <a:rPr lang="en-US" i="1" dirty="0">
                <a:solidFill>
                  <a:schemeClr val="tx1"/>
                </a:solidFill>
              </a:rPr>
              <a:t>Measurement unit of indicator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Default Subgroup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chemeClr val="tx1"/>
                </a:solidFill>
              </a:rPr>
              <a:t>Indicator </a:t>
            </a:r>
            <a:r>
              <a:rPr lang="en-US" i="1" dirty="0" smtClean="0">
                <a:solidFill>
                  <a:schemeClr val="tx1"/>
                </a:solidFill>
              </a:rPr>
              <a:t>disaggregation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  Time </a:t>
            </a:r>
            <a:r>
              <a:rPr lang="en-US" b="1" i="1" dirty="0">
                <a:solidFill>
                  <a:schemeClr val="tx1"/>
                </a:solidFill>
              </a:rPr>
              <a:t>Period: </a:t>
            </a:r>
            <a:r>
              <a:rPr lang="en-US" i="1" dirty="0">
                <a:solidFill>
                  <a:schemeClr val="tx1"/>
                </a:solidFill>
              </a:rPr>
              <a:t>Data reporting duration (Year, Month, Day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  Chart Type: </a:t>
            </a:r>
            <a:r>
              <a:rPr lang="en-US" i="1" dirty="0">
                <a:solidFill>
                  <a:schemeClr val="tx1"/>
                </a:solidFill>
              </a:rPr>
              <a:t>Set default chart type (line, bar, column, </a:t>
            </a:r>
            <a:r>
              <a:rPr lang="en-US" i="1" dirty="0" smtClean="0">
                <a:solidFill>
                  <a:schemeClr val="tx1"/>
                </a:solidFill>
              </a:rPr>
              <a:t>pie, tree)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Import Chart Template 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12"/>
            <a:ext cx="12192000" cy="3804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ounded Rectangular Callout 4"/>
          <p:cNvSpPr/>
          <p:nvPr/>
        </p:nvSpPr>
        <p:spPr>
          <a:xfrm>
            <a:off x="7071682" y="5513845"/>
            <a:ext cx="1986617" cy="625813"/>
          </a:xfrm>
          <a:prstGeom prst="wedgeRoundRectCallout">
            <a:avLst>
              <a:gd name="adj1" fmla="val -53572"/>
              <a:gd name="adj2" fmla="val -101957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>
                <a:solidFill>
                  <a:schemeClr val="bg1"/>
                </a:solidFill>
              </a:rPr>
              <a:t>list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875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16" y="1777121"/>
            <a:ext cx="3162168" cy="330375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Menu 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813598" y="4086577"/>
            <a:ext cx="3418846" cy="699911"/>
          </a:xfrm>
          <a:prstGeom prst="wedgeRoundRectCallout">
            <a:avLst>
              <a:gd name="adj1" fmla="val -63245"/>
              <a:gd name="adj2" fmla="val -22484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download data import template and import data</a:t>
            </a:r>
          </a:p>
        </p:txBody>
      </p:sp>
    </p:spTree>
    <p:extLst>
      <p:ext uri="{BB962C8B-B14F-4D97-AF65-F5344CB8AC3E}">
        <p14:creationId xmlns:p14="http://schemas.microsoft.com/office/powerpoint/2010/main" val="12519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Data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309511" y="2359378"/>
            <a:ext cx="2449688" cy="451556"/>
          </a:xfrm>
          <a:prstGeom prst="wedgeRoundRectCallout">
            <a:avLst>
              <a:gd name="adj1" fmla="val -16698"/>
              <a:gd name="adj2" fmla="val 79694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here to </a:t>
            </a:r>
            <a:r>
              <a:rPr lang="en-US" dirty="0" smtClean="0">
                <a:solidFill>
                  <a:schemeClr val="bg1"/>
                </a:solidFill>
              </a:rPr>
              <a:t>Download Data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434078" y="3278671"/>
            <a:ext cx="2326236" cy="561413"/>
          </a:xfrm>
          <a:prstGeom prst="wedgeRoundRectCallout">
            <a:avLst>
              <a:gd name="adj1" fmla="val -5279"/>
              <a:gd name="adj2" fmla="val -84744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 Data template with new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632326" y="3190091"/>
            <a:ext cx="2518904" cy="527243"/>
          </a:xfrm>
          <a:prstGeom prst="wedgeRoundRectCallout">
            <a:avLst>
              <a:gd name="adj1" fmla="val -10979"/>
              <a:gd name="adj2" fmla="val -76048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Click here to Download All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928762" y="3310935"/>
            <a:ext cx="2520129" cy="496887"/>
          </a:xfrm>
          <a:prstGeom prst="wedgeRoundRectCallout">
            <a:avLst>
              <a:gd name="adj1" fmla="val -7551"/>
              <a:gd name="adj2" fmla="val -100569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 Data from Template into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1"/>
          <a:stretch/>
        </p:blipFill>
        <p:spPr bwMode="auto">
          <a:xfrm>
            <a:off x="1248116" y="1100603"/>
            <a:ext cx="9695769" cy="5197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107578"/>
            <a:ext cx="12192000" cy="419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Data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3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Data </a:t>
            </a:r>
            <a:endParaRPr lang="en-US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126"/>
            <a:ext cx="12192000" cy="38228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ounded Rectangular Callout 8"/>
          <p:cNvSpPr/>
          <p:nvPr/>
        </p:nvSpPr>
        <p:spPr>
          <a:xfrm>
            <a:off x="3102510" y="1968179"/>
            <a:ext cx="8921420" cy="4889821"/>
          </a:xfrm>
          <a:prstGeom prst="wedgeRoundRectCallout">
            <a:avLst>
              <a:gd name="adj1" fmla="val -56338"/>
              <a:gd name="adj2" fmla="val -5172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Area </a:t>
            </a:r>
            <a:r>
              <a:rPr lang="en-US" b="1" dirty="0">
                <a:solidFill>
                  <a:schemeClr val="tx1"/>
                </a:solidFill>
              </a:rPr>
              <a:t>ID: </a:t>
            </a:r>
            <a:r>
              <a:rPr lang="en-US" i="1" dirty="0">
                <a:solidFill>
                  <a:schemeClr val="tx1"/>
                </a:solidFill>
              </a:rPr>
              <a:t>A unique area identification that associates the area to its map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  Area Name: </a:t>
            </a:r>
            <a:r>
              <a:rPr lang="en-US" i="1" dirty="0">
                <a:solidFill>
                  <a:schemeClr val="tx1"/>
                </a:solidFill>
              </a:rPr>
              <a:t>Area Name assigned to </a:t>
            </a:r>
            <a:r>
              <a:rPr lang="en-US" i="1" dirty="0" smtClean="0">
                <a:solidFill>
                  <a:schemeClr val="tx1"/>
                </a:solidFill>
              </a:rPr>
              <a:t>a geographical area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</a:rPr>
              <a:t>  </a:t>
            </a:r>
            <a:r>
              <a:rPr lang="en-US" b="1" i="1" dirty="0" smtClean="0">
                <a:solidFill>
                  <a:schemeClr val="tx1"/>
                </a:solidFill>
              </a:rPr>
              <a:t>Time Period: </a:t>
            </a:r>
            <a:r>
              <a:rPr lang="en-US" i="1" dirty="0" smtClean="0">
                <a:solidFill>
                  <a:schemeClr val="tx1"/>
                </a:solidFill>
              </a:rPr>
              <a:t>Data reporting duration (Year, Month, Day)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 Source: </a:t>
            </a:r>
            <a:r>
              <a:rPr lang="en-US" i="1" dirty="0" smtClean="0">
                <a:solidFill>
                  <a:schemeClr val="tx1"/>
                </a:solidFill>
              </a:rPr>
              <a:t>Data source in which data is reported</a:t>
            </a:r>
            <a:endParaRPr lang="en-US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Sector </a:t>
            </a:r>
            <a:r>
              <a:rPr lang="en-US" b="1" dirty="0">
                <a:solidFill>
                  <a:schemeClr val="tx1"/>
                </a:solidFill>
              </a:rPr>
              <a:t>and Subsector: </a:t>
            </a:r>
            <a:r>
              <a:rPr lang="en-US" i="1" dirty="0">
                <a:solidFill>
                  <a:schemeClr val="tx1"/>
                </a:solidFill>
              </a:rPr>
              <a:t>Indicator classification by Sector and SubSector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Goal and Target: </a:t>
            </a:r>
            <a:r>
              <a:rPr lang="en-US" i="1" dirty="0">
                <a:solidFill>
                  <a:schemeClr val="tx1"/>
                </a:solidFill>
              </a:rPr>
              <a:t>Indicator classification by Goal (optional)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Indicator: </a:t>
            </a:r>
            <a:r>
              <a:rPr lang="en-US" i="1" dirty="0">
                <a:solidFill>
                  <a:schemeClr val="tx1"/>
                </a:solidFill>
              </a:rPr>
              <a:t>Name assigned to an indicator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Unit: </a:t>
            </a:r>
            <a:r>
              <a:rPr lang="en-US" i="1" dirty="0">
                <a:solidFill>
                  <a:schemeClr val="tx1"/>
                </a:solidFill>
              </a:rPr>
              <a:t>Measurement unit of indicator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  Subgroup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chemeClr val="tx1"/>
                </a:solidFill>
              </a:rPr>
              <a:t>Indicator disaggregation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Data value: </a:t>
            </a:r>
            <a:r>
              <a:rPr lang="en-US" dirty="0" smtClean="0">
                <a:solidFill>
                  <a:schemeClr val="tx1"/>
                </a:solidFill>
              </a:rPr>
              <a:t>Actual data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 Footnote: </a:t>
            </a:r>
            <a:r>
              <a:rPr lang="en-US" i="1" dirty="0" smtClean="0">
                <a:solidFill>
                  <a:schemeClr val="tx1"/>
                </a:solidFill>
              </a:rPr>
              <a:t>Special comment on data value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12"/>
            <a:ext cx="12192000" cy="3804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Data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69905" y="5570290"/>
            <a:ext cx="1986617" cy="625813"/>
          </a:xfrm>
          <a:prstGeom prst="wedgeRoundRectCallout">
            <a:avLst>
              <a:gd name="adj1" fmla="val -53572"/>
              <a:gd name="adj2" fmla="val -101957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>
                <a:solidFill>
                  <a:schemeClr val="bg1"/>
                </a:solidFill>
              </a:rPr>
              <a:t>list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55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16" y="1777121"/>
            <a:ext cx="3162168" cy="330375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Menu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760700" y="4495557"/>
            <a:ext cx="4080053" cy="750873"/>
          </a:xfrm>
          <a:prstGeom prst="wedgeRoundRectCallout">
            <a:avLst>
              <a:gd name="adj1" fmla="val -63352"/>
              <a:gd name="adj2" fmla="val -5209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</a:t>
            </a:r>
            <a:r>
              <a:rPr lang="en-US" dirty="0" smtClean="0"/>
              <a:t>download </a:t>
            </a:r>
            <a:r>
              <a:rPr lang="en-US" dirty="0"/>
              <a:t>import </a:t>
            </a:r>
            <a:r>
              <a:rPr lang="en-US" dirty="0" smtClean="0"/>
              <a:t>metadata template </a:t>
            </a:r>
            <a:r>
              <a:rPr lang="en-US" dirty="0"/>
              <a:t>and import </a:t>
            </a:r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Metadata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80929" y="2562578"/>
            <a:ext cx="2491818" cy="462843"/>
          </a:xfrm>
          <a:prstGeom prst="wedgeRoundRectCallout">
            <a:avLst>
              <a:gd name="adj1" fmla="val -11958"/>
              <a:gd name="adj2" fmla="val 74344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here to </a:t>
            </a:r>
            <a:r>
              <a:rPr lang="en-US" dirty="0" smtClean="0">
                <a:solidFill>
                  <a:schemeClr val="bg1"/>
                </a:solidFill>
              </a:rPr>
              <a:t>Download metadata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404590" y="3390281"/>
            <a:ext cx="2566279" cy="607789"/>
          </a:xfrm>
          <a:prstGeom prst="wedgeRoundRectCallout">
            <a:avLst>
              <a:gd name="adj1" fmla="val -11211"/>
              <a:gd name="adj2" fmla="val -82871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 </a:t>
            </a:r>
            <a:r>
              <a:rPr lang="en-US" dirty="0">
                <a:solidFill>
                  <a:schemeClr val="bg1"/>
                </a:solidFill>
              </a:rPr>
              <a:t>metadata </a:t>
            </a:r>
            <a:r>
              <a:rPr lang="en-US" dirty="0" smtClean="0">
                <a:solidFill>
                  <a:schemeClr val="bg1"/>
                </a:solidFill>
              </a:rPr>
              <a:t>template with new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646755" y="3386667"/>
            <a:ext cx="2560320" cy="485422"/>
          </a:xfrm>
          <a:prstGeom prst="wedgeRoundRectCallout">
            <a:avLst>
              <a:gd name="adj1" fmla="val -7784"/>
              <a:gd name="adj2" fmla="val -89068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Click here to Download </a:t>
            </a:r>
            <a:r>
              <a:rPr lang="en-US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9069004" y="3386667"/>
            <a:ext cx="2561565" cy="607789"/>
          </a:xfrm>
          <a:prstGeom prst="wedgeRoundRectCallout">
            <a:avLst>
              <a:gd name="adj1" fmla="val -12810"/>
              <a:gd name="adj2" fmla="val -85726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metadata </a:t>
            </a:r>
            <a:r>
              <a:rPr lang="en-US" dirty="0" smtClean="0">
                <a:solidFill>
                  <a:schemeClr val="bg1"/>
                </a:solidFill>
              </a:rPr>
              <a:t>from Template into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125"/>
            <a:ext cx="12192000" cy="38228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Metadata 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89566" y="2044304"/>
            <a:ext cx="6858000" cy="4813696"/>
          </a:xfrm>
          <a:prstGeom prst="wedgeRoundRectCallout">
            <a:avLst>
              <a:gd name="adj1" fmla="val -39767"/>
              <a:gd name="adj2" fmla="val -566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Indicator: </a:t>
            </a:r>
            <a:r>
              <a:rPr lang="en-US" i="1" dirty="0">
                <a:solidFill>
                  <a:schemeClr val="tx1"/>
                </a:solidFill>
              </a:rPr>
              <a:t>Name assigned to an indicator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Unit:</a:t>
            </a:r>
            <a:r>
              <a:rPr lang="en-US" b="1" dirty="0" smtClean="0"/>
              <a:t> </a:t>
            </a:r>
            <a:r>
              <a:rPr lang="en-US" i="1" dirty="0">
                <a:solidFill>
                  <a:schemeClr val="tx1"/>
                </a:solidFill>
              </a:rPr>
              <a:t>Measurement unit of indicator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MT1: </a:t>
            </a:r>
            <a:r>
              <a:rPr lang="en-US" i="1" dirty="0" smtClean="0">
                <a:solidFill>
                  <a:schemeClr val="tx1"/>
                </a:solidFill>
              </a:rPr>
              <a:t>Indicator Definition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MT2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chemeClr val="tx1"/>
                </a:solidFill>
              </a:rPr>
              <a:t>Method of Computation</a:t>
            </a:r>
            <a:endParaRPr lang="en-US" b="1" i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MT3: </a:t>
            </a:r>
            <a:r>
              <a:rPr lang="en-US" i="1" dirty="0">
                <a:solidFill>
                  <a:schemeClr val="tx1"/>
                </a:solidFill>
              </a:rPr>
              <a:t>Overview</a:t>
            </a:r>
            <a:endParaRPr lang="en-US" b="1" i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MT4: </a:t>
            </a:r>
            <a:r>
              <a:rPr lang="en-US" i="1" dirty="0">
                <a:solidFill>
                  <a:schemeClr val="tx1"/>
                </a:solidFill>
              </a:rPr>
              <a:t>Comments and Limitations</a:t>
            </a:r>
            <a:endParaRPr lang="en-US" b="1" i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MT5: </a:t>
            </a:r>
            <a:r>
              <a:rPr lang="en-US" i="1" dirty="0">
                <a:solidFill>
                  <a:schemeClr val="tx1"/>
                </a:solidFill>
              </a:rPr>
              <a:t>Data Collection for Global Monitoring</a:t>
            </a:r>
            <a:endParaRPr lang="en-US" b="1" i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MT6: </a:t>
            </a:r>
            <a:r>
              <a:rPr lang="en-US" i="1" dirty="0">
                <a:solidFill>
                  <a:schemeClr val="tx1"/>
                </a:solidFill>
              </a:rPr>
              <a:t>Obtaining Data</a:t>
            </a:r>
            <a:endParaRPr lang="en-US" b="1" i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MT7: </a:t>
            </a:r>
            <a:r>
              <a:rPr lang="en-US" i="1" dirty="0">
                <a:solidFill>
                  <a:schemeClr val="tx1"/>
                </a:solidFill>
              </a:rPr>
              <a:t>Data Availability</a:t>
            </a:r>
            <a:endParaRPr lang="en-US" b="1" i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MT8: </a:t>
            </a:r>
            <a:r>
              <a:rPr lang="en-US" i="1" dirty="0">
                <a:solidFill>
                  <a:schemeClr val="tx1"/>
                </a:solidFill>
              </a:rPr>
              <a:t>Treatment of Missing Values</a:t>
            </a:r>
            <a:endParaRPr lang="en-US" b="1" i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MT9: </a:t>
            </a:r>
            <a:r>
              <a:rPr lang="en-US" i="1" dirty="0">
                <a:solidFill>
                  <a:schemeClr val="tx1"/>
                </a:solidFill>
              </a:rPr>
              <a:t>Regional and Global Estimates</a:t>
            </a:r>
          </a:p>
        </p:txBody>
      </p:sp>
    </p:spTree>
    <p:extLst>
      <p:ext uri="{BB962C8B-B14F-4D97-AF65-F5344CB8AC3E}">
        <p14:creationId xmlns:p14="http://schemas.microsoft.com/office/powerpoint/2010/main" val="7355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046"/>
            <a:ext cx="12192000" cy="38139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Metadata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69905" y="5570290"/>
            <a:ext cx="1986617" cy="625813"/>
          </a:xfrm>
          <a:prstGeom prst="wedgeRoundRectCallout">
            <a:avLst>
              <a:gd name="adj1" fmla="val -53572"/>
              <a:gd name="adj2" fmla="val -101957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>
                <a:solidFill>
                  <a:schemeClr val="bg1"/>
                </a:solidFill>
              </a:rPr>
              <a:t>list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590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 Entry / Edit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47643" y="2492587"/>
            <a:ext cx="2750786" cy="456728"/>
          </a:xfrm>
          <a:prstGeom prst="wedgeRoundRectCallout">
            <a:avLst>
              <a:gd name="adj1" fmla="val -43407"/>
              <a:gd name="adj2" fmla="val -93670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smtClean="0"/>
              <a:t>here to </a:t>
            </a:r>
            <a:r>
              <a:rPr lang="en-US" dirty="0"/>
              <a:t>Add/Edit Data</a:t>
            </a:r>
          </a:p>
        </p:txBody>
      </p:sp>
    </p:spTree>
    <p:extLst>
      <p:ext uri="{BB962C8B-B14F-4D97-AF65-F5344CB8AC3E}">
        <p14:creationId xmlns:p14="http://schemas.microsoft.com/office/powerpoint/2010/main" val="29774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 Entry / Edit </a:t>
            </a:r>
            <a:endParaRPr lang="en-US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068501" y="4834891"/>
            <a:ext cx="3720774" cy="247725"/>
          </a:xfrm>
          <a:prstGeom prst="wedgeRoundRectCallout">
            <a:avLst>
              <a:gd name="adj1" fmla="val 30015"/>
              <a:gd name="adj2" fmla="val -147967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click on the data value to edit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7929536" y="1697627"/>
            <a:ext cx="2756263" cy="376783"/>
          </a:xfrm>
          <a:prstGeom prst="wedgeRoundRectCallout">
            <a:avLst>
              <a:gd name="adj1" fmla="val 61806"/>
              <a:gd name="adj2" fmla="val 9485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to delete Entries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488114" y="4029243"/>
            <a:ext cx="2595477" cy="316486"/>
          </a:xfrm>
          <a:prstGeom prst="wedgeRoundRectCallout">
            <a:avLst>
              <a:gd name="adj1" fmla="val -54460"/>
              <a:gd name="adj2" fmla="val 52387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multiple indicators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9730715" y="1052495"/>
            <a:ext cx="1323669" cy="347439"/>
          </a:xfrm>
          <a:prstGeom prst="wedgeRoundRectCallout">
            <a:avLst>
              <a:gd name="adj1" fmla="val 32406"/>
              <a:gd name="adj2" fmla="val 86364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Data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8999823" y="2959889"/>
            <a:ext cx="1789452" cy="281796"/>
          </a:xfrm>
          <a:prstGeom prst="wedgeRoundRectCallout">
            <a:avLst>
              <a:gd name="adj1" fmla="val 53071"/>
              <a:gd name="adj2" fmla="val -92359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and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 Entry / Edit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25216" y="570528"/>
            <a:ext cx="1652406" cy="348134"/>
          </a:xfrm>
          <a:prstGeom prst="wedgeRoundRectCallout">
            <a:avLst>
              <a:gd name="adj1" fmla="val -17012"/>
              <a:gd name="adj2" fmla="val 10073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indicator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19940" y="602550"/>
            <a:ext cx="1280495" cy="369592"/>
          </a:xfrm>
          <a:prstGeom prst="wedgeRoundRectCallout">
            <a:avLst>
              <a:gd name="adj1" fmla="val -18814"/>
              <a:gd name="adj2" fmla="val 8934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area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51255" y="1457545"/>
            <a:ext cx="1922585" cy="337388"/>
          </a:xfrm>
          <a:prstGeom prst="wedgeRoundRectCallout">
            <a:avLst>
              <a:gd name="adj1" fmla="val -12629"/>
              <a:gd name="adj2" fmla="val -8500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time period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533018" y="672875"/>
            <a:ext cx="1463247" cy="299267"/>
          </a:xfrm>
          <a:prstGeom prst="wedgeRoundRectCallout">
            <a:avLst>
              <a:gd name="adj1" fmla="val -28294"/>
              <a:gd name="adj2" fmla="val 105866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463762" y="1407950"/>
            <a:ext cx="1526343" cy="436578"/>
          </a:xfrm>
          <a:prstGeom prst="wedgeRoundRectCallout">
            <a:avLst>
              <a:gd name="adj1" fmla="val 52669"/>
              <a:gd name="adj2" fmla="val -9076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selected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648615" y="503145"/>
            <a:ext cx="1742048" cy="339460"/>
          </a:xfrm>
          <a:prstGeom prst="wedgeRoundRectCallout">
            <a:avLst>
              <a:gd name="adj1" fmla="val 45396"/>
              <a:gd name="adj2" fmla="val 11940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Selection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375993" y="5912837"/>
            <a:ext cx="1922585" cy="306059"/>
          </a:xfrm>
          <a:prstGeom prst="wedgeRoundRectCallout">
            <a:avLst>
              <a:gd name="adj1" fmla="val 22426"/>
              <a:gd name="adj2" fmla="val 10623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for next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96090" y="5912837"/>
            <a:ext cx="2310658" cy="312332"/>
          </a:xfrm>
          <a:prstGeom prst="wedgeRoundRectCallout">
            <a:avLst>
              <a:gd name="adj1" fmla="val -22363"/>
              <a:gd name="adj2" fmla="val 10063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for previous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708408" y="5048381"/>
            <a:ext cx="1766703" cy="382607"/>
          </a:xfrm>
          <a:prstGeom prst="wedgeRoundRectCallout">
            <a:avLst>
              <a:gd name="adj1" fmla="val -58105"/>
              <a:gd name="adj2" fmla="val 4884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User Management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336267" y="2855121"/>
            <a:ext cx="1906869" cy="384791"/>
          </a:xfrm>
          <a:prstGeom prst="wedgeRoundRectCallout">
            <a:avLst>
              <a:gd name="adj1" fmla="val -35406"/>
              <a:gd name="adj2" fmla="val -102003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smtClean="0"/>
              <a:t>here to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Data Manager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http://itmcloud.org/india-sdg/datamanager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User Management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321299" y="1593874"/>
            <a:ext cx="1412588" cy="279107"/>
          </a:xfrm>
          <a:prstGeom prst="wedgeRoundRectCallout">
            <a:avLst>
              <a:gd name="adj1" fmla="val 55799"/>
              <a:gd name="adj2" fmla="val -53888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user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9513693" y="1019506"/>
            <a:ext cx="1691314" cy="374226"/>
          </a:xfrm>
          <a:prstGeom prst="wedgeRoundRectCallout">
            <a:avLst>
              <a:gd name="adj1" fmla="val 61547"/>
              <a:gd name="adj2" fmla="val 33149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new user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895679" y="2631337"/>
            <a:ext cx="1676416" cy="557470"/>
          </a:xfrm>
          <a:prstGeom prst="wedgeRoundRectCallout">
            <a:avLst>
              <a:gd name="adj1" fmla="val -64208"/>
              <a:gd name="adj2" fmla="val -31826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and delete user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User Management </a:t>
            </a:r>
            <a:endParaRPr lang="en-US" b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799264" y="2822741"/>
            <a:ext cx="1895570" cy="418217"/>
          </a:xfrm>
          <a:prstGeom prst="wedgeRoundRectCallout">
            <a:avLst>
              <a:gd name="adj1" fmla="val 64180"/>
              <a:gd name="adj2" fmla="val -34633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 details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286263" y="1093992"/>
            <a:ext cx="1991365" cy="336343"/>
          </a:xfrm>
          <a:prstGeom prst="wedgeRoundRectCallout">
            <a:avLst>
              <a:gd name="adj1" fmla="val 62677"/>
              <a:gd name="adj2" fmla="val 13411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close form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560169" y="6203624"/>
            <a:ext cx="1706888" cy="513105"/>
          </a:xfrm>
          <a:prstGeom prst="wedgeRoundRectCallout">
            <a:avLst>
              <a:gd name="adj1" fmla="val 69627"/>
              <a:gd name="adj2" fmla="val 29708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submit user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User Management </a:t>
            </a:r>
            <a:endParaRPr lang="en-US" b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995368" y="3167065"/>
            <a:ext cx="1643022" cy="527111"/>
          </a:xfrm>
          <a:prstGeom prst="wedgeRoundRectCallout">
            <a:avLst>
              <a:gd name="adj1" fmla="val 73828"/>
              <a:gd name="adj2" fmla="val -56497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pdate user details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342708" y="958526"/>
            <a:ext cx="1991365" cy="336343"/>
          </a:xfrm>
          <a:prstGeom prst="wedgeRoundRectCallout">
            <a:avLst>
              <a:gd name="adj1" fmla="val 62677"/>
              <a:gd name="adj2" fmla="val 13411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close form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503724" y="6192334"/>
            <a:ext cx="1706888" cy="513105"/>
          </a:xfrm>
          <a:prstGeom prst="wedgeRoundRectCallout">
            <a:avLst>
              <a:gd name="adj1" fmla="val 70950"/>
              <a:gd name="adj2" fmla="val 34109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submit user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61" y="2303953"/>
            <a:ext cx="3794279" cy="2250095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SDMX Menu 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109851" y="3146953"/>
            <a:ext cx="2413813" cy="501871"/>
          </a:xfrm>
          <a:prstGeom prst="wedgeRoundRectCallout">
            <a:avLst>
              <a:gd name="adj1" fmla="val -61158"/>
              <a:gd name="adj2" fmla="val -25231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  <a:r>
              <a:rPr lang="en-US" dirty="0" smtClean="0"/>
              <a:t>to export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SDMX Export 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619717" y="5901442"/>
            <a:ext cx="2413813" cy="501871"/>
          </a:xfrm>
          <a:prstGeom prst="wedgeRoundRectCallout">
            <a:avLst>
              <a:gd name="adj1" fmla="val -49466"/>
              <a:gd name="adj2" fmla="val 93985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  <a:r>
              <a:rPr lang="en-US" dirty="0" smtClean="0"/>
              <a:t>to export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595228" y="2678177"/>
            <a:ext cx="1886461" cy="501871"/>
          </a:xfrm>
          <a:prstGeom prst="wedgeRoundRectCallout">
            <a:avLst>
              <a:gd name="adj1" fmla="val -65367"/>
              <a:gd name="adj2" fmla="val 26504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to data export filter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487983" y="1102393"/>
            <a:ext cx="2637173" cy="523207"/>
          </a:xfrm>
          <a:prstGeom prst="wedgeRoundRectCallout">
            <a:avLst>
              <a:gd name="adj1" fmla="val -63227"/>
              <a:gd name="adj2" fmla="val 4928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to open sender and receiver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SDMX </a:t>
            </a:r>
            <a:r>
              <a:rPr lang="en-US" b="1" dirty="0"/>
              <a:t>Export – </a:t>
            </a:r>
            <a:r>
              <a:rPr lang="en-US" b="1" dirty="0" smtClean="0"/>
              <a:t>Sender 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539111" y="2901244"/>
            <a:ext cx="2045707" cy="420202"/>
          </a:xfrm>
          <a:prstGeom prst="wedgeRoundRectCallout">
            <a:avLst>
              <a:gd name="adj1" fmla="val -43854"/>
              <a:gd name="adj2" fmla="val 91736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sender’s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SDMX Export –</a:t>
            </a:r>
            <a:r>
              <a:rPr lang="en-US" b="1" dirty="0" smtClean="0"/>
              <a:t> Receiver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381067" y="2788356"/>
            <a:ext cx="2144437" cy="521802"/>
          </a:xfrm>
          <a:prstGeom prst="wedgeRoundRectCallout">
            <a:avLst>
              <a:gd name="adj1" fmla="val -49466"/>
              <a:gd name="adj2" fmla="val 93985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</a:t>
            </a:r>
            <a:r>
              <a:rPr lang="en-US" dirty="0" smtClean="0"/>
              <a:t>receiver’s </a:t>
            </a:r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6661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SDMX Export </a:t>
            </a:r>
            <a:r>
              <a:rPr lang="en-US" b="1" dirty="0" smtClean="0"/>
              <a:t>– Data Export Filter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25216" y="570528"/>
            <a:ext cx="1652406" cy="348134"/>
          </a:xfrm>
          <a:prstGeom prst="wedgeRoundRectCallout">
            <a:avLst>
              <a:gd name="adj1" fmla="val -17012"/>
              <a:gd name="adj2" fmla="val 10073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indicator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19940" y="602550"/>
            <a:ext cx="1280495" cy="369592"/>
          </a:xfrm>
          <a:prstGeom prst="wedgeRoundRectCallout">
            <a:avLst>
              <a:gd name="adj1" fmla="val -18814"/>
              <a:gd name="adj2" fmla="val 8934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area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51255" y="1457545"/>
            <a:ext cx="1922585" cy="337388"/>
          </a:xfrm>
          <a:prstGeom prst="wedgeRoundRectCallout">
            <a:avLst>
              <a:gd name="adj1" fmla="val -12629"/>
              <a:gd name="adj2" fmla="val -8500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time period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533018" y="672875"/>
            <a:ext cx="1463247" cy="299267"/>
          </a:xfrm>
          <a:prstGeom prst="wedgeRoundRectCallout">
            <a:avLst>
              <a:gd name="adj1" fmla="val -28294"/>
              <a:gd name="adj2" fmla="val 105866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463762" y="1407950"/>
            <a:ext cx="1526343" cy="436578"/>
          </a:xfrm>
          <a:prstGeom prst="wedgeRoundRectCallout">
            <a:avLst>
              <a:gd name="adj1" fmla="val 52669"/>
              <a:gd name="adj2" fmla="val -9076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selected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648615" y="503145"/>
            <a:ext cx="1742048" cy="339460"/>
          </a:xfrm>
          <a:prstGeom prst="wedgeRoundRectCallout">
            <a:avLst>
              <a:gd name="adj1" fmla="val 45396"/>
              <a:gd name="adj2" fmla="val 11940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Selection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375993" y="5912837"/>
            <a:ext cx="1922585" cy="306059"/>
          </a:xfrm>
          <a:prstGeom prst="wedgeRoundRectCallout">
            <a:avLst>
              <a:gd name="adj1" fmla="val 22426"/>
              <a:gd name="adj2" fmla="val 10623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for next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96090" y="5912837"/>
            <a:ext cx="2310658" cy="312332"/>
          </a:xfrm>
          <a:prstGeom prst="wedgeRoundRectCallout">
            <a:avLst>
              <a:gd name="adj1" fmla="val -22363"/>
              <a:gd name="adj2" fmla="val 10063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for previous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708408" y="5048381"/>
            <a:ext cx="1766703" cy="382607"/>
          </a:xfrm>
          <a:prstGeom prst="wedgeRoundRectCallout">
            <a:avLst>
              <a:gd name="adj1" fmla="val -58105"/>
              <a:gd name="adj2" fmla="val 4884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61" y="2303953"/>
            <a:ext cx="3794279" cy="2250095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SDMX Menu 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087273" y="4052177"/>
            <a:ext cx="2413813" cy="501871"/>
          </a:xfrm>
          <a:prstGeom prst="wedgeRoundRectCallout">
            <a:avLst>
              <a:gd name="adj1" fmla="val -61158"/>
              <a:gd name="adj2" fmla="val -25231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  <a:r>
              <a:rPr lang="en-US" dirty="0" smtClean="0"/>
              <a:t>to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SDMX Import 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50383" y="6251398"/>
            <a:ext cx="2413813" cy="501871"/>
          </a:xfrm>
          <a:prstGeom prst="wedgeRoundRectCallout">
            <a:avLst>
              <a:gd name="adj1" fmla="val -41048"/>
              <a:gd name="adj2" fmla="val -83714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  <a:r>
              <a:rPr lang="en-US" dirty="0" smtClean="0"/>
              <a:t>to import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33511" y="2068866"/>
            <a:ext cx="2073930" cy="403402"/>
          </a:xfrm>
          <a:prstGeom prst="wedgeRoundRectCallout">
            <a:avLst>
              <a:gd name="adj1" fmla="val 55842"/>
              <a:gd name="adj2" fmla="val -55730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  <a:r>
              <a:rPr lang="en-US" dirty="0" smtClean="0"/>
              <a:t>to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Login Page</a:t>
            </a:r>
            <a:endParaRPr lang="en-US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8122814" y="5126108"/>
            <a:ext cx="1673451" cy="382869"/>
          </a:xfrm>
          <a:prstGeom prst="wedgeRoundRectCallout">
            <a:avLst>
              <a:gd name="adj1" fmla="val -7607"/>
              <a:gd name="adj2" fmla="val -102753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as </a:t>
            </a:r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0162185" y="4018391"/>
            <a:ext cx="1566519" cy="395565"/>
          </a:xfrm>
          <a:prstGeom prst="wedgeRoundRectCallout">
            <a:avLst>
              <a:gd name="adj1" fmla="val -71228"/>
              <a:gd name="adj2" fmla="val 29557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captcha</a:t>
            </a:r>
            <a:endParaRPr lang="en-US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9866694" y="2410266"/>
            <a:ext cx="1845146" cy="490978"/>
          </a:xfrm>
          <a:prstGeom prst="wedgeRoundRectCallout">
            <a:avLst>
              <a:gd name="adj1" fmla="val -46966"/>
              <a:gd name="adj2" fmla="val 74471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user name and Password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1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8" y="2652809"/>
            <a:ext cx="2857143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SDGs Dashboard  </a:t>
            </a:r>
            <a:endParaRPr lang="en-US" b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056594" y="5027218"/>
            <a:ext cx="1673451" cy="382869"/>
          </a:xfrm>
          <a:prstGeom prst="wedgeRoundRectCallout">
            <a:avLst>
              <a:gd name="adj1" fmla="val -7607"/>
              <a:gd name="adj2" fmla="val -102753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83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16" y="1777121"/>
            <a:ext cx="3162168" cy="330375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Menu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824888" y="2350398"/>
            <a:ext cx="2889906" cy="606437"/>
          </a:xfrm>
          <a:prstGeom prst="wedgeRoundRectCallout">
            <a:avLst>
              <a:gd name="adj1" fmla="val -66788"/>
              <a:gd name="adj2" fmla="val -13800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download </a:t>
            </a:r>
            <a:r>
              <a:rPr lang="en-US" dirty="0" smtClean="0"/>
              <a:t>area </a:t>
            </a:r>
            <a:r>
              <a:rPr lang="en-US" dirty="0"/>
              <a:t>template and import </a:t>
            </a:r>
            <a:r>
              <a:rPr lang="en-US" dirty="0" smtClean="0"/>
              <a:t>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530352"/>
            <a:ext cx="11265408" cy="63276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Area 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264808" y="2608333"/>
            <a:ext cx="2380927" cy="431259"/>
          </a:xfrm>
          <a:prstGeom prst="wedgeRoundRectCallout">
            <a:avLst>
              <a:gd name="adj1" fmla="val -10154"/>
              <a:gd name="adj2" fmla="val 81740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here to </a:t>
            </a:r>
            <a:r>
              <a:rPr lang="en-US" dirty="0" smtClean="0">
                <a:solidFill>
                  <a:schemeClr val="bg1"/>
                </a:solidFill>
              </a:rPr>
              <a:t>Download Area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648965" y="3393354"/>
            <a:ext cx="2320826" cy="462282"/>
          </a:xfrm>
          <a:prstGeom prst="wedgeRoundRectCallout">
            <a:avLst>
              <a:gd name="adj1" fmla="val -10608"/>
              <a:gd name="adj2" fmla="val -89827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 Area template with new Areas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401547" y="3364688"/>
            <a:ext cx="2784122" cy="490948"/>
          </a:xfrm>
          <a:prstGeom prst="wedgeRoundRectCallout">
            <a:avLst>
              <a:gd name="adj1" fmla="val -12795"/>
              <a:gd name="adj2" fmla="val -82026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Click here to Download  Area Template with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029010" y="3393354"/>
            <a:ext cx="2545566" cy="486540"/>
          </a:xfrm>
          <a:prstGeom prst="wedgeRoundRectCallout">
            <a:avLst>
              <a:gd name="adj1" fmla="val -7360"/>
              <a:gd name="adj2" fmla="val -93513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 Area from Template into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978"/>
            <a:ext cx="12192000" cy="37960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Area </a:t>
            </a:r>
            <a:endParaRPr lang="en-US" b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913501" y="3429000"/>
            <a:ext cx="7133610" cy="2317044"/>
          </a:xfrm>
          <a:prstGeom prst="wedgeRoundRectCallout">
            <a:avLst>
              <a:gd name="adj1" fmla="val -33695"/>
              <a:gd name="adj2" fmla="val -75386"/>
              <a:gd name="adj3" fmla="val 16667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AreaID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chemeClr val="tx1"/>
                </a:solidFill>
              </a:rPr>
              <a:t>A unique area identification that associates the area to its map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AreaName: </a:t>
            </a:r>
            <a:r>
              <a:rPr lang="en-US" i="1" dirty="0">
                <a:solidFill>
                  <a:schemeClr val="tx1"/>
                </a:solidFill>
              </a:rPr>
              <a:t>Area Name assigned to an area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AreaLevel: </a:t>
            </a:r>
            <a:r>
              <a:rPr lang="en-US" i="1" dirty="0">
                <a:solidFill>
                  <a:schemeClr val="tx1"/>
                </a:solidFill>
              </a:rPr>
              <a:t>The level number assigned in the area hierarchy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AreaParentID: </a:t>
            </a:r>
            <a:r>
              <a:rPr lang="en-US" i="1" dirty="0">
                <a:solidFill>
                  <a:schemeClr val="tx1"/>
                </a:solidFill>
              </a:rPr>
              <a:t>AreaID of the parent area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AreaGroup: </a:t>
            </a:r>
            <a:r>
              <a:rPr lang="en-US" i="1" dirty="0">
                <a:solidFill>
                  <a:schemeClr val="tx1"/>
                </a:solidFill>
              </a:rPr>
              <a:t>Group of area other than the parent</a:t>
            </a:r>
          </a:p>
        </p:txBody>
      </p:sp>
    </p:spTree>
    <p:extLst>
      <p:ext uri="{BB962C8B-B14F-4D97-AF65-F5344CB8AC3E}">
        <p14:creationId xmlns:p14="http://schemas.microsoft.com/office/powerpoint/2010/main" val="13815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115"/>
            <a:ext cx="12192000" cy="38317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Area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12869" y="5441480"/>
            <a:ext cx="1986617" cy="625813"/>
          </a:xfrm>
          <a:prstGeom prst="wedgeRoundRectCallout">
            <a:avLst>
              <a:gd name="adj1" fmla="val -53572"/>
              <a:gd name="adj2" fmla="val -101957"/>
              <a:gd name="adj3" fmla="val 16667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Area </a:t>
            </a:r>
            <a:r>
              <a:rPr lang="en-US" dirty="0">
                <a:solidFill>
                  <a:schemeClr val="bg1"/>
                </a:solidFill>
              </a:rPr>
              <a:t>list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60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</TotalTime>
  <Words>826</Words>
  <Application>Microsoft Office PowerPoint</Application>
  <PresentationFormat>Widescreen</PresentationFormat>
  <Paragraphs>161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Data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iQIP</dc:title>
  <dc:creator>RA</dc:creator>
  <cp:lastModifiedBy>iTM-1</cp:lastModifiedBy>
  <cp:revision>263</cp:revision>
  <dcterms:created xsi:type="dcterms:W3CDTF">2019-04-30T06:32:03Z</dcterms:created>
  <dcterms:modified xsi:type="dcterms:W3CDTF">2020-03-19T13:48:06Z</dcterms:modified>
</cp:coreProperties>
</file>