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charts/colors1.xml" ContentType="application/vnd.ms-office.chartcolorstyle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655"/>
    <a:srgbClr val="E67E22"/>
    <a:srgbClr val="34495E"/>
    <a:srgbClr val="08C6A2"/>
    <a:srgbClr val="95A5A6"/>
    <a:srgbClr val="E74C3C"/>
    <a:srgbClr val="F39C12"/>
    <a:srgbClr val="313581"/>
    <a:srgbClr val="ECF0F1"/>
    <a:srgbClr val="F1C40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015" autoAdjust="0"/>
    <p:restoredTop sz="94660"/>
  </p:normalViewPr>
  <p:slideViewPr>
    <p:cSldViewPr snapToGrid="0">
      <p:cViewPr>
        <p:scale>
          <a:sx n="57" d="100"/>
          <a:sy n="57" d="100"/>
        </p:scale>
        <p:origin x="-1056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d-ID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showVal val="1"/>
            <c:showCatName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KEHADIRAN</c:v>
                </c:pt>
                <c:pt idx="1">
                  <c:v>KEAKTIFAN</c:v>
                </c:pt>
                <c:pt idx="2">
                  <c:v>TUGAS</c:v>
                </c:pt>
                <c:pt idx="3">
                  <c:v>QUIZ</c:v>
                </c:pt>
                <c:pt idx="4">
                  <c:v>UTS</c:v>
                </c:pt>
                <c:pt idx="5">
                  <c:v>UAS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</c:v>
                </c:pt>
                <c:pt idx="1">
                  <c:v>5</c:v>
                </c:pt>
                <c:pt idx="2">
                  <c:v>20</c:v>
                </c:pt>
                <c:pt idx="3">
                  <c:v>10</c:v>
                </c:pt>
                <c:pt idx="4">
                  <c:v>25</c:v>
                </c:pt>
                <c:pt idx="5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8CF-4BBB-8BA2-A05E4341AB92}"/>
            </c:ext>
          </c:extLst>
        </c:ser>
        <c:gapWidth val="41"/>
        <c:axId val="76580736"/>
        <c:axId val="76582272"/>
      </c:barChart>
      <c:catAx>
        <c:axId val="76580736"/>
        <c:scaling>
          <c:orientation val="minMax"/>
        </c:scaling>
        <c:axPos val="b"/>
        <c:numFmt formatCode="General" sourceLinked="1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76582272"/>
        <c:crosses val="autoZero"/>
        <c:auto val="1"/>
        <c:lblAlgn val="ctr"/>
        <c:lblOffset val="100"/>
      </c:catAx>
      <c:valAx>
        <c:axId val="76582272"/>
        <c:scaling>
          <c:orientation val="minMax"/>
        </c:scaling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76580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noFill/>
      <a:round/>
    </a:ln>
    <a:effectLst/>
  </c:spPr>
  <c:txPr>
    <a:bodyPr/>
    <a:lstStyle/>
    <a:p>
      <a:pPr>
        <a:defRPr/>
      </a:pPr>
      <a:endParaRPr lang="id-ID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77EA-1932-4119-9EFA-6369709D1BEA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BDC3-0F2E-4F8B-A8E3-F55E8E496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194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77EA-1932-4119-9EFA-6369709D1BEA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BDC3-0F2E-4F8B-A8E3-F55E8E496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47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77EA-1932-4119-9EFA-6369709D1BEA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BDC3-0F2E-4F8B-A8E3-F55E8E496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505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77EA-1932-4119-9EFA-6369709D1BEA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BDC3-0F2E-4F8B-A8E3-F55E8E496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479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77EA-1932-4119-9EFA-6369709D1BEA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BDC3-0F2E-4F8B-A8E3-F55E8E496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146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77EA-1932-4119-9EFA-6369709D1BEA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BDC3-0F2E-4F8B-A8E3-F55E8E496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692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77EA-1932-4119-9EFA-6369709D1BEA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BDC3-0F2E-4F8B-A8E3-F55E8E496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842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77EA-1932-4119-9EFA-6369709D1BEA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BDC3-0F2E-4F8B-A8E3-F55E8E496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462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77EA-1932-4119-9EFA-6369709D1BEA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BDC3-0F2E-4F8B-A8E3-F55E8E496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046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77EA-1932-4119-9EFA-6369709D1BEA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BDC3-0F2E-4F8B-A8E3-F55E8E496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993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77EA-1932-4119-9EFA-6369709D1BEA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BDC3-0F2E-4F8B-A8E3-F55E8E496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971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077EA-1932-4119-9EFA-6369709D1BEA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8BDC3-0F2E-4F8B-A8E3-F55E8E496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389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microsoft.com/office/2007/relationships/hdphoto" Target="../media/hdphoto1.wdp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C6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030"/>
          <a:stretch/>
        </p:blipFill>
        <p:spPr>
          <a:xfrm>
            <a:off x="2417618" y="0"/>
            <a:ext cx="7356764" cy="37545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4" y="2327709"/>
            <a:ext cx="9886604" cy="2387600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  <a:latin typeface="Gotham Rounded Bold" pitchFamily="50" charset="0"/>
              </a:rPr>
              <a:t>Framework Aplikasi Web</a:t>
            </a:r>
            <a:endParaRPr lang="en-US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76945"/>
            <a:ext cx="9144000" cy="1655762"/>
          </a:xfrm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  <a:latin typeface="Gotham Rounded Bold" pitchFamily="50" charset="0"/>
              </a:rPr>
              <a:t>JIHADUL AKBAR</a:t>
            </a:r>
          </a:p>
          <a:p>
            <a:r>
              <a:rPr lang="en-US" dirty="0" smtClean="0">
                <a:solidFill>
                  <a:schemeClr val="bg1"/>
                </a:solidFill>
                <a:latin typeface="Gotham Rounded Light" pitchFamily="50" charset="0"/>
              </a:rPr>
              <a:t>Introduction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650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A5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854869" y="1646708"/>
            <a:ext cx="4464294" cy="1234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b="1" dirty="0" smtClean="0">
                <a:solidFill>
                  <a:schemeClr val="bg1"/>
                </a:solidFill>
                <a:latin typeface="Gotham Rounded Bold" pitchFamily="50" charset="0"/>
              </a:rPr>
              <a:t>30%</a:t>
            </a:r>
            <a:r>
              <a:rPr lang="en-US" sz="4800" b="1" dirty="0" smtClean="0">
                <a:solidFill>
                  <a:schemeClr val="bg1"/>
                </a:solidFill>
                <a:latin typeface="Gotham Rounded Book" pitchFamily="50" charset="0"/>
              </a:rPr>
              <a:t> </a:t>
            </a:r>
            <a:r>
              <a:rPr lang="en-US" sz="4800" b="1" dirty="0" err="1" smtClean="0">
                <a:solidFill>
                  <a:schemeClr val="bg1"/>
                </a:solidFill>
                <a:latin typeface="Gotham Rounded Book" pitchFamily="50" charset="0"/>
              </a:rPr>
              <a:t>Dosen</a:t>
            </a:r>
            <a:r>
              <a:rPr lang="en-US" sz="4800" b="1" dirty="0" smtClean="0">
                <a:solidFill>
                  <a:schemeClr val="bg1"/>
                </a:solidFill>
                <a:latin typeface="Gotham Rounded Book" pitchFamily="50" charset="0"/>
              </a:rPr>
              <a:t>  </a:t>
            </a:r>
            <a:endParaRPr lang="en-US" sz="4800" b="1" dirty="0">
              <a:solidFill>
                <a:schemeClr val="bg1"/>
              </a:solidFill>
              <a:latin typeface="Gotham Rounded Book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5852" y="1571986"/>
            <a:ext cx="4000862" cy="40008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37732" y="242111"/>
            <a:ext cx="25842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Gotham Rounded Bold" pitchFamily="50" charset="0"/>
              </a:rPr>
              <a:t>MATERI</a:t>
            </a:r>
            <a:endParaRPr lang="en-US" sz="4800" dirty="0">
              <a:latin typeface="Gotham Rounded Bold" pitchFamily="50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54869" y="3664066"/>
            <a:ext cx="4883662" cy="1234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>
                <a:solidFill>
                  <a:schemeClr val="bg1"/>
                </a:solidFill>
                <a:latin typeface="Gotham Rounded Bold" pitchFamily="50" charset="0"/>
              </a:rPr>
              <a:t>70%</a:t>
            </a:r>
            <a:r>
              <a:rPr lang="en-US" sz="4800" dirty="0">
                <a:solidFill>
                  <a:schemeClr val="bg1"/>
                </a:solidFill>
                <a:latin typeface="Gotham Rounded Book" pitchFamily="50" charset="0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Gotham Rounded Book" pitchFamily="50" charset="0"/>
              </a:rPr>
              <a:t>Adalah</a:t>
            </a:r>
            <a:r>
              <a:rPr lang="en-US" sz="4800" dirty="0" smtClean="0">
                <a:solidFill>
                  <a:schemeClr val="bg1"/>
                </a:solidFill>
                <a:latin typeface="Gotham Rounded Book" pitchFamily="50" charset="0"/>
              </a:rPr>
              <a:t> Dari Usaha </a:t>
            </a:r>
            <a:r>
              <a:rPr lang="en-US" sz="4800" dirty="0" err="1" smtClean="0">
                <a:solidFill>
                  <a:schemeClr val="bg1"/>
                </a:solidFill>
                <a:latin typeface="Gotham Rounded Book" pitchFamily="50" charset="0"/>
              </a:rPr>
              <a:t>Mahasiswa</a:t>
            </a:r>
            <a:endParaRPr lang="en-US" sz="4800" b="1" dirty="0">
              <a:solidFill>
                <a:schemeClr val="bg1"/>
              </a:solidFill>
              <a:latin typeface="Gotham Rounded Book" pitchFamily="5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6568" y="6071727"/>
            <a:ext cx="108619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Gotham Rounded Book" pitchFamily="50" charset="0"/>
              </a:rPr>
              <a:t>BEDAKAN ANTARA SISWA DAN MAHASISWA!!</a:t>
            </a:r>
            <a:endParaRPr lang="en-US" sz="3200" dirty="0"/>
          </a:p>
        </p:txBody>
      </p:sp>
      <p:sp>
        <p:nvSpPr>
          <p:cNvPr id="13" name="Bent Arrow 12"/>
          <p:cNvSpPr/>
          <p:nvPr/>
        </p:nvSpPr>
        <p:spPr>
          <a:xfrm>
            <a:off x="5625752" y="1680648"/>
            <a:ext cx="1363593" cy="1191491"/>
          </a:xfrm>
          <a:prstGeom prst="bentArrow">
            <a:avLst>
              <a:gd name="adj1" fmla="val 0"/>
              <a:gd name="adj2" fmla="val 23876"/>
              <a:gd name="adj3" fmla="val 19966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Bent Arrow 13"/>
          <p:cNvSpPr/>
          <p:nvPr/>
        </p:nvSpPr>
        <p:spPr>
          <a:xfrm flipV="1">
            <a:off x="5625751" y="4185506"/>
            <a:ext cx="1495485" cy="1091188"/>
          </a:xfrm>
          <a:prstGeom prst="bentArrow">
            <a:avLst>
              <a:gd name="adj1" fmla="val 0"/>
              <a:gd name="adj2" fmla="val 22606"/>
              <a:gd name="adj3" fmla="val 21236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18006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1216894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1064028" y="814646"/>
            <a:ext cx="10540538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4000" dirty="0" smtClean="0">
                <a:solidFill>
                  <a:srgbClr val="002060"/>
                </a:solidFill>
                <a:latin typeface="Gotham Rounded Book" pitchFamily="50" charset="0"/>
              </a:rPr>
              <a:t>”Siapa yang menghendaki kehidupan dunia, maka harus disertai dengan ilmu. Dan siapa yang menghendaki kehidupan akhirat, juga harus dengan ilmu.“</a:t>
            </a:r>
          </a:p>
          <a:p>
            <a:pPr algn="ctr"/>
            <a:r>
              <a:rPr lang="id-ID" dirty="0" smtClean="0"/>
              <a:t/>
            </a:r>
            <a:br>
              <a:rPr lang="id-ID" dirty="0" smtClean="0"/>
            </a:br>
            <a:r>
              <a:rPr lang="id-ID" b="1" dirty="0" smtClean="0">
                <a:solidFill>
                  <a:srgbClr val="002060"/>
                </a:solidFill>
              </a:rPr>
              <a:t>~</a:t>
            </a:r>
            <a:r>
              <a:rPr lang="id-ID" sz="3600" b="1" dirty="0" smtClean="0">
                <a:solidFill>
                  <a:srgbClr val="002060"/>
                </a:solidFill>
                <a:latin typeface="Gotham Rounded Light" pitchFamily="50" charset="0"/>
              </a:rPr>
              <a:t>Imam Syafi’i~</a:t>
            </a:r>
            <a:endParaRPr lang="id-ID" b="1" dirty="0">
              <a:solidFill>
                <a:srgbClr val="002060"/>
              </a:solidFill>
              <a:latin typeface="Gotham Rounded Light" pitchFamily="5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106" y="280374"/>
            <a:ext cx="4464424" cy="1167839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Gotham Rounded Book" pitchFamily="50" charset="0"/>
              </a:rPr>
              <a:t>O_O</a:t>
            </a:r>
            <a:r>
              <a:rPr lang="en-US" sz="4800" dirty="0" smtClean="0">
                <a:solidFill>
                  <a:schemeClr val="bg1"/>
                </a:solidFill>
                <a:latin typeface="Gotham Rounded Bold" pitchFamily="50" charset="0"/>
              </a:rPr>
              <a:t> </a:t>
            </a:r>
            <a:endParaRPr lang="en-US" sz="4800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37697" y="1284052"/>
            <a:ext cx="3782584" cy="1411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>
                <a:solidFill>
                  <a:schemeClr val="bg1"/>
                </a:solidFill>
                <a:latin typeface="Gotham Rounded Book" pitchFamily="50" charset="0"/>
              </a:rPr>
              <a:t>Jihadul</a:t>
            </a:r>
            <a:r>
              <a:rPr lang="en-US" sz="3200" b="1" dirty="0" smtClean="0">
                <a:solidFill>
                  <a:schemeClr val="bg1"/>
                </a:solidFill>
                <a:latin typeface="Gotham Rounded Book" pitchFamily="50" charset="0"/>
              </a:rPr>
              <a:t> Akbar</a:t>
            </a:r>
            <a:endParaRPr lang="en-US" sz="3200" b="1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2000"/>
                    </a14:imgEffect>
                    <a14:imgEffect>
                      <a14:colorTemperature colorTemp="6585"/>
                    </a14:imgEffect>
                    <a14:imgEffect>
                      <a14:saturation sat="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123" r="4640"/>
          <a:stretch/>
        </p:blipFill>
        <p:spPr>
          <a:xfrm>
            <a:off x="6131859" y="0"/>
            <a:ext cx="6051176" cy="6858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304048" y="2803144"/>
            <a:ext cx="300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Gotham Rounded Book" pitchFamily="50" charset="0"/>
              </a:rPr>
              <a:t>jihadul4kbar@gmail.com</a:t>
            </a:r>
            <a:endParaRPr lang="en-US" dirty="0">
              <a:solidFill>
                <a:schemeClr val="bg1"/>
              </a:solidFill>
              <a:latin typeface="Gotham Rounded Book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4048" y="3554912"/>
            <a:ext cx="390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Gotham Rounded Book" pitchFamily="50" charset="0"/>
              </a:rPr>
              <a:t>087864576745 / 085288939770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60161" y="4164521"/>
            <a:ext cx="3862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Rounded Book" pitchFamily="50" charset="0"/>
              </a:rPr>
              <a:t>Mertak</a:t>
            </a:r>
            <a:r>
              <a:rPr lang="en-US" dirty="0">
                <a:solidFill>
                  <a:schemeClr val="bg1"/>
                </a:solidFill>
                <a:latin typeface="Gotham Rounded Book" pitchFamily="50" charset="0"/>
              </a:rPr>
              <a:t> Mas </a:t>
            </a:r>
            <a:r>
              <a:rPr lang="en-US" dirty="0" err="1">
                <a:solidFill>
                  <a:schemeClr val="bg1"/>
                </a:solidFill>
                <a:latin typeface="Gotham Rounded Book" pitchFamily="50" charset="0"/>
              </a:rPr>
              <a:t>Desa</a:t>
            </a:r>
            <a:r>
              <a:rPr lang="en-US" dirty="0">
                <a:solidFill>
                  <a:schemeClr val="bg1"/>
                </a:solidFill>
                <a:latin typeface="Gotham Rounded Book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Gotham Rounded Book" pitchFamily="50" charset="0"/>
              </a:rPr>
              <a:t>Barabali</a:t>
            </a:r>
            <a:r>
              <a:rPr lang="en-US" dirty="0">
                <a:solidFill>
                  <a:schemeClr val="bg1"/>
                </a:solidFill>
                <a:latin typeface="Gotham Rounded Book" pitchFamily="50" charset="0"/>
              </a:rPr>
              <a:t> </a:t>
            </a:r>
            <a:endParaRPr lang="en-US" dirty="0" smtClean="0">
              <a:solidFill>
                <a:schemeClr val="bg1"/>
              </a:solidFill>
              <a:latin typeface="Gotham Rounded Book" pitchFamily="50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Gotham Rounded Book" pitchFamily="50" charset="0"/>
              </a:rPr>
              <a:t>Kec</a:t>
            </a:r>
            <a:r>
              <a:rPr lang="en-US" dirty="0">
                <a:solidFill>
                  <a:schemeClr val="bg1"/>
                </a:solidFill>
                <a:latin typeface="Gotham Rounded Book" pitchFamily="50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Gotham Rounded Book" pitchFamily="50" charset="0"/>
              </a:rPr>
              <a:t>Batukliang</a:t>
            </a:r>
            <a:r>
              <a:rPr lang="en-US" dirty="0">
                <a:solidFill>
                  <a:schemeClr val="bg1"/>
                </a:solidFill>
                <a:latin typeface="Gotham Rounded Book" pitchFamily="50" charset="0"/>
              </a:rPr>
              <a:t> Lombok </a:t>
            </a:r>
            <a:r>
              <a:rPr lang="en-US" dirty="0" smtClean="0">
                <a:solidFill>
                  <a:schemeClr val="bg1"/>
                </a:solidFill>
                <a:latin typeface="Gotham Rounded Book" pitchFamily="50" charset="0"/>
              </a:rPr>
              <a:t>Tengah</a:t>
            </a:r>
            <a:endParaRPr lang="en-US" dirty="0">
              <a:solidFill>
                <a:schemeClr val="bg1"/>
              </a:solidFill>
              <a:latin typeface="Gotham Rounded Book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9390" y="2745446"/>
            <a:ext cx="497739" cy="4977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7548" y="4196119"/>
            <a:ext cx="416075" cy="5665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1669" y="3494133"/>
            <a:ext cx="589277" cy="5892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4665" y="5235795"/>
            <a:ext cx="376518" cy="3765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46510" y="5239917"/>
            <a:ext cx="402143" cy="4021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9318" y="5185186"/>
            <a:ext cx="456874" cy="4568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99640" y="5185186"/>
            <a:ext cx="413501" cy="41350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17502" y="5882337"/>
            <a:ext cx="362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Rounded Book" pitchFamily="50" charset="0"/>
              </a:rPr>
              <a:t>https://jihadul4kbar.github.io/</a:t>
            </a:r>
          </a:p>
        </p:txBody>
      </p:sp>
    </p:spTree>
    <p:extLst>
      <p:ext uri="{BB962C8B-B14F-4D97-AF65-F5344CB8AC3E}">
        <p14:creationId xmlns:p14="http://schemas.microsoft.com/office/powerpoint/2010/main" xmlns="" val="560845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CC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0868" y="2215399"/>
            <a:ext cx="2050264" cy="20502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137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Profil</a:t>
            </a:r>
            <a:r>
              <a:rPr lang="en-US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 Mata </a:t>
            </a:r>
            <a:r>
              <a:rPr lang="en-US" dirty="0" err="1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Kuliah</a:t>
            </a:r>
            <a:endParaRPr lang="en-US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4673" y="4242392"/>
            <a:ext cx="5215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Gotham Rounded Bold" pitchFamily="50" charset="0"/>
              </a:rPr>
              <a:t> </a:t>
            </a:r>
            <a:r>
              <a:rPr lang="id-ID" sz="3600" b="1" dirty="0" smtClean="0">
                <a:solidFill>
                  <a:schemeClr val="bg1"/>
                </a:solidFill>
                <a:latin typeface="Gotham Rounded Bold" pitchFamily="50" charset="0"/>
              </a:rPr>
              <a:t>Framwork App Web</a:t>
            </a:r>
            <a:endParaRPr lang="en-US" sz="3600" b="1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33245" y="1690688"/>
            <a:ext cx="1070013" cy="10700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43520" y="2893777"/>
            <a:ext cx="84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otham Rounded Book" pitchFamily="50" charset="0"/>
              </a:rPr>
              <a:t>3 SKS</a:t>
            </a:r>
            <a:endParaRPr lang="en-US" dirty="0">
              <a:solidFill>
                <a:schemeClr val="bg1"/>
              </a:solidFill>
              <a:latin typeface="Gotham Rounded Book" pitchFamily="5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33245" y="3818710"/>
            <a:ext cx="1070013" cy="10700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86306" y="5022516"/>
            <a:ext cx="149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otham Rounded Book" pitchFamily="50" charset="0"/>
              </a:rPr>
              <a:t>Semester </a:t>
            </a:r>
            <a:r>
              <a:rPr lang="en-US" dirty="0" smtClean="0">
                <a:solidFill>
                  <a:schemeClr val="bg1"/>
                </a:solidFill>
                <a:latin typeface="Gotham Rounded Book" pitchFamily="50" charset="0"/>
              </a:rPr>
              <a:t>V</a:t>
            </a:r>
            <a:endParaRPr lang="en-US" dirty="0">
              <a:solidFill>
                <a:schemeClr val="bg1"/>
              </a:solidFill>
              <a:latin typeface="Gotham Rounded Book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51082" y="1690688"/>
            <a:ext cx="1141462" cy="11414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48139" y="2893777"/>
            <a:ext cx="173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otham Rounded Book" pitchFamily="50" charset="0"/>
              </a:rPr>
              <a:t>16 </a:t>
            </a:r>
            <a:r>
              <a:rPr lang="en-US" dirty="0" err="1" smtClean="0">
                <a:solidFill>
                  <a:schemeClr val="bg1"/>
                </a:solidFill>
                <a:latin typeface="Gotham Rounded Book" pitchFamily="50" charset="0"/>
              </a:rPr>
              <a:t>Pertemuan</a:t>
            </a:r>
            <a:endParaRPr lang="en-US" dirty="0">
              <a:solidFill>
                <a:schemeClr val="bg1"/>
              </a:solidFill>
              <a:latin typeface="Gotham Rounded Book" pitchFamily="50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51083" y="3818710"/>
            <a:ext cx="1054834" cy="10548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98104" y="5293555"/>
            <a:ext cx="995792" cy="99579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19439" y="5022516"/>
            <a:ext cx="1645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otham Rounded Book" pitchFamily="50" charset="0"/>
              </a:rPr>
              <a:t>UTS </a:t>
            </a:r>
          </a:p>
          <a:p>
            <a:pPr algn="ctr"/>
            <a:r>
              <a:rPr lang="en-US" dirty="0" err="1" smtClean="0">
                <a:solidFill>
                  <a:schemeClr val="bg1"/>
                </a:solidFill>
                <a:latin typeface="Gotham Rounded Book" pitchFamily="50" charset="0"/>
              </a:rPr>
              <a:t>Pertemuan</a:t>
            </a:r>
            <a:r>
              <a:rPr lang="en-US" dirty="0" smtClean="0">
                <a:solidFill>
                  <a:schemeClr val="bg1"/>
                </a:solidFill>
                <a:latin typeface="Gotham Rounded Book" pitchFamily="50" charset="0"/>
              </a:rPr>
              <a:t> 8</a:t>
            </a:r>
            <a:endParaRPr lang="en-US" dirty="0">
              <a:solidFill>
                <a:schemeClr val="bg1"/>
              </a:solidFill>
              <a:latin typeface="Gotham Rounded Book" pitchFamily="5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14023" y="6247203"/>
            <a:ext cx="1563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Gotham Rounded Book" pitchFamily="50" charset="0"/>
              </a:rPr>
              <a:t>UAS </a:t>
            </a:r>
          </a:p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Gotham Rounded Book" pitchFamily="50" charset="0"/>
              </a:rPr>
              <a:t>Pertemuan</a:t>
            </a:r>
            <a:r>
              <a:rPr lang="en-US" sz="1600" dirty="0" smtClean="0">
                <a:solidFill>
                  <a:schemeClr val="bg1"/>
                </a:solidFill>
                <a:latin typeface="Gotham Rounded Book" pitchFamily="50" charset="0"/>
              </a:rPr>
              <a:t> 16</a:t>
            </a:r>
            <a:endParaRPr lang="en-US" sz="1600" dirty="0">
              <a:solidFill>
                <a:schemeClr val="bg1"/>
              </a:solidFill>
              <a:latin typeface="Gotham Rounded Book" pitchFamily="50" charset="0"/>
            </a:endParaRPr>
          </a:p>
        </p:txBody>
      </p:sp>
      <p:sp>
        <p:nvSpPr>
          <p:cNvPr id="18" name="Right Arrow 17"/>
          <p:cNvSpPr/>
          <p:nvPr/>
        </p:nvSpPr>
        <p:spPr>
          <a:xfrm rot="20492376">
            <a:off x="7126707" y="2509166"/>
            <a:ext cx="1750132" cy="301214"/>
          </a:xfrm>
          <a:prstGeom prst="rightArrow">
            <a:avLst>
              <a:gd name="adj1" fmla="val 50000"/>
              <a:gd name="adj2" fmla="val 229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897280">
            <a:off x="7101281" y="3858535"/>
            <a:ext cx="1769319" cy="301214"/>
          </a:xfrm>
          <a:prstGeom prst="rightArrow">
            <a:avLst>
              <a:gd name="adj1" fmla="val 50000"/>
              <a:gd name="adj2" fmla="val 229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228622" flipH="1">
            <a:off x="3243350" y="2539792"/>
            <a:ext cx="1769319" cy="301214"/>
          </a:xfrm>
          <a:prstGeom prst="rightArrow">
            <a:avLst>
              <a:gd name="adj1" fmla="val 50000"/>
              <a:gd name="adj2" fmla="val 229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20702720" flipH="1">
            <a:off x="3255464" y="3850560"/>
            <a:ext cx="1769319" cy="301214"/>
          </a:xfrm>
          <a:prstGeom prst="rightArrow">
            <a:avLst>
              <a:gd name="adj1" fmla="val 50000"/>
              <a:gd name="adj2" fmla="val 229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 flipH="1">
            <a:off x="5925618" y="4908501"/>
            <a:ext cx="340765" cy="301214"/>
          </a:xfrm>
          <a:prstGeom prst="rightArrow">
            <a:avLst>
              <a:gd name="adj1" fmla="val 50000"/>
              <a:gd name="adj2" fmla="val 229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03473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10" grpId="0"/>
      <p:bldP spid="12" grpId="0"/>
      <p:bldP spid="15" grpId="0"/>
      <p:bldP spid="16" grpId="0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Gotham Rounded Bold" pitchFamily="50" charset="0"/>
              </a:rPr>
              <a:t>Evaluasi</a:t>
            </a:r>
            <a:r>
              <a:rPr lang="en-US" dirty="0" smtClean="0">
                <a:solidFill>
                  <a:schemeClr val="bg1"/>
                </a:solidFill>
                <a:latin typeface="Gotham Rounded Bold" pitchFamily="50" charset="0"/>
              </a:rPr>
              <a:t> &amp; </a:t>
            </a:r>
            <a:r>
              <a:rPr lang="en-US" dirty="0" err="1" smtClean="0">
                <a:solidFill>
                  <a:schemeClr val="bg1"/>
                </a:solidFill>
                <a:latin typeface="Gotham Rounded Bold" pitchFamily="50" charset="0"/>
              </a:rPr>
              <a:t>Penilaian</a:t>
            </a:r>
            <a:endParaRPr lang="en-US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xmlns="" val="812009269"/>
              </p:ext>
            </p:extLst>
          </p:nvPr>
        </p:nvGraphicFramePr>
        <p:xfrm>
          <a:off x="495299" y="1372033"/>
          <a:ext cx="11201401" cy="4973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4120002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429" r="3501" b="12526"/>
          <a:stretch/>
        </p:blipFill>
        <p:spPr>
          <a:xfrm>
            <a:off x="0" y="0"/>
            <a:ext cx="12191999" cy="6838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286250"/>
            <a:ext cx="9144000" cy="2152649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b="1" dirty="0" smtClean="0">
                <a:solidFill>
                  <a:schemeClr val="bg1"/>
                </a:solidFill>
                <a:latin typeface="Gotham Rounded Bold" pitchFamily="50" charset="0"/>
              </a:rPr>
              <a:t>PERATURAN </a:t>
            </a:r>
            <a:br>
              <a:rPr lang="en-US" b="1" dirty="0" smtClean="0">
                <a:solidFill>
                  <a:schemeClr val="bg1"/>
                </a:solidFill>
                <a:latin typeface="Gotham Rounded Bold" pitchFamily="50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Gotham Rounded Bold" pitchFamily="50" charset="0"/>
              </a:rPr>
              <a:t>PERKULIAHAN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51001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1685563"/>
            <a:ext cx="5597241" cy="272018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Gotham Rounded Bold" pitchFamily="50" charset="0"/>
              </a:rPr>
              <a:t>BERPAKAIAN RAPI DAN SOPAN</a:t>
            </a:r>
            <a:endParaRPr lang="en-US" sz="4000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55" r="3030"/>
          <a:stretch/>
        </p:blipFill>
        <p:spPr>
          <a:xfrm>
            <a:off x="5929750" y="0"/>
            <a:ext cx="6276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02809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4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6151418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7306" y="128663"/>
            <a:ext cx="6908222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E74C3C"/>
                </a:solidFill>
                <a:latin typeface="Gotham Rounded Bold" pitchFamily="50" charset="0"/>
              </a:rPr>
              <a:t>HANDPHONE</a:t>
            </a:r>
            <a:endParaRPr lang="en-US" dirty="0">
              <a:solidFill>
                <a:srgbClr val="E74C3C"/>
              </a:solidFill>
              <a:latin typeface="Gotham Rounded Bold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04918" y="1582889"/>
            <a:ext cx="2092998" cy="20929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281" y="4018344"/>
            <a:ext cx="2382455" cy="23824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31590" y="4018345"/>
            <a:ext cx="2839655" cy="28396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62109" y="3768460"/>
            <a:ext cx="3408218" cy="340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86153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7E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852159" y="2078182"/>
            <a:ext cx="5802285" cy="3062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b="1" spc="-150" dirty="0" smtClean="0">
                <a:solidFill>
                  <a:schemeClr val="bg1"/>
                </a:solidFill>
                <a:latin typeface="Gotham Rounded Book" pitchFamily="50" charset="0"/>
              </a:rPr>
              <a:t>15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b="1" spc="-150" dirty="0" smtClean="0">
                <a:solidFill>
                  <a:schemeClr val="bg1"/>
                </a:solidFill>
                <a:latin typeface="Gotham Rounded Book" pitchFamily="50" charset="0"/>
              </a:rPr>
              <a:t>MENIT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1143" y="799015"/>
            <a:ext cx="5121423" cy="512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509650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4232" y="1586608"/>
            <a:ext cx="3172393" cy="31723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84619" y="2823075"/>
            <a:ext cx="71073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  <a:latin typeface="Gotham Rounded Bold" pitchFamily="50" charset="0"/>
              </a:rPr>
              <a:t>Email </a:t>
            </a:r>
            <a:r>
              <a:rPr lang="en-US" sz="2800" dirty="0">
                <a:solidFill>
                  <a:schemeClr val="bg1"/>
                </a:solidFill>
                <a:latin typeface="Gotham Rounded Bold" pitchFamily="50" charset="0"/>
              </a:rPr>
              <a:t>yang </a:t>
            </a:r>
            <a:r>
              <a:rPr lang="en-US" sz="2800" dirty="0" err="1" smtClean="0">
                <a:solidFill>
                  <a:schemeClr val="bg1"/>
                </a:solidFill>
                <a:latin typeface="Gotham Rounded Bold" pitchFamily="50" charset="0"/>
              </a:rPr>
              <a:t>jelas</a:t>
            </a:r>
            <a:endParaRPr lang="en-US" sz="2800" dirty="0" smtClean="0">
              <a:solidFill>
                <a:schemeClr val="bg1"/>
              </a:solidFill>
              <a:latin typeface="Gotham Rounded Bold" pitchFamily="50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  <a:latin typeface="Gotham Rounded Bold" pitchFamily="50" charset="0"/>
              </a:rPr>
              <a:t>Subject </a:t>
            </a:r>
            <a:r>
              <a:rPr lang="en-US" sz="2800" dirty="0" err="1" smtClean="0">
                <a:solidFill>
                  <a:schemeClr val="bg1"/>
                </a:solidFill>
                <a:latin typeface="Gotham Rounded Bold" pitchFamily="50" charset="0"/>
              </a:rPr>
              <a:t>matakuliah_kelas_subject</a:t>
            </a:r>
            <a:endParaRPr lang="en-US" sz="2800" dirty="0" smtClean="0">
              <a:solidFill>
                <a:schemeClr val="bg1"/>
              </a:solidFill>
              <a:latin typeface="Gotham Rounded Bold" pitchFamily="50" charset="0"/>
            </a:endParaRPr>
          </a:p>
          <a:p>
            <a:pPr marL="457200" lvl="0" indent="-457200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  <a:latin typeface="Gotham Rounded Bold" pitchFamily="50" charset="0"/>
              </a:rPr>
              <a:t>Nama</a:t>
            </a:r>
            <a:r>
              <a:rPr lang="en-US" sz="2800" dirty="0">
                <a:solidFill>
                  <a:schemeClr val="bg1"/>
                </a:solidFill>
                <a:latin typeface="Gotham Rounded Bold" pitchFamily="50" charset="0"/>
              </a:rPr>
              <a:t>, NIM, </a:t>
            </a:r>
            <a:r>
              <a:rPr lang="en-US" sz="2800" dirty="0" err="1">
                <a:solidFill>
                  <a:schemeClr val="bg1"/>
                </a:solidFill>
                <a:latin typeface="Gotham Rounded Bold" pitchFamily="50" charset="0"/>
              </a:rPr>
              <a:t>kelas</a:t>
            </a:r>
            <a:r>
              <a:rPr lang="en-US" sz="2800" dirty="0">
                <a:solidFill>
                  <a:schemeClr val="bg1"/>
                </a:solidFill>
                <a:latin typeface="Gotham Rounded Bold" pitchFamily="50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Gotham Rounded Bold" pitchFamily="50" charset="0"/>
              </a:rPr>
              <a:t>Matakuliah</a:t>
            </a:r>
            <a:endParaRPr lang="en-US" sz="2800" dirty="0">
              <a:solidFill>
                <a:schemeClr val="bg1"/>
              </a:solidFill>
              <a:latin typeface="Gotham Rounded Bold" pitchFamily="50" charset="0"/>
            </a:endParaRPr>
          </a:p>
          <a:p>
            <a:pPr marL="457200" indent="-457200">
              <a:buFontTx/>
              <a:buChar char="-"/>
            </a:pPr>
            <a:endParaRPr lang="en-US" sz="2800" b="1" dirty="0">
              <a:solidFill>
                <a:schemeClr val="bg1"/>
              </a:solidFill>
              <a:latin typeface="Gotham Rounded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09334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51123" y="-292476"/>
            <a:ext cx="5202371" cy="52023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14945" y="4909895"/>
            <a:ext cx="90747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Gotham Rounded Book" pitchFamily="50" charset="0"/>
              </a:rPr>
              <a:t>Nama, </a:t>
            </a:r>
            <a:r>
              <a:rPr lang="en-US" sz="2400" dirty="0">
                <a:solidFill>
                  <a:schemeClr val="bg1"/>
                </a:solidFill>
                <a:latin typeface="Gotham Rounded Book" pitchFamily="50" charset="0"/>
              </a:rPr>
              <a:t>NIM, </a:t>
            </a:r>
            <a:r>
              <a:rPr lang="en-US" sz="2400" dirty="0" err="1">
                <a:solidFill>
                  <a:schemeClr val="bg1"/>
                </a:solidFill>
                <a:latin typeface="Gotham Rounded Book" pitchFamily="50" charset="0"/>
              </a:rPr>
              <a:t>J</a:t>
            </a:r>
            <a:r>
              <a:rPr lang="en-US" sz="2400" dirty="0" err="1" smtClean="0">
                <a:solidFill>
                  <a:schemeClr val="bg1"/>
                </a:solidFill>
                <a:latin typeface="Gotham Rounded Book" pitchFamily="50" charset="0"/>
              </a:rPr>
              <a:t>urusan</a:t>
            </a:r>
            <a:r>
              <a:rPr lang="en-US" sz="2400" dirty="0">
                <a:solidFill>
                  <a:schemeClr val="bg1"/>
                </a:solidFill>
                <a:latin typeface="Gotham Rounded Book" pitchFamily="50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Gotham Rounded Book" pitchFamily="50" charset="0"/>
              </a:rPr>
              <a:t>A</a:t>
            </a:r>
            <a:r>
              <a:rPr lang="en-US" sz="2400" dirty="0" err="1" smtClean="0">
                <a:solidFill>
                  <a:schemeClr val="bg1"/>
                </a:solidFill>
                <a:latin typeface="Gotham Rounded Book" pitchFamily="50" charset="0"/>
              </a:rPr>
              <a:t>ngkatan</a:t>
            </a:r>
            <a:r>
              <a:rPr lang="en-US" sz="2400" dirty="0">
                <a:solidFill>
                  <a:schemeClr val="bg1"/>
                </a:solidFill>
                <a:latin typeface="Gotham Rounded Book" pitchFamily="50" charset="0"/>
              </a:rPr>
              <a:t>, </a:t>
            </a:r>
            <a:r>
              <a:rPr lang="en-US" sz="2400" dirty="0" smtClean="0">
                <a:solidFill>
                  <a:schemeClr val="bg1"/>
                </a:solidFill>
                <a:latin typeface="Gotham Rounded Book" pitchFamily="50" charset="0"/>
              </a:rPr>
              <a:t>Email</a:t>
            </a:r>
            <a:r>
              <a:rPr lang="en-US" sz="2400" dirty="0">
                <a:solidFill>
                  <a:schemeClr val="bg1"/>
                </a:solidFill>
                <a:latin typeface="Gotham Rounded Book" pitchFamily="50" charset="0"/>
              </a:rPr>
              <a:t>, </a:t>
            </a:r>
            <a:r>
              <a:rPr lang="en-US" sz="2400" dirty="0" smtClean="0">
                <a:solidFill>
                  <a:schemeClr val="bg1"/>
                </a:solidFill>
                <a:latin typeface="Gotham Rounded Book" pitchFamily="50" charset="0"/>
              </a:rPr>
              <a:t>Logo </a:t>
            </a:r>
            <a:r>
              <a:rPr lang="en-US" sz="2400" dirty="0">
                <a:solidFill>
                  <a:schemeClr val="bg1"/>
                </a:solidFill>
                <a:latin typeface="Gotham Rounded Book" pitchFamily="50" charset="0"/>
              </a:rPr>
              <a:t>STMIK Lombok, link </a:t>
            </a:r>
            <a:r>
              <a:rPr lang="en-US" sz="2400" dirty="0" err="1">
                <a:solidFill>
                  <a:schemeClr val="bg1"/>
                </a:solidFill>
                <a:latin typeface="Gotham Rounded Book" pitchFamily="50" charset="0"/>
              </a:rPr>
              <a:t>ke</a:t>
            </a:r>
            <a:r>
              <a:rPr lang="en-US" sz="2400" dirty="0">
                <a:solidFill>
                  <a:schemeClr val="bg1"/>
                </a:solidFill>
                <a:latin typeface="Gotham Rounded Book" pitchFamily="50" charset="0"/>
              </a:rPr>
              <a:t> </a:t>
            </a:r>
            <a:r>
              <a:rPr lang="en-US" sz="2400" u="sng" dirty="0">
                <a:solidFill>
                  <a:schemeClr val="bg1"/>
                </a:solidFill>
                <a:latin typeface="Gotham Rounded Bold" pitchFamily="50" charset="0"/>
              </a:rPr>
              <a:t>www.stmiklombok.ac.id</a:t>
            </a:r>
            <a:endParaRPr lang="en-US" sz="2400" dirty="0">
              <a:solidFill>
                <a:schemeClr val="bg1"/>
              </a:solidFill>
              <a:latin typeface="Gotham Rounded Bold" pitchFamily="50" charset="0"/>
            </a:endParaRP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bg1"/>
                </a:solidFill>
                <a:latin typeface="Gotham Rounded Book" pitchFamily="50" charset="0"/>
              </a:rPr>
              <a:t>Lokasi</a:t>
            </a:r>
            <a:r>
              <a:rPr lang="en-US" sz="2400" dirty="0">
                <a:solidFill>
                  <a:schemeClr val="bg1"/>
                </a:solidFill>
                <a:latin typeface="Gotham Rounded Book" pitchFamily="50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Gotham Rounded Book" pitchFamily="50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Gotham Rounded Book" pitchFamily="50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Gotham Rounded Book" pitchFamily="50" charset="0"/>
              </a:rPr>
              <a:t>meletakkan</a:t>
            </a:r>
            <a:r>
              <a:rPr lang="en-US" sz="2400" dirty="0">
                <a:solidFill>
                  <a:schemeClr val="bg1"/>
                </a:solidFill>
                <a:latin typeface="Gotham Rounded Book" pitchFamily="50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Gotham Rounded Book" pitchFamily="50" charset="0"/>
              </a:rPr>
              <a:t>tugas</a:t>
            </a:r>
            <a:r>
              <a:rPr lang="en-US" sz="2400" dirty="0">
                <a:solidFill>
                  <a:schemeClr val="bg1"/>
                </a:solidFill>
                <a:latin typeface="Gotham Rounded Book" pitchFamily="50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Gotham Rounded Book" pitchFamily="50" charset="0"/>
              </a:rPr>
              <a:t>saya</a:t>
            </a:r>
            <a:r>
              <a:rPr lang="en-US" sz="2400" dirty="0">
                <a:solidFill>
                  <a:schemeClr val="bg1"/>
                </a:solidFill>
                <a:latin typeface="Gotham Rounded Book" pitchFamily="50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Gotham Rounded Book" pitchFamily="50" charset="0"/>
              </a:rPr>
              <a:t>berikan</a:t>
            </a:r>
            <a:r>
              <a:rPr lang="en-US" sz="2400" dirty="0">
                <a:solidFill>
                  <a:schemeClr val="bg1"/>
                </a:solidFill>
                <a:latin typeface="Gotham Rounded Book" pitchFamily="50" charset="0"/>
              </a:rPr>
              <a:t>.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Gotham Rounded Book" pitchFamily="50" charset="0"/>
              </a:rPr>
              <a:t>Link yang </a:t>
            </a:r>
            <a:r>
              <a:rPr lang="en-US" sz="2400" dirty="0" err="1">
                <a:solidFill>
                  <a:schemeClr val="bg1"/>
                </a:solidFill>
                <a:latin typeface="Gotham Rounded Book" pitchFamily="50" charset="0"/>
              </a:rPr>
              <a:t>menarik</a:t>
            </a:r>
            <a:r>
              <a:rPr lang="en-US" sz="2400" dirty="0">
                <a:solidFill>
                  <a:schemeClr val="bg1"/>
                </a:solidFill>
                <a:latin typeface="Gotham Rounded Book" pitchFamily="50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Gotham Rounded Book" pitchFamily="50" charset="0"/>
              </a:rPr>
              <a:t>sesuai</a:t>
            </a:r>
            <a:r>
              <a:rPr lang="en-US" sz="2400" dirty="0">
                <a:solidFill>
                  <a:schemeClr val="bg1"/>
                </a:solidFill>
                <a:latin typeface="Gotham Rounded Book" pitchFamily="50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Gotham Rounded Book" pitchFamily="50" charset="0"/>
              </a:rPr>
              <a:t>materi</a:t>
            </a:r>
            <a:r>
              <a:rPr lang="en-US" sz="2400" dirty="0">
                <a:solidFill>
                  <a:schemeClr val="bg1"/>
                </a:solidFill>
                <a:latin typeface="Gotham Rounded Book" pitchFamily="50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Gotham Rounded Book" pitchFamily="50" charset="0"/>
              </a:rPr>
              <a:t>kuliah</a:t>
            </a:r>
            <a:endParaRPr lang="en-US" sz="2400" dirty="0">
              <a:solidFill>
                <a:schemeClr val="bg1"/>
              </a:solidFill>
              <a:latin typeface="Gotham Rounded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65386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140</Words>
  <Application>Microsoft Office PowerPoint</Application>
  <PresentationFormat>Custom</PresentationFormat>
  <Paragraphs>37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Framework Aplikasi Web</vt:lpstr>
      <vt:lpstr>Profil Mata Kuliah</vt:lpstr>
      <vt:lpstr>Evaluasi &amp; Penilaian</vt:lpstr>
      <vt:lpstr>PERATURAN  PERKULIAHAN</vt:lpstr>
      <vt:lpstr>BERPAKAIAN RAPI DAN SOPAN</vt:lpstr>
      <vt:lpstr>HANDPHONE</vt:lpstr>
      <vt:lpstr>Slide 7</vt:lpstr>
      <vt:lpstr>Slide 8</vt:lpstr>
      <vt:lpstr>Slide 9</vt:lpstr>
      <vt:lpstr>Slide 10</vt:lpstr>
      <vt:lpstr>Slide 11</vt:lpstr>
      <vt:lpstr>O_O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Pemrogaraman Web</dc:title>
  <dc:creator>Windows User</dc:creator>
  <cp:lastModifiedBy>Aira</cp:lastModifiedBy>
  <cp:revision>20</cp:revision>
  <dcterms:created xsi:type="dcterms:W3CDTF">2018-03-02T07:29:44Z</dcterms:created>
  <dcterms:modified xsi:type="dcterms:W3CDTF">2018-10-02T06:26:04Z</dcterms:modified>
</cp:coreProperties>
</file>