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42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2271" y="1410768"/>
            <a:ext cx="10269220" cy="635"/>
          </a:xfrm>
          <a:custGeom>
            <a:avLst/>
            <a:gdLst/>
            <a:ahLst/>
            <a:cxnLst/>
            <a:rect l="l" t="t" r="r" b="b"/>
            <a:pathLst>
              <a:path w="10269220" h="634">
                <a:moveTo>
                  <a:pt x="0" y="23"/>
                </a:moveTo>
                <a:lnTo>
                  <a:pt x="10268830" y="0"/>
                </a:lnTo>
              </a:path>
            </a:pathLst>
          </a:custGeom>
          <a:ln w="8366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073" y="808710"/>
            <a:ext cx="10289252" cy="427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2271" y="1410768"/>
            <a:ext cx="10269220" cy="635"/>
          </a:xfrm>
          <a:custGeom>
            <a:avLst/>
            <a:gdLst/>
            <a:ahLst/>
            <a:cxnLst/>
            <a:rect l="l" t="t" r="r" b="b"/>
            <a:pathLst>
              <a:path w="10269220" h="634">
                <a:moveTo>
                  <a:pt x="0" y="23"/>
                </a:moveTo>
                <a:lnTo>
                  <a:pt x="10268830" y="0"/>
                </a:lnTo>
              </a:path>
            </a:pathLst>
          </a:custGeom>
          <a:ln w="8366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2271" y="1410768"/>
            <a:ext cx="10269220" cy="635"/>
          </a:xfrm>
          <a:custGeom>
            <a:avLst/>
            <a:gdLst/>
            <a:ahLst/>
            <a:cxnLst/>
            <a:rect l="l" t="t" r="r" b="b"/>
            <a:pathLst>
              <a:path w="10269220" h="634">
                <a:moveTo>
                  <a:pt x="0" y="23"/>
                </a:moveTo>
                <a:lnTo>
                  <a:pt x="10268830" y="0"/>
                </a:lnTo>
              </a:path>
            </a:pathLst>
          </a:custGeom>
          <a:ln w="8366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2562" y="2768403"/>
            <a:ext cx="3108274" cy="1977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347" y="1863899"/>
            <a:ext cx="10024704" cy="338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0" Type="http://schemas.openxmlformats.org/officeDocument/2006/relationships/image" Target="../media/image20.jpg"/><Relationship Id="rId4" Type="http://schemas.openxmlformats.org/officeDocument/2006/relationships/image" Target="../media/image14.png"/><Relationship Id="rId9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style/C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244" y="3493649"/>
            <a:ext cx="2783205" cy="113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50" b="1" spc="-10" dirty="0">
                <a:latin typeface="Courier New"/>
                <a:cs typeface="Courier New"/>
              </a:rPr>
              <a:t>{</a:t>
            </a:r>
            <a:r>
              <a:rPr sz="7250" b="1" spc="-10" dirty="0">
                <a:solidFill>
                  <a:srgbClr val="242634"/>
                </a:solidFill>
                <a:latin typeface="Courier New"/>
                <a:cs typeface="Courier New"/>
              </a:rPr>
              <a:t>CSS</a:t>
            </a:r>
            <a:r>
              <a:rPr sz="7250" b="1" spc="-10" dirty="0">
                <a:latin typeface="Courier New"/>
                <a:cs typeface="Courier New"/>
              </a:rPr>
              <a:t>}</a:t>
            </a:r>
            <a:endParaRPr sz="7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15" y="838129"/>
            <a:ext cx="7256780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-50" dirty="0"/>
              <a:t>sebelum </a:t>
            </a:r>
            <a:r>
              <a:rPr sz="2750" spc="-80" dirty="0"/>
              <a:t>CSS </a:t>
            </a:r>
            <a:r>
              <a:rPr sz="2150" spc="-45" dirty="0"/>
              <a:t>(memberi style </a:t>
            </a:r>
            <a:r>
              <a:rPr sz="2150" spc="-10" dirty="0"/>
              <a:t>pada </a:t>
            </a:r>
            <a:r>
              <a:rPr sz="2150" spc="-40" dirty="0"/>
              <a:t>tulisan </a:t>
            </a:r>
            <a:r>
              <a:rPr sz="2150" spc="-25" dirty="0"/>
              <a:t>dengan</a:t>
            </a:r>
            <a:r>
              <a:rPr sz="2150" spc="310" dirty="0"/>
              <a:t> </a:t>
            </a:r>
            <a:r>
              <a:rPr sz="2150" spc="-75" dirty="0"/>
              <a:t>HTML)</a:t>
            </a:r>
            <a:endParaRPr sz="2150"/>
          </a:p>
        </p:txBody>
      </p:sp>
      <p:sp>
        <p:nvSpPr>
          <p:cNvPr id="3" name="object 3"/>
          <p:cNvSpPr/>
          <p:nvPr/>
        </p:nvSpPr>
        <p:spPr>
          <a:xfrm>
            <a:off x="685045" y="1695081"/>
            <a:ext cx="6015037" cy="18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120" y="4029240"/>
            <a:ext cx="9909354" cy="200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548" y="2583681"/>
            <a:ext cx="6409467" cy="1386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9600" y="2120900"/>
            <a:ext cx="1943100" cy="1950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15" y="838129"/>
            <a:ext cx="7256780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-50" dirty="0"/>
              <a:t>sebelum </a:t>
            </a:r>
            <a:r>
              <a:rPr sz="2750" spc="-80" dirty="0"/>
              <a:t>CSS </a:t>
            </a:r>
            <a:r>
              <a:rPr sz="2150" spc="-45" dirty="0"/>
              <a:t>(memberi style </a:t>
            </a:r>
            <a:r>
              <a:rPr sz="2150" spc="-10" dirty="0"/>
              <a:t>pada </a:t>
            </a:r>
            <a:r>
              <a:rPr sz="2150" spc="-40" dirty="0"/>
              <a:t>tulisan </a:t>
            </a:r>
            <a:r>
              <a:rPr sz="2150" spc="-25" dirty="0"/>
              <a:t>dengan</a:t>
            </a:r>
            <a:r>
              <a:rPr sz="2150" spc="310" dirty="0"/>
              <a:t> </a:t>
            </a:r>
            <a:r>
              <a:rPr sz="2150" spc="-75" dirty="0"/>
              <a:t>HTML)</a:t>
            </a:r>
            <a:endParaRPr sz="21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930" y="3137693"/>
            <a:ext cx="4514215" cy="1210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40" dirty="0"/>
              <a:t>dengan</a:t>
            </a:r>
            <a:r>
              <a:rPr spc="-250" dirty="0"/>
              <a:t> </a:t>
            </a:r>
            <a:r>
              <a:rPr sz="7750" b="1" spc="-1240" dirty="0">
                <a:latin typeface="Arial"/>
                <a:cs typeface="Arial"/>
              </a:rPr>
              <a:t>CSS</a:t>
            </a:r>
            <a:endParaRPr sz="7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07" y="771201"/>
            <a:ext cx="1950085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-40" dirty="0"/>
              <a:t>dengan</a:t>
            </a:r>
            <a:r>
              <a:rPr sz="2750" spc="-60" dirty="0"/>
              <a:t> </a:t>
            </a:r>
            <a:r>
              <a:rPr sz="2750" spc="-80" dirty="0"/>
              <a:t>CSS</a:t>
            </a:r>
            <a:endParaRPr sz="2750"/>
          </a:p>
        </p:txBody>
      </p:sp>
      <p:sp>
        <p:nvSpPr>
          <p:cNvPr id="3" name="object 3"/>
          <p:cNvSpPr/>
          <p:nvPr/>
        </p:nvSpPr>
        <p:spPr>
          <a:xfrm>
            <a:off x="602131" y="2460841"/>
            <a:ext cx="3029314" cy="219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7361" y="1815325"/>
            <a:ext cx="998219" cy="548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00" b="1" spc="-450" dirty="0">
                <a:latin typeface="Arial"/>
                <a:cs typeface="Arial"/>
              </a:rPr>
              <a:t>HTML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6441" y="4331721"/>
            <a:ext cx="3646732" cy="1989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6188" y="3682136"/>
            <a:ext cx="709930" cy="548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00" b="1" spc="-535" dirty="0">
                <a:latin typeface="Arial"/>
                <a:cs typeface="Arial"/>
              </a:rPr>
              <a:t>CSS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91100" y="1695081"/>
            <a:ext cx="4711700" cy="1590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244" y="3339505"/>
            <a:ext cx="4855845" cy="1993264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7250" b="1" spc="-10" dirty="0">
                <a:latin typeface="Courier New"/>
                <a:cs typeface="Courier New"/>
              </a:rPr>
              <a:t>{</a:t>
            </a:r>
            <a:r>
              <a:rPr sz="7250" b="1" spc="-10" dirty="0">
                <a:solidFill>
                  <a:srgbClr val="242634"/>
                </a:solidFill>
                <a:latin typeface="Courier New"/>
                <a:cs typeface="Courier New"/>
              </a:rPr>
              <a:t>CSS</a:t>
            </a:r>
            <a:r>
              <a:rPr sz="7250" b="1" spc="-10" dirty="0">
                <a:latin typeface="Courier New"/>
                <a:cs typeface="Courier New"/>
              </a:rPr>
              <a:t>}</a:t>
            </a:r>
            <a:endParaRPr sz="7250">
              <a:latin typeface="Courier New"/>
              <a:cs typeface="Courier New"/>
            </a:endParaRPr>
          </a:p>
          <a:p>
            <a:pPr marL="132715">
              <a:lnSpc>
                <a:spcPct val="100000"/>
              </a:lnSpc>
              <a:spcBef>
                <a:spcPts val="715"/>
              </a:spcBef>
            </a:pPr>
            <a:r>
              <a:rPr sz="4050" spc="-180" dirty="0">
                <a:latin typeface="Arial"/>
                <a:cs typeface="Arial"/>
              </a:rPr>
              <a:t>Cascading </a:t>
            </a:r>
            <a:r>
              <a:rPr sz="4050" spc="-260" dirty="0">
                <a:latin typeface="Arial"/>
                <a:cs typeface="Arial"/>
              </a:rPr>
              <a:t>Style</a:t>
            </a:r>
            <a:r>
              <a:rPr sz="4050" spc="105" dirty="0">
                <a:latin typeface="Arial"/>
                <a:cs typeface="Arial"/>
              </a:rPr>
              <a:t> </a:t>
            </a:r>
            <a:r>
              <a:rPr sz="4050" spc="-200" dirty="0">
                <a:latin typeface="Arial"/>
                <a:cs typeface="Arial"/>
              </a:rPr>
              <a:t>Sheet</a:t>
            </a:r>
            <a:endParaRPr sz="4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323" y="821391"/>
            <a:ext cx="3444875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-35" dirty="0"/>
              <a:t>Cascading </a:t>
            </a:r>
            <a:r>
              <a:rPr sz="2750" spc="-70" dirty="0"/>
              <a:t>Style</a:t>
            </a:r>
            <a:r>
              <a:rPr sz="2750" spc="-10" dirty="0"/>
              <a:t> </a:t>
            </a:r>
            <a:r>
              <a:rPr sz="2750" spc="-60" dirty="0"/>
              <a:t>Sheet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334347" y="1863899"/>
            <a:ext cx="9365615" cy="3384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5"/>
              </a:spcBef>
              <a:buChar char="•"/>
              <a:tabLst>
                <a:tab pos="194945" algn="l"/>
              </a:tabLst>
            </a:pPr>
            <a:r>
              <a:rPr sz="2300" spc="60" dirty="0">
                <a:solidFill>
                  <a:srgbClr val="3A3B4F"/>
                </a:solidFill>
                <a:latin typeface="Arial"/>
                <a:cs typeface="Arial"/>
              </a:rPr>
              <a:t>Aturan</a:t>
            </a:r>
            <a:r>
              <a:rPr sz="2300" spc="-60" dirty="0">
                <a:solidFill>
                  <a:srgbClr val="3A3B4F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3A3B4F"/>
                </a:solidFill>
                <a:latin typeface="Arial"/>
                <a:cs typeface="Arial"/>
              </a:rPr>
              <a:t>yang</a:t>
            </a:r>
            <a:r>
              <a:rPr sz="2300" spc="-60" dirty="0">
                <a:solidFill>
                  <a:srgbClr val="3A3B4F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3A3B4F"/>
                </a:solidFill>
                <a:latin typeface="Arial"/>
                <a:cs typeface="Arial"/>
              </a:rPr>
              <a:t>digunakan</a:t>
            </a:r>
            <a:r>
              <a:rPr sz="2300" spc="-60" dirty="0">
                <a:solidFill>
                  <a:srgbClr val="3A3B4F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3A3B4F"/>
                </a:solidFill>
                <a:latin typeface="Arial"/>
                <a:cs typeface="Arial"/>
              </a:rPr>
              <a:t>untuk</a:t>
            </a:r>
            <a:r>
              <a:rPr sz="2300" spc="-60" dirty="0">
                <a:solidFill>
                  <a:srgbClr val="3A3B4F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3A3B4F"/>
                </a:solidFill>
                <a:latin typeface="Arial"/>
                <a:cs typeface="Arial"/>
              </a:rPr>
              <a:t>menampilkan</a:t>
            </a:r>
            <a:r>
              <a:rPr sz="2300" spc="-60" dirty="0">
                <a:solidFill>
                  <a:srgbClr val="3A3B4F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3A3B4F"/>
                </a:solidFill>
                <a:latin typeface="Arial"/>
                <a:cs typeface="Arial"/>
              </a:rPr>
              <a:t>elemen</a:t>
            </a:r>
            <a:r>
              <a:rPr sz="2300" spc="-60" dirty="0">
                <a:solidFill>
                  <a:srgbClr val="3A3B4F"/>
                </a:solidFill>
                <a:latin typeface="Arial"/>
                <a:cs typeface="Arial"/>
              </a:rPr>
              <a:t> </a:t>
            </a:r>
            <a:r>
              <a:rPr sz="2300" spc="235" dirty="0">
                <a:solidFill>
                  <a:srgbClr val="3A3B4F"/>
                </a:solidFill>
                <a:latin typeface="Arial"/>
                <a:cs typeface="Arial"/>
              </a:rPr>
              <a:t>/</a:t>
            </a:r>
            <a:r>
              <a:rPr sz="2300" spc="-60" dirty="0">
                <a:solidFill>
                  <a:srgbClr val="3A3B4F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3A3B4F"/>
                </a:solidFill>
                <a:latin typeface="Arial"/>
                <a:cs typeface="Arial"/>
              </a:rPr>
              <a:t>tag</a:t>
            </a:r>
            <a:r>
              <a:rPr sz="2300" spc="-60" dirty="0">
                <a:solidFill>
                  <a:srgbClr val="3A3B4F"/>
                </a:solidFill>
                <a:latin typeface="Arial"/>
                <a:cs typeface="Arial"/>
              </a:rPr>
              <a:t> </a:t>
            </a:r>
            <a:r>
              <a:rPr sz="2300" spc="-50" dirty="0">
                <a:solidFill>
                  <a:srgbClr val="3A3B4F"/>
                </a:solidFill>
                <a:latin typeface="Arial"/>
                <a:cs typeface="Arial"/>
              </a:rPr>
              <a:t>HTML</a:t>
            </a:r>
            <a:endParaRPr sz="23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2410"/>
              </a:spcBef>
              <a:buChar char="•"/>
              <a:tabLst>
                <a:tab pos="194945" algn="l"/>
              </a:tabLst>
            </a:pPr>
            <a:r>
              <a:rPr sz="2300" spc="70" dirty="0">
                <a:solidFill>
                  <a:srgbClr val="3A3B4F"/>
                </a:solidFill>
                <a:latin typeface="Arial"/>
                <a:cs typeface="Arial"/>
              </a:rPr>
              <a:t>Dibuat </a:t>
            </a:r>
            <a:r>
              <a:rPr sz="2300" spc="40" dirty="0">
                <a:solidFill>
                  <a:srgbClr val="3A3B4F"/>
                </a:solidFill>
                <a:latin typeface="Arial"/>
                <a:cs typeface="Arial"/>
              </a:rPr>
              <a:t>terpisah </a:t>
            </a:r>
            <a:r>
              <a:rPr sz="2300" spc="60" dirty="0">
                <a:solidFill>
                  <a:srgbClr val="3A3B4F"/>
                </a:solidFill>
                <a:latin typeface="Arial"/>
                <a:cs typeface="Arial"/>
              </a:rPr>
              <a:t>dengan</a:t>
            </a:r>
            <a:r>
              <a:rPr sz="2300" spc="-295" dirty="0">
                <a:solidFill>
                  <a:srgbClr val="3A3B4F"/>
                </a:solidFill>
                <a:latin typeface="Arial"/>
                <a:cs typeface="Arial"/>
              </a:rPr>
              <a:t> </a:t>
            </a:r>
            <a:r>
              <a:rPr sz="2300" spc="-50" dirty="0">
                <a:solidFill>
                  <a:srgbClr val="3A3B4F"/>
                </a:solidFill>
                <a:latin typeface="Arial"/>
                <a:cs typeface="Arial"/>
              </a:rPr>
              <a:t>HTML</a:t>
            </a:r>
            <a:endParaRPr sz="23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2410"/>
              </a:spcBef>
              <a:buChar char="•"/>
              <a:tabLst>
                <a:tab pos="194945" algn="l"/>
              </a:tabLst>
            </a:pPr>
            <a:r>
              <a:rPr sz="2300" spc="40" dirty="0">
                <a:solidFill>
                  <a:srgbClr val="3A3B4F"/>
                </a:solidFill>
                <a:latin typeface="Arial"/>
                <a:cs typeface="Arial"/>
              </a:rPr>
              <a:t>Bertujuan</a:t>
            </a:r>
            <a:r>
              <a:rPr sz="2300" spc="-65" dirty="0">
                <a:solidFill>
                  <a:srgbClr val="3A3B4F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3A3B4F"/>
                </a:solidFill>
                <a:latin typeface="Arial"/>
                <a:cs typeface="Arial"/>
              </a:rPr>
              <a:t>untuk</a:t>
            </a:r>
            <a:r>
              <a:rPr sz="2300" spc="-60" dirty="0">
                <a:solidFill>
                  <a:srgbClr val="3A3B4F"/>
                </a:solidFill>
                <a:latin typeface="Arial"/>
                <a:cs typeface="Arial"/>
              </a:rPr>
              <a:t> </a:t>
            </a:r>
            <a:r>
              <a:rPr sz="2300" spc="35" dirty="0">
                <a:solidFill>
                  <a:srgbClr val="3A3B4F"/>
                </a:solidFill>
                <a:latin typeface="Arial"/>
                <a:cs typeface="Arial"/>
              </a:rPr>
              <a:t>memisahkan</a:t>
            </a:r>
            <a:r>
              <a:rPr sz="2300" spc="-60" dirty="0">
                <a:solidFill>
                  <a:srgbClr val="3A3B4F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3A3B4F"/>
                </a:solidFill>
                <a:latin typeface="Arial"/>
                <a:cs typeface="Arial"/>
              </a:rPr>
              <a:t>konten</a:t>
            </a:r>
            <a:r>
              <a:rPr sz="2300" spc="-60" dirty="0">
                <a:solidFill>
                  <a:srgbClr val="3A3B4F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3A3B4F"/>
                </a:solidFill>
                <a:latin typeface="Arial"/>
                <a:cs typeface="Arial"/>
              </a:rPr>
              <a:t>dan</a:t>
            </a:r>
            <a:r>
              <a:rPr sz="2300" spc="-60" dirty="0">
                <a:solidFill>
                  <a:srgbClr val="3A3B4F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3A3B4F"/>
                </a:solidFill>
                <a:latin typeface="Arial"/>
                <a:cs typeface="Arial"/>
              </a:rPr>
              <a:t>style</a:t>
            </a:r>
            <a:endParaRPr sz="23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2415"/>
              </a:spcBef>
              <a:buChar char="•"/>
              <a:tabLst>
                <a:tab pos="194945" algn="l"/>
              </a:tabLst>
            </a:pPr>
            <a:r>
              <a:rPr sz="2300" spc="-15" dirty="0">
                <a:solidFill>
                  <a:srgbClr val="3A3B4F"/>
                </a:solidFill>
                <a:latin typeface="Arial"/>
                <a:cs typeface="Arial"/>
              </a:rPr>
              <a:t>1 </a:t>
            </a:r>
            <a:r>
              <a:rPr sz="2300" spc="-280" dirty="0">
                <a:solidFill>
                  <a:srgbClr val="3A3B4F"/>
                </a:solidFill>
                <a:latin typeface="Arial"/>
                <a:cs typeface="Arial"/>
              </a:rPr>
              <a:t>CSS </a:t>
            </a:r>
            <a:r>
              <a:rPr sz="2300" spc="60" dirty="0">
                <a:solidFill>
                  <a:srgbClr val="3A3B4F"/>
                </a:solidFill>
                <a:latin typeface="Arial"/>
                <a:cs typeface="Arial"/>
              </a:rPr>
              <a:t>dapat </a:t>
            </a:r>
            <a:r>
              <a:rPr sz="2300" spc="55" dirty="0">
                <a:solidFill>
                  <a:srgbClr val="3A3B4F"/>
                </a:solidFill>
                <a:latin typeface="Arial"/>
                <a:cs typeface="Arial"/>
              </a:rPr>
              <a:t>digunakan </a:t>
            </a:r>
            <a:r>
              <a:rPr sz="2300" spc="100" dirty="0">
                <a:solidFill>
                  <a:srgbClr val="3A3B4F"/>
                </a:solidFill>
                <a:latin typeface="Arial"/>
                <a:cs typeface="Arial"/>
              </a:rPr>
              <a:t>untuk </a:t>
            </a:r>
            <a:r>
              <a:rPr sz="2300" spc="20" dirty="0">
                <a:solidFill>
                  <a:srgbClr val="3A3B4F"/>
                </a:solidFill>
                <a:latin typeface="Arial"/>
                <a:cs typeface="Arial"/>
              </a:rPr>
              <a:t>banyak </a:t>
            </a:r>
            <a:r>
              <a:rPr sz="2300" spc="35" dirty="0">
                <a:solidFill>
                  <a:srgbClr val="3A3B4F"/>
                </a:solidFill>
                <a:latin typeface="Arial"/>
                <a:cs typeface="Arial"/>
              </a:rPr>
              <a:t>halaman</a:t>
            </a:r>
            <a:r>
              <a:rPr sz="2300" spc="-355" dirty="0">
                <a:solidFill>
                  <a:srgbClr val="3A3B4F"/>
                </a:solidFill>
                <a:latin typeface="Arial"/>
                <a:cs typeface="Arial"/>
              </a:rPr>
              <a:t> </a:t>
            </a:r>
            <a:r>
              <a:rPr sz="2300" spc="-50" dirty="0">
                <a:solidFill>
                  <a:srgbClr val="3A3B4F"/>
                </a:solidFill>
                <a:latin typeface="Arial"/>
                <a:cs typeface="Arial"/>
              </a:rPr>
              <a:t>HTML</a:t>
            </a:r>
            <a:endParaRPr sz="2300">
              <a:latin typeface="Arial"/>
              <a:cs typeface="Arial"/>
            </a:endParaRPr>
          </a:p>
          <a:p>
            <a:pPr marL="194310" marR="5080" indent="-181610">
              <a:lnSpc>
                <a:spcPct val="108600"/>
              </a:lnSpc>
              <a:spcBef>
                <a:spcPts val="2170"/>
              </a:spcBef>
              <a:buChar char="•"/>
              <a:tabLst>
                <a:tab pos="194945" algn="l"/>
              </a:tabLst>
            </a:pPr>
            <a:r>
              <a:rPr sz="2300" spc="-15" dirty="0">
                <a:solidFill>
                  <a:srgbClr val="3A3B4F"/>
                </a:solidFill>
                <a:latin typeface="Arial"/>
                <a:cs typeface="Arial"/>
              </a:rPr>
              <a:t>1 </a:t>
            </a:r>
            <a:r>
              <a:rPr sz="2300" spc="35" dirty="0">
                <a:solidFill>
                  <a:srgbClr val="3A3B4F"/>
                </a:solidFill>
                <a:latin typeface="Arial"/>
                <a:cs typeface="Arial"/>
              </a:rPr>
              <a:t>halaman </a:t>
            </a:r>
            <a:r>
              <a:rPr sz="2300" spc="-55" dirty="0">
                <a:solidFill>
                  <a:srgbClr val="3A3B4F"/>
                </a:solidFill>
                <a:latin typeface="Arial"/>
                <a:cs typeface="Arial"/>
              </a:rPr>
              <a:t>HTML </a:t>
            </a:r>
            <a:r>
              <a:rPr sz="2300" spc="60" dirty="0">
                <a:solidFill>
                  <a:srgbClr val="3A3B4F"/>
                </a:solidFill>
                <a:latin typeface="Arial"/>
                <a:cs typeface="Arial"/>
              </a:rPr>
              <a:t>dapat </a:t>
            </a:r>
            <a:r>
              <a:rPr sz="2300" spc="75" dirty="0">
                <a:solidFill>
                  <a:srgbClr val="3A3B4F"/>
                </a:solidFill>
                <a:latin typeface="Arial"/>
                <a:cs typeface="Arial"/>
              </a:rPr>
              <a:t>terlihat </a:t>
            </a:r>
            <a:r>
              <a:rPr sz="2300" spc="50" dirty="0">
                <a:solidFill>
                  <a:srgbClr val="3A3B4F"/>
                </a:solidFill>
                <a:latin typeface="Arial"/>
                <a:cs typeface="Arial"/>
              </a:rPr>
              <a:t>berbeda </a:t>
            </a:r>
            <a:r>
              <a:rPr sz="2300" spc="25" dirty="0">
                <a:solidFill>
                  <a:srgbClr val="3A3B4F"/>
                </a:solidFill>
                <a:latin typeface="Arial"/>
                <a:cs typeface="Arial"/>
              </a:rPr>
              <a:t>jika </a:t>
            </a:r>
            <a:r>
              <a:rPr sz="2300" spc="65" dirty="0">
                <a:solidFill>
                  <a:srgbClr val="3A3B4F"/>
                </a:solidFill>
                <a:latin typeface="Arial"/>
                <a:cs typeface="Arial"/>
              </a:rPr>
              <a:t>menggunakan</a:t>
            </a:r>
            <a:r>
              <a:rPr sz="2300" spc="-450" dirty="0">
                <a:solidFill>
                  <a:srgbClr val="3A3B4F"/>
                </a:solidFill>
                <a:latin typeface="Arial"/>
                <a:cs typeface="Arial"/>
              </a:rPr>
              <a:t> </a:t>
            </a:r>
            <a:r>
              <a:rPr sz="2300" spc="-280" dirty="0">
                <a:solidFill>
                  <a:srgbClr val="3A3B4F"/>
                </a:solidFill>
                <a:latin typeface="Arial"/>
                <a:cs typeface="Arial"/>
              </a:rPr>
              <a:t>CSS </a:t>
            </a:r>
            <a:r>
              <a:rPr sz="2300" spc="50" dirty="0">
                <a:solidFill>
                  <a:srgbClr val="3A3B4F"/>
                </a:solidFill>
                <a:latin typeface="Arial"/>
                <a:cs typeface="Arial"/>
              </a:rPr>
              <a:t>yang  berbeda</a:t>
            </a:r>
            <a:r>
              <a:rPr sz="2300" spc="-65" dirty="0">
                <a:solidFill>
                  <a:srgbClr val="3A3B4F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3A3B4F"/>
                </a:solidFill>
                <a:latin typeface="Arial"/>
                <a:cs typeface="Arial"/>
              </a:rPr>
              <a:t>pula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81" y="854856"/>
            <a:ext cx="6570980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5" dirty="0"/>
              <a:t>1 </a:t>
            </a:r>
            <a:r>
              <a:rPr sz="2750" spc="-80" dirty="0"/>
              <a:t>CSS </a:t>
            </a:r>
            <a:r>
              <a:rPr sz="2750" spc="-5" dirty="0"/>
              <a:t>dapat </a:t>
            </a:r>
            <a:r>
              <a:rPr sz="2750" spc="-40" dirty="0"/>
              <a:t>digunakan </a:t>
            </a:r>
            <a:r>
              <a:rPr sz="2750" spc="-25" dirty="0"/>
              <a:t>di </a:t>
            </a:r>
            <a:r>
              <a:rPr sz="2750" spc="-45" dirty="0"/>
              <a:t>banyak</a:t>
            </a:r>
            <a:r>
              <a:rPr sz="2750" spc="90" dirty="0"/>
              <a:t> </a:t>
            </a:r>
            <a:r>
              <a:rPr sz="2750" spc="-70" dirty="0"/>
              <a:t>halaman</a:t>
            </a:r>
            <a:endParaRPr sz="2750"/>
          </a:p>
        </p:txBody>
      </p:sp>
      <p:sp>
        <p:nvSpPr>
          <p:cNvPr id="3" name="object 3"/>
          <p:cNvSpPr/>
          <p:nvPr/>
        </p:nvSpPr>
        <p:spPr>
          <a:xfrm>
            <a:off x="571500" y="1498600"/>
            <a:ext cx="2413000" cy="979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7505" y="1494307"/>
            <a:ext cx="2581452" cy="81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4200" y="1498600"/>
            <a:ext cx="2908300" cy="196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781" y="854856"/>
            <a:ext cx="6570980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5" dirty="0">
                <a:latin typeface="Arial"/>
                <a:cs typeface="Arial"/>
              </a:rPr>
              <a:t>1 </a:t>
            </a:r>
            <a:r>
              <a:rPr sz="2750" spc="-80" dirty="0">
                <a:latin typeface="Arial"/>
                <a:cs typeface="Arial"/>
              </a:rPr>
              <a:t>CSS </a:t>
            </a:r>
            <a:r>
              <a:rPr sz="2750" spc="-5" dirty="0">
                <a:latin typeface="Arial"/>
                <a:cs typeface="Arial"/>
              </a:rPr>
              <a:t>dapat </a:t>
            </a:r>
            <a:r>
              <a:rPr sz="2750" spc="-40" dirty="0">
                <a:latin typeface="Arial"/>
                <a:cs typeface="Arial"/>
              </a:rPr>
              <a:t>digunakan </a:t>
            </a:r>
            <a:r>
              <a:rPr sz="2750" spc="-25" dirty="0">
                <a:latin typeface="Arial"/>
                <a:cs typeface="Arial"/>
              </a:rPr>
              <a:t>di </a:t>
            </a:r>
            <a:r>
              <a:rPr sz="2750" spc="-45" dirty="0">
                <a:latin typeface="Arial"/>
                <a:cs typeface="Arial"/>
              </a:rPr>
              <a:t>banyak</a:t>
            </a:r>
            <a:r>
              <a:rPr sz="2750" spc="90" dirty="0">
                <a:latin typeface="Arial"/>
                <a:cs typeface="Arial"/>
              </a:rPr>
              <a:t> </a:t>
            </a:r>
            <a:r>
              <a:rPr sz="2750" spc="-70" dirty="0">
                <a:latin typeface="Arial"/>
                <a:cs typeface="Arial"/>
              </a:rPr>
              <a:t>halaman</a:t>
            </a:r>
            <a:endParaRPr sz="27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1498600"/>
            <a:ext cx="2413000" cy="979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7505" y="1494307"/>
            <a:ext cx="2581452" cy="81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4200" y="1498600"/>
            <a:ext cx="2908300" cy="196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2419" y="3611366"/>
            <a:ext cx="1032252" cy="1036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93184" y="3924414"/>
            <a:ext cx="56705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62647B"/>
                </a:solidFill>
                <a:latin typeface="Courier New"/>
                <a:cs typeface="Courier New"/>
              </a:rPr>
              <a:t>CSS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4015" y="3657598"/>
            <a:ext cx="1301115" cy="617855"/>
          </a:xfrm>
          <a:custGeom>
            <a:avLst/>
            <a:gdLst/>
            <a:ahLst/>
            <a:cxnLst/>
            <a:rect l="l" t="t" r="r" b="b"/>
            <a:pathLst>
              <a:path w="1301115" h="617854">
                <a:moveTo>
                  <a:pt x="1300655" y="0"/>
                </a:moveTo>
                <a:lnTo>
                  <a:pt x="1285502" y="46550"/>
                </a:lnTo>
                <a:lnTo>
                  <a:pt x="1267651" y="92015"/>
                </a:lnTo>
                <a:lnTo>
                  <a:pt x="1247163" y="136280"/>
                </a:lnTo>
                <a:lnTo>
                  <a:pt x="1224099" y="179232"/>
                </a:lnTo>
                <a:lnTo>
                  <a:pt x="1198521" y="220756"/>
                </a:lnTo>
                <a:lnTo>
                  <a:pt x="1170489" y="260739"/>
                </a:lnTo>
                <a:lnTo>
                  <a:pt x="1140065" y="299065"/>
                </a:lnTo>
                <a:lnTo>
                  <a:pt x="1106802" y="336372"/>
                </a:lnTo>
                <a:lnTo>
                  <a:pt x="1071922" y="371414"/>
                </a:lnTo>
                <a:lnTo>
                  <a:pt x="1035527" y="404180"/>
                </a:lnTo>
                <a:lnTo>
                  <a:pt x="997718" y="434657"/>
                </a:lnTo>
                <a:lnTo>
                  <a:pt x="958598" y="462834"/>
                </a:lnTo>
                <a:lnTo>
                  <a:pt x="918267" y="488698"/>
                </a:lnTo>
                <a:lnTo>
                  <a:pt x="876827" y="512237"/>
                </a:lnTo>
                <a:lnTo>
                  <a:pt x="834380" y="533439"/>
                </a:lnTo>
                <a:lnTo>
                  <a:pt x="791029" y="552291"/>
                </a:lnTo>
                <a:lnTo>
                  <a:pt x="746873" y="568783"/>
                </a:lnTo>
                <a:lnTo>
                  <a:pt x="702016" y="582900"/>
                </a:lnTo>
                <a:lnTo>
                  <a:pt x="656558" y="594632"/>
                </a:lnTo>
                <a:lnTo>
                  <a:pt x="610602" y="603966"/>
                </a:lnTo>
                <a:lnTo>
                  <a:pt x="564249" y="610890"/>
                </a:lnTo>
                <a:lnTo>
                  <a:pt x="517601" y="615392"/>
                </a:lnTo>
                <a:lnTo>
                  <a:pt x="470759" y="617459"/>
                </a:lnTo>
                <a:lnTo>
                  <a:pt x="423825" y="617080"/>
                </a:lnTo>
                <a:lnTo>
                  <a:pt x="376901" y="614242"/>
                </a:lnTo>
                <a:lnTo>
                  <a:pt x="330088" y="608933"/>
                </a:lnTo>
                <a:lnTo>
                  <a:pt x="283488" y="601141"/>
                </a:lnTo>
                <a:lnTo>
                  <a:pt x="237203" y="590854"/>
                </a:lnTo>
                <a:lnTo>
                  <a:pt x="191335" y="578060"/>
                </a:lnTo>
                <a:lnTo>
                  <a:pt x="145984" y="562746"/>
                </a:lnTo>
                <a:lnTo>
                  <a:pt x="101253" y="544900"/>
                </a:lnTo>
                <a:lnTo>
                  <a:pt x="57244" y="524511"/>
                </a:lnTo>
                <a:lnTo>
                  <a:pt x="14058" y="501565"/>
                </a:lnTo>
                <a:lnTo>
                  <a:pt x="0" y="492472"/>
                </a:lnTo>
              </a:path>
            </a:pathLst>
          </a:custGeom>
          <a:ln w="33432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9623" y="4101960"/>
            <a:ext cx="156210" cy="135890"/>
          </a:xfrm>
          <a:custGeom>
            <a:avLst/>
            <a:gdLst/>
            <a:ahLst/>
            <a:cxnLst/>
            <a:rect l="l" t="t" r="r" b="b"/>
            <a:pathLst>
              <a:path w="156210" h="135889">
                <a:moveTo>
                  <a:pt x="0" y="0"/>
                </a:moveTo>
                <a:lnTo>
                  <a:pt x="79819" y="135280"/>
                </a:lnTo>
                <a:lnTo>
                  <a:pt x="88430" y="57188"/>
                </a:lnTo>
                <a:lnTo>
                  <a:pt x="155981" y="17221"/>
                </a:lnTo>
                <a:lnTo>
                  <a:pt x="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8509" y="2797644"/>
            <a:ext cx="1624965" cy="1318895"/>
          </a:xfrm>
          <a:custGeom>
            <a:avLst/>
            <a:gdLst/>
            <a:ahLst/>
            <a:cxnLst/>
            <a:rect l="l" t="t" r="r" b="b"/>
            <a:pathLst>
              <a:path w="1624964" h="1318895">
                <a:moveTo>
                  <a:pt x="0" y="0"/>
                </a:moveTo>
                <a:lnTo>
                  <a:pt x="4277" y="50566"/>
                </a:lnTo>
                <a:lnTo>
                  <a:pt x="10337" y="100756"/>
                </a:lnTo>
                <a:lnTo>
                  <a:pt x="18155" y="150527"/>
                </a:lnTo>
                <a:lnTo>
                  <a:pt x="27709" y="199841"/>
                </a:lnTo>
                <a:lnTo>
                  <a:pt x="38976" y="248654"/>
                </a:lnTo>
                <a:lnTo>
                  <a:pt x="51933" y="296927"/>
                </a:lnTo>
                <a:lnTo>
                  <a:pt x="66558" y="344618"/>
                </a:lnTo>
                <a:lnTo>
                  <a:pt x="82827" y="391685"/>
                </a:lnTo>
                <a:lnTo>
                  <a:pt x="100717" y="438089"/>
                </a:lnTo>
                <a:lnTo>
                  <a:pt x="120206" y="483788"/>
                </a:lnTo>
                <a:lnTo>
                  <a:pt x="141271" y="528741"/>
                </a:lnTo>
                <a:lnTo>
                  <a:pt x="163888" y="572907"/>
                </a:lnTo>
                <a:lnTo>
                  <a:pt x="188036" y="616245"/>
                </a:lnTo>
                <a:lnTo>
                  <a:pt x="213691" y="658714"/>
                </a:lnTo>
                <a:lnTo>
                  <a:pt x="240830" y="700273"/>
                </a:lnTo>
                <a:lnTo>
                  <a:pt x="269431" y="740880"/>
                </a:lnTo>
                <a:lnTo>
                  <a:pt x="299471" y="780496"/>
                </a:lnTo>
                <a:lnTo>
                  <a:pt x="330926" y="819078"/>
                </a:lnTo>
                <a:lnTo>
                  <a:pt x="363774" y="856585"/>
                </a:lnTo>
                <a:lnTo>
                  <a:pt x="397992" y="892978"/>
                </a:lnTo>
                <a:lnTo>
                  <a:pt x="433557" y="928214"/>
                </a:lnTo>
                <a:lnTo>
                  <a:pt x="470446" y="962253"/>
                </a:lnTo>
                <a:lnTo>
                  <a:pt x="508637" y="995053"/>
                </a:lnTo>
                <a:lnTo>
                  <a:pt x="548107" y="1026574"/>
                </a:lnTo>
                <a:lnTo>
                  <a:pt x="588832" y="1056775"/>
                </a:lnTo>
                <a:lnTo>
                  <a:pt x="629664" y="1084863"/>
                </a:lnTo>
                <a:lnTo>
                  <a:pt x="671310" y="1111406"/>
                </a:lnTo>
                <a:lnTo>
                  <a:pt x="713726" y="1136393"/>
                </a:lnTo>
                <a:lnTo>
                  <a:pt x="756869" y="1159815"/>
                </a:lnTo>
                <a:lnTo>
                  <a:pt x="800695" y="1181665"/>
                </a:lnTo>
                <a:lnTo>
                  <a:pt x="845161" y="1201932"/>
                </a:lnTo>
                <a:lnTo>
                  <a:pt x="890223" y="1220609"/>
                </a:lnTo>
                <a:lnTo>
                  <a:pt x="935839" y="1237686"/>
                </a:lnTo>
                <a:lnTo>
                  <a:pt x="981964" y="1253155"/>
                </a:lnTo>
                <a:lnTo>
                  <a:pt x="1028555" y="1267007"/>
                </a:lnTo>
                <a:lnTo>
                  <a:pt x="1075568" y="1279233"/>
                </a:lnTo>
                <a:lnTo>
                  <a:pt x="1122961" y="1289824"/>
                </a:lnTo>
                <a:lnTo>
                  <a:pt x="1170690" y="1298771"/>
                </a:lnTo>
                <a:lnTo>
                  <a:pt x="1218711" y="1306066"/>
                </a:lnTo>
                <a:lnTo>
                  <a:pt x="1266980" y="1311700"/>
                </a:lnTo>
                <a:lnTo>
                  <a:pt x="1315456" y="1315663"/>
                </a:lnTo>
                <a:lnTo>
                  <a:pt x="1364093" y="1317948"/>
                </a:lnTo>
                <a:lnTo>
                  <a:pt x="1412849" y="1318545"/>
                </a:lnTo>
                <a:lnTo>
                  <a:pt x="1461680" y="1317446"/>
                </a:lnTo>
                <a:lnTo>
                  <a:pt x="1510543" y="1314641"/>
                </a:lnTo>
                <a:lnTo>
                  <a:pt x="1559394" y="1310122"/>
                </a:lnTo>
                <a:lnTo>
                  <a:pt x="1608190" y="1303879"/>
                </a:lnTo>
                <a:lnTo>
                  <a:pt x="1624648" y="1300844"/>
                </a:lnTo>
              </a:path>
            </a:pathLst>
          </a:custGeom>
          <a:ln w="33438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9517" y="4038765"/>
            <a:ext cx="151130" cy="138430"/>
          </a:xfrm>
          <a:custGeom>
            <a:avLst/>
            <a:gdLst/>
            <a:ahLst/>
            <a:cxnLst/>
            <a:rect l="l" t="t" r="r" b="b"/>
            <a:pathLst>
              <a:path w="151129" h="138429">
                <a:moveTo>
                  <a:pt x="0" y="0"/>
                </a:moveTo>
                <a:lnTo>
                  <a:pt x="47205" y="62763"/>
                </a:lnTo>
                <a:lnTo>
                  <a:pt x="25400" y="138226"/>
                </a:lnTo>
                <a:lnTo>
                  <a:pt x="150736" y="43687"/>
                </a:lnTo>
                <a:lnTo>
                  <a:pt x="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2473" y="2633306"/>
            <a:ext cx="1905" cy="756285"/>
          </a:xfrm>
          <a:custGeom>
            <a:avLst/>
            <a:gdLst/>
            <a:ahLst/>
            <a:cxnLst/>
            <a:rect l="l" t="t" r="r" b="b"/>
            <a:pathLst>
              <a:path w="1904" h="756285">
                <a:moveTo>
                  <a:pt x="1446" y="0"/>
                </a:moveTo>
                <a:lnTo>
                  <a:pt x="33" y="739355"/>
                </a:lnTo>
                <a:lnTo>
                  <a:pt x="0" y="756100"/>
                </a:lnTo>
              </a:path>
            </a:pathLst>
          </a:custGeom>
          <a:ln w="33418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2393" y="3337407"/>
            <a:ext cx="140347" cy="1406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781" y="854856"/>
            <a:ext cx="6570980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5" dirty="0">
                <a:latin typeface="Arial"/>
                <a:cs typeface="Arial"/>
              </a:rPr>
              <a:t>1 </a:t>
            </a:r>
            <a:r>
              <a:rPr sz="2750" spc="-80" dirty="0">
                <a:latin typeface="Arial"/>
                <a:cs typeface="Arial"/>
              </a:rPr>
              <a:t>CSS </a:t>
            </a:r>
            <a:r>
              <a:rPr sz="2750" spc="-5" dirty="0">
                <a:latin typeface="Arial"/>
                <a:cs typeface="Arial"/>
              </a:rPr>
              <a:t>dapat </a:t>
            </a:r>
            <a:r>
              <a:rPr sz="2750" spc="-40" dirty="0">
                <a:latin typeface="Arial"/>
                <a:cs typeface="Arial"/>
              </a:rPr>
              <a:t>digunakan </a:t>
            </a:r>
            <a:r>
              <a:rPr sz="2750" spc="-25" dirty="0">
                <a:latin typeface="Arial"/>
                <a:cs typeface="Arial"/>
              </a:rPr>
              <a:t>di </a:t>
            </a:r>
            <a:r>
              <a:rPr sz="2750" spc="-45" dirty="0">
                <a:latin typeface="Arial"/>
                <a:cs typeface="Arial"/>
              </a:rPr>
              <a:t>banyak</a:t>
            </a:r>
            <a:r>
              <a:rPr sz="2750" spc="90" dirty="0">
                <a:latin typeface="Arial"/>
                <a:cs typeface="Arial"/>
              </a:rPr>
              <a:t> </a:t>
            </a:r>
            <a:r>
              <a:rPr sz="2750" spc="-70" dirty="0">
                <a:latin typeface="Arial"/>
                <a:cs typeface="Arial"/>
              </a:rPr>
              <a:t>halaman</a:t>
            </a:r>
            <a:endParaRPr sz="27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1498600"/>
            <a:ext cx="2413000" cy="979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7505" y="1494307"/>
            <a:ext cx="2581452" cy="81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4200" y="1498600"/>
            <a:ext cx="2908300" cy="196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2419" y="3611366"/>
            <a:ext cx="1032252" cy="1036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93184" y="3924414"/>
            <a:ext cx="56705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62647B"/>
                </a:solidFill>
                <a:latin typeface="Courier New"/>
                <a:cs typeface="Courier New"/>
              </a:rPr>
              <a:t>CSS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4015" y="3657598"/>
            <a:ext cx="1301115" cy="617855"/>
          </a:xfrm>
          <a:custGeom>
            <a:avLst/>
            <a:gdLst/>
            <a:ahLst/>
            <a:cxnLst/>
            <a:rect l="l" t="t" r="r" b="b"/>
            <a:pathLst>
              <a:path w="1301115" h="617854">
                <a:moveTo>
                  <a:pt x="1300655" y="0"/>
                </a:moveTo>
                <a:lnTo>
                  <a:pt x="1285502" y="46550"/>
                </a:lnTo>
                <a:lnTo>
                  <a:pt x="1267651" y="92015"/>
                </a:lnTo>
                <a:lnTo>
                  <a:pt x="1247163" y="136280"/>
                </a:lnTo>
                <a:lnTo>
                  <a:pt x="1224099" y="179232"/>
                </a:lnTo>
                <a:lnTo>
                  <a:pt x="1198521" y="220756"/>
                </a:lnTo>
                <a:lnTo>
                  <a:pt x="1170489" y="260739"/>
                </a:lnTo>
                <a:lnTo>
                  <a:pt x="1140065" y="299065"/>
                </a:lnTo>
                <a:lnTo>
                  <a:pt x="1106802" y="336372"/>
                </a:lnTo>
                <a:lnTo>
                  <a:pt x="1071922" y="371414"/>
                </a:lnTo>
                <a:lnTo>
                  <a:pt x="1035527" y="404180"/>
                </a:lnTo>
                <a:lnTo>
                  <a:pt x="997718" y="434657"/>
                </a:lnTo>
                <a:lnTo>
                  <a:pt x="958598" y="462834"/>
                </a:lnTo>
                <a:lnTo>
                  <a:pt x="918267" y="488698"/>
                </a:lnTo>
                <a:lnTo>
                  <a:pt x="876827" y="512237"/>
                </a:lnTo>
                <a:lnTo>
                  <a:pt x="834380" y="533439"/>
                </a:lnTo>
                <a:lnTo>
                  <a:pt x="791029" y="552291"/>
                </a:lnTo>
                <a:lnTo>
                  <a:pt x="746873" y="568783"/>
                </a:lnTo>
                <a:lnTo>
                  <a:pt x="702016" y="582900"/>
                </a:lnTo>
                <a:lnTo>
                  <a:pt x="656558" y="594632"/>
                </a:lnTo>
                <a:lnTo>
                  <a:pt x="610602" y="603966"/>
                </a:lnTo>
                <a:lnTo>
                  <a:pt x="564249" y="610890"/>
                </a:lnTo>
                <a:lnTo>
                  <a:pt x="517601" y="615392"/>
                </a:lnTo>
                <a:lnTo>
                  <a:pt x="470759" y="617459"/>
                </a:lnTo>
                <a:lnTo>
                  <a:pt x="423825" y="617080"/>
                </a:lnTo>
                <a:lnTo>
                  <a:pt x="376901" y="614242"/>
                </a:lnTo>
                <a:lnTo>
                  <a:pt x="330088" y="608933"/>
                </a:lnTo>
                <a:lnTo>
                  <a:pt x="283488" y="601141"/>
                </a:lnTo>
                <a:lnTo>
                  <a:pt x="237203" y="590854"/>
                </a:lnTo>
                <a:lnTo>
                  <a:pt x="191335" y="578060"/>
                </a:lnTo>
                <a:lnTo>
                  <a:pt x="145984" y="562746"/>
                </a:lnTo>
                <a:lnTo>
                  <a:pt x="101253" y="544900"/>
                </a:lnTo>
                <a:lnTo>
                  <a:pt x="57244" y="524511"/>
                </a:lnTo>
                <a:lnTo>
                  <a:pt x="14058" y="501565"/>
                </a:lnTo>
                <a:lnTo>
                  <a:pt x="0" y="492472"/>
                </a:lnTo>
              </a:path>
            </a:pathLst>
          </a:custGeom>
          <a:ln w="33432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9623" y="4101960"/>
            <a:ext cx="156210" cy="135890"/>
          </a:xfrm>
          <a:custGeom>
            <a:avLst/>
            <a:gdLst/>
            <a:ahLst/>
            <a:cxnLst/>
            <a:rect l="l" t="t" r="r" b="b"/>
            <a:pathLst>
              <a:path w="156210" h="135889">
                <a:moveTo>
                  <a:pt x="0" y="0"/>
                </a:moveTo>
                <a:lnTo>
                  <a:pt x="79819" y="135280"/>
                </a:lnTo>
                <a:lnTo>
                  <a:pt x="88430" y="57188"/>
                </a:lnTo>
                <a:lnTo>
                  <a:pt x="155981" y="17221"/>
                </a:lnTo>
                <a:lnTo>
                  <a:pt x="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8509" y="2797644"/>
            <a:ext cx="1624965" cy="1318895"/>
          </a:xfrm>
          <a:custGeom>
            <a:avLst/>
            <a:gdLst/>
            <a:ahLst/>
            <a:cxnLst/>
            <a:rect l="l" t="t" r="r" b="b"/>
            <a:pathLst>
              <a:path w="1624964" h="1318895">
                <a:moveTo>
                  <a:pt x="0" y="0"/>
                </a:moveTo>
                <a:lnTo>
                  <a:pt x="4277" y="50566"/>
                </a:lnTo>
                <a:lnTo>
                  <a:pt x="10337" y="100756"/>
                </a:lnTo>
                <a:lnTo>
                  <a:pt x="18155" y="150527"/>
                </a:lnTo>
                <a:lnTo>
                  <a:pt x="27709" y="199841"/>
                </a:lnTo>
                <a:lnTo>
                  <a:pt x="38976" y="248654"/>
                </a:lnTo>
                <a:lnTo>
                  <a:pt x="51933" y="296927"/>
                </a:lnTo>
                <a:lnTo>
                  <a:pt x="66558" y="344618"/>
                </a:lnTo>
                <a:lnTo>
                  <a:pt x="82827" y="391685"/>
                </a:lnTo>
                <a:lnTo>
                  <a:pt x="100717" y="438089"/>
                </a:lnTo>
                <a:lnTo>
                  <a:pt x="120206" y="483788"/>
                </a:lnTo>
                <a:lnTo>
                  <a:pt x="141271" y="528741"/>
                </a:lnTo>
                <a:lnTo>
                  <a:pt x="163888" y="572907"/>
                </a:lnTo>
                <a:lnTo>
                  <a:pt x="188036" y="616245"/>
                </a:lnTo>
                <a:lnTo>
                  <a:pt x="213691" y="658714"/>
                </a:lnTo>
                <a:lnTo>
                  <a:pt x="240830" y="700273"/>
                </a:lnTo>
                <a:lnTo>
                  <a:pt x="269431" y="740880"/>
                </a:lnTo>
                <a:lnTo>
                  <a:pt x="299471" y="780496"/>
                </a:lnTo>
                <a:lnTo>
                  <a:pt x="330926" y="819078"/>
                </a:lnTo>
                <a:lnTo>
                  <a:pt x="363774" y="856585"/>
                </a:lnTo>
                <a:lnTo>
                  <a:pt x="397992" y="892978"/>
                </a:lnTo>
                <a:lnTo>
                  <a:pt x="433557" y="928214"/>
                </a:lnTo>
                <a:lnTo>
                  <a:pt x="470446" y="962253"/>
                </a:lnTo>
                <a:lnTo>
                  <a:pt x="508637" y="995053"/>
                </a:lnTo>
                <a:lnTo>
                  <a:pt x="548107" y="1026574"/>
                </a:lnTo>
                <a:lnTo>
                  <a:pt x="588832" y="1056775"/>
                </a:lnTo>
                <a:lnTo>
                  <a:pt x="629664" y="1084863"/>
                </a:lnTo>
                <a:lnTo>
                  <a:pt x="671310" y="1111406"/>
                </a:lnTo>
                <a:lnTo>
                  <a:pt x="713726" y="1136393"/>
                </a:lnTo>
                <a:lnTo>
                  <a:pt x="756869" y="1159815"/>
                </a:lnTo>
                <a:lnTo>
                  <a:pt x="800695" y="1181665"/>
                </a:lnTo>
                <a:lnTo>
                  <a:pt x="845161" y="1201932"/>
                </a:lnTo>
                <a:lnTo>
                  <a:pt x="890223" y="1220609"/>
                </a:lnTo>
                <a:lnTo>
                  <a:pt x="935839" y="1237686"/>
                </a:lnTo>
                <a:lnTo>
                  <a:pt x="981964" y="1253155"/>
                </a:lnTo>
                <a:lnTo>
                  <a:pt x="1028555" y="1267007"/>
                </a:lnTo>
                <a:lnTo>
                  <a:pt x="1075568" y="1279233"/>
                </a:lnTo>
                <a:lnTo>
                  <a:pt x="1122961" y="1289824"/>
                </a:lnTo>
                <a:lnTo>
                  <a:pt x="1170690" y="1298771"/>
                </a:lnTo>
                <a:lnTo>
                  <a:pt x="1218711" y="1306066"/>
                </a:lnTo>
                <a:lnTo>
                  <a:pt x="1266980" y="1311700"/>
                </a:lnTo>
                <a:lnTo>
                  <a:pt x="1315456" y="1315663"/>
                </a:lnTo>
                <a:lnTo>
                  <a:pt x="1364093" y="1317948"/>
                </a:lnTo>
                <a:lnTo>
                  <a:pt x="1412849" y="1318545"/>
                </a:lnTo>
                <a:lnTo>
                  <a:pt x="1461680" y="1317446"/>
                </a:lnTo>
                <a:lnTo>
                  <a:pt x="1510543" y="1314641"/>
                </a:lnTo>
                <a:lnTo>
                  <a:pt x="1559394" y="1310122"/>
                </a:lnTo>
                <a:lnTo>
                  <a:pt x="1608190" y="1303879"/>
                </a:lnTo>
                <a:lnTo>
                  <a:pt x="1624648" y="1300844"/>
                </a:lnTo>
              </a:path>
            </a:pathLst>
          </a:custGeom>
          <a:ln w="33438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9517" y="4038765"/>
            <a:ext cx="151130" cy="138430"/>
          </a:xfrm>
          <a:custGeom>
            <a:avLst/>
            <a:gdLst/>
            <a:ahLst/>
            <a:cxnLst/>
            <a:rect l="l" t="t" r="r" b="b"/>
            <a:pathLst>
              <a:path w="151129" h="138429">
                <a:moveTo>
                  <a:pt x="0" y="0"/>
                </a:moveTo>
                <a:lnTo>
                  <a:pt x="47205" y="62763"/>
                </a:lnTo>
                <a:lnTo>
                  <a:pt x="25400" y="138226"/>
                </a:lnTo>
                <a:lnTo>
                  <a:pt x="150736" y="43687"/>
                </a:lnTo>
                <a:lnTo>
                  <a:pt x="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2473" y="2633306"/>
            <a:ext cx="1905" cy="756285"/>
          </a:xfrm>
          <a:custGeom>
            <a:avLst/>
            <a:gdLst/>
            <a:ahLst/>
            <a:cxnLst/>
            <a:rect l="l" t="t" r="r" b="b"/>
            <a:pathLst>
              <a:path w="1904" h="756285">
                <a:moveTo>
                  <a:pt x="1446" y="0"/>
                </a:moveTo>
                <a:lnTo>
                  <a:pt x="33" y="739355"/>
                </a:lnTo>
                <a:lnTo>
                  <a:pt x="0" y="756100"/>
                </a:lnTo>
              </a:path>
            </a:pathLst>
          </a:custGeom>
          <a:ln w="33418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2393" y="3337407"/>
            <a:ext cx="140347" cy="1406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5869" y="4288590"/>
            <a:ext cx="3450297" cy="443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781" y="854856"/>
            <a:ext cx="6570980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5" dirty="0">
                <a:latin typeface="Arial"/>
                <a:cs typeface="Arial"/>
              </a:rPr>
              <a:t>1 </a:t>
            </a:r>
            <a:r>
              <a:rPr sz="2750" spc="-80" dirty="0">
                <a:latin typeface="Arial"/>
                <a:cs typeface="Arial"/>
              </a:rPr>
              <a:t>CSS </a:t>
            </a:r>
            <a:r>
              <a:rPr sz="2750" spc="-5" dirty="0">
                <a:latin typeface="Arial"/>
                <a:cs typeface="Arial"/>
              </a:rPr>
              <a:t>dapat </a:t>
            </a:r>
            <a:r>
              <a:rPr sz="2750" spc="-40" dirty="0">
                <a:latin typeface="Arial"/>
                <a:cs typeface="Arial"/>
              </a:rPr>
              <a:t>digunakan </a:t>
            </a:r>
            <a:r>
              <a:rPr sz="2750" spc="-25" dirty="0">
                <a:latin typeface="Arial"/>
                <a:cs typeface="Arial"/>
              </a:rPr>
              <a:t>di </a:t>
            </a:r>
            <a:r>
              <a:rPr sz="2750" spc="-45" dirty="0">
                <a:latin typeface="Arial"/>
                <a:cs typeface="Arial"/>
              </a:rPr>
              <a:t>banyak</a:t>
            </a:r>
            <a:r>
              <a:rPr sz="2750" spc="90" dirty="0">
                <a:latin typeface="Arial"/>
                <a:cs typeface="Arial"/>
              </a:rPr>
              <a:t> </a:t>
            </a:r>
            <a:r>
              <a:rPr sz="2750" spc="-70" dirty="0">
                <a:latin typeface="Arial"/>
                <a:cs typeface="Arial"/>
              </a:rPr>
              <a:t>halaman</a:t>
            </a:r>
            <a:endParaRPr sz="27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1498600"/>
            <a:ext cx="2413000" cy="979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7505" y="1494307"/>
            <a:ext cx="2581452" cy="818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4200" y="1498600"/>
            <a:ext cx="2908300" cy="196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2419" y="3611366"/>
            <a:ext cx="1032252" cy="1036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93184" y="3924414"/>
            <a:ext cx="56705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62647B"/>
                </a:solidFill>
                <a:latin typeface="Courier New"/>
                <a:cs typeface="Courier New"/>
              </a:rPr>
              <a:t>CSS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4015" y="3657598"/>
            <a:ext cx="1301115" cy="617855"/>
          </a:xfrm>
          <a:custGeom>
            <a:avLst/>
            <a:gdLst/>
            <a:ahLst/>
            <a:cxnLst/>
            <a:rect l="l" t="t" r="r" b="b"/>
            <a:pathLst>
              <a:path w="1301115" h="617854">
                <a:moveTo>
                  <a:pt x="1300655" y="0"/>
                </a:moveTo>
                <a:lnTo>
                  <a:pt x="1285502" y="46550"/>
                </a:lnTo>
                <a:lnTo>
                  <a:pt x="1267651" y="92015"/>
                </a:lnTo>
                <a:lnTo>
                  <a:pt x="1247163" y="136280"/>
                </a:lnTo>
                <a:lnTo>
                  <a:pt x="1224099" y="179232"/>
                </a:lnTo>
                <a:lnTo>
                  <a:pt x="1198521" y="220756"/>
                </a:lnTo>
                <a:lnTo>
                  <a:pt x="1170489" y="260739"/>
                </a:lnTo>
                <a:lnTo>
                  <a:pt x="1140065" y="299065"/>
                </a:lnTo>
                <a:lnTo>
                  <a:pt x="1106802" y="336372"/>
                </a:lnTo>
                <a:lnTo>
                  <a:pt x="1071922" y="371414"/>
                </a:lnTo>
                <a:lnTo>
                  <a:pt x="1035527" y="404180"/>
                </a:lnTo>
                <a:lnTo>
                  <a:pt x="997718" y="434657"/>
                </a:lnTo>
                <a:lnTo>
                  <a:pt x="958598" y="462834"/>
                </a:lnTo>
                <a:lnTo>
                  <a:pt x="918267" y="488698"/>
                </a:lnTo>
                <a:lnTo>
                  <a:pt x="876827" y="512237"/>
                </a:lnTo>
                <a:lnTo>
                  <a:pt x="834380" y="533439"/>
                </a:lnTo>
                <a:lnTo>
                  <a:pt x="791029" y="552291"/>
                </a:lnTo>
                <a:lnTo>
                  <a:pt x="746873" y="568783"/>
                </a:lnTo>
                <a:lnTo>
                  <a:pt x="702016" y="582900"/>
                </a:lnTo>
                <a:lnTo>
                  <a:pt x="656558" y="594632"/>
                </a:lnTo>
                <a:lnTo>
                  <a:pt x="610602" y="603966"/>
                </a:lnTo>
                <a:lnTo>
                  <a:pt x="564249" y="610890"/>
                </a:lnTo>
                <a:lnTo>
                  <a:pt x="517601" y="615392"/>
                </a:lnTo>
                <a:lnTo>
                  <a:pt x="470759" y="617459"/>
                </a:lnTo>
                <a:lnTo>
                  <a:pt x="423825" y="617080"/>
                </a:lnTo>
                <a:lnTo>
                  <a:pt x="376901" y="614242"/>
                </a:lnTo>
                <a:lnTo>
                  <a:pt x="330088" y="608933"/>
                </a:lnTo>
                <a:lnTo>
                  <a:pt x="283488" y="601141"/>
                </a:lnTo>
                <a:lnTo>
                  <a:pt x="237203" y="590854"/>
                </a:lnTo>
                <a:lnTo>
                  <a:pt x="191335" y="578060"/>
                </a:lnTo>
                <a:lnTo>
                  <a:pt x="145984" y="562746"/>
                </a:lnTo>
                <a:lnTo>
                  <a:pt x="101253" y="544900"/>
                </a:lnTo>
                <a:lnTo>
                  <a:pt x="57244" y="524511"/>
                </a:lnTo>
                <a:lnTo>
                  <a:pt x="14058" y="501565"/>
                </a:lnTo>
                <a:lnTo>
                  <a:pt x="0" y="492472"/>
                </a:lnTo>
              </a:path>
            </a:pathLst>
          </a:custGeom>
          <a:ln w="33432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9623" y="4101960"/>
            <a:ext cx="156210" cy="135890"/>
          </a:xfrm>
          <a:custGeom>
            <a:avLst/>
            <a:gdLst/>
            <a:ahLst/>
            <a:cxnLst/>
            <a:rect l="l" t="t" r="r" b="b"/>
            <a:pathLst>
              <a:path w="156210" h="135889">
                <a:moveTo>
                  <a:pt x="0" y="0"/>
                </a:moveTo>
                <a:lnTo>
                  <a:pt x="79819" y="135280"/>
                </a:lnTo>
                <a:lnTo>
                  <a:pt x="88430" y="57188"/>
                </a:lnTo>
                <a:lnTo>
                  <a:pt x="155981" y="17221"/>
                </a:lnTo>
                <a:lnTo>
                  <a:pt x="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8509" y="2797644"/>
            <a:ext cx="1624965" cy="1318895"/>
          </a:xfrm>
          <a:custGeom>
            <a:avLst/>
            <a:gdLst/>
            <a:ahLst/>
            <a:cxnLst/>
            <a:rect l="l" t="t" r="r" b="b"/>
            <a:pathLst>
              <a:path w="1624964" h="1318895">
                <a:moveTo>
                  <a:pt x="0" y="0"/>
                </a:moveTo>
                <a:lnTo>
                  <a:pt x="4277" y="50566"/>
                </a:lnTo>
                <a:lnTo>
                  <a:pt x="10337" y="100756"/>
                </a:lnTo>
                <a:lnTo>
                  <a:pt x="18155" y="150527"/>
                </a:lnTo>
                <a:lnTo>
                  <a:pt x="27709" y="199841"/>
                </a:lnTo>
                <a:lnTo>
                  <a:pt x="38976" y="248654"/>
                </a:lnTo>
                <a:lnTo>
                  <a:pt x="51933" y="296927"/>
                </a:lnTo>
                <a:lnTo>
                  <a:pt x="66558" y="344618"/>
                </a:lnTo>
                <a:lnTo>
                  <a:pt x="82827" y="391685"/>
                </a:lnTo>
                <a:lnTo>
                  <a:pt x="100717" y="438089"/>
                </a:lnTo>
                <a:lnTo>
                  <a:pt x="120206" y="483788"/>
                </a:lnTo>
                <a:lnTo>
                  <a:pt x="141271" y="528741"/>
                </a:lnTo>
                <a:lnTo>
                  <a:pt x="163888" y="572907"/>
                </a:lnTo>
                <a:lnTo>
                  <a:pt x="188036" y="616245"/>
                </a:lnTo>
                <a:lnTo>
                  <a:pt x="213691" y="658714"/>
                </a:lnTo>
                <a:lnTo>
                  <a:pt x="240830" y="700273"/>
                </a:lnTo>
                <a:lnTo>
                  <a:pt x="269431" y="740880"/>
                </a:lnTo>
                <a:lnTo>
                  <a:pt x="299471" y="780496"/>
                </a:lnTo>
                <a:lnTo>
                  <a:pt x="330926" y="819078"/>
                </a:lnTo>
                <a:lnTo>
                  <a:pt x="363774" y="856585"/>
                </a:lnTo>
                <a:lnTo>
                  <a:pt x="397992" y="892978"/>
                </a:lnTo>
                <a:lnTo>
                  <a:pt x="433557" y="928214"/>
                </a:lnTo>
                <a:lnTo>
                  <a:pt x="470446" y="962253"/>
                </a:lnTo>
                <a:lnTo>
                  <a:pt x="508637" y="995053"/>
                </a:lnTo>
                <a:lnTo>
                  <a:pt x="548107" y="1026574"/>
                </a:lnTo>
                <a:lnTo>
                  <a:pt x="588832" y="1056775"/>
                </a:lnTo>
                <a:lnTo>
                  <a:pt x="629664" y="1084863"/>
                </a:lnTo>
                <a:lnTo>
                  <a:pt x="671310" y="1111406"/>
                </a:lnTo>
                <a:lnTo>
                  <a:pt x="713726" y="1136393"/>
                </a:lnTo>
                <a:lnTo>
                  <a:pt x="756869" y="1159815"/>
                </a:lnTo>
                <a:lnTo>
                  <a:pt x="800695" y="1181665"/>
                </a:lnTo>
                <a:lnTo>
                  <a:pt x="845161" y="1201932"/>
                </a:lnTo>
                <a:lnTo>
                  <a:pt x="890223" y="1220609"/>
                </a:lnTo>
                <a:lnTo>
                  <a:pt x="935839" y="1237686"/>
                </a:lnTo>
                <a:lnTo>
                  <a:pt x="981964" y="1253155"/>
                </a:lnTo>
                <a:lnTo>
                  <a:pt x="1028555" y="1267007"/>
                </a:lnTo>
                <a:lnTo>
                  <a:pt x="1075568" y="1279233"/>
                </a:lnTo>
                <a:lnTo>
                  <a:pt x="1122961" y="1289824"/>
                </a:lnTo>
                <a:lnTo>
                  <a:pt x="1170690" y="1298771"/>
                </a:lnTo>
                <a:lnTo>
                  <a:pt x="1218711" y="1306066"/>
                </a:lnTo>
                <a:lnTo>
                  <a:pt x="1266980" y="1311700"/>
                </a:lnTo>
                <a:lnTo>
                  <a:pt x="1315456" y="1315663"/>
                </a:lnTo>
                <a:lnTo>
                  <a:pt x="1364093" y="1317948"/>
                </a:lnTo>
                <a:lnTo>
                  <a:pt x="1412849" y="1318545"/>
                </a:lnTo>
                <a:lnTo>
                  <a:pt x="1461680" y="1317446"/>
                </a:lnTo>
                <a:lnTo>
                  <a:pt x="1510543" y="1314641"/>
                </a:lnTo>
                <a:lnTo>
                  <a:pt x="1559394" y="1310122"/>
                </a:lnTo>
                <a:lnTo>
                  <a:pt x="1608190" y="1303879"/>
                </a:lnTo>
                <a:lnTo>
                  <a:pt x="1624648" y="1300844"/>
                </a:lnTo>
              </a:path>
            </a:pathLst>
          </a:custGeom>
          <a:ln w="33438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9517" y="4038765"/>
            <a:ext cx="151130" cy="138430"/>
          </a:xfrm>
          <a:custGeom>
            <a:avLst/>
            <a:gdLst/>
            <a:ahLst/>
            <a:cxnLst/>
            <a:rect l="l" t="t" r="r" b="b"/>
            <a:pathLst>
              <a:path w="151129" h="138429">
                <a:moveTo>
                  <a:pt x="0" y="0"/>
                </a:moveTo>
                <a:lnTo>
                  <a:pt x="47205" y="62763"/>
                </a:lnTo>
                <a:lnTo>
                  <a:pt x="25400" y="138226"/>
                </a:lnTo>
                <a:lnTo>
                  <a:pt x="150736" y="43687"/>
                </a:lnTo>
                <a:lnTo>
                  <a:pt x="0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2473" y="2633306"/>
            <a:ext cx="1905" cy="756285"/>
          </a:xfrm>
          <a:custGeom>
            <a:avLst/>
            <a:gdLst/>
            <a:ahLst/>
            <a:cxnLst/>
            <a:rect l="l" t="t" r="r" b="b"/>
            <a:pathLst>
              <a:path w="1904" h="756285">
                <a:moveTo>
                  <a:pt x="1446" y="0"/>
                </a:moveTo>
                <a:lnTo>
                  <a:pt x="33" y="739355"/>
                </a:lnTo>
                <a:lnTo>
                  <a:pt x="0" y="756100"/>
                </a:lnTo>
              </a:path>
            </a:pathLst>
          </a:custGeom>
          <a:ln w="33418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2393" y="3337407"/>
            <a:ext cx="140347" cy="1406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5869" y="4288590"/>
            <a:ext cx="3450297" cy="443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9650" y="4786985"/>
            <a:ext cx="1905" cy="318135"/>
          </a:xfrm>
          <a:custGeom>
            <a:avLst/>
            <a:gdLst/>
            <a:ahLst/>
            <a:cxnLst/>
            <a:rect l="l" t="t" r="r" b="b"/>
            <a:pathLst>
              <a:path w="1904" h="318135">
                <a:moveTo>
                  <a:pt x="1741" y="0"/>
                </a:moveTo>
                <a:lnTo>
                  <a:pt x="92" y="300998"/>
                </a:lnTo>
                <a:lnTo>
                  <a:pt x="0" y="317734"/>
                </a:lnTo>
              </a:path>
            </a:pathLst>
          </a:custGeom>
          <a:ln w="33417">
            <a:solidFill>
              <a:srgbClr val="3D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9764" y="5052466"/>
            <a:ext cx="140347" cy="1409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65645" y="4745585"/>
            <a:ext cx="301625" cy="421640"/>
          </a:xfrm>
          <a:custGeom>
            <a:avLst/>
            <a:gdLst/>
            <a:ahLst/>
            <a:cxnLst/>
            <a:rect l="l" t="t" r="r" b="b"/>
            <a:pathLst>
              <a:path w="301625" h="421639">
                <a:moveTo>
                  <a:pt x="30301" y="0"/>
                </a:moveTo>
                <a:lnTo>
                  <a:pt x="12699" y="50135"/>
                </a:lnTo>
                <a:lnTo>
                  <a:pt x="2645" y="99271"/>
                </a:lnTo>
                <a:lnTo>
                  <a:pt x="0" y="146897"/>
                </a:lnTo>
                <a:lnTo>
                  <a:pt x="4624" y="192502"/>
                </a:lnTo>
                <a:lnTo>
                  <a:pt x="16380" y="235579"/>
                </a:lnTo>
                <a:lnTo>
                  <a:pt x="35128" y="275616"/>
                </a:lnTo>
                <a:lnTo>
                  <a:pt x="60729" y="312105"/>
                </a:lnTo>
                <a:lnTo>
                  <a:pt x="93043" y="344535"/>
                </a:lnTo>
                <a:lnTo>
                  <a:pt x="131931" y="372396"/>
                </a:lnTo>
                <a:lnTo>
                  <a:pt x="166026" y="390196"/>
                </a:lnTo>
                <a:lnTo>
                  <a:pt x="203006" y="404299"/>
                </a:lnTo>
                <a:lnTo>
                  <a:pt x="242553" y="414645"/>
                </a:lnTo>
                <a:lnTo>
                  <a:pt x="284345" y="421175"/>
                </a:lnTo>
                <a:lnTo>
                  <a:pt x="301081" y="421169"/>
                </a:lnTo>
              </a:path>
            </a:pathLst>
          </a:custGeom>
          <a:ln w="33436">
            <a:solidFill>
              <a:srgbClr val="3D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14909" y="5096497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0" y="0"/>
                </a:moveTo>
                <a:lnTo>
                  <a:pt x="35115" y="70269"/>
                </a:lnTo>
                <a:lnTo>
                  <a:pt x="50" y="140550"/>
                </a:lnTo>
                <a:lnTo>
                  <a:pt x="140373" y="70231"/>
                </a:lnTo>
                <a:lnTo>
                  <a:pt x="0" y="0"/>
                </a:lnTo>
                <a:close/>
              </a:path>
            </a:pathLst>
          </a:custGeom>
          <a:solidFill>
            <a:srgbClr val="3DA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18562" y="4730074"/>
            <a:ext cx="292100" cy="426084"/>
          </a:xfrm>
          <a:custGeom>
            <a:avLst/>
            <a:gdLst/>
            <a:ahLst/>
            <a:cxnLst/>
            <a:rect l="l" t="t" r="r" b="b"/>
            <a:pathLst>
              <a:path w="292100" h="426085">
                <a:moveTo>
                  <a:pt x="290245" y="0"/>
                </a:moveTo>
                <a:lnTo>
                  <a:pt x="291535" y="52657"/>
                </a:lnTo>
                <a:lnTo>
                  <a:pt x="287546" y="103207"/>
                </a:lnTo>
                <a:lnTo>
                  <a:pt x="278225" y="151399"/>
                </a:lnTo>
                <a:lnTo>
                  <a:pt x="263516" y="196983"/>
                </a:lnTo>
                <a:lnTo>
                  <a:pt x="243364" y="239708"/>
                </a:lnTo>
                <a:lnTo>
                  <a:pt x="217715" y="279325"/>
                </a:lnTo>
                <a:lnTo>
                  <a:pt x="186514" y="315582"/>
                </a:lnTo>
                <a:lnTo>
                  <a:pt x="149707" y="348230"/>
                </a:lnTo>
                <a:lnTo>
                  <a:pt x="87728" y="387859"/>
                </a:lnTo>
                <a:lnTo>
                  <a:pt x="52869" y="404950"/>
                </a:lnTo>
                <a:lnTo>
                  <a:pt x="15905" y="420419"/>
                </a:lnTo>
                <a:lnTo>
                  <a:pt x="0" y="425626"/>
                </a:lnTo>
              </a:path>
            </a:pathLst>
          </a:custGeom>
          <a:ln w="33432">
            <a:solidFill>
              <a:srgbClr val="3D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34398" y="5072786"/>
            <a:ext cx="155575" cy="133985"/>
          </a:xfrm>
          <a:custGeom>
            <a:avLst/>
            <a:gdLst/>
            <a:ahLst/>
            <a:cxnLst/>
            <a:rect l="l" t="t" r="r" b="b"/>
            <a:pathLst>
              <a:path w="155575" h="133985">
                <a:moveTo>
                  <a:pt x="111607" y="0"/>
                </a:moveTo>
                <a:lnTo>
                  <a:pt x="0" y="110464"/>
                </a:lnTo>
                <a:lnTo>
                  <a:pt x="155206" y="133603"/>
                </a:lnTo>
                <a:lnTo>
                  <a:pt x="100050" y="77711"/>
                </a:lnTo>
                <a:lnTo>
                  <a:pt x="111607" y="0"/>
                </a:lnTo>
                <a:close/>
              </a:path>
            </a:pathLst>
          </a:custGeom>
          <a:solidFill>
            <a:srgbClr val="3DA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794" y="5300881"/>
            <a:ext cx="2344605" cy="10567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42690" y="5300881"/>
            <a:ext cx="2429510" cy="8265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67423" y="5334349"/>
            <a:ext cx="2430576" cy="16470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244" y="3339505"/>
            <a:ext cx="4855845" cy="1993264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7250" b="1" spc="-10" dirty="0">
                <a:latin typeface="Courier New"/>
                <a:cs typeface="Courier New"/>
              </a:rPr>
              <a:t>{</a:t>
            </a:r>
            <a:r>
              <a:rPr sz="7250" b="1" spc="-10" dirty="0">
                <a:solidFill>
                  <a:srgbClr val="242634"/>
                </a:solidFill>
                <a:latin typeface="Courier New"/>
                <a:cs typeface="Courier New"/>
              </a:rPr>
              <a:t>CSS</a:t>
            </a:r>
            <a:r>
              <a:rPr sz="7250" b="1" spc="-10" dirty="0">
                <a:latin typeface="Courier New"/>
                <a:cs typeface="Courier New"/>
              </a:rPr>
              <a:t>}</a:t>
            </a:r>
            <a:endParaRPr sz="7250">
              <a:latin typeface="Courier New"/>
              <a:cs typeface="Courier New"/>
            </a:endParaRPr>
          </a:p>
          <a:p>
            <a:pPr marL="132715">
              <a:lnSpc>
                <a:spcPct val="100000"/>
              </a:lnSpc>
              <a:spcBef>
                <a:spcPts val="715"/>
              </a:spcBef>
            </a:pPr>
            <a:r>
              <a:rPr sz="4050" spc="-180" dirty="0">
                <a:latin typeface="Arial"/>
                <a:cs typeface="Arial"/>
              </a:rPr>
              <a:t>Cascading </a:t>
            </a:r>
            <a:r>
              <a:rPr sz="4050" spc="-260" dirty="0">
                <a:latin typeface="Arial"/>
                <a:cs typeface="Arial"/>
              </a:rPr>
              <a:t>Style</a:t>
            </a:r>
            <a:r>
              <a:rPr sz="4050" spc="105" dirty="0">
                <a:latin typeface="Arial"/>
                <a:cs typeface="Arial"/>
              </a:rPr>
              <a:t> </a:t>
            </a:r>
            <a:r>
              <a:rPr sz="4050" spc="-200" dirty="0">
                <a:latin typeface="Arial"/>
                <a:cs typeface="Arial"/>
              </a:rPr>
              <a:t>Sheet</a:t>
            </a:r>
            <a:endParaRPr sz="4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3" y="808710"/>
            <a:ext cx="757364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/>
              <a:t>1 </a:t>
            </a:r>
            <a:r>
              <a:rPr sz="2600" spc="-50" dirty="0"/>
              <a:t>HTML </a:t>
            </a:r>
            <a:r>
              <a:rPr sz="2600" dirty="0"/>
              <a:t>dapat </a:t>
            </a:r>
            <a:r>
              <a:rPr sz="2600" spc="-20" dirty="0"/>
              <a:t>tampil </a:t>
            </a:r>
            <a:r>
              <a:rPr sz="2600" spc="-15" dirty="0"/>
              <a:t>berbeda </a:t>
            </a:r>
            <a:r>
              <a:rPr sz="2600" spc="-25" dirty="0"/>
              <a:t>dengan </a:t>
            </a:r>
            <a:r>
              <a:rPr sz="2600" spc="-60" dirty="0"/>
              <a:t>CSS</a:t>
            </a:r>
            <a:r>
              <a:rPr sz="2600" spc="114" dirty="0"/>
              <a:t> </a:t>
            </a:r>
            <a:r>
              <a:rPr sz="2600" spc="-15" dirty="0"/>
              <a:t>berbeda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2522969" y="1745284"/>
            <a:ext cx="5647448" cy="4475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3" y="808710"/>
            <a:ext cx="757364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/>
              <a:t>1 </a:t>
            </a:r>
            <a:r>
              <a:rPr sz="2600" spc="-50" dirty="0"/>
              <a:t>HTML </a:t>
            </a:r>
            <a:r>
              <a:rPr sz="2600" dirty="0"/>
              <a:t>dapat </a:t>
            </a:r>
            <a:r>
              <a:rPr sz="2600" spc="-20" dirty="0"/>
              <a:t>tampil </a:t>
            </a:r>
            <a:r>
              <a:rPr sz="2600" spc="-15" dirty="0"/>
              <a:t>berbeda </a:t>
            </a:r>
            <a:r>
              <a:rPr sz="2600" spc="-25" dirty="0"/>
              <a:t>dengan </a:t>
            </a:r>
            <a:r>
              <a:rPr sz="2600" spc="-60" dirty="0"/>
              <a:t>CSS</a:t>
            </a:r>
            <a:r>
              <a:rPr sz="2600" spc="114" dirty="0"/>
              <a:t> </a:t>
            </a:r>
            <a:r>
              <a:rPr sz="2600" spc="-15" dirty="0"/>
              <a:t>berbeda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2422728" y="1695091"/>
            <a:ext cx="5847956" cy="4869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3" y="808710"/>
            <a:ext cx="757364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/>
              <a:t>1 </a:t>
            </a:r>
            <a:r>
              <a:rPr sz="2600" spc="-50" dirty="0"/>
              <a:t>HTML </a:t>
            </a:r>
            <a:r>
              <a:rPr sz="2600" dirty="0"/>
              <a:t>dapat </a:t>
            </a:r>
            <a:r>
              <a:rPr sz="2600" spc="-20" dirty="0"/>
              <a:t>tampil </a:t>
            </a:r>
            <a:r>
              <a:rPr sz="2600" spc="-15" dirty="0"/>
              <a:t>berbeda </a:t>
            </a:r>
            <a:r>
              <a:rPr sz="2600" spc="-25" dirty="0"/>
              <a:t>dengan </a:t>
            </a:r>
            <a:r>
              <a:rPr sz="2600" spc="-60" dirty="0"/>
              <a:t>CSS</a:t>
            </a:r>
            <a:r>
              <a:rPr sz="2600" spc="114" dirty="0"/>
              <a:t> </a:t>
            </a:r>
            <a:r>
              <a:rPr sz="2600" spc="-15" dirty="0"/>
              <a:t>berbeda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2472842" y="1695091"/>
            <a:ext cx="5747702" cy="4869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073" y="808710"/>
            <a:ext cx="757364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latin typeface="Arial"/>
                <a:cs typeface="Arial"/>
              </a:rPr>
              <a:t>1 </a:t>
            </a:r>
            <a:r>
              <a:rPr sz="2600" spc="-50" dirty="0">
                <a:latin typeface="Arial"/>
                <a:cs typeface="Arial"/>
              </a:rPr>
              <a:t>HTML </a:t>
            </a:r>
            <a:r>
              <a:rPr sz="2600" dirty="0">
                <a:latin typeface="Arial"/>
                <a:cs typeface="Arial"/>
              </a:rPr>
              <a:t>dapat </a:t>
            </a:r>
            <a:r>
              <a:rPr sz="2600" spc="-20" dirty="0">
                <a:latin typeface="Arial"/>
                <a:cs typeface="Arial"/>
              </a:rPr>
              <a:t>tampil </a:t>
            </a:r>
            <a:r>
              <a:rPr sz="2600" spc="-15" dirty="0">
                <a:latin typeface="Arial"/>
                <a:cs typeface="Arial"/>
              </a:rPr>
              <a:t>berbeda </a:t>
            </a:r>
            <a:r>
              <a:rPr sz="2600" spc="-25" dirty="0">
                <a:latin typeface="Arial"/>
                <a:cs typeface="Arial"/>
              </a:rPr>
              <a:t>dengan </a:t>
            </a:r>
            <a:r>
              <a:rPr sz="2600" spc="-60" dirty="0">
                <a:latin typeface="Arial"/>
                <a:cs typeface="Arial"/>
              </a:rPr>
              <a:t>CSS</a:t>
            </a:r>
            <a:r>
              <a:rPr sz="2600" spc="114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berbeda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7152" y="3430574"/>
            <a:ext cx="5250815" cy="668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00" b="1" spc="-385" dirty="0">
                <a:latin typeface="Arial"/>
                <a:cs typeface="Arial"/>
                <a:hlinkClick r:id="rId2"/>
              </a:rPr>
              <a:t>www.csszengarden.com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8889" y="3301675"/>
            <a:ext cx="2086610" cy="929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00" spc="-140" dirty="0"/>
              <a:t>sekian</a:t>
            </a:r>
            <a:endParaRPr sz="5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9058" y="3342335"/>
            <a:ext cx="1497330" cy="828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50" b="1" spc="-484" dirty="0">
                <a:latin typeface="Arial"/>
                <a:cs typeface="Arial"/>
              </a:rPr>
              <a:t>next?</a:t>
            </a:r>
            <a:endParaRPr sz="5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algn="ctr">
              <a:lnSpc>
                <a:spcPts val="7575"/>
              </a:lnSpc>
              <a:spcBef>
                <a:spcPts val="130"/>
              </a:spcBef>
            </a:pPr>
            <a:r>
              <a:rPr spc="-70" dirty="0"/>
              <a:t>anatomi</a:t>
            </a:r>
          </a:p>
          <a:p>
            <a:pPr marL="0" algn="ctr">
              <a:lnSpc>
                <a:spcPts val="7755"/>
              </a:lnSpc>
            </a:pPr>
            <a:r>
              <a:rPr sz="7100" b="1" spc="-1140" dirty="0">
                <a:latin typeface="Arial"/>
                <a:cs typeface="Arial"/>
              </a:rPr>
              <a:t>CSS</a:t>
            </a:r>
            <a:endParaRPr sz="7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4423" y="3968045"/>
            <a:ext cx="256159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-114" dirty="0">
                <a:latin typeface="Arial"/>
                <a:cs typeface="Arial"/>
                <a:hlinkClick r:id="rId2"/>
              </a:rPr>
              <a:t>http://www.w3.org/style/CSS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361" y="2581224"/>
            <a:ext cx="5483860" cy="13557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 marR="5080">
              <a:lnSpc>
                <a:spcPct val="78000"/>
              </a:lnSpc>
              <a:spcBef>
                <a:spcPts val="1019"/>
              </a:spcBef>
            </a:pPr>
            <a:r>
              <a:rPr sz="3400" spc="-195" dirty="0">
                <a:latin typeface="Arial"/>
                <a:cs typeface="Arial"/>
              </a:rPr>
              <a:t>mekanisme </a:t>
            </a:r>
            <a:r>
              <a:rPr sz="3400" spc="-185" dirty="0">
                <a:latin typeface="Arial"/>
                <a:cs typeface="Arial"/>
              </a:rPr>
              <a:t>sederhana </a:t>
            </a:r>
            <a:r>
              <a:rPr sz="3400" spc="-215" dirty="0">
                <a:latin typeface="Arial"/>
                <a:cs typeface="Arial"/>
              </a:rPr>
              <a:t>yang  </a:t>
            </a:r>
            <a:r>
              <a:rPr sz="3400" spc="-185" dirty="0">
                <a:latin typeface="Arial"/>
                <a:cs typeface="Arial"/>
              </a:rPr>
              <a:t>mengatur </a:t>
            </a:r>
            <a:r>
              <a:rPr sz="3400" spc="-229" dirty="0">
                <a:latin typeface="Arial"/>
                <a:cs typeface="Arial"/>
              </a:rPr>
              <a:t>gaya </a:t>
            </a:r>
            <a:r>
              <a:rPr sz="3400" spc="190" dirty="0">
                <a:latin typeface="Arial"/>
                <a:cs typeface="Arial"/>
              </a:rPr>
              <a:t>/ </a:t>
            </a:r>
            <a:r>
              <a:rPr sz="3400" i="1" spc="-210" dirty="0">
                <a:latin typeface="Arial"/>
                <a:cs typeface="Arial"/>
              </a:rPr>
              <a:t>style </a:t>
            </a:r>
            <a:r>
              <a:rPr sz="2100" spc="-85" dirty="0">
                <a:latin typeface="Arial"/>
                <a:cs typeface="Arial"/>
              </a:rPr>
              <a:t>(cth: </a:t>
            </a:r>
            <a:r>
              <a:rPr sz="2100" spc="-110" dirty="0">
                <a:latin typeface="Arial"/>
                <a:cs typeface="Arial"/>
              </a:rPr>
              <a:t>warna,  ukuran, </a:t>
            </a:r>
            <a:r>
              <a:rPr sz="2100" spc="-95" dirty="0">
                <a:latin typeface="Arial"/>
                <a:cs typeface="Arial"/>
              </a:rPr>
              <a:t>posisi, </a:t>
            </a:r>
            <a:r>
              <a:rPr sz="2100" spc="-165" dirty="0">
                <a:latin typeface="Arial"/>
                <a:cs typeface="Arial"/>
              </a:rPr>
              <a:t>dll) </a:t>
            </a:r>
            <a:r>
              <a:rPr sz="3400" spc="-150" dirty="0">
                <a:latin typeface="Arial"/>
                <a:cs typeface="Arial"/>
              </a:rPr>
              <a:t>pada </a:t>
            </a:r>
            <a:r>
              <a:rPr sz="3400" spc="-229" dirty="0">
                <a:latin typeface="Arial"/>
                <a:cs typeface="Arial"/>
              </a:rPr>
              <a:t>halaman</a:t>
            </a:r>
            <a:r>
              <a:rPr sz="3400" spc="85" dirty="0">
                <a:latin typeface="Arial"/>
                <a:cs typeface="Arial"/>
              </a:rPr>
              <a:t> </a:t>
            </a:r>
            <a:r>
              <a:rPr sz="3400" spc="-90" dirty="0">
                <a:latin typeface="Arial"/>
                <a:cs typeface="Arial"/>
              </a:rPr>
              <a:t>web.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817" y="1353381"/>
            <a:ext cx="1114425" cy="2575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700" b="1" spc="-4420" dirty="0">
                <a:latin typeface="Georgia"/>
                <a:cs typeface="Georgia"/>
              </a:rPr>
              <a:t>“</a:t>
            </a:r>
            <a:endParaRPr sz="16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128" y="431800"/>
            <a:ext cx="9791141" cy="669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7400" y="5608065"/>
            <a:ext cx="3556000" cy="687070"/>
          </a:xfrm>
          <a:custGeom>
            <a:avLst/>
            <a:gdLst/>
            <a:ahLst/>
            <a:cxnLst/>
            <a:rect l="l" t="t" r="r" b="b"/>
            <a:pathLst>
              <a:path w="3556000" h="687070">
                <a:moveTo>
                  <a:pt x="0" y="0"/>
                </a:moveTo>
                <a:lnTo>
                  <a:pt x="3556000" y="0"/>
                </a:lnTo>
                <a:lnTo>
                  <a:pt x="3556000" y="686777"/>
                </a:lnTo>
                <a:lnTo>
                  <a:pt x="0" y="686777"/>
                </a:lnTo>
                <a:lnTo>
                  <a:pt x="0" y="0"/>
                </a:lnTo>
                <a:close/>
              </a:path>
            </a:pathLst>
          </a:custGeom>
          <a:solidFill>
            <a:srgbClr val="163D40">
              <a:alpha val="648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49945" y="5708938"/>
            <a:ext cx="1735455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b="1" spc="-275" dirty="0">
                <a:solidFill>
                  <a:srgbClr val="FFFFFF"/>
                </a:solidFill>
                <a:latin typeface="Arial"/>
                <a:cs typeface="Arial"/>
              </a:rPr>
              <a:t>dengan</a:t>
            </a:r>
            <a:r>
              <a:rPr sz="2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434" dirty="0">
                <a:solidFill>
                  <a:srgbClr val="FFFFFF"/>
                </a:solidFill>
                <a:latin typeface="Arial"/>
                <a:cs typeface="Arial"/>
              </a:rPr>
              <a:t>CSS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648" y="431800"/>
            <a:ext cx="9590646" cy="6560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7400" y="5608065"/>
            <a:ext cx="3556000" cy="687070"/>
          </a:xfrm>
          <a:custGeom>
            <a:avLst/>
            <a:gdLst/>
            <a:ahLst/>
            <a:cxnLst/>
            <a:rect l="l" t="t" r="r" b="b"/>
            <a:pathLst>
              <a:path w="3556000" h="687070">
                <a:moveTo>
                  <a:pt x="0" y="0"/>
                </a:moveTo>
                <a:lnTo>
                  <a:pt x="3556000" y="0"/>
                </a:lnTo>
                <a:lnTo>
                  <a:pt x="3556000" y="686777"/>
                </a:lnTo>
                <a:lnTo>
                  <a:pt x="0" y="686777"/>
                </a:lnTo>
                <a:lnTo>
                  <a:pt x="0" y="0"/>
                </a:lnTo>
                <a:close/>
              </a:path>
            </a:pathLst>
          </a:custGeom>
          <a:solidFill>
            <a:srgbClr val="163D40">
              <a:alpha val="648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3173" y="5708938"/>
            <a:ext cx="1489075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b="1" spc="-220" dirty="0">
                <a:solidFill>
                  <a:srgbClr val="FFFFFF"/>
                </a:solidFill>
                <a:latin typeface="Arial"/>
                <a:cs typeface="Arial"/>
              </a:rPr>
              <a:t>tanpa</a:t>
            </a:r>
            <a:r>
              <a:rPr sz="2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434" dirty="0">
                <a:solidFill>
                  <a:srgbClr val="FFFFFF"/>
                </a:solidFill>
                <a:latin typeface="Arial"/>
                <a:cs typeface="Arial"/>
              </a:rPr>
              <a:t>CSS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544" y="431800"/>
            <a:ext cx="9498749" cy="669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7400" y="5608065"/>
            <a:ext cx="3556000" cy="687070"/>
          </a:xfrm>
          <a:custGeom>
            <a:avLst/>
            <a:gdLst/>
            <a:ahLst/>
            <a:cxnLst/>
            <a:rect l="l" t="t" r="r" b="b"/>
            <a:pathLst>
              <a:path w="3556000" h="687070">
                <a:moveTo>
                  <a:pt x="0" y="0"/>
                </a:moveTo>
                <a:lnTo>
                  <a:pt x="3556000" y="0"/>
                </a:lnTo>
                <a:lnTo>
                  <a:pt x="3556000" y="686777"/>
                </a:lnTo>
                <a:lnTo>
                  <a:pt x="0" y="686777"/>
                </a:lnTo>
                <a:lnTo>
                  <a:pt x="0" y="0"/>
                </a:lnTo>
                <a:close/>
              </a:path>
            </a:pathLst>
          </a:custGeom>
          <a:solidFill>
            <a:srgbClr val="163D40">
              <a:alpha val="648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49945" y="5708938"/>
            <a:ext cx="1735455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b="1" spc="-275" dirty="0">
                <a:solidFill>
                  <a:srgbClr val="FFFFFF"/>
                </a:solidFill>
                <a:latin typeface="Arial"/>
                <a:cs typeface="Arial"/>
              </a:rPr>
              <a:t>dengan</a:t>
            </a:r>
            <a:r>
              <a:rPr sz="2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434" dirty="0">
                <a:solidFill>
                  <a:srgbClr val="FFFFFF"/>
                </a:solidFill>
                <a:latin typeface="Arial"/>
                <a:cs typeface="Arial"/>
              </a:rPr>
              <a:t>CSS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585" y="448536"/>
            <a:ext cx="9573933" cy="6676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7400" y="5608065"/>
            <a:ext cx="3556000" cy="687070"/>
          </a:xfrm>
          <a:custGeom>
            <a:avLst/>
            <a:gdLst/>
            <a:ahLst/>
            <a:cxnLst/>
            <a:rect l="l" t="t" r="r" b="b"/>
            <a:pathLst>
              <a:path w="3556000" h="687070">
                <a:moveTo>
                  <a:pt x="0" y="0"/>
                </a:moveTo>
                <a:lnTo>
                  <a:pt x="3556000" y="0"/>
                </a:lnTo>
                <a:lnTo>
                  <a:pt x="3556000" y="686777"/>
                </a:lnTo>
                <a:lnTo>
                  <a:pt x="0" y="686777"/>
                </a:lnTo>
                <a:lnTo>
                  <a:pt x="0" y="0"/>
                </a:lnTo>
                <a:close/>
              </a:path>
            </a:pathLst>
          </a:custGeom>
          <a:solidFill>
            <a:srgbClr val="163D40">
              <a:alpha val="648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3173" y="5708938"/>
            <a:ext cx="1489075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b="1" spc="-220" dirty="0">
                <a:solidFill>
                  <a:srgbClr val="FFFFFF"/>
                </a:solidFill>
                <a:latin typeface="Arial"/>
                <a:cs typeface="Arial"/>
              </a:rPr>
              <a:t>tanpa</a:t>
            </a:r>
            <a:r>
              <a:rPr sz="2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434" dirty="0">
                <a:solidFill>
                  <a:srgbClr val="FFFFFF"/>
                </a:solidFill>
                <a:latin typeface="Arial"/>
                <a:cs typeface="Arial"/>
              </a:rPr>
              <a:t>CSS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316" y="3204521"/>
            <a:ext cx="4314825" cy="1089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00" spc="-340" dirty="0"/>
              <a:t>sebelum</a:t>
            </a:r>
            <a:r>
              <a:rPr sz="6200" spc="-265" dirty="0"/>
              <a:t> </a:t>
            </a:r>
            <a:r>
              <a:rPr b="1" spc="-1105" dirty="0">
                <a:latin typeface="Arial"/>
                <a:cs typeface="Arial"/>
              </a:rPr>
              <a:t>CSS</a:t>
            </a:r>
            <a:endParaRPr sz="6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045" y="1695081"/>
            <a:ext cx="6015037" cy="18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15" y="838129"/>
            <a:ext cx="7256780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-50" dirty="0"/>
              <a:t>sebelum </a:t>
            </a:r>
            <a:r>
              <a:rPr sz="2750" spc="-80" dirty="0"/>
              <a:t>CSS </a:t>
            </a:r>
            <a:r>
              <a:rPr sz="2150" spc="-45" dirty="0"/>
              <a:t>(memberi style </a:t>
            </a:r>
            <a:r>
              <a:rPr sz="2150" spc="-10" dirty="0"/>
              <a:t>pada </a:t>
            </a:r>
            <a:r>
              <a:rPr sz="2150" spc="-40" dirty="0"/>
              <a:t>tulisan </a:t>
            </a:r>
            <a:r>
              <a:rPr sz="2150" spc="-25" dirty="0"/>
              <a:t>dengan</a:t>
            </a:r>
            <a:r>
              <a:rPr sz="2150" spc="310" dirty="0"/>
              <a:t> </a:t>
            </a:r>
            <a:r>
              <a:rPr sz="2150" spc="-75" dirty="0"/>
              <a:t>HTML)</a:t>
            </a:r>
            <a:endParaRPr sz="21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Custom</PresentationFormat>
  <Paragraphs>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Georgia</vt:lpstr>
      <vt:lpstr>Office Theme</vt:lpstr>
      <vt:lpstr>{CSS}</vt:lpstr>
      <vt:lpstr>PowerPoint Presentation</vt:lpstr>
      <vt:lpstr>“</vt:lpstr>
      <vt:lpstr>PowerPoint Presentation</vt:lpstr>
      <vt:lpstr>PowerPoint Presentation</vt:lpstr>
      <vt:lpstr>PowerPoint Presentation</vt:lpstr>
      <vt:lpstr>PowerPoint Presentation</vt:lpstr>
      <vt:lpstr>sebelum CSS</vt:lpstr>
      <vt:lpstr>sebelum CSS (memberi style pada tulisan dengan HTML)</vt:lpstr>
      <vt:lpstr>sebelum CSS (memberi style pada tulisan dengan HTML)</vt:lpstr>
      <vt:lpstr>sebelum CSS (memberi style pada tulisan dengan HTML)</vt:lpstr>
      <vt:lpstr>dengan CSS</vt:lpstr>
      <vt:lpstr>dengan CSS</vt:lpstr>
      <vt:lpstr>PowerPoint Presentation</vt:lpstr>
      <vt:lpstr>Cascading Style Sheet</vt:lpstr>
      <vt:lpstr>1 CSS dapat digunakan di banyak halaman</vt:lpstr>
      <vt:lpstr>PowerPoint Presentation</vt:lpstr>
      <vt:lpstr>PowerPoint Presentation</vt:lpstr>
      <vt:lpstr>PowerPoint Presentation</vt:lpstr>
      <vt:lpstr>1 HTML dapat tampil berbeda dengan CSS berbeda</vt:lpstr>
      <vt:lpstr>1 HTML dapat tampil berbeda dengan CSS berbeda</vt:lpstr>
      <vt:lpstr>1 HTML dapat tampil berbeda dengan CSS berbeda</vt:lpstr>
      <vt:lpstr>PowerPoint Presentation</vt:lpstr>
      <vt:lpstr>sekian</vt:lpstr>
      <vt:lpstr>next?</vt:lpstr>
      <vt:lpstr>anatomi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{CSS}</dc:title>
  <cp:lastModifiedBy>Windows User</cp:lastModifiedBy>
  <cp:revision>1</cp:revision>
  <dcterms:created xsi:type="dcterms:W3CDTF">2018-03-27T07:06:03Z</dcterms:created>
  <dcterms:modified xsi:type="dcterms:W3CDTF">2018-03-27T07:09:56Z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2018-03-27T00:00:00Z</vt:filetime>
  </property>
</Properties>
</file>