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harts/chart8.xml" ContentType="application/vnd.openxmlformats-officedocument.drawingml.chart+xml"/>
  <Override PartName="/ppt/media/hdphoto1.wdp" ContentType="image/vnd.ms-photo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10.jpeg" ContentType="image/jpe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.jpeg" ContentType="image/jpeg"/>
  <Override PartName="/ppt/media/image16.png" ContentType="image/png"/>
  <Override PartName="/ppt/media/image9.jpeg" ContentType="image/jpeg"/>
  <Override PartName="/ppt/media/image12.png" ContentType="image/png"/>
  <Override PartName="/ppt/media/image11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1"/>
            <c:showSerName val="0"/>
            <c:showPercent val="0"/>
            <c:showLeaderLines val="0"/>
          </c:dLbls>
          <c:cat>
            <c:strRef>
              <c:f>categories</c:f>
              <c:strCache>
                <c:ptCount val="6"/>
                <c:pt idx="0">
                  <c:v>KEHADIRAN</c:v>
                </c:pt>
                <c:pt idx="1">
                  <c:v>KEAKTIFAN</c:v>
                </c:pt>
                <c:pt idx="2">
                  <c:v>TUGAS</c:v>
                </c:pt>
                <c:pt idx="3">
                  <c:v>QUIZ</c:v>
                </c:pt>
                <c:pt idx="4">
                  <c:v>UTS</c:v>
                </c:pt>
                <c:pt idx="5">
                  <c:v>UAS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6"/>
                <c:pt idx="0">
                  <c:v>10</c:v>
                </c:pt>
                <c:pt idx="1">
                  <c:v>5</c:v>
                </c:pt>
                <c:pt idx="2">
                  <c:v>20</c:v>
                </c:pt>
                <c:pt idx="3">
                  <c:v>10</c:v>
                </c:pt>
                <c:pt idx="4">
                  <c:v>25</c:v>
                </c:pt>
                <c:pt idx="5">
                  <c:v>30</c:v>
                </c:pt>
              </c:numCache>
            </c:numRef>
          </c:val>
        </c:ser>
        <c:gapWidth val="41"/>
        <c:overlap val="0"/>
        <c:axId val="31369324"/>
        <c:axId val="71867458"/>
      </c:barChart>
      <c:catAx>
        <c:axId val="31369324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 w="19080">
            <a:solidFill>
              <a:srgbClr val="404040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404040"/>
                </a:solidFill>
                <a:latin typeface="Calibri"/>
              </a:defRPr>
            </a:pPr>
          </a:p>
        </c:txPr>
        <c:crossAx val="71867458"/>
        <c:crosses val="autoZero"/>
        <c:auto val="1"/>
        <c:lblAlgn val="ctr"/>
        <c:lblOffset val="100"/>
      </c:catAx>
      <c:valAx>
        <c:axId val="71867458"/>
        <c:scaling>
          <c:orientation val="minMax"/>
        </c:scaling>
        <c:delete val="0"/>
        <c:axPos val="l"/>
        <c:majorGridlines>
          <c:spPr>
            <a:ln w="9360">
              <a:solidFill>
                <a:srgbClr val="bfbfbf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404040"/>
                </a:solidFill>
                <a:latin typeface="Calibri"/>
              </a:defRPr>
            </a:pPr>
          </a:p>
        </c:txPr>
        <c:crossAx val="31369324"/>
        <c:crosses val="autoZero"/>
      </c:valAx>
      <c:spPr>
        <a:noFill/>
        <a:ln>
          <a:noFill/>
        </a:ln>
      </c:spPr>
    </c:plotArea>
    <c:plotVisOnly val="1"/>
    <c:dispBlanksAs val="gap"/>
  </c:chart>
  <c:spPr>
    <a:ln w="936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96508B1-9AEA-42D4-A762-2AD0C0B1A8D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3/15/19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23CE86F-CAEA-4C5D-BE0F-E261317B04F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F3FB3E8-9291-4099-B433-C32BF8C450C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3/15/19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8801499-FBC0-426D-9DF8-850CBEB8043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73C8510-BF2C-422C-8224-264246018EA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3/15/19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9F7EF5A-0B62-49BD-8269-74102AD4820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microsoft.com/office/2007/relationships/hdphoto" Target="../media/hdphoto1.wdp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chart" Target="../charts/chart8.xm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8c6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3" descr=""/>
          <p:cNvPicPr/>
          <p:nvPr/>
        </p:nvPicPr>
        <p:blipFill>
          <a:blip r:embed="rId1"/>
          <a:srcRect l="0" t="0" r="2029" b="0"/>
          <a:stretch/>
        </p:blipFill>
        <p:spPr>
          <a:xfrm>
            <a:off x="2417760" y="0"/>
            <a:ext cx="7356240" cy="3754080"/>
          </a:xfrm>
          <a:prstGeom prst="rect">
            <a:avLst/>
          </a:prstGeom>
          <a:ln>
            <a:noFill/>
          </a:ln>
        </p:spPr>
      </p:pic>
      <p:sp>
        <p:nvSpPr>
          <p:cNvPr id="124" name="TextShape 1"/>
          <p:cNvSpPr txBox="1"/>
          <p:nvPr/>
        </p:nvSpPr>
        <p:spPr>
          <a:xfrm>
            <a:off x="1385280" y="2327760"/>
            <a:ext cx="988632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Gotham Rounded Bold"/>
              </a:rPr>
              <a:t>Pemrograman Web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523880" y="487692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ffffff"/>
                </a:solidFill>
                <a:latin typeface="Gotham Rounded Bold"/>
              </a:rPr>
              <a:t>JIHADUL AKBAR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Gotham Rounded Light"/>
              </a:rPr>
              <a:t>Introduction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6" name="Picture 5" descr=""/>
          <p:cNvPicPr/>
          <p:nvPr/>
        </p:nvPicPr>
        <p:blipFill>
          <a:blip r:embed="rId2"/>
          <a:stretch/>
        </p:blipFill>
        <p:spPr>
          <a:xfrm>
            <a:off x="9308160" y="143280"/>
            <a:ext cx="2719080" cy="49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10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10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" descr=""/>
          <p:cNvPicPr/>
          <p:nvPr/>
        </p:nvPicPr>
        <p:blipFill>
          <a:blip r:embed="rId1"/>
          <a:stretch/>
        </p:blipFill>
        <p:spPr>
          <a:xfrm>
            <a:off x="313200" y="83880"/>
            <a:ext cx="11460960" cy="677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8" dur="indefinite" restart="never" nodeType="tmRoot">
          <p:childTnLst>
            <p:seq>
              <p:cTn id="24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" descr=""/>
          <p:cNvPicPr/>
          <p:nvPr/>
        </p:nvPicPr>
        <p:blipFill>
          <a:blip r:embed="rId1"/>
          <a:stretch/>
        </p:blipFill>
        <p:spPr>
          <a:xfrm>
            <a:off x="0" y="375840"/>
            <a:ext cx="12191760" cy="590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0" dur="indefinite" restart="never" nodeType="tmRoot">
          <p:childTnLst>
            <p:seq>
              <p:cTn id="25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5a5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854760" y="1646640"/>
            <a:ext cx="4464000" cy="12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4800" spc="-1" strike="noStrike">
                <a:solidFill>
                  <a:srgbClr val="ffffff"/>
                </a:solidFill>
                <a:latin typeface="Gotham Rounded Bold"/>
              </a:rPr>
              <a:t>30%</a:t>
            </a:r>
            <a:r>
              <a:rPr b="1" lang="en-US" sz="4800" spc="-1" strike="noStrike">
                <a:solidFill>
                  <a:srgbClr val="ffffff"/>
                </a:solidFill>
                <a:latin typeface="Gotham Rounded Book"/>
              </a:rPr>
              <a:t> Dosen  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66" name="Picture 4" descr=""/>
          <p:cNvPicPr/>
          <p:nvPr/>
        </p:nvPicPr>
        <p:blipFill>
          <a:blip r:embed="rId1"/>
          <a:stretch/>
        </p:blipFill>
        <p:spPr>
          <a:xfrm>
            <a:off x="2196000" y="1572120"/>
            <a:ext cx="4000680" cy="4000680"/>
          </a:xfrm>
          <a:prstGeom prst="rect">
            <a:avLst/>
          </a:prstGeom>
          <a:ln>
            <a:noFill/>
          </a:ln>
        </p:spPr>
      </p:pic>
      <p:sp>
        <p:nvSpPr>
          <p:cNvPr id="167" name="CustomShape 2"/>
          <p:cNvSpPr/>
          <p:nvPr/>
        </p:nvSpPr>
        <p:spPr>
          <a:xfrm>
            <a:off x="5410440" y="242280"/>
            <a:ext cx="243828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Gotham Rounded Bold"/>
              </a:rPr>
              <a:t>MATERI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854760" y="3664080"/>
            <a:ext cx="4883400" cy="12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4800" spc="-1" strike="noStrike">
                <a:solidFill>
                  <a:srgbClr val="ffffff"/>
                </a:solidFill>
                <a:latin typeface="Gotham Rounded Bold"/>
              </a:rPr>
              <a:t>70%</a:t>
            </a:r>
            <a:r>
              <a:rPr b="0" lang="en-US" sz="4800" spc="-1" strike="noStrike">
                <a:solidFill>
                  <a:srgbClr val="ffffff"/>
                </a:solidFill>
                <a:latin typeface="Gotham Rounded Book"/>
              </a:rPr>
              <a:t> Adalah Dari Usaha Mahasiswa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876600" y="6071760"/>
            <a:ext cx="108615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Gotham Rounded Book"/>
              </a:rPr>
              <a:t>BEDAKAN ANTARA SISWA DAN MAHASISWA!!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5625720" y="1680480"/>
            <a:ext cx="1363320" cy="1191240"/>
          </a:xfrm>
          <a:prstGeom prst="bentArrow">
            <a:avLst>
              <a:gd name="adj1" fmla="val 0"/>
              <a:gd name="adj2" fmla="val 23876"/>
              <a:gd name="adj3" fmla="val 19966"/>
              <a:gd name="adj4" fmla="val 437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6"/>
          <p:cNvSpPr/>
          <p:nvPr/>
        </p:nvSpPr>
        <p:spPr>
          <a:xfrm flipV="1">
            <a:off x="5625720" y="4185360"/>
            <a:ext cx="1495080" cy="1090800"/>
          </a:xfrm>
          <a:prstGeom prst="bentArrow">
            <a:avLst>
              <a:gd name="adj1" fmla="val 0"/>
              <a:gd name="adj2" fmla="val 22606"/>
              <a:gd name="adj3" fmla="val 21236"/>
              <a:gd name="adj4" fmla="val 437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52" dur="indefinite" restart="never" nodeType="tmRoot">
          <p:childTnLst>
            <p:seq>
              <p:cTn id="253" dur="indefinite" nodeType="mainSeq">
                <p:childTnLst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5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8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2168720" cy="6857640"/>
          </a:xfrm>
          <a:prstGeom prst="rect">
            <a:avLst/>
          </a:prstGeom>
          <a:ln w="9360"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1064160" y="814680"/>
            <a:ext cx="10540080" cy="39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2060"/>
                </a:solidFill>
                <a:latin typeface="Gotham Rounded Book"/>
              </a:rPr>
              <a:t>”</a:t>
            </a:r>
            <a:r>
              <a:rPr b="0" lang="en-US" sz="4000" spc="-1" strike="noStrike">
                <a:solidFill>
                  <a:srgbClr val="002060"/>
                </a:solidFill>
                <a:latin typeface="Gotham Rounded Book"/>
              </a:rPr>
              <a:t>Siapa yang menghendaki kehidupan dunia, maka harus disertai dengan ilmu. Dan siapa yang menghendaki kehidupan akhirat, juga harus dengan ilmu.“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br/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~</a:t>
            </a:r>
            <a:r>
              <a:rPr b="1" lang="en-US" sz="3600" spc="-1" strike="noStrike">
                <a:solidFill>
                  <a:srgbClr val="002060"/>
                </a:solidFill>
                <a:latin typeface="Gotham Rounded Light"/>
              </a:rPr>
              <a:t>Imam Syafi’i~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298" dur="indefinite" restart="never" nodeType="tmRoot">
          <p:childTnLst>
            <p:seq>
              <p:cTn id="29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135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17200" y="280440"/>
            <a:ext cx="4464000" cy="1167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Gotham Rounded Book"/>
              </a:rPr>
              <a:t>O_O</a:t>
            </a:r>
            <a:r>
              <a:rPr b="0" lang="en-US" sz="4800" spc="-1" strike="noStrike">
                <a:solidFill>
                  <a:srgbClr val="ffffff"/>
                </a:solidFill>
                <a:latin typeface="Gotham Rounded Bold"/>
              </a:rPr>
              <a:t>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337760" y="1284120"/>
            <a:ext cx="3782160" cy="14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Gotham Rounded Book"/>
              </a:rPr>
              <a:t>Jihadul Akbar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6" name="Picture 4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amount="-2000" colorTemp="6585" sat="94000"/>
                    </a14:imgEffect>
                  </a14:imgLayer>
                </a14:imgProps>
              </a:ext>
            </a:extLst>
          </a:blip>
          <a:srcRect l="7124" t="0" r="4639" b="0"/>
          <a:stretch/>
        </p:blipFill>
        <p:spPr>
          <a:xfrm>
            <a:off x="6131880" y="0"/>
            <a:ext cx="6050880" cy="6857640"/>
          </a:xfrm>
          <a:prstGeom prst="rect">
            <a:avLst/>
          </a:prstGeom>
          <a:ln>
            <a:noFill/>
          </a:ln>
          <a:effectLst>
            <a:outerShdw algn="tr" blurRad="50800" dir="81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177" name="CustomShape 3"/>
          <p:cNvSpPr/>
          <p:nvPr/>
        </p:nvSpPr>
        <p:spPr>
          <a:xfrm>
            <a:off x="1294560" y="2803320"/>
            <a:ext cx="3027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otham Rounded Book"/>
              </a:rPr>
              <a:t>jihadul4kbar@gmail.com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1316520" y="3555000"/>
            <a:ext cx="3879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otham Rounded Book"/>
              </a:rPr>
              <a:t>087864576745 / 085288939770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1381680" y="4164480"/>
            <a:ext cx="3818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otham Rounded Book"/>
              </a:rPr>
              <a:t>Mertak Mas Desa Barabali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otham Rounded Book"/>
              </a:rPr>
              <a:t>Kec. Batukliang Lombok Tengah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0" name="Picture 2" descr=""/>
          <p:cNvPicPr/>
          <p:nvPr/>
        </p:nvPicPr>
        <p:blipFill>
          <a:blip r:embed="rId3"/>
          <a:stretch/>
        </p:blipFill>
        <p:spPr>
          <a:xfrm>
            <a:off x="549360" y="2745360"/>
            <a:ext cx="497520" cy="497520"/>
          </a:xfrm>
          <a:prstGeom prst="rect">
            <a:avLst/>
          </a:prstGeom>
          <a:ln>
            <a:noFill/>
          </a:ln>
        </p:spPr>
      </p:pic>
      <p:pic>
        <p:nvPicPr>
          <p:cNvPr id="181" name="Picture 3" descr=""/>
          <p:cNvPicPr/>
          <p:nvPr/>
        </p:nvPicPr>
        <p:blipFill>
          <a:blip r:embed="rId4"/>
          <a:stretch/>
        </p:blipFill>
        <p:spPr>
          <a:xfrm>
            <a:off x="557640" y="4196160"/>
            <a:ext cx="415800" cy="566280"/>
          </a:xfrm>
          <a:prstGeom prst="rect">
            <a:avLst/>
          </a:prstGeom>
          <a:ln>
            <a:noFill/>
          </a:ln>
        </p:spPr>
      </p:pic>
      <p:pic>
        <p:nvPicPr>
          <p:cNvPr id="182" name="Picture 10" descr=""/>
          <p:cNvPicPr/>
          <p:nvPr/>
        </p:nvPicPr>
        <p:blipFill>
          <a:blip r:embed="rId5"/>
          <a:stretch/>
        </p:blipFill>
        <p:spPr>
          <a:xfrm>
            <a:off x="461520" y="3494160"/>
            <a:ext cx="588960" cy="588960"/>
          </a:xfrm>
          <a:prstGeom prst="rect">
            <a:avLst/>
          </a:prstGeom>
          <a:ln>
            <a:noFill/>
          </a:ln>
        </p:spPr>
      </p:pic>
      <p:pic>
        <p:nvPicPr>
          <p:cNvPr id="183" name="Picture 11" descr=""/>
          <p:cNvPicPr/>
          <p:nvPr/>
        </p:nvPicPr>
        <p:blipFill>
          <a:blip r:embed="rId6"/>
          <a:stretch/>
        </p:blipFill>
        <p:spPr>
          <a:xfrm>
            <a:off x="1394640" y="5235840"/>
            <a:ext cx="376200" cy="376200"/>
          </a:xfrm>
          <a:prstGeom prst="rect">
            <a:avLst/>
          </a:prstGeom>
          <a:ln>
            <a:noFill/>
          </a:ln>
        </p:spPr>
      </p:pic>
      <p:pic>
        <p:nvPicPr>
          <p:cNvPr id="184" name="Picture 12" descr=""/>
          <p:cNvPicPr/>
          <p:nvPr/>
        </p:nvPicPr>
        <p:blipFill>
          <a:blip r:embed="rId7"/>
          <a:stretch/>
        </p:blipFill>
        <p:spPr>
          <a:xfrm>
            <a:off x="2246400" y="5239800"/>
            <a:ext cx="401760" cy="401760"/>
          </a:xfrm>
          <a:prstGeom prst="rect">
            <a:avLst/>
          </a:prstGeom>
          <a:ln>
            <a:noFill/>
          </a:ln>
        </p:spPr>
      </p:pic>
      <p:pic>
        <p:nvPicPr>
          <p:cNvPr id="185" name="Picture 13" descr=""/>
          <p:cNvPicPr/>
          <p:nvPr/>
        </p:nvPicPr>
        <p:blipFill>
          <a:blip r:embed="rId8"/>
          <a:stretch/>
        </p:blipFill>
        <p:spPr>
          <a:xfrm>
            <a:off x="3049200" y="5185080"/>
            <a:ext cx="456480" cy="456480"/>
          </a:xfrm>
          <a:prstGeom prst="rect">
            <a:avLst/>
          </a:prstGeom>
          <a:ln>
            <a:noFill/>
          </a:ln>
        </p:spPr>
      </p:pic>
      <p:pic>
        <p:nvPicPr>
          <p:cNvPr id="186" name="Picture 14" descr=""/>
          <p:cNvPicPr/>
          <p:nvPr/>
        </p:nvPicPr>
        <p:blipFill>
          <a:blip r:embed="rId9"/>
          <a:stretch/>
        </p:blipFill>
        <p:spPr>
          <a:xfrm>
            <a:off x="3899520" y="5185080"/>
            <a:ext cx="413280" cy="413280"/>
          </a:xfrm>
          <a:prstGeom prst="rect">
            <a:avLst/>
          </a:prstGeom>
          <a:ln>
            <a:noFill/>
          </a:ln>
        </p:spPr>
      </p:pic>
      <p:sp>
        <p:nvSpPr>
          <p:cNvPr id="187" name="CustomShape 6"/>
          <p:cNvSpPr/>
          <p:nvPr/>
        </p:nvSpPr>
        <p:spPr>
          <a:xfrm>
            <a:off x="1144440" y="5882400"/>
            <a:ext cx="3565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otham Rounded Book"/>
              </a:rPr>
              <a:t>https://jihadul4kbar.github.io/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00" dur="indefinite" restart="never" nodeType="tmRoot">
          <p:childTnLst>
            <p:seq>
              <p:cTn id="301" dur="indefinite" nodeType="mainSeq">
                <p:childTnLst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6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3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5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8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0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5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6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1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4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9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0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1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4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6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1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2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3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1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2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3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6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1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2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3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ecc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3" descr=""/>
          <p:cNvPicPr/>
          <p:nvPr/>
        </p:nvPicPr>
        <p:blipFill>
          <a:blip r:embed="rId1"/>
          <a:stretch/>
        </p:blipFill>
        <p:spPr>
          <a:xfrm>
            <a:off x="5070960" y="2215440"/>
            <a:ext cx="2049840" cy="2049840"/>
          </a:xfrm>
          <a:prstGeom prst="rect">
            <a:avLst/>
          </a:prstGeom>
          <a:ln>
            <a:noFill/>
          </a:ln>
        </p:spPr>
      </p:pic>
      <p:sp>
        <p:nvSpPr>
          <p:cNvPr id="128" name="TextShape 1"/>
          <p:cNvSpPr txBox="1"/>
          <p:nvPr/>
        </p:nvSpPr>
        <p:spPr>
          <a:xfrm>
            <a:off x="838080" y="194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Gotham Rounded Medium"/>
              </a:rPr>
              <a:t>Profil Mata Kuliah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566520" y="4242240"/>
            <a:ext cx="5254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Gotham Rounded Bold"/>
              </a:rPr>
              <a:t> </a:t>
            </a:r>
            <a:r>
              <a:rPr b="1" lang="en-US" sz="3600" spc="-1" strike="noStrike">
                <a:solidFill>
                  <a:srgbClr val="ffffff"/>
                </a:solidFill>
                <a:latin typeface="Gotham Rounded Bold"/>
              </a:rPr>
              <a:t>Pemrograman Web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30" name="Picture 5" descr=""/>
          <p:cNvPicPr/>
          <p:nvPr/>
        </p:nvPicPr>
        <p:blipFill>
          <a:blip r:embed="rId2"/>
          <a:stretch/>
        </p:blipFill>
        <p:spPr>
          <a:xfrm>
            <a:off x="9133200" y="1690560"/>
            <a:ext cx="1069560" cy="1069560"/>
          </a:xfrm>
          <a:prstGeom prst="rect">
            <a:avLst/>
          </a:prstGeom>
          <a:ln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9248760" y="2893680"/>
            <a:ext cx="838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otham Rounded Book"/>
              </a:rPr>
              <a:t>3 SKS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2" name="Picture 8" descr=""/>
          <p:cNvPicPr/>
          <p:nvPr/>
        </p:nvPicPr>
        <p:blipFill>
          <a:blip r:embed="rId3"/>
          <a:stretch/>
        </p:blipFill>
        <p:spPr>
          <a:xfrm>
            <a:off x="9133200" y="3818880"/>
            <a:ext cx="1069560" cy="1069560"/>
          </a:xfrm>
          <a:prstGeom prst="rect">
            <a:avLst/>
          </a:prstGeom>
          <a:ln>
            <a:noFill/>
          </a:ln>
        </p:spPr>
      </p:pic>
      <p:sp>
        <p:nvSpPr>
          <p:cNvPr id="133" name="CustomShape 4"/>
          <p:cNvSpPr/>
          <p:nvPr/>
        </p:nvSpPr>
        <p:spPr>
          <a:xfrm>
            <a:off x="8850600" y="5022360"/>
            <a:ext cx="1568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otham Rounded Book"/>
              </a:rPr>
              <a:t>Semester IV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4" name="Picture 10" descr=""/>
          <p:cNvPicPr/>
          <p:nvPr/>
        </p:nvPicPr>
        <p:blipFill>
          <a:blip r:embed="rId4"/>
          <a:stretch/>
        </p:blipFill>
        <p:spPr>
          <a:xfrm>
            <a:off x="1851120" y="1690560"/>
            <a:ext cx="1141200" cy="1141200"/>
          </a:xfrm>
          <a:prstGeom prst="rect">
            <a:avLst/>
          </a:prstGeom>
          <a:ln>
            <a:noFill/>
          </a:ln>
        </p:spPr>
      </p:pic>
      <p:sp>
        <p:nvSpPr>
          <p:cNvPr id="135" name="CustomShape 5"/>
          <p:cNvSpPr/>
          <p:nvPr/>
        </p:nvSpPr>
        <p:spPr>
          <a:xfrm>
            <a:off x="1619280" y="2893680"/>
            <a:ext cx="1788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otham Rounded Book"/>
              </a:rPr>
              <a:t>16 Pertemuan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6" name="Picture 12" descr=""/>
          <p:cNvPicPr/>
          <p:nvPr/>
        </p:nvPicPr>
        <p:blipFill>
          <a:blip r:embed="rId5"/>
          <a:stretch/>
        </p:blipFill>
        <p:spPr>
          <a:xfrm>
            <a:off x="1851120" y="3818880"/>
            <a:ext cx="1054440" cy="1054440"/>
          </a:xfrm>
          <a:prstGeom prst="rect">
            <a:avLst/>
          </a:prstGeom>
          <a:ln>
            <a:noFill/>
          </a:ln>
        </p:spPr>
      </p:pic>
      <p:pic>
        <p:nvPicPr>
          <p:cNvPr id="137" name="Picture 13" descr=""/>
          <p:cNvPicPr/>
          <p:nvPr/>
        </p:nvPicPr>
        <p:blipFill>
          <a:blip r:embed="rId6"/>
          <a:stretch/>
        </p:blipFill>
        <p:spPr>
          <a:xfrm>
            <a:off x="5598000" y="5293440"/>
            <a:ext cx="995400" cy="995400"/>
          </a:xfrm>
          <a:prstGeom prst="rect">
            <a:avLst/>
          </a:prstGeom>
          <a:ln>
            <a:noFill/>
          </a:ln>
        </p:spPr>
      </p:pic>
      <p:sp>
        <p:nvSpPr>
          <p:cNvPr id="138" name="CustomShape 6"/>
          <p:cNvSpPr/>
          <p:nvPr/>
        </p:nvSpPr>
        <p:spPr>
          <a:xfrm>
            <a:off x="1619280" y="5022360"/>
            <a:ext cx="1644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otham Rounded Book"/>
              </a:rPr>
              <a:t>UTS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otham Rounded Book"/>
              </a:rPr>
              <a:t>Pertemuan 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5291280" y="6247080"/>
            <a:ext cx="16092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Gotham Rounded Book"/>
              </a:rPr>
              <a:t>UAS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Gotham Rounded Book"/>
              </a:rPr>
              <a:t>Pertemuan 16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 rot="20492400">
            <a:off x="7126560" y="2509200"/>
            <a:ext cx="1749600" cy="300960"/>
          </a:xfrm>
          <a:prstGeom prst="rightArrow">
            <a:avLst>
              <a:gd name="adj1" fmla="val 50000"/>
              <a:gd name="adj2" fmla="val 229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 rot="897000">
            <a:off x="7101000" y="3858120"/>
            <a:ext cx="1769040" cy="300960"/>
          </a:xfrm>
          <a:prstGeom prst="rightArrow">
            <a:avLst>
              <a:gd name="adj1" fmla="val 50000"/>
              <a:gd name="adj2" fmla="val 229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0"/>
          <p:cNvSpPr/>
          <p:nvPr/>
        </p:nvSpPr>
        <p:spPr>
          <a:xfrm flipH="1" rot="1228800">
            <a:off x="3242880" y="2539440"/>
            <a:ext cx="1769040" cy="300960"/>
          </a:xfrm>
          <a:prstGeom prst="rightArrow">
            <a:avLst>
              <a:gd name="adj1" fmla="val 50000"/>
              <a:gd name="adj2" fmla="val 229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1"/>
          <p:cNvSpPr/>
          <p:nvPr/>
        </p:nvSpPr>
        <p:spPr>
          <a:xfrm flipH="1" rot="20703000">
            <a:off x="3254760" y="3850200"/>
            <a:ext cx="1769040" cy="300600"/>
          </a:xfrm>
          <a:prstGeom prst="rightArrow">
            <a:avLst>
              <a:gd name="adj1" fmla="val 50000"/>
              <a:gd name="adj2" fmla="val 229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12"/>
          <p:cNvSpPr/>
          <p:nvPr/>
        </p:nvSpPr>
        <p:spPr>
          <a:xfrm flipH="1" rot="16200000">
            <a:off x="5925960" y="4908600"/>
            <a:ext cx="340560" cy="300960"/>
          </a:xfrm>
          <a:prstGeom prst="rightArrow">
            <a:avLst>
              <a:gd name="adj1" fmla="val 50000"/>
              <a:gd name="adj2" fmla="val 229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2" dur="indefinite" restart="never" nodeType="tmRoot">
          <p:childTnLst>
            <p:seq>
              <p:cTn id="23" dur="indefinite" nodeType="mainSeq">
                <p:childTnLst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98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Gotham Rounded Bold"/>
              </a:rPr>
              <a:t>Evaluasi &amp; Penilaian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46" name="Chart 15"/>
          <p:cNvGraphicFramePr/>
          <p:nvPr/>
        </p:nvGraphicFramePr>
        <p:xfrm>
          <a:off x="495360" y="1371960"/>
          <a:ext cx="11201040" cy="497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2" descr=""/>
          <p:cNvPicPr/>
          <p:nvPr/>
        </p:nvPicPr>
        <p:blipFill>
          <a:blip r:embed="rId1"/>
          <a:srcRect l="0" t="4428" r="3501" b="12523"/>
          <a:stretch/>
        </p:blipFill>
        <p:spPr>
          <a:xfrm>
            <a:off x="0" y="0"/>
            <a:ext cx="12191760" cy="6838560"/>
          </a:xfrm>
          <a:prstGeom prst="rect">
            <a:avLst/>
          </a:prstGeom>
          <a:ln>
            <a:noFill/>
          </a:ln>
        </p:spPr>
      </p:pic>
      <p:sp>
        <p:nvSpPr>
          <p:cNvPr id="148" name="TextShape 1"/>
          <p:cNvSpPr txBox="1"/>
          <p:nvPr/>
        </p:nvSpPr>
        <p:spPr>
          <a:xfrm>
            <a:off x="228600" y="4286160"/>
            <a:ext cx="9143640" cy="2152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Gotham Rounded Bold"/>
              </a:rPr>
              <a:t>PERATURAN </a:t>
            </a:r>
            <a:br/>
            <a:r>
              <a:rPr b="1" lang="en-US" sz="6000" spc="-1" strike="noStrike">
                <a:solidFill>
                  <a:srgbClr val="ffffff"/>
                </a:solidFill>
                <a:latin typeface="Gotham Rounded Bold"/>
              </a:rPr>
              <a:t>PERKULIAHAN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40" dur="indefinite" restart="never" nodeType="tmRoot">
          <p:childTnLst>
            <p:seq>
              <p:cTn id="141" dur="indefinite" nodeType="mainSeq">
                <p:childTnLst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49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32640" y="1685520"/>
            <a:ext cx="5596920" cy="2719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Gotham Rounded Bold"/>
              </a:rPr>
              <a:t>BERPAKAIAN RAPI DAN SOPAN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0" name="Picture 5" descr=""/>
          <p:cNvPicPr/>
          <p:nvPr/>
        </p:nvPicPr>
        <p:blipFill>
          <a:blip r:embed="rId1"/>
          <a:srcRect l="5456" t="0" r="3029" b="0"/>
          <a:stretch/>
        </p:blipFill>
        <p:spPr>
          <a:xfrm>
            <a:off x="5929920" y="0"/>
            <a:ext cx="627588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9" dur="indefinite" restart="never" nodeType="tmRoot">
          <p:childTnLst>
            <p:seq>
              <p:cTn id="150" dur="indefinite" nodeType="mainSeq">
                <p:childTnLst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1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1c4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0"/>
            <a:ext cx="6150960" cy="6857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TextShape 2"/>
          <p:cNvSpPr txBox="1"/>
          <p:nvPr/>
        </p:nvSpPr>
        <p:spPr>
          <a:xfrm>
            <a:off x="2697480" y="128520"/>
            <a:ext cx="69080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6000" spc="-1" strike="noStrike">
                <a:solidFill>
                  <a:srgbClr val="e74c3c"/>
                </a:solidFill>
                <a:latin typeface="Gotham Rounded Bold"/>
              </a:rPr>
              <a:t>HANDPHONE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3" name="Picture 6" descr=""/>
          <p:cNvPicPr/>
          <p:nvPr/>
        </p:nvPicPr>
        <p:blipFill>
          <a:blip r:embed="rId1"/>
          <a:stretch/>
        </p:blipFill>
        <p:spPr>
          <a:xfrm>
            <a:off x="5104800" y="1582920"/>
            <a:ext cx="2092680" cy="2092680"/>
          </a:xfrm>
          <a:prstGeom prst="rect">
            <a:avLst/>
          </a:prstGeom>
          <a:ln>
            <a:noFill/>
          </a:ln>
        </p:spPr>
      </p:pic>
      <p:pic>
        <p:nvPicPr>
          <p:cNvPr id="154" name="Picture 7" descr=""/>
          <p:cNvPicPr/>
          <p:nvPr/>
        </p:nvPicPr>
        <p:blipFill>
          <a:blip r:embed="rId2"/>
          <a:stretch/>
        </p:blipFill>
        <p:spPr>
          <a:xfrm>
            <a:off x="507240" y="4018320"/>
            <a:ext cx="2382120" cy="23821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4731480" y="4018320"/>
            <a:ext cx="2839320" cy="2839320"/>
          </a:xfrm>
          <a:prstGeom prst="rect">
            <a:avLst/>
          </a:prstGeom>
          <a:ln>
            <a:noFill/>
          </a:ln>
        </p:spPr>
      </p:pic>
      <p:pic>
        <p:nvPicPr>
          <p:cNvPr id="156" name="Picture 9" descr=""/>
          <p:cNvPicPr/>
          <p:nvPr/>
        </p:nvPicPr>
        <p:blipFill>
          <a:blip r:embed="rId4"/>
          <a:stretch/>
        </p:blipFill>
        <p:spPr>
          <a:xfrm>
            <a:off x="8562240" y="3768480"/>
            <a:ext cx="3407760" cy="340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4" dur="indefinite" restart="never" nodeType="tmRoot">
          <p:childTnLst>
            <p:seq>
              <p:cTn id="165" dur="indefinite" nodeType="mainSeq">
                <p:childTnLst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6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3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7e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852160" y="2078280"/>
            <a:ext cx="5801760" cy="30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6000" spc="-148" strike="noStrike">
                <a:solidFill>
                  <a:srgbClr val="ffffff"/>
                </a:solidFill>
                <a:latin typeface="Gotham Rounded Book"/>
              </a:rPr>
              <a:t>15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6000" spc="-148" strike="noStrike">
                <a:solidFill>
                  <a:srgbClr val="ffffff"/>
                </a:solidFill>
                <a:latin typeface="Gotham Rounded Book"/>
              </a:rPr>
              <a:t>MENIT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58" name="Picture 4" descr=""/>
          <p:cNvPicPr/>
          <p:nvPr/>
        </p:nvPicPr>
        <p:blipFill>
          <a:blip r:embed="rId1"/>
          <a:stretch/>
        </p:blipFill>
        <p:spPr>
          <a:xfrm>
            <a:off x="501120" y="798840"/>
            <a:ext cx="5121000" cy="512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0" dur="indefinite" restart="never" nodeType="tmRoot">
          <p:childTnLst>
            <p:seq>
              <p:cTn id="201" dur="indefinite" nodeType="mainSeq">
                <p:childTnLst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6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3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4c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4" descr=""/>
          <p:cNvPicPr/>
          <p:nvPr/>
        </p:nvPicPr>
        <p:blipFill>
          <a:blip r:embed="rId1"/>
          <a:stretch/>
        </p:blipFill>
        <p:spPr>
          <a:xfrm>
            <a:off x="1264320" y="1586520"/>
            <a:ext cx="3171960" cy="3171960"/>
          </a:xfrm>
          <a:prstGeom prst="rect">
            <a:avLst/>
          </a:prstGeom>
          <a:ln>
            <a:noFill/>
          </a:ln>
        </p:spPr>
      </p:pic>
      <p:sp>
        <p:nvSpPr>
          <p:cNvPr id="160" name="CustomShape 1"/>
          <p:cNvSpPr/>
          <p:nvPr/>
        </p:nvSpPr>
        <p:spPr>
          <a:xfrm>
            <a:off x="5084640" y="2823120"/>
            <a:ext cx="7107120" cy="17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2800" spc="-1" strike="noStrike">
                <a:solidFill>
                  <a:srgbClr val="ffffff"/>
                </a:solidFill>
                <a:latin typeface="Gotham Rounded Bold"/>
              </a:rPr>
              <a:t>Email yang jelas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2800" spc="-1" strike="noStrike">
                <a:solidFill>
                  <a:srgbClr val="ffffff"/>
                </a:solidFill>
                <a:latin typeface="Gotham Rounded Bold"/>
              </a:rPr>
              <a:t>Subject matakuliah_kelas_subject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en-US" sz="2800" spc="-1" strike="noStrike">
                <a:solidFill>
                  <a:srgbClr val="ffffff"/>
                </a:solidFill>
                <a:latin typeface="Gotham Rounded Bold"/>
              </a:rPr>
              <a:t>Nama, NIM, kelas, Matakuliah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16" dur="indefinite" restart="never" nodeType="tmRoot">
          <p:childTnLst>
            <p:seq>
              <p:cTn id="217" dur="indefinite" nodeType="mainSeq">
                <p:childTnLst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646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4" descr=""/>
          <p:cNvPicPr/>
          <p:nvPr/>
        </p:nvPicPr>
        <p:blipFill>
          <a:blip r:embed="rId1"/>
          <a:stretch/>
        </p:blipFill>
        <p:spPr>
          <a:xfrm>
            <a:off x="3751200" y="-292320"/>
            <a:ext cx="5202000" cy="520200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1815120" y="4910040"/>
            <a:ext cx="90745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14440" indent="-51408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Gotham Rounded Book"/>
              </a:rPr>
              <a:t>Mahasiwa Wajib Memiliki Akun Github atua GitLab</a:t>
            </a:r>
            <a:endParaRPr b="0" lang="en-US" sz="24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Gotham Rounded Book"/>
              </a:rPr>
              <a:t>Sebagai Tempat Menyimpan Tugas dan Latihan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32" dur="indefinite" restart="never" nodeType="tmRoot">
          <p:childTnLst>
            <p:seq>
              <p:cTn id="233" dur="indefinite" nodeType="mainSeq">
                <p:childTnLst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6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7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Application>LibreOffice/6.0.6.2$Linux_X86_64 LibreOffice_project/00m0$Build-2</Application>
  <Words>120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2018-03-02T07:29:44Z</dcterms:created>
  <dc:creator>Windows User</dc:creator>
  <dc:description/>
  <dc:language>en-US</dc:language>
  <cp:lastModifiedBy/>
  <dcterms:modified xsi:type="dcterms:W3CDTF">2019-03-15T14:13:59Z</dcterms:modified>
  <cp:revision>30</cp:revision>
  <dc:subject/>
  <dc:title>Pemrogaraman Web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