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8" r:id="rId11"/>
    <p:sldId id="279" r:id="rId12"/>
    <p:sldId id="267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6E1"/>
    <a:srgbClr val="36899A"/>
    <a:srgbClr val="005E9C"/>
    <a:srgbClr val="0CAEE0"/>
    <a:srgbClr val="FF9800"/>
    <a:srgbClr val="090102"/>
    <a:srgbClr val="E69A4F"/>
    <a:srgbClr val="D37F03"/>
    <a:srgbClr val="2F2F2F"/>
    <a:srgbClr val="E3E3E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-52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18E4-E138-4BC6-AD40-00080143DC2A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4A4-3F7F-47F0-9AC3-8C871016E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882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18E4-E138-4BC6-AD40-00080143DC2A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4A4-3F7F-47F0-9AC3-8C871016E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65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18E4-E138-4BC6-AD40-00080143DC2A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4A4-3F7F-47F0-9AC3-8C871016E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4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18E4-E138-4BC6-AD40-00080143DC2A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4A4-3F7F-47F0-9AC3-8C871016E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059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18E4-E138-4BC6-AD40-00080143DC2A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4A4-3F7F-47F0-9AC3-8C871016E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762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18E4-E138-4BC6-AD40-00080143DC2A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4A4-3F7F-47F0-9AC3-8C871016E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228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18E4-E138-4BC6-AD40-00080143DC2A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4A4-3F7F-47F0-9AC3-8C871016E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263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18E4-E138-4BC6-AD40-00080143DC2A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4A4-3F7F-47F0-9AC3-8C871016E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028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18E4-E138-4BC6-AD40-00080143DC2A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4A4-3F7F-47F0-9AC3-8C871016E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876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18E4-E138-4BC6-AD40-00080143DC2A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4A4-3F7F-47F0-9AC3-8C871016E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19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18E4-E138-4BC6-AD40-00080143DC2A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4A4-3F7F-47F0-9AC3-8C871016E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861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D18E4-E138-4BC6-AD40-00080143DC2A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B4A4-3F7F-47F0-9AC3-8C871016E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541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Gotham Rounded Bold" pitchFamily="50" charset="0"/>
              </a:rPr>
              <a:t>DESAIN WEB</a:t>
            </a:r>
            <a:endParaRPr lang="en-US" sz="5400" dirty="0">
              <a:solidFill>
                <a:srgbClr val="FF0000"/>
              </a:solidFill>
              <a:latin typeface="Gotham Rounded Bold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b="1" dirty="0" err="1" smtClean="0">
                <a:latin typeface="Gotham Rounded Book" pitchFamily="50" charset="0"/>
              </a:rPr>
              <a:t>Jihadul</a:t>
            </a:r>
            <a:r>
              <a:rPr lang="en-US" sz="3600" b="1" dirty="0" smtClean="0">
                <a:latin typeface="Gotham Rounded Book" pitchFamily="50" charset="0"/>
              </a:rPr>
              <a:t> Akbar</a:t>
            </a:r>
          </a:p>
          <a:p>
            <a:r>
              <a:rPr lang="en-US" dirty="0" err="1" smtClean="0">
                <a:latin typeface="Gotham Rounded Book" pitchFamily="50" charset="0"/>
              </a:rPr>
              <a:t>Persiapan</a:t>
            </a:r>
            <a:r>
              <a:rPr lang="en-US" dirty="0" smtClean="0">
                <a:latin typeface="Gotham Rounded Book" pitchFamily="50" charset="0"/>
              </a:rPr>
              <a:t> </a:t>
            </a:r>
            <a:r>
              <a:rPr lang="en-US" dirty="0" err="1" smtClean="0">
                <a:latin typeface="Gotham Rounded Book" pitchFamily="50" charset="0"/>
              </a:rPr>
              <a:t>dan</a:t>
            </a:r>
            <a:r>
              <a:rPr lang="en-US" dirty="0" smtClean="0">
                <a:latin typeface="Gotham Rounded Book" pitchFamily="50" charset="0"/>
              </a:rPr>
              <a:t> </a:t>
            </a:r>
            <a:r>
              <a:rPr lang="en-US" dirty="0" err="1" smtClean="0">
                <a:latin typeface="Gotham Rounded Book" pitchFamily="50" charset="0"/>
              </a:rPr>
              <a:t>Pengenalan</a:t>
            </a:r>
            <a:r>
              <a:rPr lang="en-US" dirty="0" smtClean="0">
                <a:latin typeface="Gotham Rounded Book" pitchFamily="50" charset="0"/>
              </a:rPr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xmlns="" val="399687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latin typeface="Gotham Rounded Book" pitchFamily="50" charset="0"/>
              </a:rPr>
              <a:t>What is HTML?</a:t>
            </a:r>
            <a:endParaRPr lang="id-ID" dirty="0">
              <a:latin typeface="Gotham Rounded Book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otham Rounded Book" pitchFamily="50" charset="0"/>
              </a:rPr>
              <a:t>HTML stands for Hyper Text Markup Language</a:t>
            </a:r>
          </a:p>
          <a:p>
            <a:r>
              <a:rPr lang="en-US" dirty="0" smtClean="0">
                <a:latin typeface="Gotham Rounded Book" pitchFamily="50" charset="0"/>
              </a:rPr>
              <a:t>HTML describes the structure of Web pages using markup</a:t>
            </a:r>
          </a:p>
          <a:p>
            <a:r>
              <a:rPr lang="en-US" dirty="0" smtClean="0">
                <a:latin typeface="Gotham Rounded Book" pitchFamily="50" charset="0"/>
              </a:rPr>
              <a:t>HTML elements are the building blocks of HTML pages</a:t>
            </a:r>
          </a:p>
          <a:p>
            <a:r>
              <a:rPr lang="en-US" dirty="0" smtClean="0">
                <a:latin typeface="Gotham Rounded Book" pitchFamily="50" charset="0"/>
              </a:rPr>
              <a:t>HTML elements are represented by tags</a:t>
            </a:r>
          </a:p>
          <a:p>
            <a:r>
              <a:rPr lang="en-US" dirty="0" smtClean="0">
                <a:latin typeface="Gotham Rounded Book" pitchFamily="50" charset="0"/>
              </a:rPr>
              <a:t>HTML tags label pieces of content such as "heading", "paragraph", "table", and so on</a:t>
            </a:r>
          </a:p>
          <a:p>
            <a:r>
              <a:rPr lang="en-US" dirty="0" smtClean="0">
                <a:latin typeface="Gotham Rounded Book" pitchFamily="50" charset="0"/>
              </a:rPr>
              <a:t>Browsers do not display the HTML tags, but use them to render the content of the page</a:t>
            </a:r>
            <a:endParaRPr lang="en-US" dirty="0">
              <a:latin typeface="Gotham Rounded Book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87403" y="6277820"/>
            <a:ext cx="4867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i="1" dirty="0" smtClean="0"/>
              <a:t>https://www.w3schools.com/html/html_intro.asp</a:t>
            </a:r>
            <a:endParaRPr lang="id-ID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017" y="1509485"/>
            <a:ext cx="12008454" cy="3817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886200" y="350612"/>
            <a:ext cx="5388429" cy="92664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tham Rounded Book" pitchFamily="50" charset="0"/>
                <a:ea typeface="+mj-ea"/>
                <a:cs typeface="+mj-cs"/>
              </a:rPr>
              <a:t>Version HTML?</a:t>
            </a:r>
            <a:endParaRPr kumimoji="0" lang="id-ID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otham Rounded Book" pitchFamily="50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87403" y="6277820"/>
            <a:ext cx="4867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i="1" dirty="0" smtClean="0"/>
              <a:t>https://www.w3schools.com/html/html_intro.asp</a:t>
            </a:r>
            <a:endParaRPr lang="id-ID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963" y="1581138"/>
            <a:ext cx="6682224" cy="41366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90891" y="738130"/>
            <a:ext cx="5278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Gotham Rounded Light" pitchFamily="50" charset="0"/>
              </a:rPr>
              <a:t>Web Browser</a:t>
            </a:r>
            <a:endParaRPr lang="en-US" sz="6000" dirty="0">
              <a:latin typeface="Gotham Rounded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47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436"/>
          <a:stretch/>
        </p:blipFill>
        <p:spPr>
          <a:xfrm>
            <a:off x="-22578" y="0"/>
            <a:ext cx="12214578" cy="6496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155" y="363595"/>
            <a:ext cx="4416845" cy="1156733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tham Rounded Light" pitchFamily="50" charset="0"/>
              </a:rPr>
              <a:t>Perkembangan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tham Rounded Light" pitchFamily="50" charset="0"/>
              </a:rPr>
              <a:t> </a:t>
            </a:r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tham Rounded Light" pitchFamily="50" charset="0"/>
              </a:rPr>
              <a:t>Teknologi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tham Rounded Light" pitchFamily="50" charset="0"/>
              </a:rPr>
              <a:t> Internet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tham Rounded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1124" y="6518485"/>
            <a:ext cx="3620876" cy="3135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http://www.evolutionoftheweb.com/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608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91377" y="459343"/>
            <a:ext cx="3285068" cy="32850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1049"/>
          <a:stretch/>
        </p:blipFill>
        <p:spPr>
          <a:xfrm>
            <a:off x="2690114" y="3443109"/>
            <a:ext cx="2389886" cy="316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70045" y="3367961"/>
            <a:ext cx="2336799" cy="323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99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70" y="1146175"/>
            <a:ext cx="1571097" cy="39180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2138" y="5271911"/>
            <a:ext cx="1819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Gotham Rounded Light" pitchFamily="50" charset="0"/>
              </a:rPr>
              <a:t>HTML</a:t>
            </a:r>
            <a:endParaRPr lang="en-US" sz="4400" dirty="0">
              <a:latin typeface="Gotham Rounded Light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501" y="1562804"/>
            <a:ext cx="3529651" cy="32688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3381" y="1562804"/>
            <a:ext cx="3167063" cy="3436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7820" y="5249333"/>
            <a:ext cx="1317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Gotham Rounded Light" pitchFamily="50" charset="0"/>
              </a:rPr>
              <a:t>CSS</a:t>
            </a:r>
            <a:endParaRPr lang="en-US" sz="4400" dirty="0">
              <a:latin typeface="Gotham Rounded Light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78665" y="5283200"/>
            <a:ext cx="30126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latin typeface="Gotham Rounded Light" pitchFamily="50" charset="0"/>
              </a:rPr>
              <a:t>Javascript</a:t>
            </a:r>
            <a:endParaRPr lang="en-US" sz="4400" dirty="0">
              <a:latin typeface="Gotham Rounded Light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03727" y="2812502"/>
            <a:ext cx="534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Gotham Rounded Light" pitchFamily="50" charset="0"/>
              </a:rPr>
              <a:t>+</a:t>
            </a:r>
            <a:endParaRPr lang="en-US" sz="4400" dirty="0">
              <a:latin typeface="Gotham Rounded Light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46706" y="2812502"/>
            <a:ext cx="534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Gotham Rounded Light" pitchFamily="50" charset="0"/>
              </a:rPr>
              <a:t>+</a:t>
            </a:r>
            <a:endParaRPr lang="en-US" sz="4400" dirty="0">
              <a:latin typeface="Gotham Rounded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49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77" y="85015"/>
            <a:ext cx="9468496" cy="677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9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29" y="-36728"/>
            <a:ext cx="10921962" cy="689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040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otham Rounded Book" pitchFamily="50" charset="0"/>
              </a:rPr>
              <a:t>&lt; Let’s Code &gt; </a:t>
            </a:r>
            <a:endParaRPr lang="en-US" dirty="0">
              <a:latin typeface="Gotham Rounded Book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Gotham Rounded Book" pitchFamily="50" charset="0"/>
              </a:rPr>
              <a:t>Hello World</a:t>
            </a:r>
            <a:endParaRPr lang="en-US" dirty="0">
              <a:latin typeface="Gotham Rounded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4633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79274" y="5347999"/>
            <a:ext cx="4641273" cy="7757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9800"/>
                </a:solidFill>
                <a:latin typeface="Gotham Rounded Book" pitchFamily="50" charset="0"/>
              </a:rPr>
              <a:t>Sublime Text 3</a:t>
            </a:r>
            <a:endParaRPr lang="en-US" dirty="0">
              <a:solidFill>
                <a:srgbClr val="FF9800"/>
              </a:solidFill>
              <a:latin typeface="Gotham Rounded Book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63292" y="1336964"/>
            <a:ext cx="3581399" cy="35813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57199" y="6310264"/>
            <a:ext cx="3636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i="1" dirty="0" smtClean="0">
                <a:solidFill>
                  <a:srgbClr val="FDF6E1"/>
                </a:solidFill>
                <a:latin typeface="Gotham Rounded Book" pitchFamily="50" charset="0"/>
              </a:rPr>
              <a:t>https://www.sublimetext.com/</a:t>
            </a:r>
            <a:endParaRPr lang="id-ID" dirty="0">
              <a:solidFill>
                <a:srgbClr val="FDF6E1"/>
              </a:solidFill>
              <a:latin typeface="Gotham Rounded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765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Gotham Rounded Bold" pitchFamily="50" charset="0"/>
              </a:rPr>
              <a:t>Cakupan</a:t>
            </a:r>
            <a:r>
              <a:rPr lang="en-US" dirty="0" smtClean="0">
                <a:latin typeface="Gotham Rounded Bold" pitchFamily="50" charset="0"/>
              </a:rPr>
              <a:t> </a:t>
            </a:r>
            <a:r>
              <a:rPr lang="en-US" dirty="0" err="1" smtClean="0">
                <a:latin typeface="Gotham Rounded Bold" pitchFamily="50" charset="0"/>
              </a:rPr>
              <a:t>Materi</a:t>
            </a:r>
            <a:r>
              <a:rPr lang="en-US" dirty="0" smtClean="0">
                <a:latin typeface="Gotham Rounded Bold" pitchFamily="50" charset="0"/>
              </a:rPr>
              <a:t> </a:t>
            </a:r>
            <a:endParaRPr lang="en-US" dirty="0">
              <a:latin typeface="Gotham Rounded Bold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Persiapan</a:t>
            </a:r>
            <a:r>
              <a:rPr lang="en-US" dirty="0" smtClean="0"/>
              <a:t> </a:t>
            </a:r>
            <a:r>
              <a:rPr lang="en-US" dirty="0" err="1" smtClean="0"/>
              <a:t>Sofware</a:t>
            </a:r>
            <a:r>
              <a:rPr lang="en-US" dirty="0" smtClean="0"/>
              <a:t> yang di </a:t>
            </a:r>
            <a:r>
              <a:rPr lang="en-US" dirty="0" err="1" smtClean="0"/>
              <a:t>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praktik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endParaRPr lang="en-US" dirty="0" smtClean="0"/>
          </a:p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Sejarah</a:t>
            </a:r>
            <a:r>
              <a:rPr lang="en-US" dirty="0" smtClean="0"/>
              <a:t> HTML</a:t>
            </a:r>
          </a:p>
          <a:p>
            <a:r>
              <a:rPr lang="en-US" dirty="0" err="1" smtClean="0"/>
              <a:t>Struktur</a:t>
            </a:r>
            <a:r>
              <a:rPr lang="en-US" dirty="0" smtClean="0"/>
              <a:t> HTML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2521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A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059383" y="5375708"/>
            <a:ext cx="4641273" cy="7757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5E9C"/>
                </a:solidFill>
                <a:latin typeface="Gotham Rounded Book" pitchFamily="50" charset="0"/>
              </a:rPr>
              <a:t>namafile.html</a:t>
            </a:r>
            <a:endParaRPr lang="en-US" b="1" dirty="0">
              <a:solidFill>
                <a:srgbClr val="005E9C"/>
              </a:solidFill>
              <a:latin typeface="Gotham Rounded Book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449" y="445342"/>
            <a:ext cx="4250316" cy="49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2926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2073"/>
          </a:xfrm>
        </p:spPr>
        <p:txBody>
          <a:bodyPr/>
          <a:lstStyle/>
          <a:p>
            <a:r>
              <a:rPr lang="en-US" dirty="0" err="1" smtClean="0">
                <a:latin typeface="Gotham Rounded Light" pitchFamily="50" charset="0"/>
              </a:rPr>
              <a:t>kerangaka</a:t>
            </a:r>
            <a:endParaRPr lang="en-US" dirty="0">
              <a:latin typeface="Gotham Rounded Light" pitchFamily="50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881602"/>
            <a:ext cx="9144000" cy="1655762"/>
          </a:xfrm>
        </p:spPr>
        <p:txBody>
          <a:bodyPr>
            <a:noAutofit/>
          </a:bodyPr>
          <a:lstStyle/>
          <a:p>
            <a:r>
              <a:rPr lang="en-US" sz="16600" b="1" dirty="0" smtClean="0">
                <a:latin typeface="Courier New" pitchFamily="49" charset="0"/>
                <a:cs typeface="Courier New" pitchFamily="49" charset="0"/>
              </a:rPr>
              <a:t>&lt;HTML&gt;</a:t>
            </a:r>
            <a:endParaRPr lang="en-US" sz="16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6404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990" y="0"/>
            <a:ext cx="1188280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88788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72050" y="1752600"/>
            <a:ext cx="2515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dirty="0" smtClean="0">
                <a:latin typeface="Gotham Rounded Book" pitchFamily="50" charset="0"/>
              </a:rPr>
              <a:t>bagian</a:t>
            </a:r>
            <a:endParaRPr lang="id-ID" sz="5400" dirty="0">
              <a:latin typeface="Gotham Rounded Book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2571750"/>
            <a:ext cx="785022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600" b="1" dirty="0" smtClean="0">
                <a:latin typeface="Courier New" pitchFamily="49" charset="0"/>
                <a:ea typeface="Gulim" pitchFamily="34" charset="-127"/>
                <a:cs typeface="Courier New" pitchFamily="49" charset="0"/>
              </a:rPr>
              <a:t>&lt;head&gt;</a:t>
            </a:r>
            <a:endParaRPr lang="id-ID" sz="16600" b="1" dirty="0">
              <a:latin typeface="Courier New" pitchFamily="49" charset="0"/>
              <a:ea typeface="Gulim" pitchFamily="34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1565" y="406399"/>
            <a:ext cx="106489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 smtClean="0">
                <a:latin typeface="Gotham Rounded Book" pitchFamily="50" charset="0"/>
              </a:rPr>
              <a:t>- Judul halaman</a:t>
            </a:r>
          </a:p>
          <a:p>
            <a:r>
              <a:rPr lang="id-ID" sz="4400" dirty="0" smtClean="0">
                <a:latin typeface="Gotham Rounded Book" pitchFamily="50" charset="0"/>
              </a:rPr>
              <a:t>	</a:t>
            </a:r>
            <a:r>
              <a:rPr lang="id-ID" sz="4400" b="1" dirty="0" smtClean="0">
                <a:latin typeface="Gotham Rounded Book" pitchFamily="50" charset="0"/>
              </a:rPr>
              <a:t>&lt;title&gt;&lt;/title&gt; </a:t>
            </a:r>
          </a:p>
          <a:p>
            <a:pPr>
              <a:buFontTx/>
              <a:buChar char="-"/>
            </a:pPr>
            <a:r>
              <a:rPr lang="id-ID" sz="4400" dirty="0" smtClean="0">
                <a:latin typeface="Gotham Rounded Book" pitchFamily="50" charset="0"/>
              </a:rPr>
              <a:t> CSS </a:t>
            </a:r>
          </a:p>
          <a:p>
            <a:r>
              <a:rPr lang="id-ID" sz="4400" dirty="0" smtClean="0">
                <a:latin typeface="Gotham Rounded Book" pitchFamily="50" charset="0"/>
              </a:rPr>
              <a:t>	</a:t>
            </a:r>
            <a:r>
              <a:rPr lang="id-ID" sz="4400" b="1" dirty="0" smtClean="0">
                <a:latin typeface="Gotham Rounded Book" pitchFamily="50" charset="0"/>
              </a:rPr>
              <a:t>&lt;style&gt;&lt;/style&gt;</a:t>
            </a:r>
          </a:p>
          <a:p>
            <a:pPr>
              <a:buFontTx/>
              <a:buChar char="-"/>
            </a:pPr>
            <a:r>
              <a:rPr lang="id-ID" sz="4400" dirty="0" smtClean="0">
                <a:latin typeface="Gotham Rounded Book" pitchFamily="50" charset="0"/>
              </a:rPr>
              <a:t> Javascript</a:t>
            </a:r>
          </a:p>
          <a:p>
            <a:r>
              <a:rPr lang="id-ID" sz="4400" dirty="0" smtClean="0">
                <a:latin typeface="Gotham Rounded Book" pitchFamily="50" charset="0"/>
              </a:rPr>
              <a:t>	</a:t>
            </a:r>
            <a:r>
              <a:rPr lang="id-ID" sz="4400" b="1" dirty="0" smtClean="0">
                <a:latin typeface="Gotham Rounded Book" pitchFamily="50" charset="0"/>
              </a:rPr>
              <a:t>&lt;script&gt;&lt;/script&gt; </a:t>
            </a:r>
          </a:p>
          <a:p>
            <a:pPr>
              <a:buFontTx/>
              <a:buChar char="-"/>
            </a:pPr>
            <a:r>
              <a:rPr lang="id-ID" sz="4400" dirty="0" smtClean="0">
                <a:latin typeface="Gotham Rounded Book" pitchFamily="50" charset="0"/>
              </a:rPr>
              <a:t> Metadata</a:t>
            </a:r>
          </a:p>
          <a:p>
            <a:r>
              <a:rPr lang="id-ID" sz="4400" dirty="0" smtClean="0">
                <a:latin typeface="Gotham Rounded Book" pitchFamily="50" charset="0"/>
              </a:rPr>
              <a:t>	</a:t>
            </a:r>
            <a:r>
              <a:rPr lang="id-ID" sz="4400" b="1" dirty="0" smtClean="0">
                <a:latin typeface="Gotham Rounded Book" pitchFamily="50" charset="0"/>
              </a:rPr>
              <a:t>&lt;meta&gt;&lt;/meta&gt;</a:t>
            </a:r>
            <a:endParaRPr lang="id-ID" sz="4400" b="1" dirty="0">
              <a:latin typeface="Gotham Rounded Book" pitchFamily="50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819" y="2177144"/>
            <a:ext cx="11552953" cy="22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494962" y="588220"/>
            <a:ext cx="38388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6000" dirty="0" smtClean="0">
                <a:latin typeface="Gotham Rounded Book" pitchFamily="50" charset="0"/>
              </a:rPr>
              <a:t>metadata</a:t>
            </a:r>
            <a:endParaRPr lang="id-ID" sz="6000" dirty="0">
              <a:latin typeface="Gotham Rounded Book" pitchFamily="50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72050" y="1752600"/>
            <a:ext cx="2515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dirty="0" smtClean="0">
                <a:latin typeface="Gotham Rounded Book" pitchFamily="50" charset="0"/>
              </a:rPr>
              <a:t>bagian</a:t>
            </a:r>
            <a:endParaRPr lang="id-ID" sz="5400" dirty="0">
              <a:latin typeface="Gotham Rounded Book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2571750"/>
            <a:ext cx="785022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600" b="1" dirty="0" smtClean="0">
                <a:latin typeface="Courier New" pitchFamily="49" charset="0"/>
                <a:ea typeface="Gulim" pitchFamily="34" charset="-127"/>
                <a:cs typeface="Courier New" pitchFamily="49" charset="0"/>
              </a:rPr>
              <a:t>&lt;body&gt;</a:t>
            </a:r>
            <a:endParaRPr lang="id-ID" sz="16600" b="1" dirty="0">
              <a:latin typeface="Courier New" pitchFamily="49" charset="0"/>
              <a:ea typeface="Gulim" pitchFamily="34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1542"/>
            <a:ext cx="10515600" cy="602342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dirty="0" smtClean="0">
                <a:latin typeface="Gotham Rounded Bold" pitchFamily="50" charset="0"/>
              </a:rPr>
              <a:t>- teks </a:t>
            </a:r>
          </a:p>
          <a:p>
            <a:pPr>
              <a:buNone/>
            </a:pPr>
            <a:r>
              <a:rPr lang="id-ID" dirty="0" smtClean="0">
                <a:latin typeface="Gotham Rounded Book" pitchFamily="50" charset="0"/>
              </a:rPr>
              <a:t>		&lt;h1&gt;, &lt;h2&gt;, &lt;h3&gt;, &lt;h4&gt;, &lt;h5&gt;, &lt;h6&gt;, &lt;p&gt;, …</a:t>
            </a:r>
          </a:p>
          <a:p>
            <a:pPr>
              <a:buNone/>
            </a:pPr>
            <a:r>
              <a:rPr lang="id-ID" dirty="0" smtClean="0">
                <a:latin typeface="Gotham Rounded Bold" pitchFamily="50" charset="0"/>
              </a:rPr>
              <a:t>- pendukung teks </a:t>
            </a:r>
          </a:p>
          <a:p>
            <a:pPr>
              <a:buNone/>
            </a:pPr>
            <a:r>
              <a:rPr lang="id-ID" dirty="0" smtClean="0">
                <a:latin typeface="Gotham Rounded Book" pitchFamily="50" charset="0"/>
              </a:rPr>
              <a:t>		&lt;br&gt;, &lt;hr&gt;, &lt;em&gt;, &lt;strong&gt;, …</a:t>
            </a:r>
          </a:p>
          <a:p>
            <a:pPr>
              <a:buNone/>
            </a:pPr>
            <a:r>
              <a:rPr lang="id-ID" dirty="0" smtClean="0">
                <a:latin typeface="Gotham Rounded Bold" pitchFamily="50" charset="0"/>
              </a:rPr>
              <a:t>- gambar </a:t>
            </a:r>
          </a:p>
          <a:p>
            <a:pPr>
              <a:buNone/>
            </a:pPr>
            <a:r>
              <a:rPr lang="id-ID" dirty="0" smtClean="0">
                <a:latin typeface="Gotham Rounded Book" pitchFamily="50" charset="0"/>
              </a:rPr>
              <a:t>		&lt;img&gt;</a:t>
            </a:r>
          </a:p>
          <a:p>
            <a:pPr>
              <a:buNone/>
            </a:pPr>
            <a:r>
              <a:rPr lang="id-ID" dirty="0" smtClean="0">
                <a:latin typeface="Gotham Rounded Bold" pitchFamily="50" charset="0"/>
              </a:rPr>
              <a:t>- hyperlink </a:t>
            </a:r>
          </a:p>
          <a:p>
            <a:pPr>
              <a:buNone/>
            </a:pPr>
            <a:r>
              <a:rPr lang="id-ID" dirty="0" smtClean="0">
                <a:latin typeface="Gotham Rounded Book" pitchFamily="50" charset="0"/>
              </a:rPr>
              <a:t>		&lt;a&gt;</a:t>
            </a:r>
          </a:p>
          <a:p>
            <a:pPr>
              <a:buNone/>
            </a:pPr>
            <a:r>
              <a:rPr lang="id-ID" dirty="0" smtClean="0">
                <a:latin typeface="Gotham Rounded Bold" pitchFamily="50" charset="0"/>
              </a:rPr>
              <a:t>- list (bullets &amp; numbering) </a:t>
            </a:r>
          </a:p>
          <a:p>
            <a:pPr>
              <a:buNone/>
            </a:pPr>
            <a:r>
              <a:rPr lang="id-ID" dirty="0" smtClean="0">
                <a:latin typeface="Gotham Rounded Book" pitchFamily="50" charset="0"/>
              </a:rPr>
              <a:t>		&lt;ul&gt;, &lt;ol&gt;, &lt;li&gt;, &lt;dl&gt;, &lt;dt&gt;, &lt;dd&gt;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1542"/>
            <a:ext cx="10515600" cy="602342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Gotham Rounded Bold" pitchFamily="50" charset="0"/>
              </a:rPr>
              <a:t>- </a:t>
            </a:r>
            <a:r>
              <a:rPr lang="en-US" dirty="0" err="1" smtClean="0">
                <a:latin typeface="Gotham Rounded Bold" pitchFamily="50" charset="0"/>
              </a:rPr>
              <a:t>tabel</a:t>
            </a:r>
            <a:r>
              <a:rPr lang="en-US" dirty="0" smtClean="0">
                <a:latin typeface="Gotham Rounded Bold" pitchFamily="50" charset="0"/>
              </a:rPr>
              <a:t> </a:t>
            </a:r>
          </a:p>
          <a:p>
            <a:pPr>
              <a:buNone/>
            </a:pPr>
            <a:r>
              <a:rPr lang="id-ID" dirty="0" smtClean="0">
                <a:latin typeface="Gotham Rounded Book" pitchFamily="50" charset="0"/>
              </a:rPr>
              <a:t>		</a:t>
            </a:r>
            <a:r>
              <a:rPr lang="en-US" dirty="0" smtClean="0">
                <a:latin typeface="Gotham Rounded Book" pitchFamily="50" charset="0"/>
              </a:rPr>
              <a:t>&lt;table&gt;, &lt;</a:t>
            </a:r>
            <a:r>
              <a:rPr lang="en-US" dirty="0" err="1" smtClean="0">
                <a:latin typeface="Gotham Rounded Book" pitchFamily="50" charset="0"/>
              </a:rPr>
              <a:t>thead</a:t>
            </a:r>
            <a:r>
              <a:rPr lang="en-US" dirty="0" smtClean="0">
                <a:latin typeface="Gotham Rounded Book" pitchFamily="50" charset="0"/>
              </a:rPr>
              <a:t>&gt;, &lt;</a:t>
            </a:r>
            <a:r>
              <a:rPr lang="en-US" dirty="0" err="1" smtClean="0">
                <a:latin typeface="Gotham Rounded Book" pitchFamily="50" charset="0"/>
              </a:rPr>
              <a:t>tbody</a:t>
            </a:r>
            <a:r>
              <a:rPr lang="en-US" dirty="0" smtClean="0">
                <a:latin typeface="Gotham Rounded Book" pitchFamily="50" charset="0"/>
              </a:rPr>
              <a:t>&gt;, …</a:t>
            </a:r>
          </a:p>
          <a:p>
            <a:pPr>
              <a:buNone/>
            </a:pPr>
            <a:r>
              <a:rPr lang="en-US" dirty="0" smtClean="0">
                <a:latin typeface="Gotham Rounded Bold" pitchFamily="50" charset="0"/>
              </a:rPr>
              <a:t>- form </a:t>
            </a:r>
          </a:p>
          <a:p>
            <a:pPr>
              <a:buNone/>
            </a:pPr>
            <a:r>
              <a:rPr lang="id-ID" dirty="0" smtClean="0">
                <a:latin typeface="Gotham Rounded Book" pitchFamily="50" charset="0"/>
              </a:rPr>
              <a:t>		</a:t>
            </a:r>
            <a:r>
              <a:rPr lang="en-US" dirty="0" smtClean="0">
                <a:latin typeface="Gotham Rounded Book" pitchFamily="50" charset="0"/>
              </a:rPr>
              <a:t>&lt;form&gt;, &lt;input&gt;, &lt;select&gt;, &lt;button&gt; …</a:t>
            </a:r>
          </a:p>
          <a:p>
            <a:pPr>
              <a:buNone/>
            </a:pPr>
            <a:r>
              <a:rPr lang="en-US" dirty="0" smtClean="0">
                <a:latin typeface="Gotham Rounded Bold" pitchFamily="50" charset="0"/>
              </a:rPr>
              <a:t>- script </a:t>
            </a:r>
          </a:p>
          <a:p>
            <a:pPr>
              <a:buNone/>
            </a:pPr>
            <a:r>
              <a:rPr lang="id-ID" dirty="0" smtClean="0">
                <a:latin typeface="Gotham Rounded Book" pitchFamily="50" charset="0"/>
              </a:rPr>
              <a:t>		</a:t>
            </a:r>
            <a:r>
              <a:rPr lang="en-US" dirty="0" smtClean="0">
                <a:latin typeface="Gotham Rounded Book" pitchFamily="50" charset="0"/>
              </a:rPr>
              <a:t>&lt;script&gt;</a:t>
            </a:r>
          </a:p>
          <a:p>
            <a:pPr>
              <a:buNone/>
            </a:pPr>
            <a:r>
              <a:rPr lang="en-US" dirty="0" smtClean="0">
                <a:latin typeface="Gotham Rounded Bold" pitchFamily="50" charset="0"/>
              </a:rPr>
              <a:t>- object </a:t>
            </a:r>
          </a:p>
          <a:p>
            <a:pPr>
              <a:buNone/>
            </a:pPr>
            <a:r>
              <a:rPr lang="id-ID" dirty="0" smtClean="0">
                <a:latin typeface="Gotham Rounded Book" pitchFamily="50" charset="0"/>
              </a:rPr>
              <a:t>		</a:t>
            </a:r>
            <a:r>
              <a:rPr lang="en-US" dirty="0" smtClean="0">
                <a:latin typeface="Gotham Rounded Book" pitchFamily="50" charset="0"/>
              </a:rPr>
              <a:t>&lt;object&gt;</a:t>
            </a:r>
          </a:p>
          <a:p>
            <a:pPr>
              <a:buNone/>
            </a:pPr>
            <a:r>
              <a:rPr lang="en-US" dirty="0" smtClean="0">
                <a:latin typeface="Gotham Rounded Bold" pitchFamily="50" charset="0"/>
              </a:rPr>
              <a:t>- grouping </a:t>
            </a:r>
          </a:p>
          <a:p>
            <a:pPr>
              <a:buNone/>
            </a:pPr>
            <a:r>
              <a:rPr lang="id-ID" dirty="0" smtClean="0">
                <a:latin typeface="Gotham Rounded Book" pitchFamily="50" charset="0"/>
              </a:rPr>
              <a:t>		</a:t>
            </a:r>
            <a:r>
              <a:rPr lang="en-US" dirty="0" smtClean="0">
                <a:latin typeface="Gotham Rounded Book" pitchFamily="50" charset="0"/>
              </a:rPr>
              <a:t>&lt;div&gt;, &lt;span&gt;</a:t>
            </a:r>
            <a:endParaRPr lang="id-ID" dirty="0">
              <a:latin typeface="Gotham Rounded Book" pitchFamily="50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60850" y="1767115"/>
            <a:ext cx="3562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dirty="0" smtClean="0">
                <a:latin typeface="Gotham Rounded Book" pitchFamily="50" charset="0"/>
              </a:rPr>
              <a:t>komentar</a:t>
            </a:r>
            <a:endParaRPr lang="id-ID" sz="5400" dirty="0">
              <a:latin typeface="Gotham Rounded Book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84400" y="3036207"/>
            <a:ext cx="8488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b="1" dirty="0" smtClean="0">
                <a:latin typeface="Courier New" pitchFamily="49" charset="0"/>
                <a:ea typeface="Gulim" pitchFamily="34" charset="-127"/>
                <a:cs typeface="Courier New" pitchFamily="49" charset="0"/>
              </a:rPr>
              <a:t>&lt;!-- isi komentar--&gt;</a:t>
            </a:r>
            <a:endParaRPr lang="id-ID" sz="5400" b="1" dirty="0">
              <a:latin typeface="Courier New" pitchFamily="49" charset="0"/>
              <a:ea typeface="Gulim" pitchFamily="34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98" y="57348"/>
            <a:ext cx="10103203" cy="680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62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72050" y="1752600"/>
            <a:ext cx="3193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dirty="0" smtClean="0">
                <a:latin typeface="Gotham Rounded Book" pitchFamily="50" charset="0"/>
              </a:rPr>
              <a:t>struktur </a:t>
            </a:r>
            <a:endParaRPr lang="id-ID" sz="5400" dirty="0">
              <a:latin typeface="Gotham Rounded Book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6400" y="2557236"/>
            <a:ext cx="401744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600" b="1" dirty="0" smtClean="0">
                <a:latin typeface="Courier New" pitchFamily="49" charset="0"/>
                <a:ea typeface="Gulim" pitchFamily="34" charset="-127"/>
                <a:cs typeface="Courier New" pitchFamily="49" charset="0"/>
              </a:rPr>
              <a:t>tag</a:t>
            </a:r>
            <a:endParaRPr lang="id-ID" sz="16600" b="1" dirty="0">
              <a:latin typeface="Courier New" pitchFamily="49" charset="0"/>
              <a:ea typeface="Gulim" pitchFamily="34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310" y="1024569"/>
            <a:ext cx="12218310" cy="519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15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32178" y="1422400"/>
            <a:ext cx="11164712" cy="4143022"/>
            <a:chOff x="347662" y="1838325"/>
            <a:chExt cx="9170411" cy="31813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20235"/>
            <a:stretch/>
          </p:blipFill>
          <p:spPr>
            <a:xfrm>
              <a:off x="347662" y="1838325"/>
              <a:ext cx="9170411" cy="31813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7019" y="2342332"/>
              <a:ext cx="2119746" cy="219973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64583" y="2698484"/>
              <a:ext cx="1839622" cy="1788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50054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8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Gotham Rounded Bold" pitchFamily="50" charset="0"/>
              </a:rPr>
              <a:t>&lt;HTML&gt;</a:t>
            </a:r>
            <a:endParaRPr lang="en-US" sz="5400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Gotham Rounded Light" pitchFamily="50" charset="0"/>
              </a:rPr>
              <a:t>Hypertext Markup Language</a:t>
            </a:r>
            <a:endParaRPr lang="en-US" sz="4000" dirty="0">
              <a:solidFill>
                <a:schemeClr val="bg1"/>
              </a:solidFill>
              <a:latin typeface="Gotham Rounded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27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9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358893" y="2898772"/>
            <a:ext cx="5833107" cy="775713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Gotham Rounded Book" pitchFamily="50" charset="0"/>
              </a:rPr>
              <a:t>Tim Berners-Le</a:t>
            </a:r>
            <a:endParaRPr lang="en-US" sz="4400" dirty="0">
              <a:solidFill>
                <a:schemeClr val="tx1"/>
              </a:solidFill>
              <a:latin typeface="Gotham Rounded Book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429" t="-161" r="589" b="161"/>
          <a:stretch/>
        </p:blipFill>
        <p:spPr>
          <a:xfrm>
            <a:off x="0" y="0"/>
            <a:ext cx="6358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176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1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00545"/>
          </a:xfrm>
        </p:spPr>
        <p:txBody>
          <a:bodyPr/>
          <a:lstStyle/>
          <a:p>
            <a:r>
              <a:rPr lang="en-US" sz="5400" dirty="0" err="1" smtClean="0">
                <a:solidFill>
                  <a:schemeClr val="bg1"/>
                </a:solidFill>
                <a:latin typeface="Gotham Rounded Book" pitchFamily="50" charset="0"/>
              </a:rPr>
              <a:t>Penemu</a:t>
            </a:r>
            <a:r>
              <a:rPr lang="en-US" dirty="0" smtClean="0">
                <a:solidFill>
                  <a:schemeClr val="bg1"/>
                </a:solidFill>
                <a:latin typeface="Gotham Rounded Bold" pitchFamily="50" charset="0"/>
              </a:rPr>
              <a:t> </a:t>
            </a:r>
            <a:endParaRPr lang="en-US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937557" cy="381158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  <a:latin typeface="Gotham Rounded Light" pitchFamily="50" charset="0"/>
              </a:rPr>
              <a:t>HTTP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  <a:latin typeface="Gotham Rounded Light" pitchFamily="50" charset="0"/>
              </a:rPr>
              <a:t>HTML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  <a:latin typeface="Gotham Rounded Light" pitchFamily="50" charset="0"/>
              </a:rPr>
              <a:t>WWW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  <a:latin typeface="Gotham Rounded Light" pitchFamily="50" charset="0"/>
              </a:rPr>
              <a:t>Web Browser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  <a:latin typeface="Gotham Rounded Light" pitchFamily="50" charset="0"/>
              </a:rPr>
              <a:t>Web Server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bg1"/>
                </a:solidFill>
                <a:latin typeface="Gotham Rounded Light" pitchFamily="50" charset="0"/>
              </a:rPr>
              <a:t>Web Page</a:t>
            </a:r>
            <a:endParaRPr lang="en-US" sz="3600" dirty="0">
              <a:solidFill>
                <a:schemeClr val="bg1"/>
              </a:solidFill>
              <a:latin typeface="Gotham Rounded Light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089" r="6430"/>
          <a:stretch/>
        </p:blipFill>
        <p:spPr>
          <a:xfrm>
            <a:off x="5945436" y="0"/>
            <a:ext cx="6246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09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3031" y="377787"/>
            <a:ext cx="7083846" cy="337589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2954" y="4119831"/>
            <a:ext cx="9144000" cy="1655762"/>
          </a:xfrm>
        </p:spPr>
        <p:txBody>
          <a:bodyPr/>
          <a:lstStyle/>
          <a:p>
            <a:r>
              <a:rPr lang="en-US" sz="4000" b="1" dirty="0" smtClean="0">
                <a:latin typeface="Gotham Rounded Book" pitchFamily="50" charset="0"/>
              </a:rPr>
              <a:t>World Wide Web Consortium</a:t>
            </a:r>
          </a:p>
          <a:p>
            <a:r>
              <a:rPr lang="en-US" dirty="0" smtClean="0">
                <a:latin typeface="Gotham Rounded Light" pitchFamily="50" charset="0"/>
              </a:rPr>
              <a:t>https://www.w3.org/</a:t>
            </a:r>
            <a:endParaRPr lang="en-US" dirty="0">
              <a:latin typeface="Gotham Rounded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15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187</Words>
  <Application>Microsoft Office PowerPoint</Application>
  <PresentationFormat>Custom</PresentationFormat>
  <Paragraphs>81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DESAIN WEB</vt:lpstr>
      <vt:lpstr>Cakupan Materi </vt:lpstr>
      <vt:lpstr>Slide 3</vt:lpstr>
      <vt:lpstr>Slide 4</vt:lpstr>
      <vt:lpstr>Slide 5</vt:lpstr>
      <vt:lpstr>&lt;HTML&gt;</vt:lpstr>
      <vt:lpstr>Slide 7</vt:lpstr>
      <vt:lpstr>Penemu </vt:lpstr>
      <vt:lpstr>Slide 9</vt:lpstr>
      <vt:lpstr>What is HTML?</vt:lpstr>
      <vt:lpstr>Slide 11</vt:lpstr>
      <vt:lpstr>Slide 12</vt:lpstr>
      <vt:lpstr>Perkembangan Teknologi Internet</vt:lpstr>
      <vt:lpstr>Slide 14</vt:lpstr>
      <vt:lpstr>Slide 15</vt:lpstr>
      <vt:lpstr>Slide 16</vt:lpstr>
      <vt:lpstr>Slide 17</vt:lpstr>
      <vt:lpstr>&lt; Let’s Code &gt; </vt:lpstr>
      <vt:lpstr>Slide 19</vt:lpstr>
      <vt:lpstr>Slide 20</vt:lpstr>
      <vt:lpstr>kerangaka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DESAIN WEB</dc:title>
  <dc:creator>Windows User</dc:creator>
  <cp:lastModifiedBy>Aira</cp:lastModifiedBy>
  <cp:revision>38</cp:revision>
  <dcterms:created xsi:type="dcterms:W3CDTF">2018-02-26T08:09:14Z</dcterms:created>
  <dcterms:modified xsi:type="dcterms:W3CDTF">2018-03-27T08:44:58Z</dcterms:modified>
</cp:coreProperties>
</file>