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88" r:id="rId4"/>
    <p:sldId id="289" r:id="rId5"/>
    <p:sldId id="290" r:id="rId6"/>
    <p:sldId id="291" r:id="rId7"/>
    <p:sldId id="307" r:id="rId8"/>
    <p:sldId id="308" r:id="rId9"/>
    <p:sldId id="292" r:id="rId10"/>
    <p:sldId id="293" r:id="rId11"/>
    <p:sldId id="294" r:id="rId12"/>
    <p:sldId id="295" r:id="rId13"/>
    <p:sldId id="296" r:id="rId14"/>
    <p:sldId id="298" r:id="rId15"/>
    <p:sldId id="300" r:id="rId16"/>
    <p:sldId id="301" r:id="rId17"/>
    <p:sldId id="302" r:id="rId18"/>
    <p:sldId id="304" r:id="rId19"/>
    <p:sldId id="303" r:id="rId20"/>
    <p:sldId id="305" r:id="rId21"/>
    <p:sldId id="306" r:id="rId22"/>
    <p:sldId id="309" r:id="rId23"/>
    <p:sldId id="310" r:id="rId24"/>
    <p:sldId id="311" r:id="rId25"/>
    <p:sldId id="312" r:id="rId26"/>
    <p:sldId id="313" r:id="rId27"/>
    <p:sldId id="314" r:id="rId28"/>
    <p:sldId id="317" r:id="rId29"/>
    <p:sldId id="316" r:id="rId30"/>
    <p:sldId id="318" r:id="rId31"/>
    <p:sldId id="319" r:id="rId32"/>
    <p:sldId id="320" r:id="rId33"/>
    <p:sldId id="321" r:id="rId34"/>
    <p:sldId id="2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A86"/>
    <a:srgbClr val="8C8C5F"/>
    <a:srgbClr val="A95648"/>
    <a:srgbClr val="DB171C"/>
    <a:srgbClr val="E92C2F"/>
    <a:srgbClr val="FDF6E1"/>
    <a:srgbClr val="E93909"/>
    <a:srgbClr val="007C75"/>
    <a:srgbClr val="EE6E73"/>
    <a:srgbClr val="DA3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8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F4629-4096-4690-92E1-FDF947A0ADA6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E525B-B4DB-4E51-8052-D2C4B27ED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E525B-B4DB-4E51-8052-D2C4B27ED93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FDA6-DB5F-43B2-BAC1-B6C0D42FEE9A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44ED-0935-4A3D-A01B-8050F2CC8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0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FDA6-DB5F-43B2-BAC1-B6C0D42FEE9A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44ED-0935-4A3D-A01B-8050F2CC8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4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FDA6-DB5F-43B2-BAC1-B6C0D42FEE9A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44ED-0935-4A3D-A01B-8050F2CC8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FDA6-DB5F-43B2-BAC1-B6C0D42FEE9A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44ED-0935-4A3D-A01B-8050F2CC8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7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FDA6-DB5F-43B2-BAC1-B6C0D42FEE9A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44ED-0935-4A3D-A01B-8050F2CC8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5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FDA6-DB5F-43B2-BAC1-B6C0D42FEE9A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44ED-0935-4A3D-A01B-8050F2CC8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FDA6-DB5F-43B2-BAC1-B6C0D42FEE9A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44ED-0935-4A3D-A01B-8050F2CC8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1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FDA6-DB5F-43B2-BAC1-B6C0D42FEE9A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44ED-0935-4A3D-A01B-8050F2CC8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6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FDA6-DB5F-43B2-BAC1-B6C0D42FEE9A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44ED-0935-4A3D-A01B-8050F2CC8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5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FDA6-DB5F-43B2-BAC1-B6C0D42FEE9A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44ED-0935-4A3D-A01B-8050F2CC8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2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FDA6-DB5F-43B2-BAC1-B6C0D42FEE9A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44ED-0935-4A3D-A01B-8050F2CC8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6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BFDA6-DB5F-43B2-BAC1-B6C0D42FEE9A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344ED-0935-4A3D-A01B-8050F2CC8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3" y="616943"/>
            <a:ext cx="9214193" cy="1009135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Gotham Rounded Bold" pitchFamily="50" charset="0"/>
              </a:rPr>
              <a:t>Pemrograman</a:t>
            </a:r>
            <a:r>
              <a:rPr lang="en-US" dirty="0" smtClean="0">
                <a:latin typeface="Gotham Rounded Bold" pitchFamily="50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Gotham Rounded Bold" pitchFamily="50" charset="0"/>
              </a:rPr>
              <a:t>Web</a:t>
            </a:r>
            <a:endParaRPr lang="en-US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3" y="5713337"/>
            <a:ext cx="9214193" cy="516013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Gotham Rounded Book" pitchFamily="50" charset="0"/>
              </a:rPr>
              <a:t>Jihadul</a:t>
            </a:r>
            <a:r>
              <a:rPr lang="en-US" dirty="0" smtClean="0">
                <a:solidFill>
                  <a:schemeClr val="bg1"/>
                </a:solidFill>
                <a:latin typeface="Gotham Rounded Book" pitchFamily="50" charset="0"/>
              </a:rPr>
              <a:t> Akbar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ira\Downloads\GCT-HTML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0960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308293" y="5131793"/>
            <a:ext cx="9214193" cy="1009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Rounded Bold" pitchFamily="50" charset="0"/>
                <a:ea typeface="+mj-ea"/>
                <a:cs typeface="+mj-cs"/>
              </a:rPr>
              <a:t>Pemrograman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tham Rounded Bold" pitchFamily="50" charset="0"/>
                <a:ea typeface="+mj-ea"/>
                <a:cs typeface="+mj-cs"/>
              </a:rPr>
              <a:t> 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Rounded Bold" pitchFamily="50" charset="0"/>
                <a:ea typeface="+mj-ea"/>
                <a:cs typeface="+mj-cs"/>
              </a:rPr>
              <a:t>Web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Rounded Bold" pitchFamily="50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89393" y="6057900"/>
            <a:ext cx="7302307" cy="800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4000" dirty="0" smtClean="0">
                <a:solidFill>
                  <a:schemeClr val="bg1"/>
                </a:solidFill>
                <a:latin typeface="Gotham Rounded Bold" pitchFamily="50" charset="0"/>
                <a:ea typeface="+mj-ea"/>
                <a:cs typeface="+mj-cs"/>
              </a:rPr>
              <a:t>Pengenalan HTML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Rounded Bold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835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9482" y="15845"/>
            <a:ext cx="10349068" cy="684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9272" y="1"/>
            <a:ext cx="1029345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72692"/>
            <a:ext cx="9334500" cy="679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1" y="137607"/>
            <a:ext cx="10439400" cy="673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7600" y="2857500"/>
            <a:ext cx="44417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6000" dirty="0" smtClean="0">
                <a:latin typeface="Gotham Rounded Book" pitchFamily="50" charset="0"/>
              </a:rPr>
              <a:t>Let’s Code!</a:t>
            </a:r>
            <a:endParaRPr lang="id-ID" sz="6000" dirty="0">
              <a:latin typeface="Gotham Rounded Book" pitchFamily="50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79274" y="5347999"/>
            <a:ext cx="4641273" cy="7757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9800"/>
                </a:solidFill>
                <a:latin typeface="Gotham Rounded Book" pitchFamily="50" charset="0"/>
              </a:rPr>
              <a:t>Sublime Text 3</a:t>
            </a:r>
            <a:endParaRPr lang="en-US" dirty="0">
              <a:solidFill>
                <a:srgbClr val="FF9800"/>
              </a:solidFill>
              <a:latin typeface="Gotham Rounded Book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292" y="1336964"/>
            <a:ext cx="3581399" cy="35813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57199" y="6310264"/>
            <a:ext cx="3636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otham Rounded Book" pitchFamily="50" charset="0"/>
              </a:rPr>
              <a:t>https://www.sublimetext.com/</a:t>
            </a:r>
            <a:endParaRPr lang="id-ID" dirty="0">
              <a:solidFill>
                <a:schemeClr val="tx1">
                  <a:lumMod val="95000"/>
                  <a:lumOff val="5000"/>
                </a:schemeClr>
              </a:solidFill>
              <a:latin typeface="Gotham Rounded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656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059383" y="5375708"/>
            <a:ext cx="4641273" cy="7757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5E9C"/>
                </a:solidFill>
                <a:latin typeface="Gotham Rounded Book" pitchFamily="50" charset="0"/>
              </a:rPr>
              <a:t>namafile.html</a:t>
            </a:r>
            <a:endParaRPr lang="en-US" b="1" dirty="0">
              <a:solidFill>
                <a:srgbClr val="005E9C"/>
              </a:solidFill>
              <a:latin typeface="Gotham Rounded Book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449" y="445342"/>
            <a:ext cx="4250316" cy="49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26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2073"/>
          </a:xfrm>
        </p:spPr>
        <p:txBody>
          <a:bodyPr/>
          <a:lstStyle/>
          <a:p>
            <a:r>
              <a:rPr lang="en-US" dirty="0" err="1" smtClean="0">
                <a:latin typeface="Gotham Rounded Light" pitchFamily="50" charset="0"/>
              </a:rPr>
              <a:t>kerangaka</a:t>
            </a:r>
            <a:endParaRPr lang="en-US" dirty="0">
              <a:latin typeface="Gotham Rounded Light" pitchFamily="50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881602"/>
            <a:ext cx="9144000" cy="1655762"/>
          </a:xfrm>
        </p:spPr>
        <p:txBody>
          <a:bodyPr>
            <a:noAutofit/>
          </a:bodyPr>
          <a:lstStyle/>
          <a:p>
            <a:r>
              <a:rPr lang="en-US" sz="16600" b="1" dirty="0" smtClean="0">
                <a:latin typeface="Courier New" pitchFamily="49" charset="0"/>
                <a:cs typeface="Courier New" pitchFamily="49" charset="0"/>
              </a:rPr>
              <a:t>&lt;HTML&gt;</a:t>
            </a:r>
            <a:endParaRPr lang="en-US" sz="16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404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990" y="0"/>
            <a:ext cx="1188280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88788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72050" y="1752600"/>
            <a:ext cx="2515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 smtClean="0">
                <a:latin typeface="Gotham Rounded Book" pitchFamily="50" charset="0"/>
              </a:rPr>
              <a:t>bagian</a:t>
            </a:r>
            <a:endParaRPr lang="id-ID" sz="5400" dirty="0">
              <a:latin typeface="Gotham Rounded Book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2571750"/>
            <a:ext cx="785022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600" b="1" dirty="0" smtClean="0">
                <a:latin typeface="Courier New" pitchFamily="49" charset="0"/>
                <a:ea typeface="Gulim" pitchFamily="34" charset="-127"/>
                <a:cs typeface="Courier New" pitchFamily="49" charset="0"/>
              </a:rPr>
              <a:t>&lt;head&gt;</a:t>
            </a:r>
            <a:endParaRPr lang="id-ID" sz="16600" b="1" dirty="0">
              <a:latin typeface="Courier New" pitchFamily="49" charset="0"/>
              <a:ea typeface="Gulim" pitchFamily="34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B0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80" b="21267"/>
          <a:stretch/>
        </p:blipFill>
        <p:spPr>
          <a:xfrm>
            <a:off x="5860473" y="3575338"/>
            <a:ext cx="6331527" cy="3282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>
                <a:latin typeface="Gotham Rounded Bold" pitchFamily="50" charset="0"/>
              </a:rPr>
              <a:t>Cakupan Materi</a:t>
            </a:r>
            <a:endParaRPr lang="id-ID" dirty="0">
              <a:latin typeface="Gotham Rounded Bold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id-ID" sz="4400" dirty="0" smtClean="0">
                <a:latin typeface="Gotham Rounded Book" pitchFamily="50" charset="0"/>
              </a:rPr>
              <a:t>Sejarah HTML</a:t>
            </a:r>
            <a:endParaRPr lang="en-US" sz="4400" dirty="0" smtClean="0">
              <a:latin typeface="Gotham Rounded Book" pitchFamily="50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id-ID" sz="4400" dirty="0" smtClean="0">
                <a:latin typeface="Gotham Rounded Book" pitchFamily="50" charset="0"/>
              </a:rPr>
              <a:t>Tag-tag HTML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id-ID" sz="4400" dirty="0" smtClean="0">
                <a:latin typeface="Gotham Rounded Book" pitchFamily="50" charset="0"/>
              </a:rPr>
              <a:t>HTML5</a:t>
            </a:r>
            <a:endParaRPr lang="en-US" sz="4400" dirty="0" smtClean="0">
              <a:latin typeface="Gotham Rounded Book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1565" y="406399"/>
            <a:ext cx="106489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 smtClean="0">
                <a:latin typeface="Gotham Rounded Book" pitchFamily="50" charset="0"/>
              </a:rPr>
              <a:t>- Judul halaman</a:t>
            </a:r>
          </a:p>
          <a:p>
            <a:r>
              <a:rPr lang="id-ID" sz="4400" dirty="0" smtClean="0">
                <a:latin typeface="Gotham Rounded Book" pitchFamily="50" charset="0"/>
              </a:rPr>
              <a:t>	</a:t>
            </a:r>
            <a:r>
              <a:rPr lang="id-ID" sz="4400" b="1" dirty="0" smtClean="0">
                <a:latin typeface="Gotham Rounded Book" pitchFamily="50" charset="0"/>
              </a:rPr>
              <a:t>&lt;title&gt;&lt;/title&gt; </a:t>
            </a:r>
          </a:p>
          <a:p>
            <a:pPr>
              <a:buFontTx/>
              <a:buChar char="-"/>
            </a:pPr>
            <a:r>
              <a:rPr lang="id-ID" sz="4400" dirty="0" smtClean="0">
                <a:latin typeface="Gotham Rounded Book" pitchFamily="50" charset="0"/>
              </a:rPr>
              <a:t> CSS </a:t>
            </a:r>
          </a:p>
          <a:p>
            <a:r>
              <a:rPr lang="id-ID" sz="4400" dirty="0" smtClean="0">
                <a:latin typeface="Gotham Rounded Book" pitchFamily="50" charset="0"/>
              </a:rPr>
              <a:t>	</a:t>
            </a:r>
            <a:r>
              <a:rPr lang="id-ID" sz="4400" b="1" dirty="0" smtClean="0">
                <a:latin typeface="Gotham Rounded Book" pitchFamily="50" charset="0"/>
              </a:rPr>
              <a:t>&lt;style&gt;&lt;/style&gt;</a:t>
            </a:r>
          </a:p>
          <a:p>
            <a:pPr>
              <a:buFontTx/>
              <a:buChar char="-"/>
            </a:pPr>
            <a:r>
              <a:rPr lang="id-ID" sz="4400" dirty="0" smtClean="0">
                <a:latin typeface="Gotham Rounded Book" pitchFamily="50" charset="0"/>
              </a:rPr>
              <a:t> Javascript</a:t>
            </a:r>
          </a:p>
          <a:p>
            <a:r>
              <a:rPr lang="id-ID" sz="4400" dirty="0" smtClean="0">
                <a:latin typeface="Gotham Rounded Book" pitchFamily="50" charset="0"/>
              </a:rPr>
              <a:t>	</a:t>
            </a:r>
            <a:r>
              <a:rPr lang="id-ID" sz="4400" b="1" dirty="0" smtClean="0">
                <a:latin typeface="Gotham Rounded Book" pitchFamily="50" charset="0"/>
              </a:rPr>
              <a:t>&lt;script&gt;&lt;/script&gt; </a:t>
            </a:r>
          </a:p>
          <a:p>
            <a:pPr>
              <a:buFontTx/>
              <a:buChar char="-"/>
            </a:pPr>
            <a:r>
              <a:rPr lang="id-ID" sz="4400" dirty="0" smtClean="0">
                <a:latin typeface="Gotham Rounded Book" pitchFamily="50" charset="0"/>
              </a:rPr>
              <a:t> Metadata</a:t>
            </a:r>
          </a:p>
          <a:p>
            <a:r>
              <a:rPr lang="id-ID" sz="4400" dirty="0" smtClean="0">
                <a:latin typeface="Gotham Rounded Book" pitchFamily="50" charset="0"/>
              </a:rPr>
              <a:t>	</a:t>
            </a:r>
            <a:r>
              <a:rPr lang="id-ID" sz="4400" b="1" dirty="0" smtClean="0">
                <a:latin typeface="Gotham Rounded Book" pitchFamily="50" charset="0"/>
              </a:rPr>
              <a:t>&lt;meta&gt;&lt;/meta&gt;</a:t>
            </a:r>
            <a:endParaRPr lang="id-ID" sz="4400" b="1" dirty="0">
              <a:latin typeface="Gotham Rounded Book" pitchFamily="50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819" y="2177144"/>
            <a:ext cx="11552953" cy="22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494962" y="588220"/>
            <a:ext cx="38388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6000" dirty="0" smtClean="0">
                <a:latin typeface="Gotham Rounded Book" pitchFamily="50" charset="0"/>
              </a:rPr>
              <a:t>metadata</a:t>
            </a:r>
            <a:endParaRPr lang="id-ID" sz="6000" dirty="0">
              <a:latin typeface="Gotham Rounded Book" pitchFamily="50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72050" y="1752600"/>
            <a:ext cx="2515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 smtClean="0">
                <a:latin typeface="Gotham Rounded Book" pitchFamily="50" charset="0"/>
              </a:rPr>
              <a:t>bagian</a:t>
            </a:r>
            <a:endParaRPr lang="id-ID" sz="5400" dirty="0">
              <a:latin typeface="Gotham Rounded Book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2571750"/>
            <a:ext cx="785022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600" b="1" dirty="0" smtClean="0">
                <a:latin typeface="Courier New" pitchFamily="49" charset="0"/>
                <a:ea typeface="Gulim" pitchFamily="34" charset="-127"/>
                <a:cs typeface="Courier New" pitchFamily="49" charset="0"/>
              </a:rPr>
              <a:t>&lt;body&gt;</a:t>
            </a:r>
            <a:endParaRPr lang="id-ID" sz="16600" b="1" dirty="0">
              <a:latin typeface="Courier New" pitchFamily="49" charset="0"/>
              <a:ea typeface="Gulim" pitchFamily="34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1542"/>
            <a:ext cx="10515600" cy="602342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dirty="0" smtClean="0">
                <a:latin typeface="Gotham Rounded Bold" pitchFamily="50" charset="0"/>
              </a:rPr>
              <a:t>- teks </a:t>
            </a:r>
          </a:p>
          <a:p>
            <a:pPr>
              <a:buNone/>
            </a:pPr>
            <a:r>
              <a:rPr lang="id-ID" dirty="0" smtClean="0">
                <a:latin typeface="Gotham Rounded Book" pitchFamily="50" charset="0"/>
              </a:rPr>
              <a:t>		&lt;h1&gt;, &lt;h2&gt;, &lt;h3&gt;, &lt;h4&gt;, &lt;h5&gt;, &lt;h6&gt;, &lt;p&gt;, …</a:t>
            </a:r>
          </a:p>
          <a:p>
            <a:pPr>
              <a:buNone/>
            </a:pPr>
            <a:r>
              <a:rPr lang="id-ID" dirty="0" smtClean="0">
                <a:latin typeface="Gotham Rounded Bold" pitchFamily="50" charset="0"/>
              </a:rPr>
              <a:t>- pendukung teks </a:t>
            </a:r>
          </a:p>
          <a:p>
            <a:pPr>
              <a:buNone/>
            </a:pPr>
            <a:r>
              <a:rPr lang="id-ID" dirty="0" smtClean="0">
                <a:latin typeface="Gotham Rounded Book" pitchFamily="50" charset="0"/>
              </a:rPr>
              <a:t>		&lt;br&gt;, &lt;hr&gt;, &lt;em&gt;, &lt;strong&gt;, …</a:t>
            </a:r>
          </a:p>
          <a:p>
            <a:pPr>
              <a:buNone/>
            </a:pPr>
            <a:r>
              <a:rPr lang="id-ID" dirty="0" smtClean="0">
                <a:latin typeface="Gotham Rounded Bold" pitchFamily="50" charset="0"/>
              </a:rPr>
              <a:t>- gambar </a:t>
            </a:r>
          </a:p>
          <a:p>
            <a:pPr>
              <a:buNone/>
            </a:pPr>
            <a:r>
              <a:rPr lang="id-ID" dirty="0" smtClean="0">
                <a:latin typeface="Gotham Rounded Book" pitchFamily="50" charset="0"/>
              </a:rPr>
              <a:t>		&lt;img&gt;</a:t>
            </a:r>
          </a:p>
          <a:p>
            <a:pPr>
              <a:buNone/>
            </a:pPr>
            <a:r>
              <a:rPr lang="id-ID" dirty="0" smtClean="0">
                <a:latin typeface="Gotham Rounded Bold" pitchFamily="50" charset="0"/>
              </a:rPr>
              <a:t>- hyperlink </a:t>
            </a:r>
          </a:p>
          <a:p>
            <a:pPr>
              <a:buNone/>
            </a:pPr>
            <a:r>
              <a:rPr lang="id-ID" dirty="0" smtClean="0">
                <a:latin typeface="Gotham Rounded Book" pitchFamily="50" charset="0"/>
              </a:rPr>
              <a:t>		&lt;a&gt;</a:t>
            </a:r>
          </a:p>
          <a:p>
            <a:pPr>
              <a:buNone/>
            </a:pPr>
            <a:r>
              <a:rPr lang="id-ID" dirty="0" smtClean="0">
                <a:latin typeface="Gotham Rounded Bold" pitchFamily="50" charset="0"/>
              </a:rPr>
              <a:t>- list (bullets &amp; numbering) </a:t>
            </a:r>
          </a:p>
          <a:p>
            <a:pPr>
              <a:buNone/>
            </a:pPr>
            <a:r>
              <a:rPr lang="id-ID" dirty="0" smtClean="0">
                <a:latin typeface="Gotham Rounded Book" pitchFamily="50" charset="0"/>
              </a:rPr>
              <a:t>		&lt;ul&gt;, &lt;ol&gt;, &lt;li&gt;, &lt;dl&gt;, &lt;dt&gt;, &lt;dd&gt;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1542"/>
            <a:ext cx="10515600" cy="602342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Gotham Rounded Bold" pitchFamily="50" charset="0"/>
              </a:rPr>
              <a:t>- </a:t>
            </a:r>
            <a:r>
              <a:rPr lang="en-US" dirty="0" err="1" smtClean="0">
                <a:latin typeface="Gotham Rounded Bold" pitchFamily="50" charset="0"/>
              </a:rPr>
              <a:t>tabel</a:t>
            </a:r>
            <a:r>
              <a:rPr lang="en-US" dirty="0" smtClean="0">
                <a:latin typeface="Gotham Rounded Bold" pitchFamily="50" charset="0"/>
              </a:rPr>
              <a:t> </a:t>
            </a:r>
          </a:p>
          <a:p>
            <a:pPr>
              <a:buNone/>
            </a:pPr>
            <a:r>
              <a:rPr lang="id-ID" dirty="0" smtClean="0">
                <a:latin typeface="Gotham Rounded Book" pitchFamily="50" charset="0"/>
              </a:rPr>
              <a:t>		</a:t>
            </a:r>
            <a:r>
              <a:rPr lang="en-US" dirty="0" smtClean="0">
                <a:latin typeface="Gotham Rounded Book" pitchFamily="50" charset="0"/>
              </a:rPr>
              <a:t>&lt;table&gt;, &lt;</a:t>
            </a:r>
            <a:r>
              <a:rPr lang="en-US" dirty="0" err="1" smtClean="0">
                <a:latin typeface="Gotham Rounded Book" pitchFamily="50" charset="0"/>
              </a:rPr>
              <a:t>thead</a:t>
            </a:r>
            <a:r>
              <a:rPr lang="en-US" dirty="0" smtClean="0">
                <a:latin typeface="Gotham Rounded Book" pitchFamily="50" charset="0"/>
              </a:rPr>
              <a:t>&gt;, &lt;</a:t>
            </a:r>
            <a:r>
              <a:rPr lang="en-US" dirty="0" err="1" smtClean="0">
                <a:latin typeface="Gotham Rounded Book" pitchFamily="50" charset="0"/>
              </a:rPr>
              <a:t>tbody</a:t>
            </a:r>
            <a:r>
              <a:rPr lang="en-US" dirty="0" smtClean="0">
                <a:latin typeface="Gotham Rounded Book" pitchFamily="50" charset="0"/>
              </a:rPr>
              <a:t>&gt;, …</a:t>
            </a:r>
          </a:p>
          <a:p>
            <a:pPr>
              <a:buNone/>
            </a:pPr>
            <a:r>
              <a:rPr lang="en-US" dirty="0" smtClean="0">
                <a:latin typeface="Gotham Rounded Bold" pitchFamily="50" charset="0"/>
              </a:rPr>
              <a:t>- form </a:t>
            </a:r>
          </a:p>
          <a:p>
            <a:pPr>
              <a:buNone/>
            </a:pPr>
            <a:r>
              <a:rPr lang="id-ID" dirty="0" smtClean="0">
                <a:latin typeface="Gotham Rounded Book" pitchFamily="50" charset="0"/>
              </a:rPr>
              <a:t>		</a:t>
            </a:r>
            <a:r>
              <a:rPr lang="en-US" dirty="0" smtClean="0">
                <a:latin typeface="Gotham Rounded Book" pitchFamily="50" charset="0"/>
              </a:rPr>
              <a:t>&lt;form&gt;, &lt;input&gt;, &lt;select&gt;, &lt;button&gt; …</a:t>
            </a:r>
          </a:p>
          <a:p>
            <a:pPr>
              <a:buNone/>
            </a:pPr>
            <a:r>
              <a:rPr lang="en-US" dirty="0" smtClean="0">
                <a:latin typeface="Gotham Rounded Bold" pitchFamily="50" charset="0"/>
              </a:rPr>
              <a:t>- script </a:t>
            </a:r>
          </a:p>
          <a:p>
            <a:pPr>
              <a:buNone/>
            </a:pPr>
            <a:r>
              <a:rPr lang="id-ID" dirty="0" smtClean="0">
                <a:latin typeface="Gotham Rounded Book" pitchFamily="50" charset="0"/>
              </a:rPr>
              <a:t>		</a:t>
            </a:r>
            <a:r>
              <a:rPr lang="en-US" dirty="0" smtClean="0">
                <a:latin typeface="Gotham Rounded Book" pitchFamily="50" charset="0"/>
              </a:rPr>
              <a:t>&lt;script&gt;</a:t>
            </a:r>
          </a:p>
          <a:p>
            <a:pPr>
              <a:buNone/>
            </a:pPr>
            <a:r>
              <a:rPr lang="en-US" dirty="0" smtClean="0">
                <a:latin typeface="Gotham Rounded Bold" pitchFamily="50" charset="0"/>
              </a:rPr>
              <a:t>- object </a:t>
            </a:r>
          </a:p>
          <a:p>
            <a:pPr>
              <a:buNone/>
            </a:pPr>
            <a:r>
              <a:rPr lang="id-ID" dirty="0" smtClean="0">
                <a:latin typeface="Gotham Rounded Book" pitchFamily="50" charset="0"/>
              </a:rPr>
              <a:t>		</a:t>
            </a:r>
            <a:r>
              <a:rPr lang="en-US" dirty="0" smtClean="0">
                <a:latin typeface="Gotham Rounded Book" pitchFamily="50" charset="0"/>
              </a:rPr>
              <a:t>&lt;object&gt;</a:t>
            </a:r>
          </a:p>
          <a:p>
            <a:pPr>
              <a:buNone/>
            </a:pPr>
            <a:r>
              <a:rPr lang="en-US" dirty="0" smtClean="0">
                <a:latin typeface="Gotham Rounded Bold" pitchFamily="50" charset="0"/>
              </a:rPr>
              <a:t>- grouping </a:t>
            </a:r>
          </a:p>
          <a:p>
            <a:pPr>
              <a:buNone/>
            </a:pPr>
            <a:r>
              <a:rPr lang="id-ID" dirty="0" smtClean="0">
                <a:latin typeface="Gotham Rounded Book" pitchFamily="50" charset="0"/>
              </a:rPr>
              <a:t>		</a:t>
            </a:r>
            <a:r>
              <a:rPr lang="en-US" dirty="0" smtClean="0">
                <a:latin typeface="Gotham Rounded Book" pitchFamily="50" charset="0"/>
              </a:rPr>
              <a:t>&lt;div&gt;, &lt;span&gt;</a:t>
            </a:r>
            <a:endParaRPr lang="id-ID" dirty="0">
              <a:latin typeface="Gotham Rounded Book" pitchFamily="50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60850" y="1767115"/>
            <a:ext cx="3562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 smtClean="0">
                <a:latin typeface="Gotham Rounded Book" pitchFamily="50" charset="0"/>
              </a:rPr>
              <a:t>komentar</a:t>
            </a:r>
            <a:endParaRPr lang="id-ID" sz="5400" dirty="0">
              <a:latin typeface="Gotham Rounded Book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84400" y="3036207"/>
            <a:ext cx="8488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b="1" dirty="0" smtClean="0">
                <a:latin typeface="Courier New" pitchFamily="49" charset="0"/>
                <a:ea typeface="Gulim" pitchFamily="34" charset="-127"/>
                <a:cs typeface="Courier New" pitchFamily="49" charset="0"/>
              </a:rPr>
              <a:t>&lt;!-- isi komentar--&gt;</a:t>
            </a:r>
            <a:endParaRPr lang="id-ID" sz="5400" b="1" dirty="0">
              <a:latin typeface="Courier New" pitchFamily="49" charset="0"/>
              <a:ea typeface="Gulim" pitchFamily="34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72050" y="1752600"/>
            <a:ext cx="3193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 smtClean="0">
                <a:latin typeface="Gotham Rounded Book" pitchFamily="50" charset="0"/>
              </a:rPr>
              <a:t>struktur </a:t>
            </a:r>
            <a:endParaRPr lang="id-ID" sz="5400" dirty="0">
              <a:latin typeface="Gotham Rounded Book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6400" y="2557236"/>
            <a:ext cx="401744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600" b="1" dirty="0" smtClean="0">
                <a:latin typeface="Courier New" pitchFamily="49" charset="0"/>
                <a:ea typeface="Gulim" pitchFamily="34" charset="-127"/>
                <a:cs typeface="Courier New" pitchFamily="49" charset="0"/>
              </a:rPr>
              <a:t>tag</a:t>
            </a:r>
            <a:endParaRPr lang="id-ID" sz="16600" b="1" dirty="0">
              <a:latin typeface="Courier New" pitchFamily="49" charset="0"/>
              <a:ea typeface="Gulim" pitchFamily="34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027" y="2629807"/>
            <a:ext cx="117262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6000" b="1" dirty="0" smtClean="0">
                <a:latin typeface="Courier New" pitchFamily="49" charset="0"/>
                <a:ea typeface="Gulim" pitchFamily="34" charset="-127"/>
                <a:cs typeface="Courier New" pitchFamily="49" charset="0"/>
              </a:rPr>
              <a:t>&lt;</a:t>
            </a:r>
            <a:r>
              <a:rPr lang="id-ID" sz="6000" b="1" dirty="0" smtClean="0">
                <a:solidFill>
                  <a:srgbClr val="A95648"/>
                </a:solidFill>
                <a:latin typeface="Courier New" pitchFamily="49" charset="0"/>
                <a:ea typeface="Gulim" pitchFamily="34" charset="-127"/>
                <a:cs typeface="Courier New" pitchFamily="49" charset="0"/>
              </a:rPr>
              <a:t>namatag</a:t>
            </a:r>
            <a:r>
              <a:rPr lang="id-ID" sz="6000" b="1" dirty="0" smtClean="0">
                <a:latin typeface="Courier New" pitchFamily="49" charset="0"/>
                <a:ea typeface="Gulim" pitchFamily="34" charset="-127"/>
                <a:cs typeface="Courier New" pitchFamily="49" charset="0"/>
              </a:rPr>
              <a:t> </a:t>
            </a:r>
            <a:r>
              <a:rPr lang="id-ID" sz="6000" b="1" dirty="0" smtClean="0">
                <a:solidFill>
                  <a:srgbClr val="8C8C5F"/>
                </a:solidFill>
                <a:latin typeface="Courier New" pitchFamily="49" charset="0"/>
                <a:ea typeface="Gulim" pitchFamily="34" charset="-127"/>
                <a:cs typeface="Courier New" pitchFamily="49" charset="0"/>
              </a:rPr>
              <a:t>atribut</a:t>
            </a:r>
            <a:r>
              <a:rPr lang="id-ID" sz="6000" b="1" dirty="0" smtClean="0">
                <a:latin typeface="Courier New" pitchFamily="49" charset="0"/>
                <a:ea typeface="Gulim" pitchFamily="34" charset="-127"/>
                <a:cs typeface="Courier New" pitchFamily="49" charset="0"/>
              </a:rPr>
              <a:t>=“</a:t>
            </a:r>
            <a:r>
              <a:rPr lang="id-ID" sz="6000" b="1" dirty="0" smtClean="0">
                <a:solidFill>
                  <a:srgbClr val="507A86"/>
                </a:solidFill>
                <a:latin typeface="Courier New" pitchFamily="49" charset="0"/>
                <a:ea typeface="Gulim" pitchFamily="34" charset="-127"/>
                <a:cs typeface="Courier New" pitchFamily="49" charset="0"/>
              </a:rPr>
              <a:t>nilai</a:t>
            </a:r>
            <a:r>
              <a:rPr lang="id-ID" sz="6000" b="1" dirty="0" smtClean="0">
                <a:latin typeface="Courier New" pitchFamily="49" charset="0"/>
                <a:ea typeface="Gulim" pitchFamily="34" charset="-127"/>
                <a:cs typeface="Courier New" pitchFamily="49" charset="0"/>
              </a:rPr>
              <a:t>”&gt;</a:t>
            </a:r>
            <a:endParaRPr lang="id-ID" sz="6000" b="1" dirty="0">
              <a:latin typeface="Courier New" pitchFamily="49" charset="0"/>
              <a:ea typeface="Gulim" pitchFamily="34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520" y="2618233"/>
            <a:ext cx="10979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b="1" dirty="0" smtClean="0">
                <a:latin typeface="Courier New" pitchFamily="49" charset="0"/>
                <a:ea typeface="Gulim" pitchFamily="34" charset="-127"/>
                <a:cs typeface="Courier New" pitchFamily="49" charset="0"/>
              </a:rPr>
              <a:t>&lt;</a:t>
            </a:r>
            <a:r>
              <a:rPr lang="en-US" sz="5400" b="1" dirty="0" smtClean="0">
                <a:solidFill>
                  <a:srgbClr val="A95648"/>
                </a:solidFill>
                <a:latin typeface="Courier New" pitchFamily="49" charset="0"/>
                <a:ea typeface="Gulim" pitchFamily="34" charset="-127"/>
                <a:cs typeface="Courier New" pitchFamily="49" charset="0"/>
              </a:rPr>
              <a:t>body</a:t>
            </a:r>
            <a:r>
              <a:rPr lang="id-ID" sz="5400" b="1" dirty="0" smtClean="0">
                <a:latin typeface="Courier New" pitchFamily="49" charset="0"/>
                <a:ea typeface="Gulim" pitchFamily="34" charset="-127"/>
                <a:cs typeface="Courier New" pitchFamily="49" charset="0"/>
              </a:rPr>
              <a:t> </a:t>
            </a:r>
            <a:r>
              <a:rPr lang="en-US" sz="5400" b="1" dirty="0" err="1" smtClean="0">
                <a:solidFill>
                  <a:srgbClr val="8C8C5F"/>
                </a:solidFill>
                <a:latin typeface="Courier New" pitchFamily="49" charset="0"/>
                <a:ea typeface="Gulim" pitchFamily="34" charset="-127"/>
                <a:cs typeface="Courier New" pitchFamily="49" charset="0"/>
              </a:rPr>
              <a:t>bgcolor</a:t>
            </a:r>
            <a:r>
              <a:rPr lang="id-ID" sz="5400" b="1" dirty="0" smtClean="0">
                <a:latin typeface="Courier New" pitchFamily="49" charset="0"/>
                <a:ea typeface="Gulim" pitchFamily="34" charset="-127"/>
                <a:cs typeface="Courier New" pitchFamily="49" charset="0"/>
              </a:rPr>
              <a:t>=“</a:t>
            </a:r>
            <a:r>
              <a:rPr lang="en-US" sz="5400" b="1" dirty="0" err="1" smtClean="0">
                <a:solidFill>
                  <a:srgbClr val="507A86"/>
                </a:solidFill>
                <a:latin typeface="Courier New" pitchFamily="49" charset="0"/>
                <a:ea typeface="Gulim" pitchFamily="34" charset="-127"/>
                <a:cs typeface="Courier New" pitchFamily="49" charset="0"/>
              </a:rPr>
              <a:t>lightblue</a:t>
            </a:r>
            <a:r>
              <a:rPr lang="id-ID" sz="5400" b="1" dirty="0" smtClean="0">
                <a:latin typeface="Courier New" pitchFamily="49" charset="0"/>
                <a:ea typeface="Gulim" pitchFamily="34" charset="-127"/>
                <a:cs typeface="Courier New" pitchFamily="49" charset="0"/>
              </a:rPr>
              <a:t>”&gt;</a:t>
            </a:r>
            <a:endParaRPr lang="id-ID" sz="5400" b="1" dirty="0">
              <a:latin typeface="Courier New" pitchFamily="49" charset="0"/>
              <a:ea typeface="Gulim" pitchFamily="34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95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1176337"/>
            <a:ext cx="12211050" cy="4505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3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6750" y="3905250"/>
            <a:ext cx="112713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6000" dirty="0" smtClean="0">
                <a:solidFill>
                  <a:schemeClr val="bg1"/>
                </a:solidFill>
                <a:latin typeface="Gotham Rounded Book" pitchFamily="50" charset="0"/>
              </a:rPr>
              <a:t>Hypertext Markup Language</a:t>
            </a:r>
            <a:endParaRPr lang="id-ID" sz="6000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1371600"/>
            <a:ext cx="738054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600" dirty="0" smtClean="0">
                <a:solidFill>
                  <a:schemeClr val="bg1"/>
                </a:solidFill>
              </a:rPr>
              <a:t>&lt;HTML&gt;</a:t>
            </a:r>
            <a:endParaRPr lang="id-ID" sz="1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3" y="1919535"/>
            <a:ext cx="11697912" cy="302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84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1533525"/>
            <a:ext cx="61531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69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933" y="669118"/>
            <a:ext cx="5512021" cy="598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89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2119312"/>
            <a:ext cx="75057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29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64" t="6769" r="1362" b="6494"/>
          <a:stretch/>
        </p:blipFill>
        <p:spPr>
          <a:xfrm>
            <a:off x="-38101" y="-19051"/>
            <a:ext cx="12211051" cy="6858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79598" y="3987284"/>
            <a:ext cx="481221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err="1" smtClean="0">
                <a:solidFill>
                  <a:srgbClr val="F8F8F8"/>
                </a:solidFill>
                <a:latin typeface="Gotham Rounded Bold" pitchFamily="50" charset="0"/>
              </a:rPr>
              <a:t>Sekian</a:t>
            </a:r>
            <a:endParaRPr lang="en-US" sz="6000" dirty="0">
              <a:solidFill>
                <a:srgbClr val="F8F8F8"/>
              </a:solidFill>
              <a:latin typeface="Gotham Rounded Bold" pitchFamily="50" charset="0"/>
            </a:endParaRPr>
          </a:p>
          <a:p>
            <a:r>
              <a:rPr lang="en-US" sz="6000" dirty="0" err="1" smtClean="0">
                <a:solidFill>
                  <a:srgbClr val="F8F8F8"/>
                </a:solidFill>
                <a:latin typeface="Gotham Rounded Bold" pitchFamily="50" charset="0"/>
              </a:rPr>
              <a:t>Terimakasih</a:t>
            </a:r>
            <a:endParaRPr lang="en-US" sz="6000" dirty="0">
              <a:solidFill>
                <a:srgbClr val="F8F8F8"/>
              </a:solidFill>
              <a:latin typeface="Gotham Rounded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5138" y="628650"/>
            <a:ext cx="6181725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013" y="528638"/>
            <a:ext cx="89439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876300"/>
            <a:ext cx="831532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latin typeface="Gotham Rounded Book" pitchFamily="50" charset="0"/>
              </a:rPr>
              <a:t>What is HTML?</a:t>
            </a:r>
            <a:endParaRPr lang="id-ID" dirty="0">
              <a:latin typeface="Gotham Rounded Book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otham Rounded Book" pitchFamily="50" charset="0"/>
              </a:rPr>
              <a:t>HTML stands for Hyper Text Markup Language</a:t>
            </a:r>
          </a:p>
          <a:p>
            <a:r>
              <a:rPr lang="en-US" dirty="0" smtClean="0">
                <a:latin typeface="Gotham Rounded Book" pitchFamily="50" charset="0"/>
              </a:rPr>
              <a:t>HTML describes the structure of Web pages using markup</a:t>
            </a:r>
          </a:p>
          <a:p>
            <a:r>
              <a:rPr lang="en-US" dirty="0" smtClean="0">
                <a:latin typeface="Gotham Rounded Book" pitchFamily="50" charset="0"/>
              </a:rPr>
              <a:t>HTML elements are the building blocks of HTML pages</a:t>
            </a:r>
          </a:p>
          <a:p>
            <a:r>
              <a:rPr lang="en-US" dirty="0" smtClean="0">
                <a:latin typeface="Gotham Rounded Book" pitchFamily="50" charset="0"/>
              </a:rPr>
              <a:t>HTML elements are represented by tags</a:t>
            </a:r>
          </a:p>
          <a:p>
            <a:r>
              <a:rPr lang="en-US" dirty="0" smtClean="0">
                <a:latin typeface="Gotham Rounded Book" pitchFamily="50" charset="0"/>
              </a:rPr>
              <a:t>HTML tags label pieces of content such as "heading", "paragraph", "table", and so on</a:t>
            </a:r>
          </a:p>
          <a:p>
            <a:r>
              <a:rPr lang="en-US" dirty="0" smtClean="0">
                <a:latin typeface="Gotham Rounded Book" pitchFamily="50" charset="0"/>
              </a:rPr>
              <a:t>Browsers do not display the HTML tags, but use them to render the content of the page</a:t>
            </a:r>
            <a:endParaRPr lang="en-US" dirty="0">
              <a:latin typeface="Gotham Rounded Book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87403" y="6277820"/>
            <a:ext cx="4867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i="1" dirty="0" smtClean="0"/>
              <a:t>https://www.w3schools.com/html/html_intro.asp</a:t>
            </a:r>
            <a:endParaRPr lang="id-ID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017" y="1509485"/>
            <a:ext cx="12008454" cy="3817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886200" y="350612"/>
            <a:ext cx="5388429" cy="92664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tham Rounded Book" pitchFamily="50" charset="0"/>
                <a:ea typeface="+mj-ea"/>
                <a:cs typeface="+mj-cs"/>
              </a:rPr>
              <a:t>Version HTML?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tham Rounded Book" pitchFamily="50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87403" y="6277820"/>
            <a:ext cx="4867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i="1" dirty="0" smtClean="0"/>
              <a:t>https://www.w3schools.com/html/html_intro.asp</a:t>
            </a:r>
            <a:endParaRPr lang="id-ID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8463" y="1085850"/>
            <a:ext cx="631507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156</Words>
  <Application>Microsoft Office PowerPoint</Application>
  <PresentationFormat>Widescreen</PresentationFormat>
  <Paragraphs>68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Gotham Rounded Bold</vt:lpstr>
      <vt:lpstr>Gotham Rounded Book</vt:lpstr>
      <vt:lpstr>Gotham Rounded Light</vt:lpstr>
      <vt:lpstr>Gulim</vt:lpstr>
      <vt:lpstr>Office Theme</vt:lpstr>
      <vt:lpstr>Pemrograman Web</vt:lpstr>
      <vt:lpstr>Cakupan Materi</vt:lpstr>
      <vt:lpstr>PowerPoint Presentation</vt:lpstr>
      <vt:lpstr>PowerPoint Presentation</vt:lpstr>
      <vt:lpstr>PowerPoint Presentation</vt:lpstr>
      <vt:lpstr>PowerPoint Presentation</vt:lpstr>
      <vt:lpstr>What is HTML?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kerangaka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175</cp:revision>
  <dcterms:created xsi:type="dcterms:W3CDTF">2018-03-02T08:16:57Z</dcterms:created>
  <dcterms:modified xsi:type="dcterms:W3CDTF">2018-03-12T05:35:52Z</dcterms:modified>
</cp:coreProperties>
</file>