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84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B6A-A25B-4A70-A820-E55CBD1033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6F0-EB0A-43AD-BEE8-B4E0DE9F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445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B6A-A25B-4A70-A820-E55CBD1033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6F0-EB0A-43AD-BEE8-B4E0DE9F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532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B6A-A25B-4A70-A820-E55CBD1033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6F0-EB0A-43AD-BEE8-B4E0DE9F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16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B6A-A25B-4A70-A820-E55CBD1033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6F0-EB0A-43AD-BEE8-B4E0DE9F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07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B6A-A25B-4A70-A820-E55CBD1033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6F0-EB0A-43AD-BEE8-B4E0DE9F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929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B6A-A25B-4A70-A820-E55CBD1033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6F0-EB0A-43AD-BEE8-B4E0DE9F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515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B6A-A25B-4A70-A820-E55CBD1033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6F0-EB0A-43AD-BEE8-B4E0DE9F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46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B6A-A25B-4A70-A820-E55CBD1033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6F0-EB0A-43AD-BEE8-B4E0DE9F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91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B6A-A25B-4A70-A820-E55CBD1033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6F0-EB0A-43AD-BEE8-B4E0DE9F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102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B6A-A25B-4A70-A820-E55CBD1033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6F0-EB0A-43AD-BEE8-B4E0DE9F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458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B6A-A25B-4A70-A820-E55CBD1033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6F0-EB0A-43AD-BEE8-B4E0DE9F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283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3AB6A-A25B-4A70-A820-E55CBD10330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456F0-EB0A-43AD-BEE8-B4E0DE9FF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agahoster.co.id/blog/apa-itu-ss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pjii.or.id/survei201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ront.com/blog/the-infront-blog/value-of-first-page-google-resul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agahoster.co.id/blog/apa-itu-seo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dobe Caslon Pro Bold" panose="0205070206050A020403" pitchFamily="18" charset="0"/>
              </a:rPr>
              <a:t>SEO</a:t>
            </a:r>
            <a:br>
              <a:rPr lang="en-US" dirty="0" smtClean="0">
                <a:latin typeface="Adobe Caslon Pro Bold" panose="0205070206050A020403" pitchFamily="18" charset="0"/>
              </a:rPr>
            </a:br>
            <a:r>
              <a:rPr lang="en-US" dirty="0" smtClean="0">
                <a:latin typeface="Adobe Caslon Pro Bold" panose="0205070206050A020403" pitchFamily="18" charset="0"/>
              </a:rPr>
              <a:t>(</a:t>
            </a:r>
            <a:r>
              <a:rPr lang="en-US" i="1" dirty="0">
                <a:latin typeface="Adobe Caslon Pro Bold" panose="0205070206050A020403" pitchFamily="18" charset="0"/>
              </a:rPr>
              <a:t>Search Engine </a:t>
            </a:r>
            <a:r>
              <a:rPr lang="en-US" i="1" dirty="0" smtClean="0">
                <a:latin typeface="Adobe Caslon Pro Bold" panose="0205070206050A020403" pitchFamily="18" charset="0"/>
              </a:rPr>
              <a:t>Optimization)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Adobe Caslon Pro Bold" panose="0205070206050A020403" pitchFamily="18" charset="0"/>
              </a:rPr>
              <a:t>Jihadul</a:t>
            </a:r>
            <a:r>
              <a:rPr lang="en-US" dirty="0" smtClean="0">
                <a:latin typeface="Adobe Caslon Pro Bold" panose="0205070206050A020403" pitchFamily="18" charset="0"/>
              </a:rPr>
              <a:t> Akbar, </a:t>
            </a:r>
            <a:r>
              <a:rPr lang="en-US" dirty="0" err="1" smtClean="0">
                <a:latin typeface="Adobe Caslon Pro Bold" panose="0205070206050A020403" pitchFamily="18" charset="0"/>
              </a:rPr>
              <a:t>S.Kom</a:t>
            </a:r>
            <a:endParaRPr lang="en-US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09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dobe Caslon Pro Bold" panose="0205070206050A020403" pitchFamily="18" charset="0"/>
              </a:rPr>
              <a:t>Penggunaan</a:t>
            </a:r>
            <a:r>
              <a:rPr lang="en-US" b="1" dirty="0">
                <a:latin typeface="Adobe Caslon Pro Bold" panose="0205070206050A020403" pitchFamily="18" charset="0"/>
              </a:rPr>
              <a:t> SSL/TLS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Sejak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2014, Google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mulai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mengutamakan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website-website yang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menggunakan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SSL/TLS.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Sebab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website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dengan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b="1" dirty="0">
                <a:latin typeface="Adobe Hebrew" panose="02040503050201020203" pitchFamily="18" charset="-79"/>
                <a:cs typeface="Adobe Hebrew" panose="02040503050201020203" pitchFamily="18" charset="-79"/>
                <a:hlinkClick r:id="rId2"/>
              </a:rPr>
              <a:t>SSL/TLS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mengenkripsi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semua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transfer data yang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terjadi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di website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tersebut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Jadi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keamanan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data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pengguna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lebih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aman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 </a:t>
            </a:r>
            <a:endParaRPr lang="en-US" sz="3200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indent="0" algn="r">
              <a:buNone/>
            </a:pPr>
            <a:endParaRPr lang="en-US" sz="32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indent="0" algn="r">
              <a:buNone/>
            </a:pPr>
            <a:r>
              <a:rPr lang="en-US" sz="32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Website 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yang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sudah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mengaktifkan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SSL/TLS,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alamat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websitenya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diawali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dengan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HTTPS.</a:t>
            </a:r>
          </a:p>
        </p:txBody>
      </p:sp>
    </p:spTree>
    <p:extLst>
      <p:ext uri="{BB962C8B-B14F-4D97-AF65-F5344CB8AC3E}">
        <p14:creationId xmlns:p14="http://schemas.microsoft.com/office/powerpoint/2010/main" val="13248826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dobe Caslon Pro Bold" panose="0205070206050A020403" pitchFamily="18" charset="0"/>
              </a:rPr>
              <a:t>Topik</a:t>
            </a:r>
            <a:r>
              <a:rPr lang="en-US" b="1" dirty="0">
                <a:latin typeface="Adobe Caslon Pro Bold" panose="0205070206050A020403" pitchFamily="18" charset="0"/>
              </a:rPr>
              <a:t> </a:t>
            </a:r>
            <a:r>
              <a:rPr lang="en-US" b="1" dirty="0" err="1">
                <a:latin typeface="Adobe Caslon Pro Bold" panose="0205070206050A020403" pitchFamily="18" charset="0"/>
              </a:rPr>
              <a:t>Konten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sv-SE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Misalnya, Anda punya blog traveling</a:t>
            </a:r>
            <a:r>
              <a:rPr lang="sv-SE" sz="32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sv-SE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Setidaknya ada beberapa topik utama seperti jalan-jalan, kuliner, dan penginapan. Ketiga topik tersebut saling berkaitan dengan topik utama blog, yaitu traveling. </a:t>
            </a:r>
            <a:endParaRPr lang="en-US" sz="32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91366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Caslon Pro Bold" panose="0205070206050A020403" pitchFamily="18" charset="0"/>
                <a:cs typeface="Adobe Hebrew" panose="02040503050201020203" pitchFamily="18" charset="-79"/>
              </a:rPr>
              <a:t>Search 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784"/>
          </a:xfrm>
        </p:spPr>
        <p:txBody>
          <a:bodyPr>
            <a:no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Satu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kata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kunci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bisa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dimaksudkan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untuk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dua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hal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berbeda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atau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lebih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 Search intent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atau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maksud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pencarian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adalah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apa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diinginkan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oleh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kebanyakan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pencari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terhadap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satu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kata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kunci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tertentu</a:t>
            </a:r>
            <a:r>
              <a:rPr lang="en-US" sz="32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sz="3200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Misalnya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ketika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memasukkan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kata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kunci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“bola” di Google,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hasil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pencarian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teratasnya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menampilkan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berbagai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portal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berita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bola.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Kenapa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website yang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membahas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pengertian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bola,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jenis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bola,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macam-macam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bola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tidak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bisa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menang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di kata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kunci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ini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19276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dobe Caslon Pro Bold" panose="0205070206050A020403" pitchFamily="18" charset="0"/>
              </a:rPr>
              <a:t>Struktur</a:t>
            </a:r>
            <a:r>
              <a:rPr lang="en-US" b="1" dirty="0">
                <a:latin typeface="Adobe Caslon Pro Bold" panose="0205070206050A020403" pitchFamily="18" charset="0"/>
              </a:rPr>
              <a:t> </a:t>
            </a:r>
            <a:r>
              <a:rPr lang="en-US" b="1" dirty="0" err="1" smtClean="0">
                <a:latin typeface="Adobe Caslon Pro Bold" panose="0205070206050A020403" pitchFamily="18" charset="0"/>
              </a:rPr>
              <a:t>Konten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Selain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menyesuaikan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konten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dengan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search intent,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juga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harus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membuat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konten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mudah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dipahami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Mudahkan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pembaca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dalam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menemukan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jawabannya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di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konten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dengan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struktur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jelas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rapi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 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Caranya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cukup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mudah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yaitu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menggunakan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heading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subheading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untuk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poin-poin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paling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penting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dalam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konten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juga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bisa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menambahkan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foto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gambar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ilustrasi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infografik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atau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bahkan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video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untuk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membantu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pembaca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memahami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konten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 </a:t>
            </a:r>
          </a:p>
          <a:p>
            <a:pPr marL="0" indent="0" algn="r">
              <a:lnSpc>
                <a:spcPct val="100000"/>
              </a:lnSpc>
              <a:buNone/>
            </a:pPr>
            <a:endParaRPr lang="en-US" sz="32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63212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Caslon Pro Bold" panose="0205070206050A020403" pitchFamily="18" charset="0"/>
              </a:rPr>
              <a:t>Meta </a:t>
            </a:r>
            <a:r>
              <a:rPr lang="en-US" b="1" dirty="0" smtClean="0">
                <a:latin typeface="Adobe Caslon Pro Bold" panose="0205070206050A020403" pitchFamily="18" charset="0"/>
              </a:rPr>
              <a:t>Tags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Meta tags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terdiri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dari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title tag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meta description.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Fungsinya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adalah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membantu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Google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untuk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memahami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keseluruhan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konten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di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sebuah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halaman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website.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Pertama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, title tag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adalah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judul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artikel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muncul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di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hasil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pencarian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.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Judul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artikel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tidak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bisa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terlalu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panjang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karena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Google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akan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memotongnya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sesuai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standar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berlaku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. 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Kedua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, meta description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adalah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teks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merangkum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konten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di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hasil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pencarian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.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Teks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ini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terletak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tepat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di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bawah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judul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URL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artikel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. Meta description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biasanya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terdiri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dari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120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sampai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130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karakter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. </a:t>
            </a:r>
          </a:p>
          <a:p>
            <a:pPr marL="0" indent="0" algn="r">
              <a:lnSpc>
                <a:spcPct val="100000"/>
              </a:lnSpc>
              <a:buNone/>
            </a:pP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9053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dobe Caslon Pro Bold" panose="0205070206050A020403" pitchFamily="18" charset="0"/>
              </a:rPr>
              <a:t>Kecepatan</a:t>
            </a:r>
            <a:r>
              <a:rPr lang="en-US" b="1" dirty="0">
                <a:latin typeface="Adobe Caslon Pro Bold" panose="0205070206050A020403" pitchFamily="18" charset="0"/>
              </a:rPr>
              <a:t>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Semakin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cepat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loading website,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semakin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besar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kemungkinan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untuk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mendapatkan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ranking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lebih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tinggi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di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hasil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pencarian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Google.</a:t>
            </a:r>
          </a:p>
        </p:txBody>
      </p:sp>
    </p:spTree>
    <p:extLst>
      <p:ext uri="{BB962C8B-B14F-4D97-AF65-F5344CB8AC3E}">
        <p14:creationId xmlns:p14="http://schemas.microsoft.com/office/powerpoint/2010/main" val="31600669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38" y="2700362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Adobe Caslon Pro Bold" panose="0205070206050A020403" pitchFamily="18" charset="0"/>
              </a:rPr>
              <a:t>Jenis-Jenis</a:t>
            </a:r>
            <a:r>
              <a:rPr lang="en-US" b="1" dirty="0">
                <a:latin typeface="Adobe Caslon Pro Bold" panose="0205070206050A020403" pitchFamily="18" charset="0"/>
              </a:rPr>
              <a:t> </a:t>
            </a:r>
            <a:r>
              <a:rPr lang="en-US" b="1" dirty="0" smtClean="0">
                <a:latin typeface="Adobe Caslon Pro Bold" panose="0205070206050A020403" pitchFamily="18" charset="0"/>
              </a:rPr>
              <a:t>SEO</a:t>
            </a:r>
            <a:endParaRPr lang="en-US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7446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Caslon Pro Bold" panose="0205070206050A020403" pitchFamily="18" charset="0"/>
              </a:rPr>
              <a:t>SEO On </a:t>
            </a:r>
            <a:r>
              <a:rPr lang="en-US" b="1" dirty="0" smtClean="0">
                <a:latin typeface="Adobe Caslon Pro Bold" panose="0205070206050A020403" pitchFamily="18" charset="0"/>
              </a:rPr>
              <a:t>Page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Apa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itu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SEO on page? SEO on page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adalah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langkah-langkah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optimasi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SEO yang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dilakukan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di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dalam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website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Beberapa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langkah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optimasi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SEO on page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meliputi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: permalink,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judul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konten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struktur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konten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penggunaan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heading,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kecepatan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website,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tema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responsif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hingga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internal linking. </a:t>
            </a:r>
          </a:p>
        </p:txBody>
      </p:sp>
    </p:spTree>
    <p:extLst>
      <p:ext uri="{BB962C8B-B14F-4D97-AF65-F5344CB8AC3E}">
        <p14:creationId xmlns:p14="http://schemas.microsoft.com/office/powerpoint/2010/main" val="41833696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Caslon Pro Bold" panose="0205070206050A020403" pitchFamily="18" charset="0"/>
              </a:rPr>
              <a:t>SEO Off </a:t>
            </a:r>
            <a:r>
              <a:rPr lang="en-US" b="1" dirty="0" smtClean="0">
                <a:latin typeface="Adobe Caslon Pro Bold" panose="0205070206050A020403" pitchFamily="18" charset="0"/>
              </a:rPr>
              <a:t>Page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Salah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satu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faktor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di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luar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website yang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cukup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mempengaruhi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kualitas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SEO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adalah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backlink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atau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inbound link. Backlink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menjadi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indikator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bahwa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konten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menjadi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rujukan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website lain.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Semakin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banyak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website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berkualitas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merujuk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konten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semakin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baik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 Google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menilai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website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sebagai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website yang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kredibel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meningkatkan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peluang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untuk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naik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peringkat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247125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997" y="289731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Adobe Caslon Pro Bold" panose="0205070206050A020403" pitchFamily="18" charset="0"/>
              </a:rPr>
              <a:t>Kenapa</a:t>
            </a:r>
            <a:r>
              <a:rPr lang="en-US" b="1" dirty="0">
                <a:latin typeface="Adobe Caslon Pro Bold" panose="0205070206050A020403" pitchFamily="18" charset="0"/>
              </a:rPr>
              <a:t> SEO </a:t>
            </a:r>
            <a:r>
              <a:rPr lang="en-US" b="1" dirty="0" err="1">
                <a:latin typeface="Adobe Caslon Pro Bold" panose="0205070206050A020403" pitchFamily="18" charset="0"/>
              </a:rPr>
              <a:t>Penting</a:t>
            </a:r>
            <a:r>
              <a:rPr lang="en-US" b="1" dirty="0">
                <a:latin typeface="Adobe Caslon Pro Bold" panose="0205070206050A020403" pitchFamily="18" charset="0"/>
              </a:rPr>
              <a:t> </a:t>
            </a:r>
            <a:r>
              <a:rPr lang="en-US" b="1" dirty="0" err="1">
                <a:latin typeface="Adobe Caslon Pro Bold" panose="0205070206050A020403" pitchFamily="18" charset="0"/>
              </a:rPr>
              <a:t>untuk</a:t>
            </a:r>
            <a:r>
              <a:rPr lang="en-US" b="1" dirty="0">
                <a:latin typeface="Adobe Caslon Pro Bold" panose="0205070206050A020403" pitchFamily="18" charset="0"/>
              </a:rPr>
              <a:t> Website</a:t>
            </a:r>
            <a:r>
              <a:rPr lang="en-US" b="1" dirty="0" smtClean="0">
                <a:latin typeface="Adobe Caslon Pro Bold" panose="0205070206050A020403" pitchFamily="18" charset="0"/>
              </a:rPr>
              <a:t>?</a:t>
            </a:r>
            <a:endParaRPr lang="en-US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041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8914"/>
            <a:ext cx="12192000" cy="64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337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Adobe Caslon Pro Bold" panose="0205070206050A020403" pitchFamily="18" charset="0"/>
              </a:rPr>
              <a:t>Mesin Pencari adalah Sumber </a:t>
            </a:r>
            <a:r>
              <a:rPr lang="it-IT" b="1" dirty="0" smtClean="0">
                <a:latin typeface="Adobe Caslon Pro Bold" panose="0205070206050A020403" pitchFamily="18" charset="0"/>
              </a:rPr>
              <a:t>Informasi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Di Indonesia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sendiri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  <a:hlinkClick r:id="rId2"/>
              </a:rPr>
              <a:t>75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  <a:hlinkClick r:id="rId2"/>
              </a:rPr>
              <a:t>persen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pengguna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internet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sudah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terbiasa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menggunakan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mesin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pencari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seperti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Google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untuk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mencari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berbagai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macam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informasi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dari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informasi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harga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berita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informasi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kesehatan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hingga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informasi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politik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81560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dobe Caslon Pro Bold" panose="0205070206050A020403" pitchFamily="18" charset="0"/>
              </a:rPr>
              <a:t>Trafik</a:t>
            </a:r>
            <a:r>
              <a:rPr lang="en-US" b="1" dirty="0">
                <a:latin typeface="Adobe Caslon Pro Bold" panose="0205070206050A020403" pitchFamily="18" charset="0"/>
              </a:rPr>
              <a:t> </a:t>
            </a:r>
            <a:r>
              <a:rPr lang="en-US" b="1" dirty="0" err="1">
                <a:latin typeface="Adobe Caslon Pro Bold" panose="0205070206050A020403" pitchFamily="18" charset="0"/>
              </a:rPr>
              <a:t>Didominasi</a:t>
            </a:r>
            <a:r>
              <a:rPr lang="en-US" b="1" dirty="0">
                <a:latin typeface="Adobe Caslon Pro Bold" panose="0205070206050A020403" pitchFamily="18" charset="0"/>
              </a:rPr>
              <a:t> </a:t>
            </a:r>
            <a:r>
              <a:rPr lang="en-US" b="1" dirty="0" err="1">
                <a:latin typeface="Adobe Caslon Pro Bold" panose="0205070206050A020403" pitchFamily="18" charset="0"/>
              </a:rPr>
              <a:t>Konten</a:t>
            </a:r>
            <a:r>
              <a:rPr lang="en-US" b="1" dirty="0">
                <a:latin typeface="Adobe Caslon Pro Bold" panose="0205070206050A020403" pitchFamily="18" charset="0"/>
              </a:rPr>
              <a:t> di </a:t>
            </a:r>
            <a:r>
              <a:rPr lang="en-US" b="1" dirty="0" err="1">
                <a:latin typeface="Adobe Caslon Pro Bold" panose="0205070206050A020403" pitchFamily="18" charset="0"/>
              </a:rPr>
              <a:t>Halaman</a:t>
            </a:r>
            <a:r>
              <a:rPr lang="en-US" b="1" dirty="0">
                <a:latin typeface="Adobe Caslon Pro Bold" panose="0205070206050A020403" pitchFamily="18" charset="0"/>
              </a:rPr>
              <a:t> </a:t>
            </a:r>
            <a:r>
              <a:rPr lang="en-US" b="1" dirty="0" err="1" smtClean="0">
                <a:latin typeface="Adobe Caslon Pro Bold" panose="0205070206050A020403" pitchFamily="18" charset="0"/>
              </a:rPr>
              <a:t>Pertama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Menurut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  <a:hlinkClick r:id="rId2"/>
              </a:rPr>
              <a:t>Infront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  <a:hlinkClick r:id="rId2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  <a:hlinkClick r:id="rId2"/>
              </a:rPr>
              <a:t>Webworks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91,5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persen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trafik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didominasi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oleh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website yang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muncul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di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halaman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pertama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hasil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pencarian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Google.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Lebih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detail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lagi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91,5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persen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trafik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tersebut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didominasi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oleh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tiga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posisi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teratas</a:t>
            </a:r>
            <a:endParaRPr lang="en-US" sz="32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0566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dobe Caslon Pro Bold" panose="0205070206050A020403" pitchFamily="18" charset="0"/>
              </a:rPr>
              <a:t>Website </a:t>
            </a:r>
            <a:r>
              <a:rPr lang="en-US" b="1" dirty="0" err="1">
                <a:latin typeface="Adobe Caslon Pro Bold" panose="0205070206050A020403" pitchFamily="18" charset="0"/>
              </a:rPr>
              <a:t>Anda</a:t>
            </a:r>
            <a:r>
              <a:rPr lang="en-US" b="1" dirty="0">
                <a:latin typeface="Adobe Caslon Pro Bold" panose="0205070206050A020403" pitchFamily="18" charset="0"/>
              </a:rPr>
              <a:t> </a:t>
            </a:r>
            <a:r>
              <a:rPr lang="en-US" b="1" dirty="0" err="1">
                <a:latin typeface="Adobe Caslon Pro Bold" panose="0205070206050A020403" pitchFamily="18" charset="0"/>
              </a:rPr>
              <a:t>Ditemukan</a:t>
            </a:r>
            <a:r>
              <a:rPr lang="en-US" b="1" dirty="0">
                <a:latin typeface="Adobe Caslon Pro Bold" panose="0205070206050A020403" pitchFamily="18" charset="0"/>
              </a:rPr>
              <a:t> </a:t>
            </a:r>
            <a:r>
              <a:rPr lang="en-US" b="1" dirty="0" err="1">
                <a:latin typeface="Adobe Caslon Pro Bold" panose="0205070206050A020403" pitchFamily="18" charset="0"/>
              </a:rPr>
              <a:t>Melalui</a:t>
            </a:r>
            <a:r>
              <a:rPr lang="en-US" b="1" dirty="0">
                <a:latin typeface="Adobe Caslon Pro Bold" panose="0205070206050A020403" pitchFamily="18" charset="0"/>
              </a:rPr>
              <a:t> </a:t>
            </a:r>
            <a:r>
              <a:rPr lang="en-US" b="1" dirty="0" err="1">
                <a:latin typeface="Adobe Caslon Pro Bold" panose="0205070206050A020403" pitchFamily="18" charset="0"/>
              </a:rPr>
              <a:t>Berbagai</a:t>
            </a:r>
            <a:r>
              <a:rPr lang="en-US" b="1" dirty="0">
                <a:latin typeface="Adobe Caslon Pro Bold" panose="0205070206050A020403" pitchFamily="18" charset="0"/>
              </a:rPr>
              <a:t> Kata </a:t>
            </a:r>
            <a:r>
              <a:rPr lang="en-US" b="1" dirty="0" err="1" smtClean="0">
                <a:latin typeface="Adobe Caslon Pro Bold" panose="0205070206050A020403" pitchFamily="18" charset="0"/>
              </a:rPr>
              <a:t>Kunci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Misalnya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topik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utama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website/blog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adalah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olahraga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 Ada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banyak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kata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kunci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berkaitan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dengan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olahraga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bisa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targetkan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bisa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membahas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tentang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sepak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bola, basket,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voli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bulu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tangkis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topik-topik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lain yang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masih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berkaitan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dengan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olahraga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84907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Caslon Pro Bold" panose="0205070206050A020403" pitchFamily="18" charset="0"/>
              </a:rPr>
              <a:t>Brand Awareness </a:t>
            </a:r>
            <a:r>
              <a:rPr lang="en-US" b="1" dirty="0" err="1">
                <a:latin typeface="Adobe Caslon Pro Bold" panose="0205070206050A020403" pitchFamily="18" charset="0"/>
              </a:rPr>
              <a:t>dan</a:t>
            </a:r>
            <a:r>
              <a:rPr lang="en-US" b="1" dirty="0">
                <a:latin typeface="Adobe Caslon Pro Bold" panose="0205070206050A020403" pitchFamily="18" charset="0"/>
              </a:rPr>
              <a:t> </a:t>
            </a:r>
            <a:r>
              <a:rPr lang="en-US" b="1" dirty="0" err="1">
                <a:latin typeface="Adobe Caslon Pro Bold" panose="0205070206050A020403" pitchFamily="18" charset="0"/>
              </a:rPr>
              <a:t>Kredibilitas</a:t>
            </a:r>
            <a:r>
              <a:rPr lang="en-US" b="1" dirty="0">
                <a:latin typeface="Adobe Caslon Pro Bold" panose="0205070206050A020403" pitchFamily="18" charset="0"/>
              </a:rPr>
              <a:t> </a:t>
            </a:r>
            <a:r>
              <a:rPr lang="en-US" b="1" dirty="0" err="1" smtClean="0">
                <a:latin typeface="Adobe Caslon Pro Bold" panose="0205070206050A020403" pitchFamily="18" charset="0"/>
              </a:rPr>
              <a:t>Meningkat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Semakin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mudah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website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ditemukan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di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hasil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pencarian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Google,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semakin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banyak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orang yang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mengetahui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website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Dengan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begitu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orang-orang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semakin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familiar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dengan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bisnis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brand awareness online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meningkat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705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b="1" dirty="0">
                <a:latin typeface="Adobe Caslon Pro Bold" panose="0205070206050A020403" pitchFamily="18" charset="0"/>
              </a:rPr>
              <a:t>Trafik Organik Lebih Mudah Dikonversi 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Salah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satu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alasan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mengapa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SEO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begitu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penting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untuk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bisnis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adalah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kemudahan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untuk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konversi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(conversion).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Pengunjung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datang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secara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organik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cenderung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lebih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mudah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dikonversi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menjadi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leads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atau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pelanggan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906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403" y="257375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Caslon Pro Bold" panose="0205070206050A020403" pitchFamily="18" charset="0"/>
              </a:rPr>
              <a:t>SEO On </a:t>
            </a:r>
            <a:r>
              <a:rPr lang="en-US" dirty="0" err="1" smtClean="0">
                <a:latin typeface="Adobe Caslon Pro Bold" panose="0205070206050A020403" pitchFamily="18" charset="0"/>
              </a:rPr>
              <a:t>WordPress</a:t>
            </a:r>
            <a:endParaRPr lang="en-US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7016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704"/>
            <a:ext cx="12235843" cy="63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240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aslon Pro Bold" panose="0205070206050A020403" pitchFamily="18" charset="0"/>
              </a:rPr>
              <a:t>Source :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531177"/>
          </a:xfrm>
        </p:spPr>
        <p:txBody>
          <a:bodyPr/>
          <a:lstStyle/>
          <a:p>
            <a:r>
              <a:rPr lang="en-US" dirty="0" err="1" smtClean="0">
                <a:latin typeface="Adobe Caslon Pro Bold" panose="0205070206050A020403" pitchFamily="18" charset="0"/>
                <a:hlinkClick r:id="rId2"/>
              </a:rPr>
              <a:t>Apa</a:t>
            </a:r>
            <a:r>
              <a:rPr lang="en-US" dirty="0" smtClean="0">
                <a:latin typeface="Adobe Caslon Pro Bold" panose="0205070206050A020403" pitchFamily="18" charset="0"/>
                <a:hlinkClick r:id="rId2"/>
              </a:rPr>
              <a:t> </a:t>
            </a:r>
            <a:r>
              <a:rPr lang="en-US" dirty="0" err="1" smtClean="0">
                <a:latin typeface="Adobe Caslon Pro Bold" panose="0205070206050A020403" pitchFamily="18" charset="0"/>
                <a:hlinkClick r:id="rId2"/>
              </a:rPr>
              <a:t>Itu</a:t>
            </a:r>
            <a:r>
              <a:rPr lang="en-US" dirty="0" smtClean="0">
                <a:latin typeface="Adobe Caslon Pro Bold" panose="0205070206050A020403" pitchFamily="18" charset="0"/>
                <a:hlinkClick r:id="rId2"/>
              </a:rPr>
              <a:t> SEO</a:t>
            </a:r>
            <a:endParaRPr lang="en-US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7974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aslon Pro Bold" panose="0205070206050A020403" pitchFamily="18" charset="0"/>
              </a:rPr>
              <a:t>SEO ?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3600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Serangkaian</a:t>
            </a:r>
            <a:r>
              <a:rPr lang="en-US" sz="36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proses yang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dilakukan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secara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b="1" i="1" dirty="0" err="1">
                <a:latin typeface="Adobe Caslon Pro Bold" panose="0205070206050A020403" pitchFamily="18" charset="0"/>
                <a:cs typeface="Adobe Hebrew" panose="02040503050201020203" pitchFamily="18" charset="-79"/>
              </a:rPr>
              <a:t>sistematis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bertujuan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untuk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meningkatkan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volume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dan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kualitas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trafik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kunjungan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melalui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mesin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pencari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menuju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situs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tertentu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dengan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memanfaatkan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b="1" i="1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mekanisme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kerja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atau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b="1" i="1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algoritma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mesin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pencari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tersebut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.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Mekanisme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mesin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pencari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dimaksud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adalah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b="1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crawling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600" b="1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indexing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6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dan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600" b="1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ranking</a:t>
            </a:r>
            <a:r>
              <a:rPr lang="en-US" sz="36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52827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12" y="-6332"/>
            <a:ext cx="9302366" cy="68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222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Caslon Pro Bold" panose="0205070206050A020403" pitchFamily="18" charset="0"/>
              </a:rPr>
              <a:t>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Crawling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adalah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proses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dimana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b="1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Google </a:t>
            </a:r>
            <a:r>
              <a:rPr lang="en-US" sz="3200" b="1" i="1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menemukan</a:t>
            </a:r>
            <a:r>
              <a:rPr lang="en-US" sz="3200" b="1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b="1" i="1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halaman</a:t>
            </a:r>
            <a:r>
              <a:rPr lang="en-US" sz="3200" b="1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website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terus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menelusurinya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lewat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link yang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ada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pada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masing-masing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halaman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tersebut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sehingga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akhirnya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Google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mendapatkan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informasi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data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dari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halaman-halaman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tersebut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8098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Caslon Pro Bold" panose="0205070206050A020403" pitchFamily="18" charset="0"/>
                <a:cs typeface="Adobe Hebrew" panose="02040503050201020203" pitchFamily="18" charset="-79"/>
              </a:rPr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Setelah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proses crawling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dilakukan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langkah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selanjutnya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Google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akan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mencatat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setiap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signal yang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akan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menjadi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penilaian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untuk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menentukan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b="1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ranking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pada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hasil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pencarian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. </a:t>
            </a:r>
            <a:r>
              <a:rPr lang="en-US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Kemudian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Google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akan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mengirimnya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b="1" i="1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daftar</a:t>
            </a:r>
            <a:r>
              <a:rPr lang="en-US" b="1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 index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yaitu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database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raksasa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milik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Google yang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berisi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lebih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dari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ratusan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miliar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halaman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val="6162882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Caslon Pro Bold" panose="0205070206050A020403" pitchFamily="18" charset="0"/>
              </a:rPr>
              <a:t>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Mesin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pencari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menampilkan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konten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sesuai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hasil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pencarian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yang paling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sesuai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dengan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peringkat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secara</a:t>
            </a:r>
            <a:r>
              <a:rPr lang="en-US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berurutan</a:t>
            </a:r>
            <a:endParaRPr lang="en-US" sz="32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04744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470" y="2897310"/>
            <a:ext cx="10515600" cy="1325563"/>
          </a:xfrm>
        </p:spPr>
        <p:txBody>
          <a:bodyPr/>
          <a:lstStyle/>
          <a:p>
            <a:r>
              <a:rPr lang="en-US" b="1" dirty="0">
                <a:latin typeface="Adobe Caslon Pro Bold" panose="0205070206050A020403" pitchFamily="18" charset="0"/>
              </a:rPr>
              <a:t>8 </a:t>
            </a:r>
            <a:r>
              <a:rPr lang="en-US" b="1" dirty="0" err="1">
                <a:latin typeface="Adobe Caslon Pro Bold" panose="0205070206050A020403" pitchFamily="18" charset="0"/>
              </a:rPr>
              <a:t>Indikator</a:t>
            </a:r>
            <a:r>
              <a:rPr lang="en-US" b="1" dirty="0">
                <a:latin typeface="Adobe Caslon Pro Bold" panose="0205070206050A020403" pitchFamily="18" charset="0"/>
              </a:rPr>
              <a:t> </a:t>
            </a:r>
            <a:r>
              <a:rPr lang="en-US" b="1" dirty="0" err="1">
                <a:latin typeface="Adobe Caslon Pro Bold" panose="0205070206050A020403" pitchFamily="18" charset="0"/>
              </a:rPr>
              <a:t>Utama</a:t>
            </a:r>
            <a:r>
              <a:rPr lang="en-US" b="1" dirty="0">
                <a:latin typeface="Adobe Caslon Pro Bold" panose="0205070206050A020403" pitchFamily="18" charset="0"/>
              </a:rPr>
              <a:t> </a:t>
            </a:r>
            <a:r>
              <a:rPr lang="en-US" b="1" dirty="0" smtClean="0">
                <a:latin typeface="Adobe Caslon Pro Bold" panose="0205070206050A020403" pitchFamily="18" charset="0"/>
              </a:rPr>
              <a:t>SEO</a:t>
            </a:r>
            <a:endParaRPr lang="en-US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067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dobe Caslon Pro Bold" panose="0205070206050A020403" pitchFamily="18" charset="0"/>
              </a:rPr>
              <a:t>Struktur</a:t>
            </a:r>
            <a:r>
              <a:rPr lang="en-US" b="1" dirty="0">
                <a:latin typeface="Adobe Caslon Pro Bold" panose="0205070206050A020403" pitchFamily="18" charset="0"/>
              </a:rPr>
              <a:t> </a:t>
            </a:r>
            <a:r>
              <a:rPr lang="en-US" b="1" dirty="0" smtClean="0">
                <a:latin typeface="Adobe Caslon Pro Bold" panose="0205070206050A020403" pitchFamily="18" charset="0"/>
              </a:rPr>
              <a:t>URL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Struktur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URL yang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sederhana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memudahkan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mesin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pencari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untuk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mengenali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website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topik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utama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Anda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bahas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ex.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https://www.namawebsiteanda.com/judulkonten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270611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756</Words>
  <Application>Microsoft Office PowerPoint</Application>
  <PresentationFormat>Widescreen</PresentationFormat>
  <Paragraphs>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Adobe Caslon Pro Bold</vt:lpstr>
      <vt:lpstr>Adobe Hebrew</vt:lpstr>
      <vt:lpstr>Arial</vt:lpstr>
      <vt:lpstr>Calibri</vt:lpstr>
      <vt:lpstr>Calibri Light</vt:lpstr>
      <vt:lpstr>Office Theme</vt:lpstr>
      <vt:lpstr>SEO (Search Engine Optimization)</vt:lpstr>
      <vt:lpstr>PowerPoint Presentation</vt:lpstr>
      <vt:lpstr>SEO ?</vt:lpstr>
      <vt:lpstr>PowerPoint Presentation</vt:lpstr>
      <vt:lpstr>Crawling</vt:lpstr>
      <vt:lpstr>Indexing</vt:lpstr>
      <vt:lpstr>Ranking</vt:lpstr>
      <vt:lpstr>8 Indikator Utama SEO</vt:lpstr>
      <vt:lpstr>Struktur URL</vt:lpstr>
      <vt:lpstr>Penggunaan SSL/TLS</vt:lpstr>
      <vt:lpstr>Topik Konten</vt:lpstr>
      <vt:lpstr>Search Intent</vt:lpstr>
      <vt:lpstr>Struktur Konten</vt:lpstr>
      <vt:lpstr>Meta Tags</vt:lpstr>
      <vt:lpstr>Kecepatan Website</vt:lpstr>
      <vt:lpstr>Jenis-Jenis SEO</vt:lpstr>
      <vt:lpstr>SEO On Page</vt:lpstr>
      <vt:lpstr>SEO Off Page</vt:lpstr>
      <vt:lpstr>Kenapa SEO Penting untuk Website?</vt:lpstr>
      <vt:lpstr>Mesin Pencari adalah Sumber Informasi</vt:lpstr>
      <vt:lpstr>Trafik Didominasi Konten di Halaman Pertama</vt:lpstr>
      <vt:lpstr>Website Anda Ditemukan Melalui Berbagai Kata Kunci</vt:lpstr>
      <vt:lpstr>Brand Awareness dan Kredibilitas Meningkat</vt:lpstr>
      <vt:lpstr>Trafik Organik Lebih Mudah Dikonversi </vt:lpstr>
      <vt:lpstr>SEO On WordPress</vt:lpstr>
      <vt:lpstr>PowerPoint Presentation</vt:lpstr>
      <vt:lpstr>Source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Hosting Webiste</dc:title>
  <dc:creator>ACER</dc:creator>
  <cp:lastModifiedBy>ACER</cp:lastModifiedBy>
  <cp:revision>32</cp:revision>
  <dcterms:created xsi:type="dcterms:W3CDTF">2021-01-26T19:40:51Z</dcterms:created>
  <dcterms:modified xsi:type="dcterms:W3CDTF">2021-01-28T19:30:28Z</dcterms:modified>
</cp:coreProperties>
</file>