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69" r:id="rId4"/>
    <p:sldId id="256" r:id="rId5"/>
    <p:sldId id="273" r:id="rId6"/>
    <p:sldId id="275" r:id="rId7"/>
    <p:sldId id="264" r:id="rId8"/>
    <p:sldId id="260" r:id="rId9"/>
    <p:sldId id="261" r:id="rId10"/>
    <p:sldId id="270" r:id="rId11"/>
    <p:sldId id="274" r:id="rId12"/>
    <p:sldId id="266" r:id="rId13"/>
    <p:sldId id="267" r:id="rId14"/>
    <p:sldId id="26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7" r:id="rId25"/>
    <p:sldId id="272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62" r:id="rId37"/>
    <p:sldId id="27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E8E8E"/>
    <a:srgbClr val="314865"/>
    <a:srgbClr val="4D8FB7"/>
    <a:srgbClr val="E2E9E9"/>
    <a:srgbClr val="82B0CC"/>
    <a:srgbClr val="0000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674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68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0A35B-30AC-4642-B856-3E3CC3D19C0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F71FFA-FD38-4325-9C32-12A2547271C5}">
      <dgm:prSet phldrT="[文本]"/>
      <dgm:spPr>
        <a:solidFill>
          <a:srgbClr val="4D8FB7"/>
        </a:solidFill>
      </dgm:spPr>
      <dgm:t>
        <a:bodyPr/>
        <a:lstStyle/>
        <a:p>
          <a:r>
            <a:rPr lang="en-US" altLang="zh-CN" dirty="0" smtClean="0"/>
            <a:t> </a:t>
          </a:r>
          <a:r>
            <a:rPr lang="zh-CN" altLang="en-US" dirty="0" smtClean="0"/>
            <a:t>站点</a:t>
          </a:r>
          <a:endParaRPr lang="zh-CN" altLang="en-US" dirty="0"/>
        </a:p>
      </dgm:t>
    </dgm:pt>
    <dgm:pt modelId="{6B88DA49-30F3-42FF-A525-2C5BB8643F51}" type="parTrans" cxnId="{BDD4892B-1E58-41A9-B128-9F7D8EC1CA49}">
      <dgm:prSet/>
      <dgm:spPr/>
      <dgm:t>
        <a:bodyPr/>
        <a:lstStyle/>
        <a:p>
          <a:endParaRPr lang="zh-CN" altLang="en-US"/>
        </a:p>
      </dgm:t>
    </dgm:pt>
    <dgm:pt modelId="{7473C842-118C-416C-96D7-5FB2DC88C954}" type="sibTrans" cxnId="{BDD4892B-1E58-41A9-B128-9F7D8EC1CA49}">
      <dgm:prSet/>
      <dgm:spPr/>
      <dgm:t>
        <a:bodyPr/>
        <a:lstStyle/>
        <a:p>
          <a:endParaRPr lang="zh-CN" altLang="en-US"/>
        </a:p>
      </dgm:t>
    </dgm:pt>
    <dgm:pt modelId="{F72CEF84-0BE9-4B84-96DB-762ED78D2019}">
      <dgm:prSet phldrT="[文本]"/>
      <dgm:spPr>
        <a:solidFill>
          <a:srgbClr val="314865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BE7B09A-9B3B-471B-AA98-0EBD50740BB8}" type="parTrans" cxnId="{71544EA5-944D-43A6-9364-CA149A8DCA86}">
      <dgm:prSet/>
      <dgm:spPr>
        <a:ln w="28575">
          <a:solidFill>
            <a:srgbClr val="666666"/>
          </a:solidFill>
        </a:ln>
      </dgm:spPr>
      <dgm:t>
        <a:bodyPr/>
        <a:lstStyle/>
        <a:p>
          <a:endParaRPr lang="zh-CN" altLang="en-US"/>
        </a:p>
      </dgm:t>
    </dgm:pt>
    <dgm:pt modelId="{8007B141-559D-4FA0-AE11-2531579EE303}" type="sibTrans" cxnId="{71544EA5-944D-43A6-9364-CA149A8DCA86}">
      <dgm:prSet/>
      <dgm:spPr/>
      <dgm:t>
        <a:bodyPr/>
        <a:lstStyle/>
        <a:p>
          <a:endParaRPr lang="zh-CN" altLang="en-US"/>
        </a:p>
      </dgm:t>
    </dgm:pt>
    <dgm:pt modelId="{D10EFEE8-FDC9-4A8F-986F-598B85F7D5DE}">
      <dgm:prSet phldrT="[文本]"/>
      <dgm:spPr>
        <a:solidFill>
          <a:srgbClr val="314865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373203FF-A5D6-4D90-8135-4E1C32589A79}" type="parTrans" cxnId="{20EB91ED-22F3-4E52-8819-6C15110B8678}">
      <dgm:prSet/>
      <dgm:spPr>
        <a:ln w="28575">
          <a:solidFill>
            <a:srgbClr val="666666"/>
          </a:solidFill>
        </a:ln>
      </dgm:spPr>
      <dgm:t>
        <a:bodyPr/>
        <a:lstStyle/>
        <a:p>
          <a:endParaRPr lang="zh-CN" altLang="en-US"/>
        </a:p>
      </dgm:t>
    </dgm:pt>
    <dgm:pt modelId="{04E04DA9-CA02-4DBB-BCA8-533A91E9FB19}" type="sibTrans" cxnId="{20EB91ED-22F3-4E52-8819-6C15110B8678}">
      <dgm:prSet/>
      <dgm:spPr/>
      <dgm:t>
        <a:bodyPr/>
        <a:lstStyle/>
        <a:p>
          <a:endParaRPr lang="zh-CN" altLang="en-US"/>
        </a:p>
      </dgm:t>
    </dgm:pt>
    <dgm:pt modelId="{1EB3C2F1-9A60-4349-938D-08CBEB5FFF93}">
      <dgm:prSet phldrT="[文本]"/>
      <dgm:spPr>
        <a:solidFill>
          <a:srgbClr val="314865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E697436F-F49C-4C2F-9E15-944CF2330E03}" type="parTrans" cxnId="{71E6E084-20EF-4C80-9FB4-A41B8DCF85CA}">
      <dgm:prSet/>
      <dgm:spPr>
        <a:ln w="28575">
          <a:solidFill>
            <a:srgbClr val="666666"/>
          </a:solidFill>
        </a:ln>
      </dgm:spPr>
      <dgm:t>
        <a:bodyPr/>
        <a:lstStyle/>
        <a:p>
          <a:endParaRPr lang="zh-CN" altLang="en-US"/>
        </a:p>
      </dgm:t>
    </dgm:pt>
    <dgm:pt modelId="{EC9AA976-5A7C-41CA-BF26-63DA81731174}" type="sibTrans" cxnId="{71E6E084-20EF-4C80-9FB4-A41B8DCF85CA}">
      <dgm:prSet/>
      <dgm:spPr/>
      <dgm:t>
        <a:bodyPr/>
        <a:lstStyle/>
        <a:p>
          <a:endParaRPr lang="zh-CN" altLang="en-US"/>
        </a:p>
      </dgm:t>
    </dgm:pt>
    <dgm:pt modelId="{3A953BBF-DF11-4BBE-9DA6-3F9173CE8D01}">
      <dgm:prSet phldrT="[文本]"/>
      <dgm:spPr>
        <a:solidFill>
          <a:srgbClr val="314865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EE1AA8F-8647-41C9-BFD8-B32048BC0B82}" type="parTrans" cxnId="{404EDAAC-0E0D-4BEE-9B18-3677C8D164AE}">
      <dgm:prSet/>
      <dgm:spPr>
        <a:ln w="28575">
          <a:solidFill>
            <a:srgbClr val="666666"/>
          </a:solidFill>
        </a:ln>
      </dgm:spPr>
      <dgm:t>
        <a:bodyPr/>
        <a:lstStyle/>
        <a:p>
          <a:endParaRPr lang="zh-CN" altLang="en-US"/>
        </a:p>
      </dgm:t>
    </dgm:pt>
    <dgm:pt modelId="{87870BB1-C9E6-44F0-B240-0C0438BBF5A2}" type="sibTrans" cxnId="{404EDAAC-0E0D-4BEE-9B18-3677C8D164AE}">
      <dgm:prSet/>
      <dgm:spPr/>
      <dgm:t>
        <a:bodyPr/>
        <a:lstStyle/>
        <a:p>
          <a:endParaRPr lang="zh-CN" altLang="en-US"/>
        </a:p>
      </dgm:t>
    </dgm:pt>
    <dgm:pt modelId="{3740349A-AF88-4047-ABB8-4185FB2298D0}" type="pres">
      <dgm:prSet presAssocID="{7D50A35B-30AC-4642-B856-3E3CC3D19C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BD99FB-8ECE-481D-8C15-4CE10521C0F8}" type="pres">
      <dgm:prSet presAssocID="{13F71FFA-FD38-4325-9C32-12A2547271C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AE4A97A-238F-4B63-9CA9-11D0B6464C8C}" type="pres">
      <dgm:prSet presAssocID="{8BE7B09A-9B3B-471B-AA98-0EBD50740BB8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225CC1BB-2914-49D1-8B60-BF197C281A3E}" type="pres">
      <dgm:prSet presAssocID="{8BE7B09A-9B3B-471B-AA98-0EBD50740BB8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EA5A519-D4DB-4D9F-B27E-48EB684D76C8}" type="pres">
      <dgm:prSet presAssocID="{F72CEF84-0BE9-4B84-96DB-762ED78D2019}" presName="node" presStyleLbl="node1" presStyleIdx="0" presStyleCnt="4" custRadScaleRad="99451" custRadScaleInc="-7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05036-53B2-4797-8EAF-69C9C3271424}" type="pres">
      <dgm:prSet presAssocID="{373203FF-A5D6-4D90-8135-4E1C32589A79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5CA11215-83A6-453C-A87A-70EEA4A7A1C5}" type="pres">
      <dgm:prSet presAssocID="{373203FF-A5D6-4D90-8135-4E1C32589A79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FD645D02-0052-45BD-B2E4-2E32E6E58F9B}" type="pres">
      <dgm:prSet presAssocID="{D10EFEE8-FDC9-4A8F-986F-598B85F7D5DE}" presName="node" presStyleLbl="node1" presStyleIdx="1" presStyleCnt="4" custRadScaleRad="98906" custRadScaleInc="-2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D65DB4-6AD5-4EFE-933F-339710671219}" type="pres">
      <dgm:prSet presAssocID="{E697436F-F49C-4C2F-9E15-944CF2330E03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707E616C-0789-4BB4-A6A6-25CC7BEA265B}" type="pres">
      <dgm:prSet presAssocID="{E697436F-F49C-4C2F-9E15-944CF2330E03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6F03BE04-17C3-4BD7-840C-DA93F5636949}" type="pres">
      <dgm:prSet presAssocID="{1EB3C2F1-9A60-4349-938D-08CBEB5FFF9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A62D0E-1A3C-4998-B873-E12222B6CACD}" type="pres">
      <dgm:prSet presAssocID="{DEE1AA8F-8647-41C9-BFD8-B32048BC0B82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B27817C0-63BC-48EF-95B4-0EE1B393208B}" type="pres">
      <dgm:prSet presAssocID="{DEE1AA8F-8647-41C9-BFD8-B32048BC0B82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83F80C2-9C19-4062-9D9B-10C204BF1D5C}" type="pres">
      <dgm:prSet presAssocID="{3A953BBF-DF11-4BBE-9DA6-3F9173CE8D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544EA5-944D-43A6-9364-CA149A8DCA86}" srcId="{13F71FFA-FD38-4325-9C32-12A2547271C5}" destId="{F72CEF84-0BE9-4B84-96DB-762ED78D2019}" srcOrd="0" destOrd="0" parTransId="{8BE7B09A-9B3B-471B-AA98-0EBD50740BB8}" sibTransId="{8007B141-559D-4FA0-AE11-2531579EE303}"/>
    <dgm:cxn modelId="{A5EEC558-8FCF-4199-A54B-510E1D7E615E}" type="presOf" srcId="{D10EFEE8-FDC9-4A8F-986F-598B85F7D5DE}" destId="{FD645D02-0052-45BD-B2E4-2E32E6E58F9B}" srcOrd="0" destOrd="0" presId="urn:microsoft.com/office/officeart/2005/8/layout/radial1"/>
    <dgm:cxn modelId="{F0C4D0E7-4495-47E8-A8F4-2B0914FB3375}" type="presOf" srcId="{373203FF-A5D6-4D90-8135-4E1C32589A79}" destId="{ECD05036-53B2-4797-8EAF-69C9C3271424}" srcOrd="0" destOrd="0" presId="urn:microsoft.com/office/officeart/2005/8/layout/radial1"/>
    <dgm:cxn modelId="{E15BF6B2-0A5E-4B93-A487-9FFF96CF56FE}" type="presOf" srcId="{DEE1AA8F-8647-41C9-BFD8-B32048BC0B82}" destId="{B27817C0-63BC-48EF-95B4-0EE1B393208B}" srcOrd="1" destOrd="0" presId="urn:microsoft.com/office/officeart/2005/8/layout/radial1"/>
    <dgm:cxn modelId="{D2D26680-F3F1-476E-8A9F-AA189CB3EA49}" type="presOf" srcId="{8BE7B09A-9B3B-471B-AA98-0EBD50740BB8}" destId="{225CC1BB-2914-49D1-8B60-BF197C281A3E}" srcOrd="1" destOrd="0" presId="urn:microsoft.com/office/officeart/2005/8/layout/radial1"/>
    <dgm:cxn modelId="{DA3A906A-2AE8-4D45-97AF-218696C51823}" type="presOf" srcId="{E697436F-F49C-4C2F-9E15-944CF2330E03}" destId="{707E616C-0789-4BB4-A6A6-25CC7BEA265B}" srcOrd="1" destOrd="0" presId="urn:microsoft.com/office/officeart/2005/8/layout/radial1"/>
    <dgm:cxn modelId="{B06AB4D2-7365-4FC7-A307-42848ED120D4}" type="presOf" srcId="{373203FF-A5D6-4D90-8135-4E1C32589A79}" destId="{5CA11215-83A6-453C-A87A-70EEA4A7A1C5}" srcOrd="1" destOrd="0" presId="urn:microsoft.com/office/officeart/2005/8/layout/radial1"/>
    <dgm:cxn modelId="{BDD4892B-1E58-41A9-B128-9F7D8EC1CA49}" srcId="{7D50A35B-30AC-4642-B856-3E3CC3D19C07}" destId="{13F71FFA-FD38-4325-9C32-12A2547271C5}" srcOrd="0" destOrd="0" parTransId="{6B88DA49-30F3-42FF-A525-2C5BB8643F51}" sibTransId="{7473C842-118C-416C-96D7-5FB2DC88C954}"/>
    <dgm:cxn modelId="{7A710C0E-1913-4B0A-AFE8-8FEFD7AF2E3A}" type="presOf" srcId="{F72CEF84-0BE9-4B84-96DB-762ED78D2019}" destId="{BEA5A519-D4DB-4D9F-B27E-48EB684D76C8}" srcOrd="0" destOrd="0" presId="urn:microsoft.com/office/officeart/2005/8/layout/radial1"/>
    <dgm:cxn modelId="{6EBF4A46-3B8B-437C-86BE-E05BAC8C8DE9}" type="presOf" srcId="{8BE7B09A-9B3B-471B-AA98-0EBD50740BB8}" destId="{7AE4A97A-238F-4B63-9CA9-11D0B6464C8C}" srcOrd="0" destOrd="0" presId="urn:microsoft.com/office/officeart/2005/8/layout/radial1"/>
    <dgm:cxn modelId="{404EDAAC-0E0D-4BEE-9B18-3677C8D164AE}" srcId="{13F71FFA-FD38-4325-9C32-12A2547271C5}" destId="{3A953BBF-DF11-4BBE-9DA6-3F9173CE8D01}" srcOrd="3" destOrd="0" parTransId="{DEE1AA8F-8647-41C9-BFD8-B32048BC0B82}" sibTransId="{87870BB1-C9E6-44F0-B240-0C0438BBF5A2}"/>
    <dgm:cxn modelId="{FA3F1F9C-E916-4A21-B4F3-76126458D2D3}" type="presOf" srcId="{1EB3C2F1-9A60-4349-938D-08CBEB5FFF93}" destId="{6F03BE04-17C3-4BD7-840C-DA93F5636949}" srcOrd="0" destOrd="0" presId="urn:microsoft.com/office/officeart/2005/8/layout/radial1"/>
    <dgm:cxn modelId="{96680463-5674-4EC8-9F9E-43FF208AB58E}" type="presOf" srcId="{E697436F-F49C-4C2F-9E15-944CF2330E03}" destId="{20D65DB4-6AD5-4EFE-933F-339710671219}" srcOrd="0" destOrd="0" presId="urn:microsoft.com/office/officeart/2005/8/layout/radial1"/>
    <dgm:cxn modelId="{0E91B188-E121-44E5-AB5B-D65484FA93E0}" type="presOf" srcId="{DEE1AA8F-8647-41C9-BFD8-B32048BC0B82}" destId="{F7A62D0E-1A3C-4998-B873-E12222B6CACD}" srcOrd="0" destOrd="0" presId="urn:microsoft.com/office/officeart/2005/8/layout/radial1"/>
    <dgm:cxn modelId="{6EC5966F-D1E3-4577-905F-C4DA8C8DDE51}" type="presOf" srcId="{7D50A35B-30AC-4642-B856-3E3CC3D19C07}" destId="{3740349A-AF88-4047-ABB8-4185FB2298D0}" srcOrd="0" destOrd="0" presId="urn:microsoft.com/office/officeart/2005/8/layout/radial1"/>
    <dgm:cxn modelId="{0602D13E-09C5-40B1-BAF7-08013F54AFAA}" type="presOf" srcId="{13F71FFA-FD38-4325-9C32-12A2547271C5}" destId="{C7BD99FB-8ECE-481D-8C15-4CE10521C0F8}" srcOrd="0" destOrd="0" presId="urn:microsoft.com/office/officeart/2005/8/layout/radial1"/>
    <dgm:cxn modelId="{7290070F-09B0-4A8A-94B4-737E047D5867}" type="presOf" srcId="{3A953BBF-DF11-4BBE-9DA6-3F9173CE8D01}" destId="{783F80C2-9C19-4062-9D9B-10C204BF1D5C}" srcOrd="0" destOrd="0" presId="urn:microsoft.com/office/officeart/2005/8/layout/radial1"/>
    <dgm:cxn modelId="{20EB91ED-22F3-4E52-8819-6C15110B8678}" srcId="{13F71FFA-FD38-4325-9C32-12A2547271C5}" destId="{D10EFEE8-FDC9-4A8F-986F-598B85F7D5DE}" srcOrd="1" destOrd="0" parTransId="{373203FF-A5D6-4D90-8135-4E1C32589A79}" sibTransId="{04E04DA9-CA02-4DBB-BCA8-533A91E9FB19}"/>
    <dgm:cxn modelId="{71E6E084-20EF-4C80-9FB4-A41B8DCF85CA}" srcId="{13F71FFA-FD38-4325-9C32-12A2547271C5}" destId="{1EB3C2F1-9A60-4349-938D-08CBEB5FFF93}" srcOrd="2" destOrd="0" parTransId="{E697436F-F49C-4C2F-9E15-944CF2330E03}" sibTransId="{EC9AA976-5A7C-41CA-BF26-63DA81731174}"/>
    <dgm:cxn modelId="{017367DE-5336-45CA-A4B3-50CD9424E1BD}" type="presParOf" srcId="{3740349A-AF88-4047-ABB8-4185FB2298D0}" destId="{C7BD99FB-8ECE-481D-8C15-4CE10521C0F8}" srcOrd="0" destOrd="0" presId="urn:microsoft.com/office/officeart/2005/8/layout/radial1"/>
    <dgm:cxn modelId="{FC8B32C5-C1C3-4847-B783-0316109138CE}" type="presParOf" srcId="{3740349A-AF88-4047-ABB8-4185FB2298D0}" destId="{7AE4A97A-238F-4B63-9CA9-11D0B6464C8C}" srcOrd="1" destOrd="0" presId="urn:microsoft.com/office/officeart/2005/8/layout/radial1"/>
    <dgm:cxn modelId="{BB052DD2-1862-4EF3-A6F8-D8D16DA234D3}" type="presParOf" srcId="{7AE4A97A-238F-4B63-9CA9-11D0B6464C8C}" destId="{225CC1BB-2914-49D1-8B60-BF197C281A3E}" srcOrd="0" destOrd="0" presId="urn:microsoft.com/office/officeart/2005/8/layout/radial1"/>
    <dgm:cxn modelId="{4AA62F53-A8EF-4BAC-A117-EDB55D08113A}" type="presParOf" srcId="{3740349A-AF88-4047-ABB8-4185FB2298D0}" destId="{BEA5A519-D4DB-4D9F-B27E-48EB684D76C8}" srcOrd="2" destOrd="0" presId="urn:microsoft.com/office/officeart/2005/8/layout/radial1"/>
    <dgm:cxn modelId="{2F03BF41-A529-4313-8798-AC5219045291}" type="presParOf" srcId="{3740349A-AF88-4047-ABB8-4185FB2298D0}" destId="{ECD05036-53B2-4797-8EAF-69C9C3271424}" srcOrd="3" destOrd="0" presId="urn:microsoft.com/office/officeart/2005/8/layout/radial1"/>
    <dgm:cxn modelId="{2633821B-9C41-466A-B749-C6CCC4A6D0C6}" type="presParOf" srcId="{ECD05036-53B2-4797-8EAF-69C9C3271424}" destId="{5CA11215-83A6-453C-A87A-70EEA4A7A1C5}" srcOrd="0" destOrd="0" presId="urn:microsoft.com/office/officeart/2005/8/layout/radial1"/>
    <dgm:cxn modelId="{20ABEEC6-9519-490E-9508-8FD95D57D33A}" type="presParOf" srcId="{3740349A-AF88-4047-ABB8-4185FB2298D0}" destId="{FD645D02-0052-45BD-B2E4-2E32E6E58F9B}" srcOrd="4" destOrd="0" presId="urn:microsoft.com/office/officeart/2005/8/layout/radial1"/>
    <dgm:cxn modelId="{B12BEEAE-56B1-49A7-80F1-6C6706F4945E}" type="presParOf" srcId="{3740349A-AF88-4047-ABB8-4185FB2298D0}" destId="{20D65DB4-6AD5-4EFE-933F-339710671219}" srcOrd="5" destOrd="0" presId="urn:microsoft.com/office/officeart/2005/8/layout/radial1"/>
    <dgm:cxn modelId="{079648B8-3CF0-40F0-903B-5D1E0062D0B2}" type="presParOf" srcId="{20D65DB4-6AD5-4EFE-933F-339710671219}" destId="{707E616C-0789-4BB4-A6A6-25CC7BEA265B}" srcOrd="0" destOrd="0" presId="urn:microsoft.com/office/officeart/2005/8/layout/radial1"/>
    <dgm:cxn modelId="{95D19A19-50A6-4CA3-A85F-4FC142313E2D}" type="presParOf" srcId="{3740349A-AF88-4047-ABB8-4185FB2298D0}" destId="{6F03BE04-17C3-4BD7-840C-DA93F5636949}" srcOrd="6" destOrd="0" presId="urn:microsoft.com/office/officeart/2005/8/layout/radial1"/>
    <dgm:cxn modelId="{0FCAD708-521E-4D34-A27D-1D79C3335785}" type="presParOf" srcId="{3740349A-AF88-4047-ABB8-4185FB2298D0}" destId="{F7A62D0E-1A3C-4998-B873-E12222B6CACD}" srcOrd="7" destOrd="0" presId="urn:microsoft.com/office/officeart/2005/8/layout/radial1"/>
    <dgm:cxn modelId="{E79DCD58-0460-47E8-ADC0-5433A2E02FA2}" type="presParOf" srcId="{F7A62D0E-1A3C-4998-B873-E12222B6CACD}" destId="{B27817C0-63BC-48EF-95B4-0EE1B393208B}" srcOrd="0" destOrd="0" presId="urn:microsoft.com/office/officeart/2005/8/layout/radial1"/>
    <dgm:cxn modelId="{6A82EDA6-EDDC-47CC-9A45-A45E66B94957}" type="presParOf" srcId="{3740349A-AF88-4047-ABB8-4185FB2298D0}" destId="{783F80C2-9C19-4062-9D9B-10C204BF1D5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22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582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hell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microsoft.com/office/2007/relationships/diagramDrawing" Target="../diagrams/drawing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9139" y="2173580"/>
            <a:ext cx="7525545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Djangon</a:t>
            </a:r>
            <a:r>
              <a:rPr lang="zh-CN" altLang="en-US" sz="5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入门基础演示</a:t>
            </a:r>
            <a:endParaRPr lang="zh-CN" altLang="en-US" sz="36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656" y="4959275"/>
            <a:ext cx="2796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演示人</a:t>
            </a:r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：嵇海波</a:t>
            </a:r>
            <a:endParaRPr lang="en-US" altLang="zh-CN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84343" y="155037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103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365" y="172122"/>
            <a:ext cx="8197327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/>
              <a:t>开启服务器，这里我们用的是</a:t>
            </a:r>
            <a:r>
              <a:rPr lang="en-US" altLang="zh-CN" sz="1600" dirty="0" smtClean="0"/>
              <a:t>django</a:t>
            </a:r>
            <a:r>
              <a:rPr lang="zh-CN" altLang="en-US" sz="1600" dirty="0" smtClean="0"/>
              <a:t>自带的</a:t>
            </a:r>
            <a:endParaRPr lang="zh-CN" altLang="en-US" sz="1600" dirty="0"/>
          </a:p>
        </p:txBody>
      </p:sp>
      <p:pic>
        <p:nvPicPr>
          <p:cNvPr id="7" name="图片 6" descr="O(G}NH}RC@G$WT~JUCRTJ`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1" y="848973"/>
            <a:ext cx="6069170" cy="3464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28909" y="1314225"/>
            <a:ext cx="4566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/>
              <a:t>开启服务器后，我们在浏览器中可以访问：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  <a:hlinkClick r:id="rId3"/>
              </a:rPr>
              <a:t>http://127.0.0.1:8080/hello/</a:t>
            </a:r>
            <a:r>
              <a:rPr lang="zh-CN" altLang="en-US" sz="1600" dirty="0" smtClean="0"/>
              <a:t>，得到页面如下：</a:t>
            </a:r>
            <a:endParaRPr lang="zh-CN" altLang="en-US" sz="1600" dirty="0"/>
          </a:p>
        </p:txBody>
      </p:sp>
      <p:pic>
        <p:nvPicPr>
          <p:cNvPr id="9" name="图片 8" descr="TXWNE2[MBR9X[_)_TXZLCG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856" y="2700171"/>
            <a:ext cx="5067433" cy="12962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281" y="4584549"/>
            <a:ext cx="90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小结：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857" y="5090160"/>
            <a:ext cx="8197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、我们知道了如果开始一个项目，如何开始运行服务器。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、还讲述了如何书写一个界面并且通过 </a:t>
            </a:r>
            <a:r>
              <a:rPr lang="en-US" altLang="zh-CN" sz="1600" dirty="0" smtClean="0"/>
              <a:t>urls.py </a:t>
            </a:r>
            <a:r>
              <a:rPr lang="zh-CN" altLang="en-US" sz="1600" dirty="0" smtClean="0"/>
              <a:t>把相应的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url </a:t>
            </a:r>
            <a:r>
              <a:rPr lang="zh-CN" altLang="en-US" sz="1600" dirty="0" smtClean="0"/>
              <a:t>和 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函数连接起来。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2741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44414" y="0"/>
            <a:ext cx="475818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动态网页</a:t>
            </a:r>
            <a:endParaRPr lang="en-US" altLang="zh-CN" sz="2000" b="0" i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07" y="494851"/>
            <a:ext cx="8197327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接受用户参数***动态</a:t>
            </a:r>
            <a:r>
              <a:rPr lang="en-US" altLang="zh-CN" sz="1600" b="1" dirty="0" smtClean="0"/>
              <a:t>URL</a:t>
            </a:r>
            <a:r>
              <a:rPr lang="zh-CN" altLang="en-US" sz="1600" b="1" dirty="0" smtClean="0"/>
              <a:t>***</a:t>
            </a:r>
            <a:endParaRPr lang="zh-CN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3638" y="925157"/>
            <a:ext cx="344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我们在</a:t>
            </a:r>
            <a:r>
              <a:rPr lang="en-US" altLang="zh-CN" sz="1600" dirty="0" smtClean="0"/>
              <a:t>view.py</a:t>
            </a:r>
            <a:r>
              <a:rPr lang="zh-CN" altLang="en-US" sz="1600" dirty="0" smtClean="0"/>
              <a:t>中添加如下内容：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4674" y="5100917"/>
            <a:ext cx="241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结果如下：</a:t>
            </a:r>
            <a:endParaRPr lang="zh-CN" altLang="en-US" sz="1600" dirty="0"/>
          </a:p>
        </p:txBody>
      </p:sp>
      <p:pic>
        <p:nvPicPr>
          <p:cNvPr id="25" name="图片 24" descr="`I[KLG)JYUOD5RMF0Q419`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16" y="1409251"/>
            <a:ext cx="5432612" cy="3550024"/>
          </a:xfrm>
          <a:prstGeom prst="rect">
            <a:avLst/>
          </a:prstGeom>
        </p:spPr>
      </p:pic>
      <p:pic>
        <p:nvPicPr>
          <p:cNvPr id="26" name="图片 25" descr="BBZGO{P@3E5IN46%1MVF[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9" y="1400622"/>
            <a:ext cx="5856657" cy="356190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99412" y="894677"/>
            <a:ext cx="3442448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我们在</a:t>
            </a:r>
            <a:r>
              <a:rPr lang="en-US" altLang="zh-CN" sz="1600" dirty="0" smtClean="0"/>
              <a:t>urls.py</a:t>
            </a:r>
            <a:r>
              <a:rPr lang="zh-CN" altLang="en-US" sz="1600" dirty="0" smtClean="0"/>
              <a:t>中添加内容如下：</a:t>
            </a:r>
            <a:endParaRPr lang="zh-CN" altLang="en-US" sz="1600" dirty="0"/>
          </a:p>
        </p:txBody>
      </p:sp>
      <p:pic>
        <p:nvPicPr>
          <p:cNvPr id="28" name="图片 27" descr="KS2BOJW25(%9FE8Y9THXN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18" y="5583218"/>
            <a:ext cx="3762230" cy="10757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744584" y="5124225"/>
            <a:ext cx="6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改成使用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,urls.py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r’^show</a:t>
            </a:r>
            <a:r>
              <a:rPr lang="en-US" altLang="zh-CN" sz="1600" dirty="0" smtClean="0"/>
              <a:t>/(\d{1,2})/$’,show),</a:t>
            </a:r>
            <a:r>
              <a:rPr lang="zh-CN" altLang="en-US" sz="1600" dirty="0" smtClean="0"/>
              <a:t>访问如下：</a:t>
            </a:r>
            <a:endParaRPr lang="zh-CN" altLang="en-US" sz="1600" dirty="0"/>
          </a:p>
        </p:txBody>
      </p:sp>
      <p:pic>
        <p:nvPicPr>
          <p:cNvPr id="30" name="图片 29" descr="DV1U1N1WE{)0@BL1`)DGH%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644" y="5715684"/>
            <a:ext cx="4741157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435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044414" y="0"/>
            <a:ext cx="475818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使用模板</a:t>
            </a:r>
            <a:endParaRPr lang="en-US" altLang="zh-CN" sz="2000" b="0" i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313" y="556272"/>
            <a:ext cx="9312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这种并不适合和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混合编写的语言来说，模板就显得更重要了。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4042" y="915325"/>
            <a:ext cx="10538909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其实写模板，主干部分还是写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代码，只是它在显示某些信息的时候，由于这些信息是动态产生的，因此必须得使用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来产生这些信息，于是，就有一种模板语法，它就是在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语言和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语言之间沟通的桥梁，因此，它既有点像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，又有点像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314" y="2266738"/>
            <a:ext cx="975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、我们</a:t>
            </a:r>
            <a:r>
              <a:rPr lang="zh-CN" altLang="en-US" dirty="0" smtClean="0"/>
              <a:t>在我们的 </a:t>
            </a:r>
            <a:r>
              <a:rPr lang="en-US" altLang="zh-CN" dirty="0" smtClean="0"/>
              <a:t>D:\Python\djweb </a:t>
            </a:r>
            <a:r>
              <a:rPr lang="zh-CN" altLang="en-US" dirty="0" smtClean="0"/>
              <a:t>目录下新建一个文件夹，取名为 </a:t>
            </a:r>
            <a:r>
              <a:rPr lang="en-US" altLang="zh-CN" dirty="0" smtClean="0"/>
              <a:t>templates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4043" y="2718559"/>
            <a:ext cx="898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、然后</a:t>
            </a:r>
            <a:r>
              <a:rPr lang="zh-CN" altLang="en-US" dirty="0" smtClean="0"/>
              <a:t>我们进入这个 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文件夹，新建一个文件，取名为 </a:t>
            </a:r>
            <a:r>
              <a:rPr lang="en-US" altLang="zh-CN" dirty="0" smtClean="0"/>
              <a:t>jhb.html</a:t>
            </a:r>
            <a:r>
              <a:rPr lang="zh-CN" altLang="en-US" dirty="0" smtClean="0"/>
              <a:t>，内容如下：</a:t>
            </a:r>
            <a:endParaRPr lang="zh-CN" altLang="en-US" dirty="0"/>
          </a:p>
        </p:txBody>
      </p:sp>
      <p:pic>
        <p:nvPicPr>
          <p:cNvPr id="8" name="图片 7" descr="](A@QHAGL{QJMI{(RZAH(4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6" y="3252711"/>
            <a:ext cx="9509760" cy="34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611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463" y="222786"/>
            <a:ext cx="975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、然后</a:t>
            </a:r>
            <a:r>
              <a:rPr lang="zh-CN" altLang="en-US" dirty="0" smtClean="0"/>
              <a:t>我们在</a:t>
            </a:r>
            <a:r>
              <a:rPr lang="en-US" altLang="zh-CN" dirty="0" smtClean="0"/>
              <a:t>view.py</a:t>
            </a:r>
            <a:r>
              <a:rPr lang="zh-CN" altLang="en-US" dirty="0" smtClean="0"/>
              <a:t>中加入内容如下：</a:t>
            </a:r>
            <a:endParaRPr lang="zh-CN" altLang="en-US" dirty="0"/>
          </a:p>
        </p:txBody>
      </p:sp>
      <p:pic>
        <p:nvPicPr>
          <p:cNvPr id="11" name="图片 10" descr="`43`7(9}LXCLG5]RT1~~UK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3" y="793378"/>
            <a:ext cx="11120178" cy="563969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5733826" y="1506071"/>
            <a:ext cx="1731981" cy="5163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导入</a:t>
            </a:r>
            <a:r>
              <a:rPr lang="en-US" altLang="zh-CN" dirty="0" smtClean="0">
                <a:solidFill>
                  <a:schemeClr val="tx1"/>
                </a:solidFill>
              </a:rPr>
              <a:t>template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4991548" y="1516829"/>
            <a:ext cx="677732" cy="20439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10338098" y="4733365"/>
            <a:ext cx="333488" cy="3980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9672917" y="5617285"/>
            <a:ext cx="333488" cy="3980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8113058" y="4971826"/>
            <a:ext cx="333488" cy="3980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799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2839" y="242950"/>
            <a:ext cx="584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、然后</a:t>
            </a:r>
            <a:r>
              <a:rPr lang="zh-CN" altLang="en-US" dirty="0" smtClean="0"/>
              <a:t>我们打开服务器，在浏览器输入相应内容截图：</a:t>
            </a:r>
            <a:endParaRPr lang="zh-CN" altLang="en-US" dirty="0"/>
          </a:p>
        </p:txBody>
      </p:sp>
      <p:pic>
        <p:nvPicPr>
          <p:cNvPr id="12" name="图片 11" descr="]M)W8`V@Q3Z0JI95B5SXRJ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2" y="902147"/>
            <a:ext cx="5114286" cy="118095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9495" y="2280195"/>
            <a:ext cx="105281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、我们</a:t>
            </a:r>
            <a:r>
              <a:rPr lang="zh-CN" altLang="en-US" dirty="0" smtClean="0"/>
              <a:t>来总结它的大致流程：首先在 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中写相应的模板，它需要的语法知识是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和模板语法，然后就是在 </a:t>
            </a:r>
            <a:r>
              <a:rPr lang="en-US" altLang="zh-CN" dirty="0" smtClean="0"/>
              <a:t>view.py </a:t>
            </a:r>
            <a:r>
              <a:rPr lang="zh-CN" altLang="en-US" dirty="0" smtClean="0"/>
              <a:t>中书写相应的渲染方法，最后就是在 </a:t>
            </a:r>
            <a:r>
              <a:rPr lang="en-US" altLang="zh-CN" dirty="0" smtClean="0"/>
              <a:t>urls.py</a:t>
            </a:r>
            <a:r>
              <a:rPr lang="zh-CN" altLang="en-US" dirty="0" smtClean="0"/>
              <a:t>中根据相应的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定位到相应的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828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4414" y="0"/>
            <a:ext cx="475818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开始一个投票项目</a:t>
            </a:r>
            <a:endParaRPr lang="en-US" altLang="zh-CN" sz="2000" b="0" i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465" y="591244"/>
            <a:ext cx="105281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在项目开始之前我们先了解一下</a:t>
            </a:r>
            <a:r>
              <a:rPr lang="en-US" altLang="zh-CN" sz="1600" b="1" dirty="0" smtClean="0"/>
              <a:t>Django </a:t>
            </a:r>
            <a:r>
              <a:rPr lang="zh-CN" altLang="en-US" sz="1600" b="1" dirty="0" smtClean="0"/>
              <a:t>数据驱动 </a:t>
            </a:r>
            <a:r>
              <a:rPr lang="en-US" altLang="zh-CN" sz="1600" b="1" dirty="0" smtClean="0"/>
              <a:t>Web </a:t>
            </a:r>
            <a:r>
              <a:rPr lang="zh-CN" altLang="en-US" sz="1600" b="1" dirty="0" smtClean="0"/>
              <a:t>应用的总体设计。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2527" y="1078081"/>
            <a:ext cx="11442551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的设计鼓励松耦合及对应用程序中不同部分的严格分割。遵循这个理念的话，要想修改应用的某部分而不影响其它部分就比较容易了。把数据存取逻辑、业务逻辑和表现逻辑组合在一起的概念有时被称为软件架构的</a:t>
            </a:r>
            <a:r>
              <a:rPr lang="en-US" altLang="zh-CN" dirty="0" smtClean="0"/>
              <a:t>Model-View-Controller  (MVC)</a:t>
            </a:r>
            <a:r>
              <a:rPr lang="zh-CN" altLang="en-US" dirty="0" smtClean="0"/>
              <a:t>模式。在这个模式中， </a:t>
            </a:r>
            <a:r>
              <a:rPr lang="en-US" altLang="zh-CN" dirty="0" smtClean="0"/>
              <a:t>Model </a:t>
            </a:r>
            <a:r>
              <a:rPr lang="zh-CN" altLang="en-US" dirty="0" smtClean="0"/>
              <a:t>代表数据存取层，</a:t>
            </a:r>
            <a:r>
              <a:rPr lang="en-US" altLang="zh-CN" dirty="0" smtClean="0"/>
              <a:t>View </a:t>
            </a:r>
            <a:r>
              <a:rPr lang="zh-CN" altLang="en-US" dirty="0" smtClean="0"/>
              <a:t>代表的是系统中选择显示什么和怎么显示的部分， 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指的是系统中根据用户输入并视需要访问模型，以决定使用哪个视图的那部分。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9495" y="2743201"/>
            <a:ext cx="112524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由于 </a:t>
            </a:r>
            <a:r>
              <a:rPr lang="en-US" altLang="zh-CN" dirty="0" smtClean="0"/>
              <a:t>C </a:t>
            </a:r>
            <a:r>
              <a:rPr lang="zh-CN" altLang="en-US" dirty="0" smtClean="0"/>
              <a:t>由框架自行处理，而 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里更关注的是模型（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）、模板</a:t>
            </a:r>
            <a:r>
              <a:rPr lang="en-US" altLang="zh-CN" dirty="0" smtClean="0"/>
              <a:t>(Template)</a:t>
            </a:r>
            <a:r>
              <a:rPr lang="zh-CN" altLang="en-US" dirty="0" smtClean="0"/>
              <a:t>和视图（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也被称为 </a:t>
            </a:r>
            <a:r>
              <a:rPr lang="en-US" altLang="zh-CN" dirty="0" smtClean="0"/>
              <a:t>MTV </a:t>
            </a:r>
            <a:r>
              <a:rPr lang="zh-CN" altLang="en-US" dirty="0" smtClean="0"/>
              <a:t>框架 。在 </a:t>
            </a:r>
            <a:r>
              <a:rPr lang="en-US" altLang="zh-CN" dirty="0" smtClean="0"/>
              <a:t>MTV </a:t>
            </a:r>
            <a:r>
              <a:rPr lang="zh-CN" altLang="en-US" dirty="0" smtClean="0"/>
              <a:t>开发模式中：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M </a:t>
            </a:r>
            <a:r>
              <a:rPr lang="zh-CN" altLang="en-US" dirty="0" smtClean="0">
                <a:solidFill>
                  <a:srgbClr val="FF0000"/>
                </a:solidFill>
              </a:rPr>
              <a:t>代表模型（</a:t>
            </a:r>
            <a:r>
              <a:rPr lang="en-US" altLang="zh-CN" dirty="0" smtClean="0">
                <a:solidFill>
                  <a:srgbClr val="FF0000"/>
                </a:solidFill>
              </a:rPr>
              <a:t>Model</a:t>
            </a:r>
            <a:r>
              <a:rPr lang="zh-CN" altLang="en-US" dirty="0" smtClean="0">
                <a:solidFill>
                  <a:srgbClr val="FF0000"/>
                </a:solidFill>
              </a:rPr>
              <a:t>），即数据存取层。</a:t>
            </a:r>
            <a:r>
              <a:rPr lang="zh-CN" altLang="en-US" dirty="0" smtClean="0"/>
              <a:t>该层处理与数据相关的所有事务：如何存取、如何确认有效性、包含              哪些行为以及数据之间的关系等。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T </a:t>
            </a:r>
            <a:r>
              <a:rPr lang="zh-CN" altLang="en-US" dirty="0" smtClean="0">
                <a:solidFill>
                  <a:srgbClr val="FF0000"/>
                </a:solidFill>
              </a:rPr>
              <a:t>代表模板</a:t>
            </a:r>
            <a:r>
              <a:rPr lang="en-US" altLang="zh-CN" dirty="0" smtClean="0">
                <a:solidFill>
                  <a:srgbClr val="FF0000"/>
                </a:solidFill>
              </a:rPr>
              <a:t>(Template)</a:t>
            </a:r>
            <a:r>
              <a:rPr lang="zh-CN" altLang="en-US" dirty="0" smtClean="0">
                <a:solidFill>
                  <a:srgbClr val="FF0000"/>
                </a:solidFill>
              </a:rPr>
              <a:t>，即表现层。</a:t>
            </a:r>
            <a:r>
              <a:rPr lang="zh-CN" altLang="en-US" dirty="0" smtClean="0"/>
              <a:t>该层处理与表现相关的决定：如何在页面或其他类型文档中进行显示。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V </a:t>
            </a:r>
            <a:r>
              <a:rPr lang="zh-CN" altLang="en-US" dirty="0" smtClean="0">
                <a:solidFill>
                  <a:srgbClr val="FF0000"/>
                </a:solidFill>
              </a:rPr>
              <a:t>代表视图（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），即业务逻辑层。</a:t>
            </a:r>
            <a:r>
              <a:rPr lang="zh-CN" altLang="en-US" dirty="0" smtClean="0"/>
              <a:t>该层包含存取模型及调取恰当模板的相关逻辑。你可以把它看作模型与模板之间的桥梁。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39" y="242950"/>
            <a:ext cx="7462299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开始创建一个项目：我们先创建一个</a:t>
            </a:r>
            <a:r>
              <a:rPr lang="en-US" altLang="zh-CN" dirty="0" smtClean="0"/>
              <a:t>django app</a:t>
            </a:r>
            <a:r>
              <a:rPr lang="zh-CN" altLang="en-US" dirty="0" smtClean="0"/>
              <a:t>，开始编码模型和视图。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648" y="823863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project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之间到底有什么不同呢？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221" y="1329473"/>
            <a:ext cx="1020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它们的区别就是一个是配置另一个是代码：一个 </a:t>
            </a:r>
            <a:r>
              <a:rPr lang="en-US" altLang="zh-CN" dirty="0" smtClean="0"/>
              <a:t>project </a:t>
            </a:r>
            <a:r>
              <a:rPr lang="zh-CN" altLang="en-US" dirty="0" smtClean="0"/>
              <a:t>包含很多个 </a:t>
            </a:r>
            <a:r>
              <a:rPr lang="en-US" altLang="zh-CN" dirty="0" smtClean="0"/>
              <a:t>Django app </a:t>
            </a:r>
            <a:r>
              <a:rPr lang="zh-CN" altLang="en-US" dirty="0" smtClean="0"/>
              <a:t>以及对它们的配置。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253" y="1722148"/>
            <a:ext cx="11195125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project </a:t>
            </a:r>
            <a:r>
              <a:rPr lang="zh-CN" altLang="en-US" dirty="0" smtClean="0"/>
              <a:t>的作用是提供配置文件，比方说哪里定义数据库连接信息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安装的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列表， </a:t>
            </a:r>
            <a:r>
              <a:rPr lang="en-US" altLang="zh-CN" dirty="0" smtClean="0"/>
              <a:t>TEMPLATE_DIRS </a:t>
            </a:r>
            <a:r>
              <a:rPr lang="zh-CN" altLang="en-US" dirty="0" smtClean="0"/>
              <a:t>，等等。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是一套 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功能的集合，通常包括模型和视图，按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的包结构的方式存在。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739" y="2604275"/>
            <a:ext cx="11410278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系统对 </a:t>
            </a:r>
            <a:r>
              <a:rPr lang="en-US" altLang="zh-CN" b="1" dirty="0" smtClean="0">
                <a:solidFill>
                  <a:srgbClr val="C00000"/>
                </a:solidFill>
              </a:rPr>
              <a:t>app </a:t>
            </a:r>
            <a:r>
              <a:rPr lang="zh-CN" altLang="en-US" b="1" dirty="0" smtClean="0">
                <a:solidFill>
                  <a:srgbClr val="C00000"/>
                </a:solidFill>
              </a:rPr>
              <a:t>有一个约定：如果你使用了 </a:t>
            </a:r>
            <a:r>
              <a:rPr lang="en-US" altLang="zh-CN" b="1" dirty="0" smtClean="0">
                <a:solidFill>
                  <a:srgbClr val="C00000"/>
                </a:solidFill>
              </a:rPr>
              <a:t>Django </a:t>
            </a:r>
            <a:r>
              <a:rPr lang="zh-CN" altLang="en-US" b="1" dirty="0" smtClean="0">
                <a:solidFill>
                  <a:srgbClr val="C00000"/>
                </a:solidFill>
              </a:rPr>
              <a:t>的数据库层（模型），你 必须创建一个 </a:t>
            </a:r>
            <a:r>
              <a:rPr lang="en-US" altLang="zh-CN" b="1" dirty="0" smtClean="0">
                <a:solidFill>
                  <a:srgbClr val="C00000"/>
                </a:solidFill>
              </a:rPr>
              <a:t>django app</a:t>
            </a:r>
            <a:r>
              <a:rPr lang="zh-CN" altLang="en-US" b="1" dirty="0" smtClean="0">
                <a:solidFill>
                  <a:srgbClr val="C00000"/>
                </a:solidFill>
              </a:rPr>
              <a:t>。模型必须在这个 </a:t>
            </a:r>
            <a:r>
              <a:rPr lang="en-US" altLang="zh-CN" b="1" dirty="0" smtClean="0">
                <a:solidFill>
                  <a:srgbClr val="C00000"/>
                </a:solidFill>
              </a:rPr>
              <a:t>app </a:t>
            </a:r>
            <a:r>
              <a:rPr lang="zh-CN" altLang="en-US" b="1" dirty="0" smtClean="0">
                <a:solidFill>
                  <a:srgbClr val="C00000"/>
                </a:solidFill>
              </a:rPr>
              <a:t>中存在。因此，为了开始建造 我们的模型，我们必须创建一个新的 </a:t>
            </a:r>
            <a:r>
              <a:rPr lang="en-US" altLang="zh-CN" b="1" dirty="0" smtClean="0">
                <a:solidFill>
                  <a:srgbClr val="C00000"/>
                </a:solidFill>
              </a:rPr>
              <a:t>app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0253" y="3525383"/>
            <a:ext cx="10990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转到 </a:t>
            </a:r>
            <a:r>
              <a:rPr lang="en-US" altLang="zh-CN" dirty="0" smtClean="0"/>
              <a:t>mysite </a:t>
            </a:r>
            <a:r>
              <a:rPr lang="zh-CN" altLang="en-US" dirty="0" smtClean="0"/>
              <a:t>项目目录，执行下</a:t>
            </a:r>
            <a:r>
              <a:rPr lang="en-US" altLang="zh-CN" dirty="0" smtClean="0"/>
              <a:t>:python manage.py startapp polls</a:t>
            </a:r>
            <a:r>
              <a:rPr lang="zh-CN" altLang="en-US" dirty="0" smtClean="0"/>
              <a:t>，创建完后得到的</a:t>
            </a:r>
            <a:r>
              <a:rPr lang="en-US" altLang="zh-CN" dirty="0" smtClean="0"/>
              <a:t>polls</a:t>
            </a:r>
            <a:r>
              <a:rPr lang="zh-CN" altLang="en-US" dirty="0" smtClean="0"/>
              <a:t>下的内容如下：</a:t>
            </a:r>
            <a:endParaRPr lang="zh-CN" altLang="en-US" dirty="0"/>
          </a:p>
        </p:txBody>
      </p:sp>
      <p:pic>
        <p:nvPicPr>
          <p:cNvPr id="9" name="图片 8" descr="2B)OOOS3@~C@V~V402%Q%V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4066391"/>
            <a:ext cx="10886739" cy="2791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3" y="178405"/>
            <a:ext cx="330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一、在 </a:t>
            </a:r>
            <a:r>
              <a:rPr lang="en-US" altLang="zh-CN" b="1" dirty="0" smtClean="0"/>
              <a:t>Python </a:t>
            </a:r>
            <a:r>
              <a:rPr lang="zh-CN" altLang="en-US" b="1" dirty="0" smtClean="0"/>
              <a:t>代码里定义模型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51012" y="628918"/>
            <a:ext cx="1141027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我们早些时候谈到。 </a:t>
            </a:r>
            <a:r>
              <a:rPr lang="en-US" altLang="zh-CN" sz="1600" dirty="0" smtClean="0"/>
              <a:t>MTV </a:t>
            </a:r>
            <a:r>
              <a:rPr lang="zh-CN" altLang="en-US" sz="1600" dirty="0" smtClean="0"/>
              <a:t>里的 </a:t>
            </a:r>
            <a:r>
              <a:rPr lang="en-US" altLang="zh-CN" sz="1600" dirty="0" smtClean="0"/>
              <a:t>M </a:t>
            </a:r>
            <a:r>
              <a:rPr lang="zh-CN" altLang="en-US" sz="1600" dirty="0" smtClean="0"/>
              <a:t>代表模型。 </a:t>
            </a:r>
            <a:r>
              <a:rPr lang="en-US" altLang="zh-CN" sz="1600" dirty="0" smtClean="0"/>
              <a:t>Django </a:t>
            </a:r>
            <a:r>
              <a:rPr lang="zh-CN" altLang="en-US" sz="1600" dirty="0" smtClean="0"/>
              <a:t>模型是用 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代码形式表述的数据在数据库中的定义。对数据层来说它等同于 </a:t>
            </a:r>
            <a:r>
              <a:rPr lang="en-US" altLang="zh-CN" sz="1600" dirty="0" smtClean="0"/>
              <a:t>CREATE TABLE </a:t>
            </a:r>
            <a:r>
              <a:rPr lang="zh-CN" altLang="en-US" sz="1600" dirty="0" smtClean="0"/>
              <a:t>语句，只不过执行的是 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代码而不是 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，而且还包含了比数据库字段定义更多的含义。</a:t>
            </a:r>
            <a:r>
              <a:rPr lang="en-US" altLang="zh-CN" sz="1600" dirty="0" smtClean="0"/>
              <a:t>Django </a:t>
            </a:r>
            <a:r>
              <a:rPr lang="zh-CN" altLang="en-US" sz="1600" dirty="0" smtClean="0"/>
              <a:t>用模型在后台执行 </a:t>
            </a:r>
            <a:r>
              <a:rPr lang="en-US" altLang="zh-CN" sz="1600" dirty="0" smtClean="0"/>
              <a:t>SQL </a:t>
            </a:r>
            <a:r>
              <a:rPr lang="zh-CN" altLang="en-US" sz="1600" dirty="0" smtClean="0"/>
              <a:t>代码并把结果 用 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的数据结构来描述，这样你可以很方便的使用这些数据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255" y="1900978"/>
            <a:ext cx="9000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打开 </a:t>
            </a:r>
            <a:r>
              <a:rPr lang="en-US" altLang="zh-CN" dirty="0" smtClean="0"/>
              <a:t>models.py </a:t>
            </a:r>
            <a:r>
              <a:rPr lang="zh-CN" altLang="en-US" dirty="0" smtClean="0"/>
              <a:t>并输入下面的内容：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82174" y="2323227"/>
            <a:ext cx="3571539" cy="19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每个模型相当于单个数据库表，每个属性也是这个表中的一个字段。  属性名就是字段名，它的类型（例如 </a:t>
            </a:r>
            <a:r>
              <a:rPr lang="en-US" altLang="zh-CN" sz="1600" dirty="0" smtClean="0"/>
              <a:t>CharField </a:t>
            </a:r>
            <a:r>
              <a:rPr lang="zh-CN" altLang="en-US" sz="1600" dirty="0" smtClean="0"/>
              <a:t>）相当于数据库的字段类型  （例如 </a:t>
            </a:r>
            <a:r>
              <a:rPr lang="en-US" altLang="zh-CN" sz="1600" dirty="0" smtClean="0"/>
              <a:t>varchar </a:t>
            </a:r>
            <a:r>
              <a:rPr lang="zh-CN" altLang="en-US" sz="1600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" name="图片 9" descr="~ILS8VE_LYT[`)]X3]A8]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3" y="2355925"/>
            <a:ext cx="7257524" cy="428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82174" y="4484163"/>
            <a:ext cx="3646842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其中的 </a:t>
            </a:r>
            <a:r>
              <a:rPr lang="en-US" altLang="zh-CN" dirty="0" smtClean="0"/>
              <a:t>CharField </a:t>
            </a:r>
            <a:r>
              <a:rPr lang="zh-CN" altLang="en-US" dirty="0" smtClean="0"/>
              <a:t>表示字段类型为字符型，</a:t>
            </a:r>
            <a:r>
              <a:rPr lang="en-US" altLang="zh-CN" dirty="0" smtClean="0"/>
              <a:t>DateTimeField </a:t>
            </a:r>
            <a:r>
              <a:rPr lang="zh-CN" altLang="en-US" dirty="0" smtClean="0"/>
              <a:t>是日期事件类型，</a:t>
            </a:r>
            <a:r>
              <a:rPr lang="en-US" altLang="zh-CN" dirty="0" smtClean="0"/>
              <a:t>FroeignKey </a:t>
            </a:r>
            <a:r>
              <a:rPr lang="zh-CN" altLang="en-US" dirty="0" smtClean="0"/>
              <a:t>表示外键，</a:t>
            </a:r>
            <a:r>
              <a:rPr lang="en-US" altLang="zh-CN" dirty="0" smtClean="0"/>
              <a:t>IntegerField </a:t>
            </a:r>
            <a:r>
              <a:rPr lang="zh-CN" altLang="en-US" dirty="0" smtClean="0"/>
              <a:t>表示的是整数类型。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4561243" y="2786230"/>
            <a:ext cx="1753496" cy="398033"/>
          </a:xfrm>
          <a:prstGeom prst="flowChartAlternateProcess">
            <a:avLst/>
          </a:prstGeom>
          <a:solidFill>
            <a:srgbClr val="FFC0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导入两个类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1"/>
          </p:cNvCxnSpPr>
          <p:nvPr/>
        </p:nvCxnSpPr>
        <p:spPr>
          <a:xfrm rot="10800000">
            <a:off x="2409713" y="2915323"/>
            <a:ext cx="2151530" cy="69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8" idx="2"/>
          </p:cNvCxnSpPr>
          <p:nvPr/>
        </p:nvCxnSpPr>
        <p:spPr>
          <a:xfrm rot="5400000">
            <a:off x="4262718" y="2127324"/>
            <a:ext cx="118335" cy="223221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335793" y="4442907"/>
            <a:ext cx="1721223" cy="462579"/>
          </a:xfrm>
          <a:prstGeom prst="roundRect">
            <a:avLst/>
          </a:prstGeom>
          <a:solidFill>
            <a:srgbClr val="FFC0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添加的新函数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1"/>
          </p:cNvCxnSpPr>
          <p:nvPr/>
        </p:nvCxnSpPr>
        <p:spPr>
          <a:xfrm rot="10800000" flipV="1">
            <a:off x="3958815" y="4674197"/>
            <a:ext cx="1376979" cy="123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451" y="2106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模型安装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97222" y="560322"/>
            <a:ext cx="11421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现在让我们来在数据库中创建这些表。要完成该项工作，第一步是在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项目中激活这些模型。将</a:t>
            </a:r>
            <a:r>
              <a:rPr lang="en-US" altLang="zh-CN" dirty="0" smtClean="0"/>
              <a:t>polls app </a:t>
            </a:r>
            <a:r>
              <a:rPr lang="zh-CN" altLang="en-US" dirty="0" smtClean="0"/>
              <a:t>添加到配置文件的已 </a:t>
            </a:r>
            <a:r>
              <a:rPr lang="en-US" altLang="zh-CN" dirty="0" smtClean="0"/>
              <a:t>installed apps </a:t>
            </a:r>
            <a:r>
              <a:rPr lang="zh-CN" altLang="en-US" dirty="0" smtClean="0"/>
              <a:t>列表中即可完成此步骤。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6619" y="1447807"/>
            <a:ext cx="637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编辑 </a:t>
            </a:r>
            <a:r>
              <a:rPr lang="en-US" altLang="zh-CN" dirty="0" smtClean="0"/>
              <a:t>settings.py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polls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INSTALLED_APPS</a:t>
            </a:r>
            <a:r>
              <a:rPr lang="zh-CN" altLang="en-US" dirty="0" smtClean="0"/>
              <a:t>中，如下：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435" y="4559468"/>
            <a:ext cx="5730240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现在我们可以创建数据库表了。首先，用下面的命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令对校验模型的有效性：</a:t>
            </a:r>
            <a:r>
              <a:rPr lang="en-US" altLang="zh-CN" dirty="0" smtClean="0"/>
              <a:t>python manage.py validate</a:t>
            </a:r>
            <a:endParaRPr lang="zh-CN" altLang="en-US" dirty="0"/>
          </a:p>
        </p:txBody>
      </p:sp>
      <p:pic>
        <p:nvPicPr>
          <p:cNvPr id="4098" name="Picture 2" descr="C:\Users\Administrator\AppData\Roaming\Tencent\Users\1038726264\QQ\WinTemp\RichOle\Q[)CG(MZ$H{9KN[PHS_{Y2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305" y="1914861"/>
            <a:ext cx="5152914" cy="2343487"/>
          </a:xfrm>
          <a:prstGeom prst="rect">
            <a:avLst/>
          </a:prstGeom>
          <a:noFill/>
        </p:spPr>
      </p:pic>
      <p:pic>
        <p:nvPicPr>
          <p:cNvPr id="9" name="图片 8" descr=")X)2QY_0U~PD__CNK2NK7_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05" y="4279160"/>
            <a:ext cx="4571429" cy="1723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674" y="17840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二、生成数据库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0929" y="619468"/>
            <a:ext cx="504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 manage.py sqlall polls</a:t>
            </a:r>
            <a:r>
              <a:rPr lang="zh-CN" altLang="en-US" dirty="0" smtClean="0"/>
              <a:t>得到如下内容：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98081" y="981220"/>
            <a:ext cx="45074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sqlall </a:t>
            </a:r>
            <a:r>
              <a:rPr lang="zh-CN" altLang="en-US" sz="1600" dirty="0" smtClean="0"/>
              <a:t>命令并没有在数据库中真正创建数据表，只是把 </a:t>
            </a:r>
            <a:r>
              <a:rPr lang="en-US" altLang="zh-CN" sz="1600" dirty="0" smtClean="0"/>
              <a:t>SQL </a:t>
            </a:r>
            <a:r>
              <a:rPr lang="zh-CN" altLang="en-US" sz="1600" dirty="0" smtClean="0"/>
              <a:t>语句段打印出来。 你可以把这些语句段拷贝到你的 </a:t>
            </a:r>
            <a:r>
              <a:rPr lang="en-US" altLang="zh-CN" sz="1600" dirty="0" smtClean="0"/>
              <a:t>SQL </a:t>
            </a:r>
            <a:r>
              <a:rPr lang="zh-CN" altLang="en-US" sz="1600" dirty="0" smtClean="0"/>
              <a:t>客户端去执行它。当然</a:t>
            </a:r>
            <a:r>
              <a:rPr lang="en-US" altLang="zh-CN" sz="1600" dirty="0" smtClean="0"/>
              <a:t>Django </a:t>
            </a:r>
            <a:r>
              <a:rPr lang="zh-CN" altLang="en-US" sz="1600" dirty="0" smtClean="0"/>
              <a:t>提供了更简单的 方法来执行这些</a:t>
            </a:r>
            <a:r>
              <a:rPr lang="en-US" altLang="zh-CN" sz="1600" dirty="0" smtClean="0"/>
              <a:t>SQL </a:t>
            </a:r>
            <a:r>
              <a:rPr lang="zh-CN" altLang="en-US" sz="1600" dirty="0" smtClean="0"/>
              <a:t>语句。运行 </a:t>
            </a:r>
            <a:r>
              <a:rPr lang="en-US" altLang="zh-CN" sz="1600" dirty="0" smtClean="0"/>
              <a:t>syncdb </a:t>
            </a:r>
            <a:r>
              <a:rPr lang="zh-CN" altLang="en-US" sz="1600" dirty="0" smtClean="0"/>
              <a:t>命令：</a:t>
            </a:r>
            <a:r>
              <a:rPr lang="en-US" altLang="zh-CN" sz="1600" dirty="0" smtClean="0"/>
              <a:t>python manage.py syncdb </a:t>
            </a:r>
            <a:endParaRPr lang="zh-CN" altLang="en-US" sz="1600" dirty="0"/>
          </a:p>
        </p:txBody>
      </p:sp>
      <p:pic>
        <p:nvPicPr>
          <p:cNvPr id="7" name="图片 6" descr="4VNW0$A0VYPK56Q`F3S9YK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4" y="1269402"/>
            <a:ext cx="6597199" cy="5077610"/>
          </a:xfrm>
          <a:prstGeom prst="rect">
            <a:avLst/>
          </a:prstGeom>
        </p:spPr>
      </p:pic>
      <p:pic>
        <p:nvPicPr>
          <p:cNvPr id="8" name="图片 7" descr="N0ZWJ087F8$[OT{T~%M_56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82" y="3098202"/>
            <a:ext cx="4260030" cy="3055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50"/>
          <a:stretch/>
        </p:blipFill>
        <p:spPr>
          <a:xfrm>
            <a:off x="0" y="0"/>
            <a:ext cx="12192000" cy="6800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314950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69436" y="5677113"/>
            <a:ext cx="2639488" cy="830997"/>
            <a:chOff x="412286" y="5721350"/>
            <a:chExt cx="2639488" cy="830997"/>
          </a:xfrm>
        </p:grpSpPr>
        <p:sp>
          <p:nvSpPr>
            <p:cNvPr id="5" name="文本框 4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1958" y="5962794"/>
              <a:ext cx="203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燕尾形 6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35239" y="5677113"/>
            <a:ext cx="2639488" cy="830997"/>
            <a:chOff x="412286" y="5721350"/>
            <a:chExt cx="2639488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11958" y="5844460"/>
              <a:ext cx="2039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的简介及安装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01042" y="5677113"/>
            <a:ext cx="2639488" cy="830997"/>
            <a:chOff x="412286" y="5721350"/>
            <a:chExt cx="2639488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1958" y="5982458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创建一个站点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66846" y="5677113"/>
            <a:ext cx="2639488" cy="830997"/>
            <a:chOff x="412286" y="5721350"/>
            <a:chExt cx="2639488" cy="830997"/>
          </a:xfrm>
        </p:grpSpPr>
        <p:sp>
          <p:nvSpPr>
            <p:cNvPr id="18" name="文本框 17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11958" y="5971700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创建一个投票项目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燕尾形 19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765" y="590594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简单介绍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29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8587" y="213377"/>
            <a:ext cx="10409817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我们发现我们的 </a:t>
            </a:r>
            <a:r>
              <a:rPr lang="en-US" altLang="zh-CN" dirty="0" smtClean="0"/>
              <a:t>D:\www\mysite </a:t>
            </a:r>
            <a:r>
              <a:rPr lang="zh-CN" altLang="en-US" dirty="0" smtClean="0"/>
              <a:t>文件夹下多了一个 </a:t>
            </a:r>
            <a:r>
              <a:rPr lang="en-US" altLang="zh-CN" dirty="0" smtClean="0"/>
              <a:t>db </a:t>
            </a:r>
            <a:r>
              <a:rPr lang="zh-CN" altLang="en-US" dirty="0" smtClean="0"/>
              <a:t>文件，没错，它就是 </a:t>
            </a:r>
            <a:r>
              <a:rPr lang="en-US" altLang="zh-CN" dirty="0" smtClean="0"/>
              <a:t>sqlite </a:t>
            </a:r>
            <a:r>
              <a:rPr lang="zh-CN" altLang="en-US" dirty="0" smtClean="0"/>
              <a:t>数据库需要用到的数据库存放文件，截图如下；</a:t>
            </a:r>
            <a:endParaRPr lang="zh-CN" altLang="en-US" dirty="0"/>
          </a:p>
        </p:txBody>
      </p:sp>
      <p:pic>
        <p:nvPicPr>
          <p:cNvPr id="3" name="图片 2" descr="QU3@]T[92EEQGYHVC4S(}(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415314"/>
            <a:ext cx="10295068" cy="18872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6517" y="3496236"/>
            <a:ext cx="8369449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****************小节*************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我们首先创建了一个项目 </a:t>
            </a:r>
            <a:r>
              <a:rPr lang="en-US" altLang="zh-CN" dirty="0" smtClean="0"/>
              <a:t>mysite</a:t>
            </a:r>
            <a:r>
              <a:rPr lang="zh-CN" altLang="en-US" dirty="0" smtClean="0"/>
              <a:t>，然后在该项目上创建了一个应用 </a:t>
            </a:r>
            <a:r>
              <a:rPr lang="en-US" altLang="zh-CN" dirty="0" smtClean="0"/>
              <a:t>polls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然后我们在本小节创建了两个模型类，一个是 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，一个是 </a:t>
            </a:r>
            <a:r>
              <a:rPr lang="en-US" altLang="zh-CN" dirty="0" smtClean="0"/>
              <a:t>Choice</a:t>
            </a:r>
            <a:r>
              <a:rPr lang="zh-CN" altLang="en-US" dirty="0" smtClean="0"/>
              <a:t>，然后利用 </a:t>
            </a:r>
            <a:r>
              <a:rPr lang="en-US" altLang="zh-CN" dirty="0" smtClean="0"/>
              <a:t>manage.py </a:t>
            </a:r>
            <a:r>
              <a:rPr lang="zh-CN" altLang="en-US" dirty="0" smtClean="0"/>
              <a:t>可以在数据库中建立相应的表。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85" y="178405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利用 </a:t>
            </a:r>
            <a:r>
              <a:rPr lang="en-US" altLang="zh-CN" b="1" dirty="0" smtClean="0"/>
              <a:t>admin </a:t>
            </a:r>
            <a:r>
              <a:rPr lang="zh-CN" altLang="en-US" b="1" dirty="0" smtClean="0"/>
              <a:t>来操纵数据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83284" y="665200"/>
            <a:ext cx="11023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打开服务器，然后我们打开浏览器，输入地址</a:t>
            </a:r>
            <a:r>
              <a:rPr lang="en-US" altLang="zh-CN" dirty="0" smtClean="0"/>
              <a:t>http://127.0.0.1:8080/admin/ </a:t>
            </a:r>
            <a:r>
              <a:rPr lang="zh-CN" altLang="en-US" dirty="0" smtClean="0"/>
              <a:t>，进入后台模式：</a:t>
            </a:r>
          </a:p>
          <a:p>
            <a:endParaRPr lang="zh-CN" altLang="en-US" dirty="0"/>
          </a:p>
        </p:txBody>
      </p:sp>
      <p:pic>
        <p:nvPicPr>
          <p:cNvPr id="6" name="图片 5" descr="XP4AGKM(EHXMW[K2}MPH}8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01" y="1132955"/>
            <a:ext cx="3200000" cy="241904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400800" y="2022437"/>
            <a:ext cx="1893345" cy="55939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我们设置的用户名和密码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5357308" y="2280621"/>
            <a:ext cx="1021977" cy="860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3427" y="3771459"/>
            <a:ext cx="53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点击“</a:t>
            </a:r>
            <a:r>
              <a:rPr lang="en-US" altLang="zh-CN" dirty="0" smtClean="0"/>
              <a:t>Log in”</a:t>
            </a:r>
            <a:r>
              <a:rPr lang="zh-CN" altLang="en-US" dirty="0" smtClean="0"/>
              <a:t>进入该后台之后，看到界面如下：</a:t>
            </a:r>
            <a:endParaRPr lang="zh-CN" altLang="en-US" dirty="0"/>
          </a:p>
        </p:txBody>
      </p:sp>
      <p:pic>
        <p:nvPicPr>
          <p:cNvPr id="10" name="图片 9" descr="BGBE4KV)4XKH(6ANW@_V4T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3" y="4433670"/>
            <a:ext cx="6582761" cy="179500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8390966" y="5195944"/>
            <a:ext cx="2990626" cy="55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操作数据库，添加几条数据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7295477" y="5423646"/>
            <a:ext cx="1086523" cy="11833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315" y="199920"/>
            <a:ext cx="4155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然后我么去修改 </a:t>
            </a:r>
            <a:r>
              <a:rPr lang="en-US" altLang="zh-CN" b="1" dirty="0" smtClean="0"/>
              <a:t>admin.py</a:t>
            </a:r>
            <a:r>
              <a:rPr lang="zh-CN" altLang="en-US" b="1" dirty="0" smtClean="0"/>
              <a:t>，修改如下：</a:t>
            </a:r>
            <a:endParaRPr lang="zh-CN" altLang="en-US" b="1" dirty="0"/>
          </a:p>
        </p:txBody>
      </p:sp>
      <p:pic>
        <p:nvPicPr>
          <p:cNvPr id="3" name="图片 2" descr="7]`8B_V]FTJSV4QCMG}J1`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12" y="768020"/>
            <a:ext cx="9314838" cy="509489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7594899" y="3560781"/>
            <a:ext cx="1893346" cy="699247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将发布日期放在问题的前面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1"/>
          </p:cNvCxnSpPr>
          <p:nvPr/>
        </p:nvCxnSpPr>
        <p:spPr>
          <a:xfrm rot="10800000">
            <a:off x="5583219" y="2969111"/>
            <a:ext cx="2011680" cy="941294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7153835" y="1592132"/>
            <a:ext cx="2549562" cy="1527586"/>
          </a:xfrm>
          <a:prstGeom prst="flowChartAlternateProcess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</a:t>
            </a:r>
            <a:r>
              <a:rPr lang="en-US" altLang="zh-CN" dirty="0" smtClean="0">
                <a:solidFill>
                  <a:schemeClr val="tx1"/>
                </a:solidFill>
              </a:rPr>
              <a:t>choice </a:t>
            </a:r>
            <a:r>
              <a:rPr lang="zh-CN" altLang="en-US" dirty="0" smtClean="0">
                <a:solidFill>
                  <a:schemeClr val="tx1"/>
                </a:solidFill>
              </a:rPr>
              <a:t>和 </a:t>
            </a:r>
            <a:r>
              <a:rPr lang="en-US" altLang="zh-CN" dirty="0" smtClean="0">
                <a:solidFill>
                  <a:schemeClr val="tx1"/>
                </a:solidFill>
              </a:rPr>
              <a:t>Poll </a:t>
            </a:r>
            <a:r>
              <a:rPr lang="zh-CN" altLang="en-US" dirty="0" smtClean="0">
                <a:solidFill>
                  <a:schemeClr val="tx1"/>
                </a:solidFill>
              </a:rPr>
              <a:t>复杂的关系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871369" y="2162288"/>
            <a:ext cx="419548" cy="63470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075765" y="3420932"/>
            <a:ext cx="613186" cy="1183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2" idx="1"/>
          </p:cNvCxnSpPr>
          <p:nvPr/>
        </p:nvCxnSpPr>
        <p:spPr>
          <a:xfrm rot="10800000">
            <a:off x="6314739" y="2108499"/>
            <a:ext cx="839096" cy="247426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1"/>
          </p:cNvCxnSpPr>
          <p:nvPr/>
        </p:nvCxnSpPr>
        <p:spPr>
          <a:xfrm rot="10800000" flipV="1">
            <a:off x="5421855" y="2355925"/>
            <a:ext cx="1731981" cy="114031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556" y="181106"/>
            <a:ext cx="761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得到的</a:t>
            </a:r>
            <a:r>
              <a:rPr lang="en-US" altLang="zh-CN" b="1" dirty="0" smtClean="0"/>
              <a:t>admin</a:t>
            </a:r>
            <a:r>
              <a:rPr lang="zh-CN" altLang="en-US" b="1" dirty="0" smtClean="0"/>
              <a:t>界面如下：</a:t>
            </a:r>
          </a:p>
        </p:txBody>
      </p:sp>
      <p:pic>
        <p:nvPicPr>
          <p:cNvPr id="3" name="图片 2" descr="M]C2)S4D2]5O$3%4LXY%B]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0" y="928731"/>
            <a:ext cx="4380953" cy="2504762"/>
          </a:xfrm>
          <a:prstGeom prst="rect">
            <a:avLst/>
          </a:prstGeom>
        </p:spPr>
      </p:pic>
      <p:pic>
        <p:nvPicPr>
          <p:cNvPr id="4" name="图片 3" descr="2BOTL0~{6RYVF02OFZ4I)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79" y="537882"/>
            <a:ext cx="5984939" cy="524334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787153" y="2388198"/>
            <a:ext cx="1129553" cy="1613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346" y="4098237"/>
            <a:ext cx="53752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*****************总结****************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由于 </a:t>
            </a:r>
            <a:r>
              <a:rPr lang="en-US" altLang="zh-CN" dirty="0" smtClean="0"/>
              <a:t>admin </a:t>
            </a:r>
            <a:r>
              <a:rPr lang="zh-CN" altLang="en-US" dirty="0" smtClean="0"/>
              <a:t>用于管理数据已经比较方便了，至少它满足了我们最基本的操纵数据的基本需要。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350" y="167647"/>
            <a:ext cx="170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三、设计 </a:t>
            </a:r>
            <a:r>
              <a:rPr lang="en-US" altLang="zh-CN" b="1" dirty="0" smtClean="0"/>
              <a:t>views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47830" y="568379"/>
            <a:ext cx="112596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views </a:t>
            </a:r>
            <a:r>
              <a:rPr lang="zh-CN" altLang="en-US" dirty="0" smtClean="0"/>
              <a:t>可以理解为“视图”，在 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中，一个视图就是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页面展示给我们的方式，它通常使用一个函数和一个模板来共同提供该功能。对于我们的 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，我们主要是下面四个视图：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第一个：主页，它可以显示最近的投票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第二个：投票问题页，它展示的是该问题，因此它有一个表单让我们去投票，但是它不能显示结果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第三个：结果页面，它显示了一个特定的投票的结果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第四个：投票处理页面，它负责处理对一个特定的投票行为，它涉及到修改数据库的信息。</a:t>
            </a:r>
          </a:p>
          <a:p>
            <a:endParaRPr lang="zh-CN" altLang="en-US" dirty="0"/>
          </a:p>
        </p:txBody>
      </p:sp>
      <p:pic>
        <p:nvPicPr>
          <p:cNvPr id="8" name="图片 7" descr="T{[3HW$@KU$9HG]%NY9T2H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85" y="4266631"/>
            <a:ext cx="5165353" cy="22202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5546" y="3271809"/>
            <a:ext cx="11034530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、打开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文件夹下的 </a:t>
            </a:r>
            <a:r>
              <a:rPr lang="en-US" altLang="zh-CN" dirty="0" smtClean="0"/>
              <a:t>views.py</a:t>
            </a:r>
            <a:r>
              <a:rPr lang="zh-CN" altLang="en-US" dirty="0" smtClean="0"/>
              <a:t>，然后书写如下代码，然后我们在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文件夹下创建一个 </a:t>
            </a:r>
            <a:r>
              <a:rPr lang="en-US" altLang="zh-CN" dirty="0" smtClean="0"/>
              <a:t>urls.py</a:t>
            </a:r>
            <a:r>
              <a:rPr lang="zh-CN" altLang="en-US" dirty="0" smtClean="0"/>
              <a:t>，设置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和我们的函数进行关联了，我们书写内容如下：</a:t>
            </a:r>
            <a:endParaRPr lang="zh-CN" altLang="en-US" dirty="0"/>
          </a:p>
        </p:txBody>
      </p:sp>
      <p:pic>
        <p:nvPicPr>
          <p:cNvPr id="10" name="图片 9" descr="CND848FW3MH)}94YS[ZL{0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16" y="4264856"/>
            <a:ext cx="5378823" cy="225427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7218380" y="6099586"/>
            <a:ext cx="1538343" cy="322730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改路径下为空</a:t>
            </a:r>
            <a:r>
              <a:rPr lang="en-US" altLang="zh-CN" sz="1400" dirty="0" smtClean="0">
                <a:solidFill>
                  <a:schemeClr val="tx1"/>
                </a:solidFill>
              </a:rPr>
              <a:t>url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7667513" y="5779547"/>
            <a:ext cx="462579" cy="177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100969" y="6088828"/>
            <a:ext cx="1957892" cy="34424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调用</a:t>
            </a:r>
            <a:r>
              <a:rPr lang="en-US" altLang="zh-CN" sz="1400" dirty="0" smtClean="0">
                <a:solidFill>
                  <a:schemeClr val="tx1"/>
                </a:solidFill>
              </a:rPr>
              <a:t>views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</a:rPr>
              <a:t>index</a:t>
            </a:r>
            <a:r>
              <a:rPr lang="zh-CN" altLang="en-US" sz="1400" dirty="0" smtClean="0">
                <a:solidFill>
                  <a:schemeClr val="tx1"/>
                </a:solidFill>
              </a:rPr>
              <a:t>方法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rot="16200000" flipV="1">
            <a:off x="9240820" y="5249732"/>
            <a:ext cx="451821" cy="1226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4192" y="158240"/>
            <a:ext cx="8688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然后我们到 </a:t>
            </a:r>
            <a:r>
              <a:rPr lang="en-US" altLang="zh-CN" dirty="0" smtClean="0"/>
              <a:t>D:\www\mysite\mysite </a:t>
            </a:r>
            <a:r>
              <a:rPr lang="zh-CN" altLang="en-US" dirty="0" smtClean="0"/>
              <a:t>下的 </a:t>
            </a:r>
            <a:r>
              <a:rPr lang="en-US" altLang="zh-CN" dirty="0" smtClean="0"/>
              <a:t>urls.py </a:t>
            </a:r>
            <a:r>
              <a:rPr lang="zh-CN" altLang="en-US" dirty="0" smtClean="0"/>
              <a:t>中，加入一行代码：</a:t>
            </a:r>
            <a:endParaRPr lang="zh-CN" altLang="en-US" dirty="0"/>
          </a:p>
        </p:txBody>
      </p:sp>
      <p:pic>
        <p:nvPicPr>
          <p:cNvPr id="22" name="图片 21" descr="89}6D43(QWQYS6C)`NDF{~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1" y="592392"/>
            <a:ext cx="4942083" cy="257035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75708" y="3349254"/>
            <a:ext cx="10646484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每当我们在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中匹配到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的时候，就会自动取</a:t>
            </a:r>
            <a:r>
              <a:rPr lang="en-US" altLang="zh-CN" dirty="0" smtClean="0"/>
              <a:t>polls.urls.py </a:t>
            </a:r>
            <a:r>
              <a:rPr lang="zh-CN" altLang="en-US" dirty="0" smtClean="0"/>
              <a:t>中去寻找相应的 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，而我们在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夹下的 </a:t>
            </a:r>
            <a:r>
              <a:rPr lang="en-US" altLang="zh-CN" dirty="0" smtClean="0"/>
              <a:t>urls.py </a:t>
            </a:r>
            <a:r>
              <a:rPr lang="zh-CN" altLang="en-US" dirty="0" smtClean="0"/>
              <a:t>中指定了空的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会调用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函数，因此就来到了我们定义的主页。</a:t>
            </a:r>
            <a:r>
              <a:rPr lang="en-US" altLang="zh-CN" dirty="0" smtClean="0"/>
              <a:t>include </a:t>
            </a:r>
            <a:r>
              <a:rPr lang="zh-CN" altLang="en-US" dirty="0" smtClean="0"/>
              <a:t>的用法还是很好理解的，其实我们可以不为每个单独的应用创建一个 </a:t>
            </a:r>
            <a:r>
              <a:rPr lang="en-US" altLang="zh-CN" dirty="0" smtClean="0"/>
              <a:t>urls.py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但是那会造成在总的目录下的 </a:t>
            </a:r>
            <a:r>
              <a:rPr lang="en-US" altLang="zh-CN" dirty="0" smtClean="0">
                <a:solidFill>
                  <a:srgbClr val="FF0000"/>
                </a:solidFill>
              </a:rPr>
              <a:t>urls.py </a:t>
            </a:r>
            <a:r>
              <a:rPr lang="zh-CN" altLang="en-US" dirty="0" smtClean="0">
                <a:solidFill>
                  <a:srgbClr val="FF0000"/>
                </a:solidFill>
              </a:rPr>
              <a:t>文件极度膨胀。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3639" y="5203577"/>
            <a:ext cx="3055172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我们在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views.py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完成其他的视图，书写代码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如左图：</a:t>
            </a:r>
            <a:endParaRPr lang="zh-CN" altLang="en-US" dirty="0"/>
          </a:p>
        </p:txBody>
      </p:sp>
      <p:pic>
        <p:nvPicPr>
          <p:cNvPr id="25" name="图片 24" descr="$3I`QL88$S@R3NRVU7[82S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94" y="4959275"/>
            <a:ext cx="8190477" cy="16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169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314" y="189162"/>
            <a:ext cx="404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然后在 </a:t>
            </a:r>
            <a:r>
              <a:rPr lang="en-US" altLang="zh-CN" dirty="0" smtClean="0"/>
              <a:t>urls.py </a:t>
            </a:r>
            <a:r>
              <a:rPr lang="zh-CN" altLang="en-US" dirty="0" smtClean="0"/>
              <a:t>中书写相应的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分配：</a:t>
            </a:r>
            <a:endParaRPr lang="zh-CN" altLang="en-US" dirty="0"/>
          </a:p>
        </p:txBody>
      </p:sp>
      <p:pic>
        <p:nvPicPr>
          <p:cNvPr id="3" name="图片 2" descr="~3QA[WETYN%)%$X1MC516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3" y="765612"/>
            <a:ext cx="7828572" cy="22285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4950" y="3267199"/>
            <a:ext cx="9592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测试一下，代码虽然简单，但是还是必须测试一下，来确保我们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的分配正确什么的：</a:t>
            </a:r>
            <a:endParaRPr lang="zh-CN" altLang="en-US" dirty="0"/>
          </a:p>
        </p:txBody>
      </p:sp>
      <p:pic>
        <p:nvPicPr>
          <p:cNvPr id="5" name="图片 4" descr="A~ASF$G[AT4ZV50@@06EJL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7" y="3732904"/>
            <a:ext cx="8374548" cy="2846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440" y="146132"/>
            <a:ext cx="2086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四、</a:t>
            </a:r>
            <a:r>
              <a:rPr lang="en-US" altLang="zh-CN" b="1" dirty="0" smtClean="0"/>
              <a:t>Templates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49678" y="382799"/>
            <a:ext cx="11171762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先在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文件夹下新建一个 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文件夹，我们不用刻意在配置文件中声明，因为这是默认的命名格式，它能找到的。然后我们在该 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文件夹下再新建一个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文件夹，然后在这个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文件夹里写一个</a:t>
            </a:r>
            <a:r>
              <a:rPr lang="en-US" altLang="zh-CN" dirty="0" smtClean="0"/>
              <a:t>index.html </a:t>
            </a:r>
            <a:r>
              <a:rPr lang="zh-CN" altLang="en-US" dirty="0" smtClean="0"/>
              <a:t>文件，书写内容如下： </a:t>
            </a:r>
            <a:endParaRPr lang="zh-CN" altLang="en-US" dirty="0"/>
          </a:p>
        </p:txBody>
      </p:sp>
      <p:pic>
        <p:nvPicPr>
          <p:cNvPr id="4" name="图片 3" descr="5~C8E}K}H(K4MET@I}X@H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9" y="1788629"/>
            <a:ext cx="9851680" cy="477353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368066" y="2323651"/>
            <a:ext cx="2000922" cy="505610"/>
          </a:xfrm>
          <a:prstGeom prst="round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判断该列表是否存在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rot="10800000" flipV="1">
            <a:off x="4313818" y="2576456"/>
            <a:ext cx="1054249" cy="5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056557" y="4507454"/>
            <a:ext cx="1645920" cy="52712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注意这个链接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5822578" y="3450514"/>
            <a:ext cx="645459" cy="14684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600" y="167649"/>
            <a:ext cx="494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然后在 </a:t>
            </a:r>
            <a:r>
              <a:rPr lang="en-US" altLang="zh-CN" dirty="0" smtClean="0"/>
              <a:t>views.py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函数替换代码如下：</a:t>
            </a:r>
            <a:endParaRPr lang="zh-CN" altLang="en-US" dirty="0"/>
          </a:p>
        </p:txBody>
      </p:sp>
      <p:pic>
        <p:nvPicPr>
          <p:cNvPr id="4" name="图片 3" descr="QZRYPH69O1Z5`FV`T`NL40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3" y="739353"/>
            <a:ext cx="11280845" cy="312264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863377" y="1021975"/>
            <a:ext cx="1764255" cy="441063"/>
          </a:xfrm>
          <a:prstGeom prst="round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必须引入的类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rot="10800000" flipV="1">
            <a:off x="6045799" y="1242507"/>
            <a:ext cx="817579" cy="5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8541572" y="2840019"/>
            <a:ext cx="2979868" cy="903642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现在我们用</a:t>
            </a:r>
            <a:r>
              <a:rPr lang="en-US" altLang="zh-CN" sz="1200" dirty="0" smtClean="0">
                <a:solidFill>
                  <a:schemeClr val="tx1"/>
                </a:solidFill>
              </a:rPr>
              <a:t>render</a:t>
            </a:r>
            <a:r>
              <a:rPr lang="zh-CN" altLang="en-US" sz="1200" dirty="0" smtClean="0">
                <a:solidFill>
                  <a:schemeClr val="tx1"/>
                </a:solidFill>
              </a:rPr>
              <a:t>函数渲染一个</a:t>
            </a:r>
            <a:r>
              <a:rPr lang="en-US" altLang="zh-CN" sz="1200" dirty="0" smtClean="0">
                <a:solidFill>
                  <a:schemeClr val="tx1"/>
                </a:solidFill>
              </a:rPr>
              <a:t>HTML</a:t>
            </a:r>
            <a:r>
              <a:rPr lang="zh-CN" altLang="en-US" sz="1200" dirty="0" smtClean="0">
                <a:solidFill>
                  <a:schemeClr val="tx1"/>
                </a:solidFill>
              </a:rPr>
              <a:t>网页，他的参数很好记，第二个参数是</a:t>
            </a:r>
            <a:r>
              <a:rPr lang="en-US" altLang="zh-CN" sz="1200" dirty="0" smtClean="0">
                <a:solidFill>
                  <a:schemeClr val="tx1"/>
                </a:solidFill>
              </a:rPr>
              <a:t>templates</a:t>
            </a:r>
            <a:r>
              <a:rPr lang="zh-CN" altLang="en-US" sz="1200" dirty="0" smtClean="0">
                <a:solidFill>
                  <a:schemeClr val="tx1"/>
                </a:solidFill>
              </a:rPr>
              <a:t>文件下的</a:t>
            </a:r>
            <a:r>
              <a:rPr lang="en-US" altLang="zh-CN" sz="1200" dirty="0" smtClean="0">
                <a:solidFill>
                  <a:schemeClr val="tx1"/>
                </a:solidFill>
              </a:rPr>
              <a:t>polls</a:t>
            </a:r>
            <a:r>
              <a:rPr lang="zh-CN" altLang="en-US" sz="1200" dirty="0" smtClean="0">
                <a:solidFill>
                  <a:schemeClr val="tx1"/>
                </a:solidFill>
              </a:rPr>
              <a:t>内的</a:t>
            </a:r>
            <a:r>
              <a:rPr lang="en-US" altLang="zh-CN" sz="1200" dirty="0" smtClean="0">
                <a:solidFill>
                  <a:schemeClr val="tx1"/>
                </a:solidFill>
              </a:rPr>
              <a:t>index.html</a:t>
            </a:r>
            <a:r>
              <a:rPr lang="zh-CN" altLang="en-US" sz="1200" dirty="0" smtClean="0">
                <a:solidFill>
                  <a:schemeClr val="tx1"/>
                </a:solidFill>
              </a:rPr>
              <a:t>文件，第三个是替换的字典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rot="5400000" flipH="1">
            <a:off x="8334487" y="2046642"/>
            <a:ext cx="301214" cy="30928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83284" y="4076724"/>
            <a:ext cx="11248913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这里需要注意的是： </a:t>
            </a:r>
            <a:r>
              <a:rPr lang="en-US" altLang="zh-CN" dirty="0" smtClean="0">
                <a:solidFill>
                  <a:srgbClr val="FF0000"/>
                </a:solidFill>
              </a:rPr>
              <a:t>Poll </a:t>
            </a:r>
            <a:r>
              <a:rPr lang="zh-CN" altLang="en-US" dirty="0" smtClean="0">
                <a:solidFill>
                  <a:srgbClr val="FF0000"/>
                </a:solidFill>
              </a:rPr>
              <a:t>类的 </a:t>
            </a:r>
            <a:r>
              <a:rPr lang="en-US" altLang="zh-CN" dirty="0" smtClean="0">
                <a:solidFill>
                  <a:srgbClr val="FF0000"/>
                </a:solidFill>
              </a:rPr>
              <a:t>objects.all()</a:t>
            </a:r>
            <a:r>
              <a:rPr lang="zh-CN" altLang="en-US" dirty="0" smtClean="0">
                <a:solidFill>
                  <a:srgbClr val="FF0000"/>
                </a:solidFill>
              </a:rPr>
              <a:t>表示取出该类的所有成员，它是 </a:t>
            </a:r>
            <a:r>
              <a:rPr lang="en-US" altLang="zh-CN" dirty="0" smtClean="0">
                <a:solidFill>
                  <a:srgbClr val="FF0000"/>
                </a:solidFill>
              </a:rPr>
              <a:t>Model </a:t>
            </a:r>
            <a:r>
              <a:rPr lang="zh-CN" altLang="en-US" dirty="0" smtClean="0">
                <a:solidFill>
                  <a:srgbClr val="FF0000"/>
                </a:solidFill>
              </a:rPr>
              <a:t>类定义好的方法，我们只需要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拿来用就可以了，这也是 </a:t>
            </a:r>
            <a:r>
              <a:rPr lang="en-US" altLang="zh-CN" dirty="0" smtClean="0">
                <a:solidFill>
                  <a:srgbClr val="FF0000"/>
                </a:solidFill>
              </a:rPr>
              <a:t>ORM </a:t>
            </a:r>
            <a:r>
              <a:rPr lang="zh-CN" altLang="en-US" dirty="0" smtClean="0">
                <a:solidFill>
                  <a:srgbClr val="FF0000"/>
                </a:solidFill>
              </a:rPr>
              <a:t>的优点之一：我们不怎么用写 </a:t>
            </a:r>
            <a:r>
              <a:rPr lang="en-US" altLang="zh-CN" dirty="0" smtClean="0">
                <a:solidFill>
                  <a:srgbClr val="FF0000"/>
                </a:solidFill>
              </a:rPr>
              <a:t>SQL </a:t>
            </a:r>
            <a:r>
              <a:rPr lang="zh-CN" altLang="en-US" dirty="0" smtClean="0">
                <a:solidFill>
                  <a:srgbClr val="FF0000"/>
                </a:solidFill>
              </a:rPr>
              <a:t>语句。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885817" y="946673"/>
            <a:ext cx="1871830" cy="451821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递减的顺序排序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8256497" y="683111"/>
            <a:ext cx="849853" cy="2280619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574306" y="1559858"/>
            <a:ext cx="1882588" cy="473338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表示从</a:t>
            </a:r>
            <a:r>
              <a:rPr lang="en-US" altLang="zh-CN" sz="1400" dirty="0" smtClean="0">
                <a:solidFill>
                  <a:schemeClr val="tx1"/>
                </a:solidFill>
              </a:rPr>
              <a:t>0-5</a:t>
            </a:r>
            <a:r>
              <a:rPr lang="zh-CN" altLang="en-US" sz="1400" dirty="0" smtClean="0">
                <a:solidFill>
                  <a:schemeClr val="tx1"/>
                </a:solidFill>
              </a:rPr>
              <a:t>的切片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H="1">
            <a:off x="10639313" y="1796527"/>
            <a:ext cx="817581" cy="54864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80878" y="5322354"/>
            <a:ext cx="1338828" cy="875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显示效果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右图所示：</a:t>
            </a:r>
            <a:endParaRPr lang="zh-CN" altLang="en-US" dirty="0"/>
          </a:p>
        </p:txBody>
      </p:sp>
      <p:pic>
        <p:nvPicPr>
          <p:cNvPr id="27" name="图片 26" descr="SEM}L80}Y5{S[YA]J)10Z`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89" y="5066852"/>
            <a:ext cx="6376667" cy="1624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739" y="179755"/>
            <a:ext cx="10786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可以在 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文件夹下的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文件夹下新建一个</a:t>
            </a:r>
            <a:r>
              <a:rPr lang="en-US" altLang="zh-CN" dirty="0" smtClean="0"/>
              <a:t>detail.html </a:t>
            </a:r>
            <a:r>
              <a:rPr lang="zh-CN" altLang="en-US" dirty="0" smtClean="0"/>
              <a:t>文件，内容如下：</a:t>
            </a:r>
            <a:endParaRPr lang="zh-CN" altLang="en-US" dirty="0"/>
          </a:p>
        </p:txBody>
      </p:sp>
      <p:pic>
        <p:nvPicPr>
          <p:cNvPr id="7" name="图片 6" descr="76Y6O6P%S{3NI_ACY(}_Q(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19" y="762932"/>
            <a:ext cx="7618002" cy="27440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8259" y="3806875"/>
            <a:ext cx="10786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方法：</a:t>
            </a:r>
            <a:endParaRPr lang="zh-CN" altLang="en-US" dirty="0"/>
          </a:p>
        </p:txBody>
      </p:sp>
      <p:pic>
        <p:nvPicPr>
          <p:cNvPr id="5" name="图片 4" descr="76Y6O6P%S{3NI_ACY(}_Q(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25" y="3786692"/>
            <a:ext cx="7843162" cy="2909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000343 w 12192000"/>
              <a:gd name="connsiteY1" fmla="*/ 123371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537372 w 12192000"/>
              <a:gd name="connsiteY1" fmla="*/ 162366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3144" y="2506533"/>
            <a:ext cx="8437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383848" y="1866900"/>
            <a:ext cx="2815771" cy="4991101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0502553">
            <a:off x="10801646" y="2927168"/>
            <a:ext cx="923330" cy="312483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基本认识</a:t>
            </a:r>
            <a:endParaRPr lang="en-US" altLang="zh-CN" sz="3200" dirty="0">
              <a:solidFill>
                <a:srgbClr val="314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8450" y="0"/>
            <a:ext cx="1723550" cy="885371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1451428 w 1723550"/>
              <a:gd name="connsiteY3" fmla="*/ 275771 h 885371"/>
              <a:gd name="connsiteX4" fmla="*/ 0 w 1723550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276" y="484093"/>
            <a:ext cx="18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什么是</a:t>
            </a:r>
            <a:r>
              <a:rPr lang="en-US" altLang="zh-CN" dirty="0" smtClean="0">
                <a:solidFill>
                  <a:schemeClr val="bg1"/>
                </a:solidFill>
              </a:rPr>
              <a:t>Python?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76" y="903643"/>
            <a:ext cx="452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是一种动态解释型的语言，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功能强大、简单易学，支持面向对象，函数式编程。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77" y="1331261"/>
            <a:ext cx="705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Windows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</a:rPr>
              <a:t>Unix</a:t>
            </a:r>
            <a:r>
              <a:rPr lang="zh-CN" altLang="en-US" sz="1400" dirty="0" smtClean="0">
                <a:solidFill>
                  <a:schemeClr val="bg1"/>
                </a:solidFill>
              </a:rPr>
              <a:t>等多种操作系统上使用，也可以在</a:t>
            </a:r>
            <a:r>
              <a:rPr lang="en-US" altLang="zh-CN" sz="1400" dirty="0" smtClean="0">
                <a:solidFill>
                  <a:schemeClr val="bg1"/>
                </a:solidFill>
              </a:rPr>
              <a:t>Java</a:t>
            </a:r>
            <a:r>
              <a:rPr lang="zh-CN" altLang="en-US" sz="1400" dirty="0" smtClean="0">
                <a:solidFill>
                  <a:schemeClr val="bg1"/>
                </a:solidFill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</a:rPr>
              <a:t>.NET</a:t>
            </a:r>
            <a:r>
              <a:rPr lang="zh-CN" altLang="en-US" sz="1400" dirty="0" smtClean="0">
                <a:solidFill>
                  <a:schemeClr val="bg1"/>
                </a:solidFill>
              </a:rPr>
              <a:t>平台上使用。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585" y="1690742"/>
            <a:ext cx="18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的特征：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276" y="2108498"/>
            <a:ext cx="9445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</a:rPr>
              <a:t>面向对象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具有很强的面向对象特性，而且简化了面向对象的实现。它消除了保护类型、抽象类、接口等面向对象的元素，使得面向对象的概念更容易理解。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827" y="2852568"/>
            <a:ext cx="9445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</a:rPr>
              <a:t>简单性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的保留字比较少。它没有分号，</a:t>
            </a:r>
            <a:r>
              <a:rPr lang="en-US" altLang="zh-CN" sz="1400" dirty="0" smtClean="0">
                <a:solidFill>
                  <a:schemeClr val="bg1"/>
                </a:solidFill>
              </a:rPr>
              <a:t>begin</a:t>
            </a:r>
            <a:r>
              <a:rPr lang="zh-CN" altLang="en-US" sz="1400" dirty="0" smtClean="0">
                <a:solidFill>
                  <a:schemeClr val="bg1"/>
                </a:solidFill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</a:rPr>
              <a:t>end</a:t>
            </a:r>
            <a:r>
              <a:rPr lang="zh-CN" altLang="en-US" sz="1400" dirty="0" smtClean="0">
                <a:solidFill>
                  <a:schemeClr val="bg1"/>
                </a:solidFill>
              </a:rPr>
              <a:t>等标记，代码块使用空格或制表键缩进的方式分割代码。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的代码简洁，短小，简化了循环语句，使程序结构很清晰，方便阅读。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827" y="3573331"/>
            <a:ext cx="9445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3.</a:t>
            </a:r>
            <a:r>
              <a:rPr lang="zh-CN" altLang="en-US" sz="1400" dirty="0" smtClean="0">
                <a:solidFill>
                  <a:schemeClr val="bg1"/>
                </a:solidFill>
              </a:rPr>
              <a:t>内置的数据结构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提供了提供了一些内置的数据结构，这些数据结构实现了类似</a:t>
            </a:r>
            <a:r>
              <a:rPr lang="en-US" altLang="zh-CN" sz="1400" dirty="0" smtClean="0">
                <a:solidFill>
                  <a:schemeClr val="bg1"/>
                </a:solidFill>
              </a:rPr>
              <a:t>Java</a:t>
            </a:r>
            <a:r>
              <a:rPr lang="zh-CN" altLang="en-US" sz="1400" dirty="0" smtClean="0">
                <a:solidFill>
                  <a:schemeClr val="bg1"/>
                </a:solidFill>
              </a:rPr>
              <a:t>中集合类的功能。数据结构包括元祖、列表、字典等。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311" y="4337123"/>
            <a:ext cx="944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4.</a:t>
            </a:r>
            <a:r>
              <a:rPr lang="zh-CN" altLang="en-US" sz="1400" dirty="0" smtClean="0">
                <a:solidFill>
                  <a:schemeClr val="bg1"/>
                </a:solidFill>
              </a:rPr>
              <a:t>健壮性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提供了异常处理机制，能捕获程序的异常情况。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826" y="4842733"/>
            <a:ext cx="94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5.</a:t>
            </a:r>
            <a:r>
              <a:rPr lang="zh-CN" altLang="en-US" sz="1400" dirty="0" smtClean="0">
                <a:solidFill>
                  <a:schemeClr val="bg1"/>
                </a:solidFill>
              </a:rPr>
              <a:t>跨平台性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069" y="5176221"/>
            <a:ext cx="94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6.</a:t>
            </a:r>
            <a:r>
              <a:rPr lang="zh-CN" altLang="en-US" sz="1400" dirty="0" smtClean="0">
                <a:solidFill>
                  <a:schemeClr val="bg1"/>
                </a:solidFill>
              </a:rPr>
              <a:t>可扩展性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312" y="5520465"/>
            <a:ext cx="944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7.</a:t>
            </a:r>
            <a:r>
              <a:rPr lang="zh-CN" altLang="en-US" sz="1400" dirty="0" smtClean="0">
                <a:solidFill>
                  <a:schemeClr val="bg1"/>
                </a:solidFill>
              </a:rPr>
              <a:t>动态性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不需要另外声明对象，直接赋值即可创建一个新的变量。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551" y="6022517"/>
            <a:ext cx="753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8.</a:t>
            </a:r>
            <a:r>
              <a:rPr lang="zh-CN" altLang="en-US" sz="1400" dirty="0" smtClean="0">
                <a:solidFill>
                  <a:schemeClr val="bg1"/>
                </a:solidFill>
              </a:rPr>
              <a:t>强类型语言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69" y="6381078"/>
            <a:ext cx="779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9.</a:t>
            </a:r>
            <a:r>
              <a:rPr lang="zh-CN" altLang="en-US" sz="1400" dirty="0" smtClean="0">
                <a:solidFill>
                  <a:schemeClr val="bg1"/>
                </a:solidFill>
              </a:rPr>
              <a:t>应用广泛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5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224" y="201270"/>
            <a:ext cx="5923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点进去上面的“你觉得房价会跌吗？”，来到了如下界面：</a:t>
            </a:r>
            <a:endParaRPr lang="zh-CN" altLang="en-US" dirty="0"/>
          </a:p>
        </p:txBody>
      </p:sp>
      <p:pic>
        <p:nvPicPr>
          <p:cNvPr id="3" name="图片 2" descr="QQ截图201502091002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6" y="729468"/>
            <a:ext cx="5594190" cy="27667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1895" y="4011270"/>
            <a:ext cx="473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后是结果展示，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的方法如下：</a:t>
            </a:r>
            <a:endParaRPr lang="zh-CN" altLang="en-US" dirty="0"/>
          </a:p>
        </p:txBody>
      </p:sp>
      <p:pic>
        <p:nvPicPr>
          <p:cNvPr id="5" name="图片 4" descr="QQ截图201502091007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3" y="4852692"/>
            <a:ext cx="5608539" cy="11393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4810" y="1200381"/>
            <a:ext cx="440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然后我们实现它的模板 </a:t>
            </a:r>
            <a:r>
              <a:rPr lang="en-US" altLang="zh-CN" dirty="0" smtClean="0"/>
              <a:t>results.html </a:t>
            </a:r>
            <a:r>
              <a:rPr lang="zh-CN" altLang="en-US" dirty="0" smtClean="0"/>
              <a:t>页面：</a:t>
            </a:r>
            <a:endParaRPr lang="zh-CN" altLang="en-US" dirty="0"/>
          </a:p>
        </p:txBody>
      </p:sp>
      <p:pic>
        <p:nvPicPr>
          <p:cNvPr id="8" name="图片 7" descr="QQ截图201502091012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496" y="1914862"/>
            <a:ext cx="5572461" cy="3582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587" y="178405"/>
            <a:ext cx="4060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我们提交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按钮后得到的结果如下：</a:t>
            </a:r>
            <a:endParaRPr lang="zh-CN" altLang="en-US" dirty="0"/>
          </a:p>
        </p:txBody>
      </p:sp>
      <p:pic>
        <p:nvPicPr>
          <p:cNvPr id="3" name="图片 2" descr="QQ截图201502091014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3" y="878299"/>
            <a:ext cx="6193807" cy="24888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0652" y="3418250"/>
            <a:ext cx="6497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自动测试：我们在</a:t>
            </a:r>
            <a:r>
              <a:rPr lang="en-US" altLang="zh-CN" dirty="0" smtClean="0"/>
              <a:t>polls</a:t>
            </a:r>
            <a:r>
              <a:rPr lang="zh-CN" altLang="en-US" dirty="0" smtClean="0"/>
              <a:t>目录下添加一项</a:t>
            </a:r>
            <a:r>
              <a:rPr lang="en-US" altLang="zh-CN" dirty="0" smtClean="0"/>
              <a:t>tests.py</a:t>
            </a:r>
            <a:r>
              <a:rPr lang="zh-CN" altLang="en-US" dirty="0" smtClean="0"/>
              <a:t>文件，内容如下：</a:t>
            </a:r>
            <a:endParaRPr lang="zh-CN" altLang="en-US" dirty="0"/>
          </a:p>
        </p:txBody>
      </p:sp>
      <p:pic>
        <p:nvPicPr>
          <p:cNvPr id="5" name="图片 4" descr="76Y6O6P%S{3NI_ACY(}_Q(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0" y="4028041"/>
            <a:ext cx="8542858" cy="2485714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7767020" y="6018904"/>
            <a:ext cx="2162287" cy="478715"/>
          </a:xfrm>
          <a:prstGeom prst="flowChartAlternateProcess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测试这个函数执行是否正常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rot="10800000">
            <a:off x="5712310" y="6067314"/>
            <a:ext cx="2054710" cy="19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587" y="178405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cmd</a:t>
            </a:r>
            <a:r>
              <a:rPr lang="zh-CN" altLang="en-US" dirty="0" smtClean="0"/>
              <a:t>，输入如下内容：</a:t>
            </a:r>
            <a:endParaRPr lang="zh-CN" altLang="en-US" dirty="0"/>
          </a:p>
        </p:txBody>
      </p:sp>
      <p:pic>
        <p:nvPicPr>
          <p:cNvPr id="4" name="图片 3" descr="QQ截图201502091034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9" y="720808"/>
            <a:ext cx="7974334" cy="311967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410635" y="1893348"/>
            <a:ext cx="2248348" cy="484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切换到相应的目录下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00338" y="2538804"/>
            <a:ext cx="2764715" cy="699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自动调用</a:t>
            </a:r>
            <a:r>
              <a:rPr lang="en-US" altLang="zh-CN" sz="1600" dirty="0" smtClean="0">
                <a:solidFill>
                  <a:schemeClr val="tx1"/>
                </a:solidFill>
              </a:rPr>
              <a:t>polls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文件夹下的</a:t>
            </a:r>
            <a:r>
              <a:rPr lang="en-US" altLang="zh-CN" sz="1600" dirty="0" smtClean="0">
                <a:solidFill>
                  <a:schemeClr val="tx1"/>
                </a:solidFill>
              </a:rPr>
              <a:t>tests.py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文件执行测试功能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1"/>
          </p:cNvCxnSpPr>
          <p:nvPr/>
        </p:nvCxnSpPr>
        <p:spPr>
          <a:xfrm rot="10800000" flipV="1">
            <a:off x="2377439" y="2135394"/>
            <a:ext cx="2033196" cy="67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rot="10800000" flipV="1">
            <a:off x="2958354" y="2888427"/>
            <a:ext cx="2441985" cy="306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8380" y="413901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没有问题如下结果：</a:t>
            </a:r>
            <a:endParaRPr lang="zh-CN" altLang="en-US" dirty="0"/>
          </a:p>
        </p:txBody>
      </p:sp>
      <p:pic>
        <p:nvPicPr>
          <p:cNvPr id="15" name="图片 14" descr="QQ截图201502091040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87" y="4445788"/>
            <a:ext cx="6759585" cy="21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587" y="1784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pic>
        <p:nvPicPr>
          <p:cNvPr id="3" name="图片 2" descr="QQ截图201502091044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" y="1393585"/>
            <a:ext cx="4475181" cy="29094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7345" y="727045"/>
            <a:ext cx="3018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、来到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盘的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文件夹下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2282" y="759318"/>
            <a:ext cx="5129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、然后我们进入 </a:t>
            </a:r>
            <a:r>
              <a:rPr lang="en-US" altLang="zh-CN" dirty="0" smtClean="0"/>
              <a:t>mysite </a:t>
            </a:r>
            <a:r>
              <a:rPr lang="zh-CN" altLang="en-US" dirty="0" smtClean="0"/>
              <a:t>文件夹，发现截图如下：</a:t>
            </a:r>
            <a:endParaRPr lang="zh-CN" altLang="en-US" dirty="0"/>
          </a:p>
        </p:txBody>
      </p:sp>
      <p:pic>
        <p:nvPicPr>
          <p:cNvPr id="6" name="图片 5" descr="QQ截图201502091046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89" y="1097279"/>
            <a:ext cx="6884895" cy="435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401" y="232193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、然后我们进入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文件夹，结构如下：</a:t>
            </a:r>
            <a:endParaRPr lang="zh-CN" altLang="en-US" dirty="0"/>
          </a:p>
        </p:txBody>
      </p:sp>
      <p:pic>
        <p:nvPicPr>
          <p:cNvPr id="3" name="图片 2" descr="QQ截图201502091049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7" y="844346"/>
            <a:ext cx="7330860" cy="510476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7723989" y="3012140"/>
            <a:ext cx="1484557" cy="462578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后台文件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725783" y="3646843"/>
            <a:ext cx="1493521" cy="45361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模型文件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759849" y="4216998"/>
            <a:ext cx="1437939" cy="423135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测试文件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61641" y="4840942"/>
            <a:ext cx="1511451" cy="44644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路由文件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78416" y="5325035"/>
            <a:ext cx="1638751" cy="40520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视图文件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92183" y="1753495"/>
            <a:ext cx="1486350" cy="450027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模板文件夹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5959736" y="3243429"/>
            <a:ext cx="1731980" cy="134472"/>
          </a:xfrm>
          <a:prstGeom prst="straightConnector1">
            <a:avLst/>
          </a:prstGeom>
          <a:ln>
            <a:tailEnd type="arrow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</p:cNvCxnSpPr>
          <p:nvPr/>
        </p:nvCxnSpPr>
        <p:spPr>
          <a:xfrm rot="10800000">
            <a:off x="5981253" y="4873214"/>
            <a:ext cx="1780389" cy="190950"/>
          </a:xfrm>
          <a:prstGeom prst="straightConnector1">
            <a:avLst/>
          </a:prstGeom>
          <a:ln>
            <a:tailEnd type="arrow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rot="10800000">
            <a:off x="3786692" y="5378825"/>
            <a:ext cx="1491724" cy="148813"/>
          </a:xfrm>
          <a:prstGeom prst="straightConnector1">
            <a:avLst/>
          </a:prstGeom>
          <a:ln>
            <a:tailEnd type="arrow"/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1"/>
          </p:cNvCxnSpPr>
          <p:nvPr/>
        </p:nvCxnSpPr>
        <p:spPr>
          <a:xfrm rot="10800000" flipV="1">
            <a:off x="5959737" y="3873649"/>
            <a:ext cx="1766047" cy="128195"/>
          </a:xfrm>
          <a:prstGeom prst="straightConnector1">
            <a:avLst/>
          </a:prstGeom>
          <a:ln>
            <a:tailEnd type="arrow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1"/>
          </p:cNvCxnSpPr>
          <p:nvPr/>
        </p:nvCxnSpPr>
        <p:spPr>
          <a:xfrm rot="10800000" flipV="1">
            <a:off x="5992009" y="4428566"/>
            <a:ext cx="1767840" cy="25100"/>
          </a:xfrm>
          <a:prstGeom prst="straightConnector1">
            <a:avLst/>
          </a:prstGeom>
          <a:ln>
            <a:tailEnd type="arrow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1"/>
          </p:cNvCxnSpPr>
          <p:nvPr/>
        </p:nvCxnSpPr>
        <p:spPr>
          <a:xfrm rot="10800000">
            <a:off x="3808207" y="1947135"/>
            <a:ext cx="1783976" cy="31375"/>
          </a:xfrm>
          <a:prstGeom prst="straightConnector1">
            <a:avLst/>
          </a:prstGeom>
          <a:ln>
            <a:tailEnd type="arrow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200" y="178404"/>
            <a:ext cx="457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、然后进入 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文件夹，发现如下：</a:t>
            </a:r>
            <a:endParaRPr lang="zh-CN" altLang="en-US" dirty="0"/>
          </a:p>
        </p:txBody>
      </p:sp>
      <p:pic>
        <p:nvPicPr>
          <p:cNvPr id="3" name="图片 2" descr="QQ截图20150209110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7" y="660677"/>
            <a:ext cx="8426752" cy="24052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226" y="2781756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、点击进入 </a:t>
            </a:r>
            <a:r>
              <a:rPr lang="en-US" altLang="zh-CN" dirty="0" smtClean="0"/>
              <a:t>polls </a:t>
            </a:r>
            <a:r>
              <a:rPr lang="zh-CN" altLang="en-US" dirty="0" smtClean="0"/>
              <a:t>之后，截图如下：</a:t>
            </a:r>
            <a:endParaRPr lang="zh-CN" altLang="en-US" dirty="0"/>
          </a:p>
        </p:txBody>
      </p:sp>
      <p:pic>
        <p:nvPicPr>
          <p:cNvPr id="5" name="图片 4" descr="QQ截图20150209110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4" y="3238050"/>
            <a:ext cx="8428572" cy="336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964338" y="1112157"/>
            <a:ext cx="6772275" cy="4514850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9420846"/>
              </p:ext>
            </p:extLst>
          </p:nvPr>
        </p:nvGraphicFramePr>
        <p:xfrm>
          <a:off x="4964338" y="1112157"/>
          <a:ext cx="6772275" cy="451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354455"/>
                <a:gridCol w="1354455"/>
                <a:gridCol w="1354455"/>
                <a:gridCol w="1354455"/>
              </a:tblGrid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697704" y="1846088"/>
            <a:ext cx="3870667" cy="340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本人也是初涉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框架，还有许多地方需要改进的，欢迎大家来技术交流</a:t>
            </a:r>
            <a:endParaRPr lang="en-US" altLang="zh-CN" sz="2800" b="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064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84626" y="1455371"/>
            <a:ext cx="6096000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9028" y="5486767"/>
            <a:ext cx="764023" cy="764023"/>
          </a:xfrm>
          <a:prstGeom prst="rect">
            <a:avLst/>
          </a:prstGeom>
        </p:spPr>
      </p:pic>
      <p:grpSp>
        <p:nvGrpSpPr>
          <p:cNvPr id="577" name="组合 576"/>
          <p:cNvGrpSpPr/>
          <p:nvPr/>
        </p:nvGrpSpPr>
        <p:grpSpPr>
          <a:xfrm>
            <a:off x="9393142" y="5174373"/>
            <a:ext cx="2623837" cy="1503537"/>
            <a:chOff x="1519936" y="5146956"/>
            <a:chExt cx="2623837" cy="1503537"/>
          </a:xfrm>
        </p:grpSpPr>
        <p:sp>
          <p:nvSpPr>
            <p:cNvPr id="14" name="矩形 13"/>
            <p:cNvSpPr/>
            <p:nvPr/>
          </p:nvSpPr>
          <p:spPr>
            <a:xfrm>
              <a:off x="1519936" y="5819496"/>
              <a:ext cx="26238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邮箱：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jhbnanyou@163.com</a:t>
              </a:r>
              <a:endPara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936" y="5146956"/>
              <a:ext cx="110799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联系我</a:t>
              </a:r>
              <a:endPara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5" name="矩形 574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6" name="直接连接符 575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椭圆 577"/>
          <p:cNvSpPr/>
          <p:nvPr/>
        </p:nvSpPr>
        <p:spPr>
          <a:xfrm>
            <a:off x="8113485" y="1085920"/>
            <a:ext cx="3367315" cy="3367315"/>
          </a:xfrm>
          <a:prstGeom prst="ellipse">
            <a:avLst/>
          </a:prstGeom>
          <a:solidFill>
            <a:srgbClr val="66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文本框 578"/>
          <p:cNvSpPr txBox="1"/>
          <p:nvPr/>
        </p:nvSpPr>
        <p:spPr>
          <a:xfrm>
            <a:off x="9081926" y="887743"/>
            <a:ext cx="1430431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3900" b="1" dirty="0" smtClean="0">
                <a:solidFill>
                  <a:schemeClr val="bg1"/>
                </a:solidFill>
              </a:rPr>
              <a:t>!</a:t>
            </a:r>
            <a:endParaRPr lang="zh-CN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13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070295"/>
              </p:ext>
            </p:extLst>
          </p:nvPr>
        </p:nvGraphicFramePr>
        <p:xfrm>
          <a:off x="523902" y="935917"/>
          <a:ext cx="5489623" cy="544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623"/>
              </a:tblGrid>
              <a:tr h="103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的设计哲学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4865"/>
                    </a:solidFill>
                  </a:tcPr>
                </a:tc>
              </a:tr>
              <a:tr h="193515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701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的主要目的是简便、快速地开发数据库驱动的网站</a:t>
                      </a: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动态网站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01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强调代码复用，多个主键可以方便的以“插件”形式服务于整个框架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01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有许多功能强大的第三方插件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01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强调快速开发，</a:t>
                      </a: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016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MVC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（更准确的说是</a:t>
                      </a: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MVT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01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强调快速开发，</a:t>
                      </a: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DRY</a:t>
                      </a:r>
                    </a:p>
                    <a:p>
                      <a:pPr algn="ctr"/>
                      <a:endParaRPr lang="en-US" altLang="zh-CN" sz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5049702"/>
              </p:ext>
            </p:extLst>
          </p:nvPr>
        </p:nvGraphicFramePr>
        <p:xfrm>
          <a:off x="6744781" y="925159"/>
          <a:ext cx="5131661" cy="542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1661"/>
              </a:tblGrid>
              <a:tr h="10659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为什么使用</a:t>
                      </a:r>
                      <a:r>
                        <a:rPr lang="en-US" altLang="zh-CN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endParaRPr lang="zh-CN" altLang="en-US" sz="2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4865"/>
                    </a:solidFill>
                  </a:tcPr>
                </a:tc>
              </a:tr>
              <a:tr h="19141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69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oop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Module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机制，松耦合，模块插入方便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代码简洁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功能强大，模块多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健壮性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总结起来：</a:t>
                      </a: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技术就是</a:t>
                      </a: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en-US" altLang="zh-CN" sz="1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593330" y="166516"/>
            <a:ext cx="502685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简介与安装</a:t>
            </a:r>
            <a:endParaRPr lang="en-US" altLang="zh-CN" sz="2000" b="0" i="0" dirty="0" smtClean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45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3020289"/>
              </p:ext>
            </p:extLst>
          </p:nvPr>
        </p:nvGraphicFramePr>
        <p:xfrm>
          <a:off x="150606" y="139849"/>
          <a:ext cx="11908715" cy="6551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8715"/>
              </a:tblGrid>
              <a:tr h="914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的下载与安装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4865"/>
                    </a:solidFill>
                  </a:tcPr>
                </a:tc>
              </a:tr>
              <a:tr h="22435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54123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altLang="zh-CN" sz="18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8E8E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1215" y="1333948"/>
            <a:ext cx="905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Django</a:t>
            </a:r>
            <a:r>
              <a:rPr lang="zh-CN" altLang="en-US" dirty="0" smtClean="0">
                <a:solidFill>
                  <a:schemeClr val="bg1"/>
                </a:solidFill>
              </a:rPr>
              <a:t>下载网址：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https://www.djangoproject.com/download/ 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457" y="1624405"/>
            <a:ext cx="1105886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下载完后解压，在解压文件夹中找到</a:t>
            </a:r>
            <a:r>
              <a:rPr lang="en-US" altLang="zh-CN" dirty="0" smtClean="0">
                <a:solidFill>
                  <a:schemeClr val="bg1"/>
                </a:solidFill>
              </a:rPr>
              <a:t>setup.py</a:t>
            </a:r>
            <a:r>
              <a:rPr lang="zh-CN" altLang="en-US" dirty="0" smtClean="0">
                <a:solidFill>
                  <a:schemeClr val="bg1"/>
                </a:solidFill>
              </a:rPr>
              <a:t>文件。打开</a:t>
            </a:r>
            <a:r>
              <a:rPr lang="en-US" altLang="zh-CN" dirty="0" smtClean="0">
                <a:solidFill>
                  <a:schemeClr val="bg1"/>
                </a:solidFill>
              </a:rPr>
              <a:t>cmd</a:t>
            </a:r>
            <a:r>
              <a:rPr lang="zh-CN" altLang="en-US" dirty="0" smtClean="0">
                <a:solidFill>
                  <a:schemeClr val="bg1"/>
                </a:solidFill>
              </a:rPr>
              <a:t>转移到该目录下，然后运行</a:t>
            </a:r>
            <a:r>
              <a:rPr lang="en-US" altLang="zh-CN" dirty="0" smtClean="0">
                <a:solidFill>
                  <a:schemeClr val="bg1"/>
                </a:solidFill>
              </a:rPr>
              <a:t>setup.py,</a:t>
            </a:r>
            <a:r>
              <a:rPr lang="zh-CN" altLang="en-US" dirty="0" smtClean="0">
                <a:solidFill>
                  <a:schemeClr val="bg1"/>
                </a:solidFill>
              </a:rPr>
              <a:t>并传入参数</a:t>
            </a:r>
            <a:r>
              <a:rPr lang="en-US" altLang="zh-CN" dirty="0" smtClean="0">
                <a:solidFill>
                  <a:schemeClr val="bg1"/>
                </a:solidFill>
              </a:rPr>
              <a:t>install</a:t>
            </a:r>
            <a:r>
              <a:rPr lang="zh-CN" altLang="en-US" dirty="0" smtClean="0">
                <a:solidFill>
                  <a:schemeClr val="bg1"/>
                </a:solidFill>
              </a:rPr>
              <a:t>，截图如下：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9435" y="2990627"/>
            <a:ext cx="57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然后稍等一会，就会发现 </a:t>
            </a:r>
            <a:r>
              <a:rPr lang="en-US" altLang="zh-CN" dirty="0" smtClean="0">
                <a:solidFill>
                  <a:schemeClr val="bg1"/>
                </a:solidFill>
              </a:rPr>
              <a:t>Django </a:t>
            </a:r>
            <a:r>
              <a:rPr lang="zh-CN" altLang="en-US" dirty="0" smtClean="0">
                <a:solidFill>
                  <a:schemeClr val="bg1"/>
                </a:solidFill>
              </a:rPr>
              <a:t>进入了繁忙的安装工作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 descr="ODP61A}W_`ZW{36F[C[DPH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9" y="4270786"/>
            <a:ext cx="6917167" cy="2291379"/>
          </a:xfrm>
          <a:prstGeom prst="rect">
            <a:avLst/>
          </a:prstGeom>
        </p:spPr>
      </p:pic>
      <p:pic>
        <p:nvPicPr>
          <p:cNvPr id="10" name="图片 9" descr="O4R`N@EVP@DW%%O)A[CO4X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2" y="2503437"/>
            <a:ext cx="5649062" cy="15714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56263" y="4744122"/>
            <a:ext cx="4109422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我们可以输入 </a:t>
            </a:r>
            <a:r>
              <a:rPr lang="en-US" altLang="zh-CN" dirty="0" smtClean="0">
                <a:solidFill>
                  <a:schemeClr val="bg1"/>
                </a:solidFill>
              </a:rPr>
              <a:t>python </a:t>
            </a:r>
            <a:r>
              <a:rPr lang="zh-CN" altLang="en-US" dirty="0" smtClean="0">
                <a:solidFill>
                  <a:schemeClr val="bg1"/>
                </a:solidFill>
              </a:rPr>
              <a:t>进入交互式模式，然后 </a:t>
            </a:r>
            <a:r>
              <a:rPr lang="en-US" altLang="zh-CN" dirty="0" smtClean="0">
                <a:solidFill>
                  <a:schemeClr val="bg1"/>
                </a:solidFill>
              </a:rPr>
              <a:t>import django</a:t>
            </a:r>
            <a:r>
              <a:rPr lang="zh-CN" altLang="en-US" dirty="0" smtClean="0">
                <a:solidFill>
                  <a:schemeClr val="bg1"/>
                </a:solidFill>
              </a:rPr>
              <a:t>，再查</a:t>
            </a:r>
            <a:r>
              <a:rPr lang="en-US" altLang="zh-CN" dirty="0" smtClean="0">
                <a:solidFill>
                  <a:schemeClr val="bg1"/>
                </a:solidFill>
              </a:rPr>
              <a:t>django </a:t>
            </a:r>
            <a:r>
              <a:rPr lang="zh-CN" altLang="en-US" dirty="0" smtClean="0">
                <a:solidFill>
                  <a:schemeClr val="bg1"/>
                </a:solidFill>
              </a:rPr>
              <a:t>的版本，如左图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58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xmlns="" val="2127287817"/>
              </p:ext>
            </p:extLst>
          </p:nvPr>
        </p:nvGraphicFramePr>
        <p:xfrm>
          <a:off x="4830184" y="612090"/>
          <a:ext cx="67127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839729" y="1021976"/>
            <a:ext cx="6194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chemeClr val="bg1"/>
                </a:solidFill>
              </a:rPr>
              <a:t>IP</a:t>
            </a:r>
            <a:r>
              <a:rPr lang="zh-CN" altLang="en-US" b="1" i="1" dirty="0" smtClean="0">
                <a:solidFill>
                  <a:schemeClr val="bg1"/>
                </a:solidFill>
              </a:rPr>
              <a:t>地址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561" y="2883049"/>
            <a:ext cx="6194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bg1"/>
                </a:solidFill>
              </a:rPr>
              <a:t>相应的端口号</a:t>
            </a:r>
            <a:endParaRPr lang="zh-CN" altLang="en-US" sz="1600" b="1" i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2759" y="4832638"/>
            <a:ext cx="6194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i="1" dirty="0" smtClean="0">
                <a:solidFill>
                  <a:schemeClr val="bg1"/>
                </a:solidFill>
              </a:rPr>
              <a:t>服务器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1876" y="2929904"/>
            <a:ext cx="6194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i="1" dirty="0" smtClean="0">
                <a:solidFill>
                  <a:schemeClr val="bg1"/>
                </a:solidFill>
              </a:rPr>
              <a:t>数据库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412" y="1524976"/>
            <a:ext cx="672164" cy="672164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18928" y="2766715"/>
            <a:ext cx="672164" cy="672164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508169" y="3986939"/>
            <a:ext cx="672164" cy="672164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300474" y="2913522"/>
            <a:ext cx="426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这里的服务器我们使用</a:t>
            </a:r>
            <a:r>
              <a:rPr lang="en-US" altLang="zh-CN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1994" y="4090714"/>
            <a:ext cx="38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数据库就使用</a:t>
            </a:r>
            <a:r>
              <a:rPr lang="en-US" altLang="zh-CN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0477" y="1588792"/>
            <a:ext cx="33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创建一个站点的所需内容</a:t>
            </a:r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32718" y="139849"/>
            <a:ext cx="5026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创建一个站点</a:t>
            </a:r>
            <a:endParaRPr lang="en-US" altLang="zh-CN" sz="2000" b="0" i="0" dirty="0" smtClean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31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9246"/>
            <a:ext cx="12192000" cy="154910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6708" y="1029809"/>
            <a:ext cx="2650245" cy="830997"/>
            <a:chOff x="293952" y="762074"/>
            <a:chExt cx="265024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293952" y="762074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04381" y="1014277"/>
              <a:ext cx="2039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新建文件夹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</a:p>
          </p:txBody>
        </p:sp>
      </p:grpSp>
      <p:sp>
        <p:nvSpPr>
          <p:cNvPr id="6" name="燕尾形 5"/>
          <p:cNvSpPr/>
          <p:nvPr/>
        </p:nvSpPr>
        <p:spPr>
          <a:xfrm>
            <a:off x="2458711" y="710677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26953" y="1029809"/>
            <a:ext cx="2790095" cy="830997"/>
            <a:chOff x="412286" y="5721350"/>
            <a:chExt cx="2790095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2565" y="5952035"/>
              <a:ext cx="2039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创建网页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03515" y="1051325"/>
            <a:ext cx="2682518" cy="830997"/>
            <a:chOff x="412286" y="5721350"/>
            <a:chExt cx="2682518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54988" y="5941279"/>
              <a:ext cx="2039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启动服务器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燕尾形 15"/>
          <p:cNvSpPr/>
          <p:nvPr/>
        </p:nvSpPr>
        <p:spPr>
          <a:xfrm>
            <a:off x="5618336" y="699919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527171" y="689162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09328" y="1072839"/>
            <a:ext cx="2757822" cy="830997"/>
            <a:chOff x="412286" y="5721350"/>
            <a:chExt cx="2757822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30292" y="5887491"/>
              <a:ext cx="2039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django-admin.py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复制到文件夹下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044414" y="0"/>
            <a:ext cx="47581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创建一个站点具体过程</a:t>
            </a:r>
            <a:endParaRPr lang="en-US" altLang="zh-CN" sz="2000" b="0" i="0" dirty="0" smtClean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5321" y="2408581"/>
            <a:ext cx="10125052" cy="754997"/>
            <a:chOff x="293952" y="762075"/>
            <a:chExt cx="2138678" cy="718081"/>
          </a:xfrm>
        </p:grpSpPr>
        <p:sp>
          <p:nvSpPr>
            <p:cNvPr id="27" name="文本框 3"/>
            <p:cNvSpPr txBox="1"/>
            <p:nvPr/>
          </p:nvSpPr>
          <p:spPr>
            <a:xfrm>
              <a:off x="293952" y="762075"/>
              <a:ext cx="1199344" cy="38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4"/>
            <p:cNvSpPr txBox="1"/>
            <p:nvPr/>
          </p:nvSpPr>
          <p:spPr>
            <a:xfrm>
              <a:off x="373927" y="777610"/>
              <a:ext cx="2058703" cy="7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cmd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进入到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文件下，在命令行中使用：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django-admin.py satrtproject  djweb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，然后我们可以看到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文件下的内容如下：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 descr="{_SVA80Z%8Y[`KV3$_@@V{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9" y="3506992"/>
            <a:ext cx="5299013" cy="2732443"/>
          </a:xfrm>
          <a:prstGeom prst="rect">
            <a:avLst/>
          </a:prstGeom>
        </p:spPr>
      </p:pic>
      <p:sp>
        <p:nvSpPr>
          <p:cNvPr id="31" name="文本框 4"/>
          <p:cNvSpPr txBox="1"/>
          <p:nvPr/>
        </p:nvSpPr>
        <p:spPr>
          <a:xfrm>
            <a:off x="6459966" y="3259566"/>
            <a:ext cx="423313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然后我们进入到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djweb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文件下可以看到如下内容：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 descr="M9{CJ9)PK)D0GSE~]0ZWTB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06" y="3797449"/>
            <a:ext cx="5023821" cy="27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754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9549" y="333487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  </a:t>
            </a:r>
            <a:r>
              <a:rPr lang="en-US" altLang="zh-CN" dirty="0" smtClean="0"/>
              <a:t>manage.py  </a:t>
            </a:r>
            <a:r>
              <a:rPr lang="zh-CN" altLang="en-US" dirty="0" smtClean="0"/>
              <a:t>：一种命令行工具，可让你以多种方式与该  </a:t>
            </a:r>
            <a:r>
              <a:rPr lang="en-US" altLang="zh-CN" dirty="0" smtClean="0"/>
              <a:t>Django  </a:t>
            </a:r>
            <a:r>
              <a:rPr lang="zh-CN" altLang="en-US" dirty="0" smtClean="0"/>
              <a:t>项目进行交互。 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 </a:t>
            </a:r>
            <a:r>
              <a:rPr lang="zh-CN" altLang="en-US" dirty="0" smtClean="0"/>
              <a:t> </a:t>
            </a:r>
            <a:r>
              <a:rPr lang="en-US" altLang="zh-CN" dirty="0" smtClean="0"/>
              <a:t>__</a:t>
            </a:r>
            <a:r>
              <a:rPr lang="en-US" altLang="zh-CN" dirty="0" smtClean="0"/>
              <a:t>init__.py  </a:t>
            </a:r>
            <a:r>
              <a:rPr lang="zh-CN" altLang="en-US" dirty="0" smtClean="0"/>
              <a:t>：让  </a:t>
            </a:r>
            <a:r>
              <a:rPr lang="en-US" altLang="zh-CN" dirty="0" smtClean="0"/>
              <a:t>Python  </a:t>
            </a:r>
            <a:r>
              <a:rPr lang="zh-CN" altLang="en-US" dirty="0" smtClean="0"/>
              <a:t>把该目录当成一个开发包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即一组模块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所需的文件。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  </a:t>
            </a:r>
            <a:r>
              <a:rPr lang="en-US" altLang="zh-CN" dirty="0" smtClean="0"/>
              <a:t>settings.py  </a:t>
            </a:r>
            <a:r>
              <a:rPr lang="zh-CN" altLang="en-US" dirty="0" smtClean="0"/>
              <a:t>：该  </a:t>
            </a:r>
            <a:r>
              <a:rPr lang="en-US" altLang="zh-CN" dirty="0" smtClean="0"/>
              <a:t>Django  </a:t>
            </a:r>
            <a:r>
              <a:rPr lang="zh-CN" altLang="en-US" dirty="0" smtClean="0"/>
              <a:t>项目的设置或配置。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  </a:t>
            </a:r>
            <a:r>
              <a:rPr lang="en-US" altLang="zh-CN" dirty="0" smtClean="0"/>
              <a:t>urls.py  </a:t>
            </a:r>
            <a:r>
              <a:rPr lang="zh-CN" altLang="en-US" dirty="0" smtClean="0"/>
              <a:t>：该  </a:t>
            </a:r>
            <a:r>
              <a:rPr lang="en-US" altLang="zh-CN" dirty="0" smtClean="0"/>
              <a:t>Django  </a:t>
            </a:r>
            <a:r>
              <a:rPr lang="zh-CN" altLang="en-US" dirty="0" smtClean="0"/>
              <a:t>项目的  </a:t>
            </a:r>
            <a:r>
              <a:rPr lang="en-US" altLang="zh-CN" dirty="0" smtClean="0"/>
              <a:t>URL  </a:t>
            </a:r>
            <a:r>
              <a:rPr lang="zh-CN" altLang="en-US" dirty="0" smtClean="0"/>
              <a:t>声明，即  </a:t>
            </a:r>
            <a:r>
              <a:rPr lang="en-US" altLang="zh-CN" dirty="0" smtClean="0"/>
              <a:t>Django  </a:t>
            </a:r>
            <a:r>
              <a:rPr lang="zh-CN" altLang="en-US" dirty="0" smtClean="0"/>
              <a:t>所支撑站点的内容列表 。</a:t>
            </a:r>
          </a:p>
        </p:txBody>
      </p:sp>
      <p:sp>
        <p:nvSpPr>
          <p:cNvPr id="11" name="流程图: 联系 10"/>
          <p:cNvSpPr/>
          <p:nvPr/>
        </p:nvSpPr>
        <p:spPr>
          <a:xfrm>
            <a:off x="484096" y="559397"/>
            <a:ext cx="118332" cy="1290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507404" y="969981"/>
            <a:ext cx="118332" cy="1290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518161" y="1798319"/>
            <a:ext cx="118332" cy="1290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509197" y="1402080"/>
            <a:ext cx="118332" cy="1290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5910" y="2237591"/>
            <a:ext cx="819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/>
              <a:t>我们到 </a:t>
            </a:r>
            <a:r>
              <a:rPr lang="en-US" altLang="zh-CN" sz="1600" dirty="0" smtClean="0"/>
              <a:t>D:\Python\djweb\djweb </a:t>
            </a:r>
            <a:r>
              <a:rPr lang="zh-CN" altLang="en-US" sz="1600" dirty="0" smtClean="0"/>
              <a:t>目录下，创建一个</a:t>
            </a:r>
            <a:r>
              <a:rPr lang="en-US" altLang="zh-CN" sz="1600" dirty="0" smtClean="0"/>
              <a:t>view.py </a:t>
            </a:r>
            <a:r>
              <a:rPr lang="zh-CN" altLang="en-US" sz="1600" dirty="0" smtClean="0"/>
              <a:t>文件，我们书写如下代码：</a:t>
            </a:r>
            <a:endParaRPr lang="zh-CN" altLang="en-US" sz="1600" dirty="0"/>
          </a:p>
        </p:txBody>
      </p:sp>
      <p:pic>
        <p:nvPicPr>
          <p:cNvPr id="16" name="图片 15" descr="QS9$@GX3_HOD)5H]M4]Y}(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81" y="3000318"/>
            <a:ext cx="9517156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376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79" y="215153"/>
            <a:ext cx="1184417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/>
              <a:t>保存之后，我们来到 </a:t>
            </a:r>
            <a:r>
              <a:rPr lang="en-US" altLang="zh-CN" sz="1600" dirty="0" smtClean="0"/>
              <a:t>urls.py </a:t>
            </a:r>
            <a:r>
              <a:rPr lang="zh-CN" altLang="en-US" sz="1600" dirty="0" smtClean="0"/>
              <a:t>文件，它用于 </a:t>
            </a:r>
            <a:r>
              <a:rPr lang="en-US" altLang="zh-CN" sz="1600" dirty="0" smtClean="0"/>
              <a:t>url </a:t>
            </a:r>
            <a:r>
              <a:rPr lang="zh-CN" altLang="en-US" sz="1600" dirty="0" smtClean="0"/>
              <a:t>信息和我们的 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程序进行一个对应，即我们希望在浏览器地址栏输入</a:t>
            </a:r>
            <a:r>
              <a:rPr lang="en-US" altLang="zh-CN" sz="1600" dirty="0" smtClean="0"/>
              <a:t>http://127.0.0.1:8080/hello/  </a:t>
            </a:r>
            <a:r>
              <a:rPr lang="zh-CN" altLang="en-US" sz="1600" dirty="0" smtClean="0"/>
              <a:t>的时候会自动调用 </a:t>
            </a:r>
            <a:r>
              <a:rPr lang="en-US" altLang="zh-CN" sz="1600" dirty="0" smtClean="0"/>
              <a:t>view.py </a:t>
            </a:r>
            <a:r>
              <a:rPr lang="zh-CN" altLang="en-US" sz="1600" dirty="0" smtClean="0"/>
              <a:t>里面的 </a:t>
            </a:r>
            <a:r>
              <a:rPr lang="en-US" altLang="zh-CN" sz="1600" dirty="0" smtClean="0"/>
              <a:t>hello </a:t>
            </a:r>
            <a:r>
              <a:rPr lang="zh-CN" altLang="en-US" sz="1600" dirty="0" smtClean="0"/>
              <a:t>方法，我们在该文件内添加如下内容： </a:t>
            </a:r>
            <a:endParaRPr lang="zh-CN" altLang="en-US" sz="1600" dirty="0"/>
          </a:p>
        </p:txBody>
      </p:sp>
      <p:pic>
        <p:nvPicPr>
          <p:cNvPr id="8" name="图片 7" descr="18K[]91WD7AIMAI`5I75Q{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7" y="1280160"/>
            <a:ext cx="9660367" cy="47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827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2836</Words>
  <Application>Microsoft Office PowerPoint</Application>
  <PresentationFormat>自定义</PresentationFormat>
  <Paragraphs>204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china</cp:lastModifiedBy>
  <cp:revision>348</cp:revision>
  <dcterms:created xsi:type="dcterms:W3CDTF">2013-07-01T03:05:36Z</dcterms:created>
  <dcterms:modified xsi:type="dcterms:W3CDTF">2015-02-09T03:28:52Z</dcterms:modified>
</cp:coreProperties>
</file>