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0" autoAdjust="0"/>
    <p:restoredTop sz="94676" autoAdjust="0"/>
  </p:normalViewPr>
  <p:slideViewPr>
    <p:cSldViewPr>
      <p:cViewPr varScale="1">
        <p:scale>
          <a:sx n="22" d="100"/>
          <a:sy n="22" d="100"/>
        </p:scale>
        <p:origin x="426" y="9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486400" y="607463"/>
            <a:ext cx="33680400" cy="180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7200" b="1" dirty="0">
                <a:solidFill>
                  <a:schemeClr val="bg1"/>
                </a:solidFill>
                <a:latin typeface="+mj-lt"/>
              </a:rPr>
              <a:t>pFogSim: A Simulator for Evaluating Dynamic and Layered Fog Computing Environments 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1336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Jacob Hall; Jay McKinley; Clayton Johnson; Shehenaz Shaik; Sanjeev Baskiyar</a:t>
            </a:r>
            <a:endParaRPr lang="en-US" sz="4000" baseline="30000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 eaLnBrk="1" hangingPunct="1"/>
            <a:r>
              <a:rPr lang="en-US" sz="4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Samuel Ginn College of Engineering, Auburn University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6881" y="30038039"/>
            <a:ext cx="7258245" cy="2223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2800" dirty="0" smtClean="0"/>
              <a:t>Shehenaz Shaik; Sanjeev Baskiyar</a:t>
            </a:r>
            <a:endParaRPr lang="en-US" sz="2800" dirty="0"/>
          </a:p>
          <a:p>
            <a:r>
              <a:rPr lang="en-US" sz="2800" dirty="0" smtClean="0"/>
              <a:t>Samuel Ginn College of Engineering</a:t>
            </a:r>
            <a:endParaRPr lang="en-US" sz="2800" dirty="0"/>
          </a:p>
          <a:p>
            <a:r>
              <a:rPr lang="en-US" sz="2800" dirty="0"/>
              <a:t>Email</a:t>
            </a:r>
            <a:r>
              <a:rPr lang="en-US" sz="2800" dirty="0" smtClean="0"/>
              <a:t>: (szs0117, </a:t>
            </a:r>
            <a:r>
              <a:rPr lang="en-US" sz="2800" dirty="0" err="1" smtClean="0"/>
              <a:t>baskisa</a:t>
            </a:r>
            <a:r>
              <a:rPr lang="en-US" sz="2800" dirty="0" smtClean="0"/>
              <a:t>}@auburn.edu</a:t>
            </a:r>
            <a:endParaRPr lang="en-US" sz="2800" dirty="0"/>
          </a:p>
          <a:p>
            <a:r>
              <a:rPr lang="en-US" sz="2800" dirty="0"/>
              <a:t>Website</a:t>
            </a:r>
            <a:r>
              <a:rPr lang="en-US" sz="2800" dirty="0" smtClean="0"/>
              <a:t>: http</a:t>
            </a:r>
            <a:r>
              <a:rPr lang="en-US" sz="2800" dirty="0"/>
              <a:t>://www.eng.auburn.edu/~baskisa/ </a:t>
            </a:r>
          </a:p>
          <a:p>
            <a:r>
              <a:rPr lang="en-US" sz="2800" dirty="0"/>
              <a:t>Phone: (334</a:t>
            </a:r>
            <a:r>
              <a:rPr lang="en-US" sz="2800" dirty="0" smtClean="0"/>
              <a:t>)-844-6306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706880" y="29146502"/>
            <a:ext cx="1937494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45600" y="30038039"/>
            <a:ext cx="20482560" cy="2194560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no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US" sz="2000" dirty="0"/>
              <a:t>A. A. Alsaffar, H. P. Pham, C. -S. Hong, E. -N. Huh, and M. Aazam. 2016. An Architecture of IoT Service Delegation and Resource Allocation Based on Collaboration between Fog and Cloud Computing. Mobile Information Systems (Aug. 2016</a:t>
            </a:r>
            <a:r>
              <a:rPr lang="en-US" sz="2000" dirty="0" smtClean="0"/>
              <a:t>).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2000" dirty="0"/>
              <a:t>C. Chang, S. N. </a:t>
            </a:r>
            <a:r>
              <a:rPr lang="en-US" sz="2000" dirty="0" err="1"/>
              <a:t>Srirama</a:t>
            </a:r>
            <a:r>
              <a:rPr lang="en-US" sz="2000" dirty="0"/>
              <a:t>, and R. Buyya. 2017. Indie Fog: An Efficient Fog-Computing Infrastructure for the Internet of Things. Computer. 50, 9 (Sep. 2017), 92-98</a:t>
            </a:r>
            <a:r>
              <a:rPr lang="en-US" sz="2000" dirty="0" smtClean="0"/>
              <a:t>.</a:t>
            </a:r>
          </a:p>
          <a:p>
            <a:pPr marL="342842" indent="-342842">
              <a:buFont typeface="+mj-lt"/>
              <a:buAutoNum type="arabicPeriod"/>
            </a:pPr>
            <a:r>
              <a:rPr lang="en-US" sz="2000" dirty="0"/>
              <a:t>S. Shaik, and S. </a:t>
            </a:r>
            <a:r>
              <a:rPr lang="en-US" sz="2000" dirty="0" smtClean="0"/>
              <a:t>Baskiyar. </a:t>
            </a:r>
            <a:r>
              <a:rPr lang="en-US" sz="2000" dirty="0"/>
              <a:t>2018. Hierarchical and Autonomous Fog Architecture. ICPP ’18 Comp, August 13–16, 2018, Eugene, OR, USA. In press. DOI: https://doi.org/10.1145/3229710.3229740.</a:t>
            </a:r>
            <a:endParaRPr lang="en-US" sz="2000" dirty="0" smtClean="0"/>
          </a:p>
          <a:p>
            <a:pPr marL="342842" indent="-342842">
              <a:buFont typeface="+mj-lt"/>
              <a:buAutoNum type="arabicPeriod"/>
            </a:pPr>
            <a:r>
              <a:rPr lang="en-US" sz="2000" dirty="0"/>
              <a:t>M. Taneja, and A. Davy. 2017. Resource aware placement of IoT application modules in Fog-Cloud Computing Paradigm. IFIP/IEEE Symposium on Integrated Network and Service Management (IM, 2017). 1222-1228.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1945603" y="29146502"/>
            <a:ext cx="270347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3040" y="4800600"/>
            <a:ext cx="13167360" cy="8934325"/>
            <a:chOff x="1463040" y="4800600"/>
            <a:chExt cx="13167360" cy="12939232"/>
          </a:xfrm>
        </p:grpSpPr>
        <p:sp>
          <p:nvSpPr>
            <p:cNvPr id="10" name="Text Box 189"/>
            <p:cNvSpPr txBox="1">
              <a:spLocks noChangeArrowheads="1"/>
            </p:cNvSpPr>
            <p:nvPr/>
          </p:nvSpPr>
          <p:spPr bwMode="auto">
            <a:xfrm>
              <a:off x="1463040" y="5486400"/>
              <a:ext cx="13167360" cy="12253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With heavy growth in </a:t>
              </a:r>
              <a:r>
                <a:rPr lang="en-US" sz="3200" b="1" dirty="0">
                  <a:latin typeface="Calibri" pitchFamily="34" charset="0"/>
                </a:rPr>
                <a:t>n</a:t>
              </a:r>
              <a:r>
                <a:rPr lang="en-US" sz="3200" b="1" dirty="0" smtClean="0">
                  <a:latin typeface="Calibri" pitchFamily="34" charset="0"/>
                </a:rPr>
                <a:t>etwork computation models (Cloud, Edge, Fog, Mist, Dew, </a:t>
              </a:r>
              <a:r>
                <a:rPr lang="en-US" sz="3200" b="1" dirty="0" err="1" smtClean="0">
                  <a:latin typeface="Calibri" pitchFamily="34" charset="0"/>
                </a:rPr>
                <a:t>etc</a:t>
              </a:r>
              <a:r>
                <a:rPr lang="en-US" sz="3200" b="1" dirty="0" smtClean="0">
                  <a:latin typeface="Calibri" pitchFamily="34" charset="0"/>
                </a:rPr>
                <a:t>), there need to be large tests. Issues…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Creating physical networks of </a:t>
              </a:r>
              <a:r>
                <a:rPr lang="en-US" sz="3200" dirty="0" err="1" smtClean="0">
                  <a:latin typeface="Calibri" pitchFamily="34" charset="0"/>
                </a:rPr>
                <a:t>SmartCity</a:t>
              </a:r>
              <a:r>
                <a:rPr lang="en-US" sz="3200" dirty="0" smtClean="0">
                  <a:latin typeface="Calibri" pitchFamily="34" charset="0"/>
                </a:rPr>
                <a:t> scales are expensive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Need to pay for power, hardware, people, </a:t>
              </a:r>
              <a:r>
                <a:rPr lang="en-US" sz="3200" dirty="0" err="1" smtClean="0">
                  <a:latin typeface="Calibri" pitchFamily="34" charset="0"/>
                </a:rPr>
                <a:t>etc</a:t>
              </a:r>
              <a:endParaRPr lang="en-US" sz="3200" dirty="0" smtClean="0">
                <a:latin typeface="Calibri" pitchFamily="34" charset="0"/>
              </a:endParaRP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All for something that may not work.</a:t>
              </a:r>
            </a:p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Simulators are the most efficient way to test new network architectures. Issues…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Simulators are often built for niche architectures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Lacking documentation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Assumptions are too generous 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No mobility of nodes/changing networks</a:t>
              </a:r>
            </a:p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What does pFogSim change?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Built to test multiple architectures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Up-to-date documentation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Made to handle changing networks and mobile devices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Realistic network simulator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endParaRPr lang="en-US" sz="3200" dirty="0" smtClean="0">
                <a:latin typeface="Calibri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endParaRPr lang="en-US" sz="3200" dirty="0" smtClean="0">
                <a:latin typeface="Calibri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endParaRPr lang="en-US" sz="3200" dirty="0" smtClean="0">
                <a:latin typeface="Calibri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endParaRPr lang="en-US" sz="3200" dirty="0" smtClean="0">
                <a:latin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63040" y="4800600"/>
              <a:ext cx="1316736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Introduction</a:t>
              </a:r>
              <a:endPara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63040" y="21046736"/>
            <a:ext cx="13189131" cy="6379620"/>
            <a:chOff x="15340149" y="4800600"/>
            <a:chExt cx="13189131" cy="6379620"/>
          </a:xfrm>
        </p:grpSpPr>
        <p:sp>
          <p:nvSpPr>
            <p:cNvPr id="13" name="Text Box 192"/>
            <p:cNvSpPr txBox="1">
              <a:spLocks noChangeArrowheads="1"/>
            </p:cNvSpPr>
            <p:nvPr/>
          </p:nvSpPr>
          <p:spPr bwMode="auto">
            <a:xfrm>
              <a:off x="15361920" y="5486400"/>
              <a:ext cx="13167360" cy="56938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pFogSim is a mix of two larger network simulators: iFogSim and EdgeCloudSim</a:t>
              </a:r>
            </a:p>
            <a:p>
              <a:pPr eaLnBrk="1" hangingPunct="1"/>
              <a:r>
                <a:rPr lang="en-US" sz="3200" dirty="0" smtClean="0">
                  <a:latin typeface="Calibri" pitchFamily="34" charset="0"/>
                </a:rPr>
                <a:t>What we used from iFogSim: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Network Topology design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Routers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Static Links</a:t>
              </a:r>
              <a:endParaRPr lang="en-US" sz="3200" dirty="0">
                <a:latin typeface="Calibri" pitchFamily="34" charset="0"/>
              </a:endParaRPr>
            </a:p>
            <a:p>
              <a:pPr eaLnBrk="1" hangingPunct="1"/>
              <a:r>
                <a:rPr lang="en-US" sz="3200" dirty="0" smtClean="0">
                  <a:latin typeface="Calibri" pitchFamily="34" charset="0"/>
                </a:rPr>
                <a:t>What’s been done to EdgeCloudSim: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Added iFogSim ideas 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Changed how device mobility operates + Extended to all nodes within network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Added more orchestrators</a:t>
              </a: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340149" y="4800600"/>
              <a:ext cx="1316736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From EdgeCloudSim to pFogSim</a:t>
              </a:r>
              <a:endPara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260800" y="4780117"/>
            <a:ext cx="13167360" cy="5887177"/>
            <a:chOff x="29260800" y="4825837"/>
            <a:chExt cx="13167360" cy="5887177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29260800" y="5511637"/>
              <a:ext cx="13167360" cy="52013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Hypothetical </a:t>
              </a:r>
              <a:r>
                <a:rPr lang="en-US" sz="3200" dirty="0" smtClean="0">
                  <a:latin typeface="Calibri" pitchFamily="34" charset="0"/>
                </a:rPr>
                <a:t>smart city dataset with 781 prospective fog nodes includes </a:t>
              </a:r>
              <a:r>
                <a:rPr lang="en-US" sz="3200" dirty="0">
                  <a:latin typeface="Calibri" pitchFamily="34" charset="0"/>
                </a:rPr>
                <a:t>five types of fog nodes, each represented by a fog layer, and vary in resource configuration and </a:t>
              </a:r>
              <a:r>
                <a:rPr lang="en-US" sz="3200" dirty="0" smtClean="0">
                  <a:latin typeface="Calibri" pitchFamily="34" charset="0"/>
                </a:rPr>
                <a:t>mobility characteristics.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Fog nodes belonging to each layer represented by a unique color</a:t>
              </a:r>
              <a:r>
                <a:rPr lang="en-US" sz="3200" dirty="0" smtClean="0">
                  <a:latin typeface="Calibri" pitchFamily="34" charset="0"/>
                </a:rPr>
                <a:t>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Nodes belonging to same fog layer are grouped into Puddles using </a:t>
              </a:r>
              <a:r>
                <a:rPr lang="en-US" sz="3200" dirty="0" smtClean="0">
                  <a:latin typeface="Calibri" pitchFamily="34" charset="0"/>
                </a:rPr>
                <a:t>Agglomerative Complete Linkage </a:t>
              </a:r>
              <a:r>
                <a:rPr lang="en-US" sz="3200" dirty="0">
                  <a:latin typeface="Calibri" pitchFamily="34" charset="0"/>
                </a:rPr>
                <a:t>H</a:t>
              </a:r>
              <a:r>
                <a:rPr lang="en-US" sz="3200" dirty="0" smtClean="0">
                  <a:latin typeface="Calibri" pitchFamily="34" charset="0"/>
                </a:rPr>
                <a:t>ierarchical Clustering </a:t>
              </a:r>
              <a:r>
                <a:rPr lang="en-US" sz="3200" dirty="0">
                  <a:latin typeface="Calibri" pitchFamily="34" charset="0"/>
                </a:rPr>
                <a:t>approach</a:t>
              </a:r>
              <a:r>
                <a:rPr lang="en-US" sz="3200" dirty="0" smtClean="0">
                  <a:latin typeface="Calibri" pitchFamily="34" charset="0"/>
                </a:rPr>
                <a:t>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Calibri" pitchFamily="34" charset="0"/>
                </a:rPr>
                <a:t>Parent-child relationships among Puddles in adjacent layers are formed using Complete Linkage method</a:t>
              </a:r>
              <a:r>
                <a:rPr lang="en-US" sz="3200" dirty="0" smtClean="0">
                  <a:latin typeface="Calibri" pitchFamily="34" charset="0"/>
                </a:rPr>
                <a:t>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HAFA facilitates fully distributed </a:t>
              </a:r>
              <a:r>
                <a:rPr lang="en-US" sz="3200" dirty="0">
                  <a:latin typeface="Calibri" pitchFamily="34" charset="0"/>
                </a:rPr>
                <a:t>resource management and </a:t>
              </a:r>
              <a:r>
                <a:rPr lang="en-US" sz="3200" dirty="0" smtClean="0">
                  <a:latin typeface="Calibri" pitchFamily="34" charset="0"/>
                </a:rPr>
                <a:t>allocation, using local system state knowledge.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60800" y="4825837"/>
              <a:ext cx="1316736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Preliminary Results</a:t>
              </a:r>
              <a:endPara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311284" y="17241474"/>
            <a:ext cx="13167360" cy="9461688"/>
            <a:chOff x="1463040" y="13639800"/>
            <a:chExt cx="13167360" cy="8841835"/>
          </a:xfrm>
        </p:grpSpPr>
        <p:sp>
          <p:nvSpPr>
            <p:cNvPr id="33" name="Rectangle 32"/>
            <p:cNvSpPr/>
            <p:nvPr/>
          </p:nvSpPr>
          <p:spPr>
            <a:xfrm>
              <a:off x="1463040" y="13639800"/>
              <a:ext cx="1316736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Test Scenarios</a:t>
              </a:r>
              <a:endPara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Text Box 190"/>
            <p:cNvSpPr txBox="1">
              <a:spLocks noChangeArrowheads="1"/>
            </p:cNvSpPr>
            <p:nvPr/>
          </p:nvSpPr>
          <p:spPr bwMode="auto">
            <a:xfrm>
              <a:off x="1463040" y="14325603"/>
              <a:ext cx="13167360" cy="8156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Using Chicago Dataset to simulate </a:t>
              </a:r>
              <a:r>
                <a:rPr lang="en-US" sz="3200" dirty="0" err="1" smtClean="0">
                  <a:latin typeface="Calibri" pitchFamily="34" charset="0"/>
                </a:rPr>
                <a:t>SmartCity</a:t>
              </a:r>
              <a:r>
                <a:rPr lang="en-US" sz="3200" dirty="0" smtClean="0">
                  <a:latin typeface="Calibri" pitchFamily="34" charset="0"/>
                </a:rPr>
                <a:t> using various application placement strategies throughout network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Network has &gt;1000 fog nodes spread out over various distances over Chicago (Except for Google Cloud server in Washington D.C.)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There are multiple levels in the network: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1 Google Cloud Server (Washington D.C.) (Level 7)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1 server in City Hall (Level 6)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10 University servers (Level 5)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51 Ward servers (Level 4)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81 Library Servers (Level 3)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254 Connect Servers (Level 2)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681 School Servers (Level 1)</a:t>
              </a:r>
              <a:endParaRPr lang="en-US" sz="3200" dirty="0">
                <a:latin typeface="Calibri" pitchFamily="34" charset="0"/>
              </a:endParaRP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Varying number of mobile devices (Level 0)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Network connections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Level 7 connects to Level 6, 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Level 5 to all nodes below and the to two closest Level 5 nodes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18163" y="20828000"/>
            <a:ext cx="13167360" cy="4409850"/>
            <a:chOff x="29260800" y="19337312"/>
            <a:chExt cx="13167360" cy="4409850"/>
          </a:xfrm>
        </p:grpSpPr>
        <p:sp>
          <p:nvSpPr>
            <p:cNvPr id="15" name="Text Box 194"/>
            <p:cNvSpPr txBox="1">
              <a:spLocks noChangeArrowheads="1"/>
            </p:cNvSpPr>
            <p:nvPr/>
          </p:nvSpPr>
          <p:spPr bwMode="auto">
            <a:xfrm>
              <a:off x="29260800" y="20023112"/>
              <a:ext cx="13167360" cy="3724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dirty="0" smtClean="0">
                  <a:latin typeface="Calibri" pitchFamily="34" charset="0"/>
                </a:rPr>
                <a:t>Developing Simulator:</a:t>
              </a:r>
              <a:endParaRPr lang="en-US" sz="3200" dirty="0">
                <a:latin typeface="Calibri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Event-based simulator extended from iFogSim and CloudSim.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Supports mobility of IoT devices, fog nodes, and users.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Supports multi-layered hierarchy of heterogeneous fog nodes.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Supports organization of fog nodes into Puddles.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Facilitates testing of various service deployment strategies and application environments.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260800" y="19337312"/>
              <a:ext cx="1316736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Work in Progress</a:t>
              </a:r>
              <a:endPara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311284" y="4800600"/>
            <a:ext cx="13167360" cy="11796487"/>
            <a:chOff x="1458124" y="7768368"/>
            <a:chExt cx="13167360" cy="11796487"/>
          </a:xfrm>
        </p:grpSpPr>
        <p:sp>
          <p:nvSpPr>
            <p:cNvPr id="42" name="Rectangle 41"/>
            <p:cNvSpPr/>
            <p:nvPr/>
          </p:nvSpPr>
          <p:spPr>
            <a:xfrm>
              <a:off x="1458124" y="7768368"/>
              <a:ext cx="1316736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Network Model and Orchestrators</a:t>
              </a:r>
              <a:endPara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Text Box 190"/>
            <p:cNvSpPr txBox="1">
              <a:spLocks noChangeArrowheads="1"/>
            </p:cNvSpPr>
            <p:nvPr/>
          </p:nvSpPr>
          <p:spPr bwMode="auto">
            <a:xfrm>
              <a:off x="1458124" y="8454168"/>
              <a:ext cx="13167360" cy="111106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latin typeface="Calibri" pitchFamily="34" charset="0"/>
                </a:rPr>
                <a:t>NodeSim</a:t>
              </a:r>
              <a:r>
                <a:rPr lang="en-US" sz="3200" dirty="0" smtClean="0">
                  <a:latin typeface="Calibri" pitchFamily="34" charset="0"/>
                </a:rPr>
                <a:t> : Made to represent each machine on the network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latin typeface="Calibri" pitchFamily="34" charset="0"/>
                </a:rPr>
                <a:t>Link</a:t>
              </a:r>
              <a:r>
                <a:rPr lang="en-US" sz="3200" dirty="0" smtClean="0">
                  <a:latin typeface="Calibri" pitchFamily="34" charset="0"/>
                </a:rPr>
                <a:t> : Represents each connection between network nodes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Decreases amount of code changes needed since links aren’t built into EdgeCloudSim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latin typeface="Calibri" pitchFamily="34" charset="0"/>
                </a:rPr>
                <a:t>NetworkTopology </a:t>
              </a:r>
              <a:r>
                <a:rPr lang="en-US" sz="3200" dirty="0" smtClean="0">
                  <a:latin typeface="Calibri" pitchFamily="34" charset="0"/>
                </a:rPr>
                <a:t>: Combines all the NodeSim and Link objects and updates throughout network if necessary.</a:t>
              </a:r>
              <a:endParaRPr lang="en-US" sz="3200" b="1" dirty="0" smtClean="0">
                <a:latin typeface="Calibri" pitchFamily="34" charset="0"/>
              </a:endParaRP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latin typeface="Calibri" pitchFamily="34" charset="0"/>
                </a:rPr>
                <a:t>Router</a:t>
              </a:r>
              <a:r>
                <a:rPr lang="en-US" sz="3200" dirty="0" smtClean="0">
                  <a:latin typeface="Calibri" pitchFamily="34" charset="0"/>
                </a:rPr>
                <a:t> : Non-Centralized approach provides optimal routes across the network.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latin typeface="Calibri" pitchFamily="34" charset="0"/>
                </a:rPr>
                <a:t>Cloud-only Orchestrator </a:t>
              </a:r>
              <a:endParaRPr lang="en-US" sz="3200" dirty="0" smtClean="0">
                <a:latin typeface="Calibri" pitchFamily="34" charset="0"/>
              </a:endParaRP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Only allows execution of apps on the Cloud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latin typeface="Calibri" pitchFamily="34" charset="0"/>
                </a:rPr>
                <a:t>Edge-only Orchestrator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Execution only occurs on the edge (low-level) devices, prioritizing executing closer to the user.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latin typeface="Calibri" pitchFamily="34" charset="0"/>
                </a:rPr>
                <a:t>Puddle/Distance-based Orchestrator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Executing applications as close to the user as possible while only having localized information.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latin typeface="Calibri" pitchFamily="34" charset="0"/>
                </a:rPr>
                <a:t>Local-only Orchestrator</a:t>
              </a:r>
              <a:r>
                <a:rPr lang="en-US" sz="3200" dirty="0" smtClean="0">
                  <a:latin typeface="Calibri" pitchFamily="34" charset="0"/>
                </a:rPr>
                <a:t> 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Only executes on the nearest bottom level Fog device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latin typeface="Calibri" pitchFamily="34" charset="0"/>
                </a:rPr>
                <a:t>Centralized Orchestrator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Places applications on the ideal nodes according to distance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This one is extremely unrealistic as it assumes every node in the network has the up-to-date network state.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63040" y="14016194"/>
            <a:ext cx="13167360" cy="6608402"/>
            <a:chOff x="1463040" y="4800600"/>
            <a:chExt cx="13167360" cy="10735875"/>
          </a:xfrm>
        </p:grpSpPr>
        <p:sp>
          <p:nvSpPr>
            <p:cNvPr id="29" name="Text Box 189"/>
            <p:cNvSpPr txBox="1">
              <a:spLocks noChangeArrowheads="1"/>
            </p:cNvSpPr>
            <p:nvPr/>
          </p:nvSpPr>
          <p:spPr bwMode="auto">
            <a:xfrm>
              <a:off x="1463040" y="5486400"/>
              <a:ext cx="13167360" cy="100500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Static Network State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Network information that does not change due to the simulation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i.e. datacenter locations, hardwire connections</a:t>
              </a:r>
            </a:p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Dynamic Network State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Network information that changes due to the simulation</a:t>
              </a:r>
            </a:p>
            <a:p>
              <a:pPr marL="1200150" lvl="1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i.e. </a:t>
              </a:r>
              <a:r>
                <a:rPr lang="en-US" sz="3200" dirty="0" err="1" smtClean="0">
                  <a:latin typeface="Calibri" pitchFamily="34" charset="0"/>
                </a:rPr>
                <a:t>cpu</a:t>
              </a:r>
              <a:r>
                <a:rPr lang="en-US" sz="3200" dirty="0" smtClean="0">
                  <a:latin typeface="Calibri" pitchFamily="34" charset="0"/>
                </a:rPr>
                <a:t>/network utilization</a:t>
              </a:r>
            </a:p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Centralized Orchestration/Approach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Uses static and dynamic state information from the entire network</a:t>
              </a:r>
            </a:p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Localized Orchestration/Approach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Uses static and dynamic state information from a subset of the network</a:t>
              </a:r>
            </a:p>
            <a:p>
              <a:pPr eaLnBrk="1" hangingPunct="1"/>
              <a:r>
                <a:rPr lang="en-US" sz="3200" b="1" dirty="0" smtClean="0">
                  <a:latin typeface="Calibri" pitchFamily="34" charset="0"/>
                </a:rPr>
                <a:t>Non-Centralized Orchestration/Approach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latin typeface="Calibri" pitchFamily="34" charset="0"/>
                </a:rPr>
                <a:t>Uses only static state information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63040" y="4800600"/>
              <a:ext cx="13167360" cy="9967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Defined Terms</a:t>
              </a:r>
              <a:endPara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0" y="10849846"/>
            <a:ext cx="9829800" cy="98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912</Words>
  <Application>Microsoft Office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Jacob Hall</cp:lastModifiedBy>
  <cp:revision>232</cp:revision>
  <cp:lastPrinted>2013-02-12T02:21:55Z</cp:lastPrinted>
  <dcterms:created xsi:type="dcterms:W3CDTF">2013-02-10T21:14:48Z</dcterms:created>
  <dcterms:modified xsi:type="dcterms:W3CDTF">2018-07-20T18:11:52Z</dcterms:modified>
</cp:coreProperties>
</file>