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0" r:id="rId4"/>
    <p:sldId id="266" r:id="rId5"/>
    <p:sldId id="261" r:id="rId6"/>
    <p:sldId id="267" r:id="rId7"/>
    <p:sldId id="268" r:id="rId8"/>
    <p:sldId id="270" r:id="rId9"/>
    <p:sldId id="269" r:id="rId10"/>
    <p:sldId id="271" r:id="rId11"/>
    <p:sldId id="273" r:id="rId12"/>
    <p:sldId id="27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F2539-03F9-4B43-8112-6617A2F401EF}" v="12" dt="2018-06-22T13:52:59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8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84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8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7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85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042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446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8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8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62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1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7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79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7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6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600" err="1">
                <a:cs typeface="Calibri Light"/>
              </a:rPr>
              <a:t>pFogSim</a:t>
            </a:r>
            <a:r>
              <a:rPr lang="en-US" sz="3600">
                <a:cs typeface="Calibri Light"/>
              </a:rPr>
              <a:t> : </a:t>
            </a:r>
            <a:r>
              <a:rPr lang="en-US" sz="3600"/>
              <a:t>An Environment for Performance Evaluation of Dynamic Fog Computing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Jacob Hall, Jay McKinley, and Clayton Johnson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Testing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515" y="2560319"/>
            <a:ext cx="3309937" cy="330993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287" y="2560318"/>
            <a:ext cx="3309937" cy="3309937"/>
          </a:xfrm>
        </p:spPr>
      </p:pic>
    </p:spTree>
    <p:extLst>
      <p:ext uri="{BB962C8B-B14F-4D97-AF65-F5344CB8AC3E}">
        <p14:creationId xmlns:p14="http://schemas.microsoft.com/office/powerpoint/2010/main" val="384909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Testing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83" y="2560637"/>
            <a:ext cx="3309937" cy="330993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05" y="2560636"/>
            <a:ext cx="3309937" cy="3309937"/>
          </a:xfrm>
        </p:spPr>
      </p:pic>
    </p:spTree>
    <p:extLst>
      <p:ext uri="{BB962C8B-B14F-4D97-AF65-F5344CB8AC3E}">
        <p14:creationId xmlns:p14="http://schemas.microsoft.com/office/powerpoint/2010/main" val="423794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Nodes must have unique locations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3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0491-FA79-4A9C-AAD8-74CE3089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5929-07C0-4CFD-9471-BE44AF927E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Realistic scenario</a:t>
            </a:r>
            <a:endParaRPr lang="en-US" dirty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Allow </a:t>
            </a:r>
            <a:r>
              <a:rPr lang="en-US" dirty="0"/>
              <a:t>for further improvements to be made upon our </a:t>
            </a:r>
            <a:r>
              <a:rPr lang="en-US" dirty="0" smtClean="0"/>
              <a:t>departure</a:t>
            </a:r>
          </a:p>
          <a:p>
            <a:pPr lvl="1"/>
            <a:r>
              <a:rPr lang="en-US" dirty="0" smtClean="0"/>
              <a:t>Improve readability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400C4-32F8-4300-A753-401DBE0C40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lvl="1" indent="0"/>
            <a:endParaRPr lang="en-US" dirty="0"/>
          </a:p>
          <a:p>
            <a:pPr marL="457200" lvl="1" indent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26" y="2522337"/>
            <a:ext cx="4836814" cy="339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A438-4CBA-48AC-8464-E605A4F7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234FB-EE3C-472B-A766-8897787E1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C. </a:t>
            </a:r>
            <a:r>
              <a:rPr lang="en-US" err="1"/>
              <a:t>Sonmez</a:t>
            </a:r>
            <a:r>
              <a:rPr lang="en-US"/>
              <a:t>, A. </a:t>
            </a:r>
            <a:r>
              <a:rPr lang="en-US" err="1"/>
              <a:t>Ozgovde</a:t>
            </a:r>
            <a:r>
              <a:rPr lang="en-US"/>
              <a:t> and C. </a:t>
            </a:r>
            <a:r>
              <a:rPr lang="en-US" err="1"/>
              <a:t>Ersoy</a:t>
            </a:r>
            <a:r>
              <a:rPr lang="en-US"/>
              <a:t>, "</a:t>
            </a:r>
            <a:r>
              <a:rPr lang="en-US" err="1"/>
              <a:t>EdgeCloudSim</a:t>
            </a:r>
            <a:r>
              <a:rPr lang="en-US"/>
              <a:t>: An environment for performance evaluation of Edge Computing systems," 2017 Second International Conference on Fog and Mobile Edge Computing (FMEC), Valencia, 2017, pp. 39-44.</a:t>
            </a:r>
          </a:p>
          <a:p>
            <a:r>
              <a:rPr lang="en-US"/>
              <a:t>Gupta H, Vahid </a:t>
            </a:r>
            <a:r>
              <a:rPr lang="en-US" err="1"/>
              <a:t>Dastjerdi</a:t>
            </a:r>
            <a:r>
              <a:rPr lang="en-US"/>
              <a:t> A, Ghosh SK, </a:t>
            </a:r>
            <a:r>
              <a:rPr lang="en-US" err="1"/>
              <a:t>Buyya</a:t>
            </a:r>
            <a:r>
              <a:rPr lang="en-US"/>
              <a:t> R. </a:t>
            </a:r>
            <a:r>
              <a:rPr lang="en-US" err="1"/>
              <a:t>iFogSim</a:t>
            </a:r>
            <a:r>
              <a:rPr lang="en-US"/>
              <a:t>: A toolkit for modeling and simulation of resource management techniques in the Internet of Things, Edge and Fog computing environments. </a:t>
            </a:r>
            <a:r>
              <a:rPr lang="en-US" err="1"/>
              <a:t>Softw</a:t>
            </a:r>
            <a:r>
              <a:rPr lang="en-US"/>
              <a:t> </a:t>
            </a:r>
            <a:r>
              <a:rPr lang="en-US" err="1"/>
              <a:t>Pract</a:t>
            </a:r>
            <a:r>
              <a:rPr lang="en-US"/>
              <a:t> </a:t>
            </a:r>
            <a:r>
              <a:rPr lang="en-US" err="1"/>
              <a:t>Exper</a:t>
            </a:r>
            <a:r>
              <a:rPr lang="en-US"/>
              <a:t>. 2017;47: 1275–1296.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661AD-B023-4BDB-980D-6C5BE83D72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 fontAlgn="base"/>
            <a:r>
              <a:rPr lang="en-US" dirty="0" err="1"/>
              <a:t>Scoca</a:t>
            </a:r>
            <a:r>
              <a:rPr lang="en-US" dirty="0"/>
              <a:t>, Vincenzo &amp; Aral, </a:t>
            </a:r>
            <a:r>
              <a:rPr lang="en-US" dirty="0" err="1"/>
              <a:t>Atakan</a:t>
            </a:r>
            <a:r>
              <a:rPr lang="en-US" dirty="0"/>
              <a:t> &amp; </a:t>
            </a:r>
            <a:r>
              <a:rPr lang="en-US" dirty="0" err="1"/>
              <a:t>Brandic</a:t>
            </a:r>
            <a:r>
              <a:rPr lang="en-US" dirty="0"/>
              <a:t>, </a:t>
            </a:r>
            <a:r>
              <a:rPr lang="en-US" dirty="0" err="1"/>
              <a:t>Ivona</a:t>
            </a:r>
            <a:r>
              <a:rPr lang="en-US" dirty="0"/>
              <a:t> &amp; De Nicola, Rocco &amp; </a:t>
            </a:r>
            <a:r>
              <a:rPr lang="en-US" dirty="0" err="1"/>
              <a:t>Uriarte</a:t>
            </a:r>
            <a:r>
              <a:rPr lang="en-US" dirty="0"/>
              <a:t>, Rafael. (2018). Scheduling Latency-Sensitive Applications in Edge Computing. 158-168.  10.5220/0006706201580168.</a:t>
            </a:r>
          </a:p>
          <a:p>
            <a:pPr lvl="0" fontAlgn="base"/>
            <a:r>
              <a:rPr lang="en-US" dirty="0" err="1"/>
              <a:t>Shehenaz</a:t>
            </a:r>
            <a:r>
              <a:rPr lang="en-US" dirty="0"/>
              <a:t> </a:t>
            </a:r>
            <a:r>
              <a:rPr lang="en-US" dirty="0" err="1"/>
              <a:t>Shaik</a:t>
            </a:r>
            <a:r>
              <a:rPr lang="en-US" dirty="0"/>
              <a:t> and Sanjeev </a:t>
            </a:r>
            <a:r>
              <a:rPr lang="en-US" dirty="0" err="1"/>
              <a:t>Baskiyar</a:t>
            </a:r>
            <a:r>
              <a:rPr lang="en-US" dirty="0"/>
              <a:t>. 2018. Hierarchical and Autonomous Fog Architecture. In ICPP 2018: 47th International Conference on Parallel Processing Companion Proceedings, August 13-16, 2018, Eugene, OR, USA. ACM, New York, NY, USA, 8 pages. https://doi.org/ 10.1145/3229710.3229740</a:t>
            </a:r>
          </a:p>
          <a:p>
            <a:pPr lvl="0" fontAlgn="base"/>
            <a:r>
              <a:rPr lang="en-US" dirty="0" err="1"/>
              <a:t>Yousefpour</a:t>
            </a:r>
            <a:r>
              <a:rPr lang="en-US" dirty="0"/>
              <a:t>, </a:t>
            </a:r>
            <a:r>
              <a:rPr lang="en-US" dirty="0" err="1"/>
              <a:t>Ashkan</a:t>
            </a:r>
            <a:r>
              <a:rPr lang="en-US" dirty="0"/>
              <a:t>, </a:t>
            </a:r>
            <a:r>
              <a:rPr lang="en-US" dirty="0" err="1"/>
              <a:t>Genya</a:t>
            </a:r>
            <a:r>
              <a:rPr lang="en-US" dirty="0"/>
              <a:t> </a:t>
            </a:r>
            <a:r>
              <a:rPr lang="en-US" dirty="0" err="1"/>
              <a:t>Ishigaki</a:t>
            </a:r>
            <a:r>
              <a:rPr lang="en-US" dirty="0"/>
              <a:t>, </a:t>
            </a:r>
            <a:r>
              <a:rPr lang="en-US" dirty="0" err="1"/>
              <a:t>Riti</a:t>
            </a:r>
            <a:r>
              <a:rPr lang="en-US" dirty="0"/>
              <a:t> </a:t>
            </a:r>
            <a:r>
              <a:rPr lang="en-US" dirty="0" err="1"/>
              <a:t>Gour</a:t>
            </a:r>
            <a:r>
              <a:rPr lang="en-US" dirty="0"/>
              <a:t>, and Jason P. </a:t>
            </a:r>
            <a:r>
              <a:rPr lang="en-US" dirty="0" err="1"/>
              <a:t>Jue</a:t>
            </a:r>
            <a:r>
              <a:rPr lang="en-US" dirty="0"/>
              <a:t>. "On reducing </a:t>
            </a:r>
            <a:r>
              <a:rPr lang="en-US" dirty="0" err="1"/>
              <a:t>iot</a:t>
            </a:r>
            <a:r>
              <a:rPr lang="en-US" dirty="0"/>
              <a:t> service delay via fog offloading." IEEE Internet of Things Journal (2018).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0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F59B-40C9-4C13-8F56-CC3215E7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2FC8-4D58-46E9-845D-B4C0DBBD30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Testing is Expensive</a:t>
            </a:r>
          </a:p>
          <a:p>
            <a:pPr lvl="1"/>
            <a:r>
              <a:rPr lang="en-US"/>
              <a:t>What you need...</a:t>
            </a:r>
          </a:p>
          <a:p>
            <a:pPr lvl="2"/>
            <a:r>
              <a:rPr lang="en-US"/>
              <a:t>Hardware</a:t>
            </a:r>
          </a:p>
          <a:p>
            <a:pPr lvl="2"/>
            <a:r>
              <a:rPr lang="en-US"/>
              <a:t>Time</a:t>
            </a:r>
          </a:p>
          <a:p>
            <a:pPr lvl="2"/>
            <a:r>
              <a:rPr lang="en-US"/>
              <a:t>Lots of Education</a:t>
            </a:r>
          </a:p>
          <a:p>
            <a:pPr lvl="2"/>
            <a:r>
              <a:rPr lang="en-US"/>
              <a:t>Community Support</a:t>
            </a:r>
          </a:p>
          <a:p>
            <a:pPr lvl="2"/>
            <a:r>
              <a:rPr lang="en-US"/>
              <a:t>Money</a:t>
            </a:r>
          </a:p>
          <a:p>
            <a:pPr lvl="2"/>
            <a:endParaRPr lang="en-US"/>
          </a:p>
          <a:p>
            <a:pPr lvl="2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77FE6-8B75-4C7B-8BA9-18B43B93D5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Fog Network Testing</a:t>
            </a:r>
          </a:p>
          <a:p>
            <a:pPr lvl="1"/>
            <a:r>
              <a:rPr lang="en-US"/>
              <a:t>Lots of hardware</a:t>
            </a:r>
          </a:p>
          <a:p>
            <a:pPr lvl="1"/>
            <a:r>
              <a:rPr lang="en-US"/>
              <a:t>Tons on time</a:t>
            </a:r>
          </a:p>
          <a:p>
            <a:pPr lvl="1"/>
            <a:r>
              <a:rPr lang="en-US"/>
              <a:t>Lots of I.T./Networking/CS skills</a:t>
            </a:r>
          </a:p>
          <a:p>
            <a:pPr lvl="1"/>
            <a:r>
              <a:rPr lang="en-US"/>
              <a:t>Etc...</a:t>
            </a:r>
          </a:p>
          <a:p>
            <a:r>
              <a:rPr lang="en-US"/>
              <a:t>Community demand for simulators is large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9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2211-7E01-4B43-8616-44652975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pFogSim</a:t>
            </a:r>
            <a:r>
              <a:rPr lang="en-US" dirty="0" smtClean="0"/>
              <a:t>?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5FF2-C2C6-49B9-80B6-8212DD0DEE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It's our solution to these issues</a:t>
            </a:r>
          </a:p>
          <a:p>
            <a:pPr lvl="1"/>
            <a:r>
              <a:rPr lang="en-US" dirty="0"/>
              <a:t>Made to test Puddles Fog Architecture</a:t>
            </a:r>
          </a:p>
          <a:p>
            <a:pPr lvl="1"/>
            <a:r>
              <a:rPr lang="en-US" dirty="0"/>
              <a:t>Built off </a:t>
            </a:r>
            <a:r>
              <a:rPr lang="en-US" dirty="0" err="1"/>
              <a:t>EdgeCloudSim</a:t>
            </a:r>
            <a:endParaRPr lang="en-US" dirty="0"/>
          </a:p>
          <a:p>
            <a:pPr lvl="1"/>
            <a:r>
              <a:rPr lang="en-US" dirty="0"/>
              <a:t>Offers dynamic networking</a:t>
            </a:r>
          </a:p>
          <a:p>
            <a:pPr lvl="1"/>
            <a:r>
              <a:rPr lang="en-US" dirty="0"/>
              <a:t>Fast, Cheap, and </a:t>
            </a:r>
            <a:r>
              <a:rPr lang="en-US" dirty="0" smtClean="0"/>
              <a:t>Easier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767FD-058B-4C7E-AB2A-D8CB247C00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Other simulators</a:t>
            </a:r>
          </a:p>
          <a:p>
            <a:pPr lvl="1"/>
            <a:r>
              <a:rPr lang="en-US" dirty="0" err="1"/>
              <a:t>iFogSim</a:t>
            </a:r>
            <a:endParaRPr lang="en-US" dirty="0"/>
          </a:p>
          <a:p>
            <a:pPr lvl="2"/>
            <a:r>
              <a:rPr lang="en-US" dirty="0"/>
              <a:t>More Detailed Networking</a:t>
            </a:r>
          </a:p>
          <a:p>
            <a:pPr lvl="2"/>
            <a:r>
              <a:rPr lang="en-US" dirty="0"/>
              <a:t>Lacks Mobility/Dynamic Networks</a:t>
            </a:r>
          </a:p>
          <a:p>
            <a:pPr lvl="2"/>
            <a:r>
              <a:rPr lang="en-US" dirty="0"/>
              <a:t>Low Documentation</a:t>
            </a:r>
          </a:p>
          <a:p>
            <a:pPr lvl="1"/>
            <a:r>
              <a:rPr lang="en-US" dirty="0" err="1"/>
              <a:t>DynamicCloudSim</a:t>
            </a:r>
            <a:endParaRPr lang="en-US" dirty="0"/>
          </a:p>
          <a:p>
            <a:pPr lvl="2"/>
            <a:r>
              <a:rPr lang="en-US" dirty="0"/>
              <a:t>Dynamic</a:t>
            </a:r>
          </a:p>
          <a:p>
            <a:pPr lvl="2"/>
            <a:r>
              <a:rPr lang="en-US" dirty="0" smtClean="0"/>
              <a:t>We’re pretty far in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1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519736" cy="3310128"/>
          </a:xfrm>
        </p:spPr>
        <p:txBody>
          <a:bodyPr/>
          <a:lstStyle/>
          <a:p>
            <a:r>
              <a:rPr lang="en-US" dirty="0" smtClean="0"/>
              <a:t>Dynamic State Information</a:t>
            </a:r>
          </a:p>
          <a:p>
            <a:r>
              <a:rPr lang="en-US" dirty="0" smtClean="0"/>
              <a:t>Static State Information</a:t>
            </a:r>
          </a:p>
          <a:p>
            <a:r>
              <a:rPr lang="en-US" dirty="0" smtClean="0"/>
              <a:t>Centralized </a:t>
            </a:r>
          </a:p>
          <a:p>
            <a:r>
              <a:rPr lang="en-US" dirty="0" smtClean="0"/>
              <a:t>Localized</a:t>
            </a:r>
          </a:p>
          <a:p>
            <a:r>
              <a:rPr lang="en-US" dirty="0" smtClean="0"/>
              <a:t>Non-centralized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4" y="2560320"/>
            <a:ext cx="6078414" cy="204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B793-F029-4D36-8C5E-E3F63822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Been Changed?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C9F2-F8E4-4F5B-966E-0ABCB067D1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Mobility Model</a:t>
            </a:r>
          </a:p>
          <a:p>
            <a:pPr lvl="1"/>
            <a:r>
              <a:rPr lang="en-US" dirty="0"/>
              <a:t>Defines bottom-level device movement (Sensors, Mobile Phones, Actuators)</a:t>
            </a:r>
          </a:p>
          <a:p>
            <a:r>
              <a:rPr lang="en-US" dirty="0"/>
              <a:t>Changed Inputs</a:t>
            </a:r>
          </a:p>
          <a:p>
            <a:pPr lvl="1"/>
            <a:r>
              <a:rPr lang="en-US" dirty="0"/>
              <a:t>Added </a:t>
            </a:r>
            <a:r>
              <a:rPr lang="en-US" dirty="0" err="1"/>
              <a:t>iFogSim</a:t>
            </a:r>
            <a:r>
              <a:rPr lang="en-US" dirty="0"/>
              <a:t>-like Networking</a:t>
            </a:r>
          </a:p>
          <a:p>
            <a:pPr lvl="1"/>
            <a:r>
              <a:rPr lang="en-US" dirty="0"/>
              <a:t>Created Testing Network with </a:t>
            </a:r>
            <a:r>
              <a:rPr lang="en-US" dirty="0" smtClean="0"/>
              <a:t>Thousands </a:t>
            </a:r>
            <a:r>
              <a:rPr lang="en-US" dirty="0"/>
              <a:t>of Nodes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7A37E-5642-4ED8-B879-EFD42607F3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Puddle Architecture</a:t>
            </a:r>
          </a:p>
          <a:p>
            <a:pPr lvl="1"/>
            <a:r>
              <a:rPr lang="en-US" dirty="0" smtClean="0"/>
              <a:t>Hierarchical </a:t>
            </a:r>
            <a:r>
              <a:rPr lang="en-US" dirty="0"/>
              <a:t>Clustering</a:t>
            </a:r>
          </a:p>
          <a:p>
            <a:pPr lvl="1"/>
            <a:r>
              <a:rPr lang="en-US" dirty="0"/>
              <a:t>Allow for local pooling of resources</a:t>
            </a:r>
          </a:p>
          <a:p>
            <a:pPr lvl="1"/>
            <a:r>
              <a:rPr lang="en-US" dirty="0" smtClean="0"/>
              <a:t>Allow </a:t>
            </a:r>
            <a:r>
              <a:rPr lang="en-US" dirty="0"/>
              <a:t>latency-sensitive operations seamless execution</a:t>
            </a:r>
          </a:p>
          <a:p>
            <a:r>
              <a:rPr lang="en-US" dirty="0"/>
              <a:t>Service Migration</a:t>
            </a:r>
          </a:p>
          <a:p>
            <a:pPr lvl="1"/>
            <a:r>
              <a:rPr lang="en-US" dirty="0"/>
              <a:t>Tasks </a:t>
            </a:r>
            <a:r>
              <a:rPr lang="en-US" dirty="0" smtClean="0"/>
              <a:t>will </a:t>
            </a:r>
            <a:r>
              <a:rPr lang="en-US" dirty="0"/>
              <a:t>Move where executed based on Mobile Device Position</a:t>
            </a:r>
          </a:p>
        </p:txBody>
      </p:sp>
    </p:spTree>
    <p:extLst>
      <p:ext uri="{BB962C8B-B14F-4D97-AF65-F5344CB8AC3E}">
        <p14:creationId xmlns:p14="http://schemas.microsoft.com/office/powerpoint/2010/main" val="14431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3068514"/>
            <a:ext cx="4718304" cy="280193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DataInterpreter</a:t>
            </a:r>
            <a:endParaRPr lang="en-US" dirty="0" smtClean="0"/>
          </a:p>
          <a:p>
            <a:pPr lvl="1"/>
            <a:r>
              <a:rPr lang="en-US" dirty="0" smtClean="0"/>
              <a:t>Converts Chicago CSV Dataset into XML</a:t>
            </a:r>
          </a:p>
          <a:p>
            <a:pPr lvl="1"/>
            <a:r>
              <a:rPr lang="en-US" dirty="0" smtClean="0"/>
              <a:t>Creates Nodes/Links for tested Network</a:t>
            </a:r>
          </a:p>
          <a:p>
            <a:pPr lvl="1"/>
            <a:r>
              <a:rPr lang="en-US" dirty="0" smtClean="0"/>
              <a:t>Intended to be adapter for data set</a:t>
            </a:r>
          </a:p>
          <a:p>
            <a:pPr lvl="1"/>
            <a:r>
              <a:rPr lang="en-US" dirty="0" smtClean="0"/>
              <a:t>Changes for everyone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3068514"/>
            <a:ext cx="4718304" cy="280193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EdgeServerManager</a:t>
            </a:r>
            <a:endParaRPr lang="en-US" dirty="0"/>
          </a:p>
          <a:p>
            <a:pPr lvl="1"/>
            <a:r>
              <a:rPr lang="en-US" dirty="0"/>
              <a:t>Imports all data files + starts creations of Physical Topologies and </a:t>
            </a:r>
            <a:endParaRPr lang="en-US" dirty="0" smtClean="0"/>
          </a:p>
          <a:p>
            <a:r>
              <a:rPr lang="en-US" dirty="0" err="1" smtClean="0"/>
              <a:t>VectorMobility</a:t>
            </a:r>
            <a:endParaRPr lang="en-US" dirty="0" smtClean="0"/>
          </a:p>
          <a:p>
            <a:pPr lvl="1"/>
            <a:r>
              <a:rPr lang="en-US" dirty="0" smtClean="0"/>
              <a:t>Describes how mobile devices move</a:t>
            </a:r>
          </a:p>
          <a:p>
            <a:pPr lvl="1"/>
            <a:r>
              <a:rPr lang="en-US" dirty="0" smtClean="0"/>
              <a:t>Scaled to average walking speed</a:t>
            </a:r>
          </a:p>
          <a:p>
            <a:pPr lvl="1"/>
            <a:r>
              <a:rPr lang="en-US" dirty="0" smtClean="0"/>
              <a:t>Creates WAP connections</a:t>
            </a:r>
          </a:p>
        </p:txBody>
      </p:sp>
      <p:sp>
        <p:nvSpPr>
          <p:cNvPr id="25" name="U-Turn Arrow 24"/>
          <p:cNvSpPr/>
          <p:nvPr/>
        </p:nvSpPr>
        <p:spPr>
          <a:xfrm rot="5400000">
            <a:off x="10927371" y="2529253"/>
            <a:ext cx="438151" cy="499698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0665" y="2422183"/>
            <a:ext cx="943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DataInterpreter</a:t>
            </a:r>
            <a:r>
              <a:rPr lang="en-US" dirty="0" smtClean="0"/>
              <a:t> → </a:t>
            </a:r>
            <a:r>
              <a:rPr lang="en-US" dirty="0" err="1" smtClean="0"/>
              <a:t>SimManager</a:t>
            </a:r>
            <a:r>
              <a:rPr lang="en-US" dirty="0" smtClean="0"/>
              <a:t> → </a:t>
            </a:r>
            <a:r>
              <a:rPr lang="en-US" dirty="0" err="1" smtClean="0"/>
              <a:t>EdgeServerManager</a:t>
            </a:r>
            <a:r>
              <a:rPr lang="en-US" dirty="0" smtClean="0"/>
              <a:t> → </a:t>
            </a:r>
            <a:r>
              <a:rPr lang="en-US" dirty="0" err="1" smtClean="0"/>
              <a:t>NetworkTopology</a:t>
            </a:r>
            <a:r>
              <a:rPr lang="en-US" dirty="0" smtClean="0"/>
              <a:t> → </a:t>
            </a:r>
            <a:r>
              <a:rPr lang="en-US" dirty="0"/>
              <a:t>Clustering → </a:t>
            </a:r>
            <a:r>
              <a:rPr lang="en-US" dirty="0" smtClean="0"/>
              <a:t>Puddles </a:t>
            </a:r>
          </a:p>
          <a:p>
            <a:pPr algn="r"/>
            <a:r>
              <a:rPr lang="en-US" dirty="0" err="1" smtClean="0"/>
              <a:t>SimLogger</a:t>
            </a:r>
            <a:r>
              <a:rPr lang="en-US" dirty="0"/>
              <a:t> </a:t>
            </a:r>
            <a:r>
              <a:rPr lang="en-US" dirty="0" smtClean="0"/>
              <a:t>← </a:t>
            </a:r>
            <a:r>
              <a:rPr lang="en-US" dirty="0" err="1" smtClean="0"/>
              <a:t>SimManager</a:t>
            </a:r>
            <a:r>
              <a:rPr lang="en-US" dirty="0" smtClean="0"/>
              <a:t> ←</a:t>
            </a:r>
            <a:r>
              <a:rPr lang="en-US" dirty="0" err="1" smtClean="0"/>
              <a:t>VectorMobility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3068514"/>
            <a:ext cx="4718304" cy="2801933"/>
          </a:xfrm>
        </p:spPr>
        <p:txBody>
          <a:bodyPr>
            <a:normAutofit/>
          </a:bodyPr>
          <a:lstStyle/>
          <a:p>
            <a:r>
              <a:rPr lang="en-US" dirty="0" err="1" smtClean="0"/>
              <a:t>NetworkTopology</a:t>
            </a:r>
            <a:endParaRPr lang="en-US" dirty="0" smtClean="0"/>
          </a:p>
          <a:p>
            <a:pPr lvl="1"/>
            <a:r>
              <a:rPr lang="en-US" dirty="0" smtClean="0"/>
              <a:t>Map representing the network</a:t>
            </a:r>
          </a:p>
          <a:p>
            <a:pPr lvl="1"/>
            <a:r>
              <a:rPr lang="en-US" dirty="0" err="1" smtClean="0"/>
              <a:t>NodeSim</a:t>
            </a:r>
            <a:r>
              <a:rPr lang="en-US" dirty="0" smtClean="0"/>
              <a:t> represents location</a:t>
            </a:r>
          </a:p>
          <a:p>
            <a:pPr lvl="1"/>
            <a:r>
              <a:rPr lang="en-US" dirty="0" smtClean="0"/>
              <a:t>Link represents hardwired links between nodes</a:t>
            </a:r>
          </a:p>
          <a:p>
            <a:pPr lvl="1"/>
            <a:r>
              <a:rPr lang="en-US" dirty="0" smtClean="0"/>
              <a:t>Contains all static network state data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3068514"/>
            <a:ext cx="4718304" cy="2801934"/>
          </a:xfrm>
        </p:spPr>
        <p:txBody>
          <a:bodyPr>
            <a:normAutofit/>
          </a:bodyPr>
          <a:lstStyle/>
          <a:p>
            <a:r>
              <a:rPr lang="en-US" dirty="0" smtClean="0"/>
              <a:t>Router </a:t>
            </a:r>
          </a:p>
          <a:p>
            <a:pPr lvl="1"/>
            <a:r>
              <a:rPr lang="en-US" dirty="0" smtClean="0"/>
              <a:t>Non-Centralized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NetworkTopology</a:t>
            </a:r>
            <a:endParaRPr lang="en-US" dirty="0" smtClean="0"/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Djikstra’s</a:t>
            </a:r>
            <a:r>
              <a:rPr lang="en-US" dirty="0" smtClean="0"/>
              <a:t> algorithm</a:t>
            </a:r>
          </a:p>
          <a:p>
            <a:endParaRPr lang="en-US" dirty="0" smtClean="0"/>
          </a:p>
        </p:txBody>
      </p:sp>
      <p:sp>
        <p:nvSpPr>
          <p:cNvPr id="25" name="U-Turn Arrow 24"/>
          <p:cNvSpPr/>
          <p:nvPr/>
        </p:nvSpPr>
        <p:spPr>
          <a:xfrm rot="5400000">
            <a:off x="10927371" y="2529253"/>
            <a:ext cx="438151" cy="499698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0665" y="2422183"/>
            <a:ext cx="943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DataInterpreter</a:t>
            </a:r>
            <a:r>
              <a:rPr lang="en-US" dirty="0" smtClean="0"/>
              <a:t> → </a:t>
            </a:r>
            <a:r>
              <a:rPr lang="en-US" dirty="0" err="1" smtClean="0"/>
              <a:t>SimManager</a:t>
            </a:r>
            <a:r>
              <a:rPr lang="en-US" dirty="0" smtClean="0"/>
              <a:t> → </a:t>
            </a:r>
            <a:r>
              <a:rPr lang="en-US" dirty="0" err="1" smtClean="0"/>
              <a:t>EdgeServerManager</a:t>
            </a:r>
            <a:r>
              <a:rPr lang="en-US" dirty="0" smtClean="0"/>
              <a:t> → </a:t>
            </a:r>
            <a:r>
              <a:rPr lang="en-US" dirty="0" err="1" smtClean="0"/>
              <a:t>NetworkTopology</a:t>
            </a:r>
            <a:r>
              <a:rPr lang="en-US" dirty="0" smtClean="0"/>
              <a:t> → </a:t>
            </a:r>
            <a:r>
              <a:rPr lang="en-US" dirty="0"/>
              <a:t>Clustering → </a:t>
            </a:r>
            <a:r>
              <a:rPr lang="en-US" dirty="0" smtClean="0"/>
              <a:t>Puddles </a:t>
            </a:r>
          </a:p>
          <a:p>
            <a:pPr algn="r"/>
            <a:r>
              <a:rPr lang="en-US" dirty="0" err="1" smtClean="0"/>
              <a:t>SimLogger</a:t>
            </a:r>
            <a:r>
              <a:rPr lang="en-US" dirty="0"/>
              <a:t> </a:t>
            </a:r>
            <a:r>
              <a:rPr lang="en-US" dirty="0" smtClean="0"/>
              <a:t>← </a:t>
            </a:r>
            <a:r>
              <a:rPr lang="en-US" dirty="0" err="1" smtClean="0"/>
              <a:t>SimManager</a:t>
            </a:r>
            <a:r>
              <a:rPr lang="en-US" dirty="0" smtClean="0"/>
              <a:t> ←</a:t>
            </a:r>
            <a:r>
              <a:rPr lang="en-US" dirty="0" err="1" smtClean="0"/>
              <a:t>VectorMobility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3068514"/>
            <a:ext cx="4718304" cy="2801933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pPr lvl="1"/>
            <a:r>
              <a:rPr lang="en-US" dirty="0" smtClean="0"/>
              <a:t>Sorts machines into groups of logical groups</a:t>
            </a:r>
          </a:p>
          <a:p>
            <a:pPr lvl="1"/>
            <a:r>
              <a:rPr lang="en-US" dirty="0" smtClean="0"/>
              <a:t>Starts by sorting machines into layers</a:t>
            </a:r>
          </a:p>
          <a:p>
            <a:pPr lvl="1"/>
            <a:r>
              <a:rPr lang="en-US" dirty="0" smtClean="0"/>
              <a:t>Sorts layers into Puddles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3068514"/>
            <a:ext cx="4718304" cy="2801934"/>
          </a:xfrm>
        </p:spPr>
        <p:txBody>
          <a:bodyPr>
            <a:normAutofit/>
          </a:bodyPr>
          <a:lstStyle/>
          <a:p>
            <a:r>
              <a:rPr lang="en-US" dirty="0" smtClean="0"/>
              <a:t>Puddles</a:t>
            </a:r>
          </a:p>
          <a:p>
            <a:pPr lvl="1"/>
            <a:r>
              <a:rPr lang="en-US" dirty="0" smtClean="0"/>
              <a:t>Logical grouping of machines</a:t>
            </a:r>
          </a:p>
          <a:p>
            <a:pPr lvl="1"/>
            <a:r>
              <a:rPr lang="en-US" dirty="0" smtClean="0"/>
              <a:t>Machines are similar, homogeneous if possible</a:t>
            </a:r>
          </a:p>
          <a:p>
            <a:pPr lvl="1"/>
            <a:r>
              <a:rPr lang="en-US" dirty="0" smtClean="0"/>
              <a:t>Machines are physically close to each other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5" name="U-Turn Arrow 24"/>
          <p:cNvSpPr/>
          <p:nvPr/>
        </p:nvSpPr>
        <p:spPr>
          <a:xfrm rot="5400000">
            <a:off x="10927371" y="2529253"/>
            <a:ext cx="438151" cy="499698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0665" y="2422183"/>
            <a:ext cx="943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DataInterpreter</a:t>
            </a:r>
            <a:r>
              <a:rPr lang="en-US" dirty="0" smtClean="0"/>
              <a:t> → </a:t>
            </a:r>
            <a:r>
              <a:rPr lang="en-US" dirty="0" err="1" smtClean="0"/>
              <a:t>SimManager</a:t>
            </a:r>
            <a:r>
              <a:rPr lang="en-US" dirty="0" smtClean="0"/>
              <a:t> → </a:t>
            </a:r>
            <a:r>
              <a:rPr lang="en-US" dirty="0" err="1" smtClean="0"/>
              <a:t>EdgeServerManager</a:t>
            </a:r>
            <a:r>
              <a:rPr lang="en-US" dirty="0" smtClean="0"/>
              <a:t> → </a:t>
            </a:r>
            <a:r>
              <a:rPr lang="en-US" dirty="0" err="1" smtClean="0"/>
              <a:t>NetworkTopology</a:t>
            </a:r>
            <a:r>
              <a:rPr lang="en-US" dirty="0" smtClean="0"/>
              <a:t> → </a:t>
            </a:r>
            <a:r>
              <a:rPr lang="en-US" dirty="0"/>
              <a:t>Clustering → </a:t>
            </a:r>
            <a:r>
              <a:rPr lang="en-US" dirty="0" smtClean="0"/>
              <a:t>Puddles </a:t>
            </a:r>
          </a:p>
          <a:p>
            <a:pPr algn="r"/>
            <a:r>
              <a:rPr lang="en-US" dirty="0" err="1" smtClean="0"/>
              <a:t>SimLogger</a:t>
            </a:r>
            <a:r>
              <a:rPr lang="en-US" dirty="0"/>
              <a:t> </a:t>
            </a:r>
            <a:r>
              <a:rPr lang="en-US" dirty="0" smtClean="0"/>
              <a:t>← </a:t>
            </a:r>
            <a:r>
              <a:rPr lang="en-US" dirty="0" err="1" smtClean="0"/>
              <a:t>SimManager</a:t>
            </a:r>
            <a:r>
              <a:rPr lang="en-US" dirty="0" smtClean="0"/>
              <a:t> ←</a:t>
            </a:r>
            <a:r>
              <a:rPr lang="en-US" dirty="0" err="1" smtClean="0"/>
              <a:t>VectorMobility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6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3068514"/>
            <a:ext cx="4718304" cy="2801933"/>
          </a:xfrm>
        </p:spPr>
        <p:txBody>
          <a:bodyPr>
            <a:normAutofit/>
          </a:bodyPr>
          <a:lstStyle/>
          <a:p>
            <a:r>
              <a:rPr lang="en-US" dirty="0" err="1" smtClean="0"/>
              <a:t>SimManager</a:t>
            </a:r>
            <a:endParaRPr lang="en-US" dirty="0" smtClean="0"/>
          </a:p>
          <a:p>
            <a:pPr lvl="1"/>
            <a:r>
              <a:rPr lang="en-US" dirty="0" smtClean="0"/>
              <a:t>Facilitates communication between all modules</a:t>
            </a:r>
          </a:p>
          <a:p>
            <a:pPr lvl="1"/>
            <a:r>
              <a:rPr lang="en-US" dirty="0" smtClean="0"/>
              <a:t>Handles start and flow of execution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3068514"/>
            <a:ext cx="4718304" cy="2801934"/>
          </a:xfrm>
        </p:spPr>
        <p:txBody>
          <a:bodyPr>
            <a:normAutofit/>
          </a:bodyPr>
          <a:lstStyle/>
          <a:p>
            <a:r>
              <a:rPr lang="en-US" dirty="0" err="1"/>
              <a:t>SimLogger</a:t>
            </a:r>
            <a:endParaRPr lang="en-US" dirty="0"/>
          </a:p>
          <a:p>
            <a:pPr lvl="1"/>
            <a:r>
              <a:rPr lang="en-US" dirty="0" smtClean="0"/>
              <a:t>Stores and logs all data</a:t>
            </a:r>
          </a:p>
          <a:p>
            <a:pPr lvl="1"/>
            <a:r>
              <a:rPr lang="en-US" dirty="0" smtClean="0"/>
              <a:t>Handles print and debug statements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60665" y="2422183"/>
            <a:ext cx="943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DataInterpreter</a:t>
            </a:r>
            <a:r>
              <a:rPr lang="en-US" dirty="0" smtClean="0"/>
              <a:t> → </a:t>
            </a:r>
            <a:r>
              <a:rPr lang="en-US" dirty="0" err="1" smtClean="0"/>
              <a:t>SimManager</a:t>
            </a:r>
            <a:r>
              <a:rPr lang="en-US" dirty="0" smtClean="0"/>
              <a:t> → </a:t>
            </a:r>
            <a:r>
              <a:rPr lang="en-US" dirty="0" err="1" smtClean="0"/>
              <a:t>EdgeServerManager</a:t>
            </a:r>
            <a:r>
              <a:rPr lang="en-US" dirty="0" smtClean="0"/>
              <a:t> → </a:t>
            </a:r>
            <a:r>
              <a:rPr lang="en-US" dirty="0" err="1" smtClean="0"/>
              <a:t>NetworkTopology</a:t>
            </a:r>
            <a:r>
              <a:rPr lang="en-US" dirty="0" smtClean="0"/>
              <a:t> → </a:t>
            </a:r>
            <a:r>
              <a:rPr lang="en-US" dirty="0"/>
              <a:t>Clustering → </a:t>
            </a:r>
            <a:r>
              <a:rPr lang="en-US" dirty="0" smtClean="0"/>
              <a:t>Puddles </a:t>
            </a:r>
          </a:p>
          <a:p>
            <a:pPr algn="r"/>
            <a:r>
              <a:rPr lang="en-US" dirty="0" err="1" smtClean="0"/>
              <a:t>SimLogger</a:t>
            </a:r>
            <a:r>
              <a:rPr lang="en-US" dirty="0"/>
              <a:t> </a:t>
            </a:r>
            <a:r>
              <a:rPr lang="en-US" dirty="0" smtClean="0"/>
              <a:t>← </a:t>
            </a:r>
            <a:r>
              <a:rPr lang="en-US" dirty="0" err="1" smtClean="0"/>
              <a:t>SimManager</a:t>
            </a:r>
            <a:r>
              <a:rPr lang="en-US" dirty="0" smtClean="0"/>
              <a:t> ←</a:t>
            </a:r>
            <a:r>
              <a:rPr lang="en-US" dirty="0" err="1" smtClean="0"/>
              <a:t>VectorMobility</a:t>
            </a:r>
            <a:endParaRPr lang="en-US" dirty="0"/>
          </a:p>
        </p:txBody>
      </p:sp>
      <p:sp>
        <p:nvSpPr>
          <p:cNvPr id="25" name="U-Turn Arrow 24"/>
          <p:cNvSpPr/>
          <p:nvPr/>
        </p:nvSpPr>
        <p:spPr>
          <a:xfrm rot="5400000">
            <a:off x="10927371" y="2529253"/>
            <a:ext cx="438151" cy="499698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49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12389</TotalTime>
  <Words>623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Garamond</vt:lpstr>
      <vt:lpstr>Organic</vt:lpstr>
      <vt:lpstr>pFogSim : An Environment for Performance Evaluation of Dynamic Fog Computing Systems</vt:lpstr>
      <vt:lpstr>Introduction to Problem</vt:lpstr>
      <vt:lpstr>What is pFogSim?</vt:lpstr>
      <vt:lpstr>Terms…</vt:lpstr>
      <vt:lpstr>What's Been Changed?</vt:lpstr>
      <vt:lpstr>General Program Flow</vt:lpstr>
      <vt:lpstr>General Program Flow</vt:lpstr>
      <vt:lpstr>General Program Flow</vt:lpstr>
      <vt:lpstr>General Program Flow</vt:lpstr>
      <vt:lpstr>Preliminary Testing</vt:lpstr>
      <vt:lpstr>Preliminary Testing</vt:lpstr>
      <vt:lpstr>Limitations</vt:lpstr>
      <vt:lpstr>What's Next?</vt:lpstr>
      <vt:lpstr>Our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Hall</dc:creator>
  <cp:lastModifiedBy>Jacob Hall</cp:lastModifiedBy>
  <cp:revision>19</cp:revision>
  <dcterms:modified xsi:type="dcterms:W3CDTF">2018-07-19T22:16:54Z</dcterms:modified>
</cp:coreProperties>
</file>