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7"/>
    <p:sldId id="257" r:id="rId18"/>
    <p:sldId id="258" r:id="rId19"/>
    <p:sldId id="259" r:id="rId20"/>
    <p:sldId id="260" r:id="rId21"/>
    <p:sldId id="261" r:id="rId22"/>
    <p:sldId id="262" r:id="rId2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Fredoka One" charset="1" panose="02000000000000000000"/>
      <p:regular r:id="rId10"/>
    </p:embeddedFont>
    <p:embeddedFont>
      <p:font typeface="DM Sans" charset="1" panose="00000000000000000000"/>
      <p:regular r:id="rId11"/>
    </p:embeddedFont>
    <p:embeddedFont>
      <p:font typeface="DM Sans Bold" charset="1" panose="00000000000000000000"/>
      <p:regular r:id="rId12"/>
    </p:embeddedFont>
    <p:embeddedFont>
      <p:font typeface="DM Sans Italics" charset="1" panose="00000000000000000000"/>
      <p:regular r:id="rId13"/>
    </p:embeddedFont>
    <p:embeddedFont>
      <p:font typeface="DM Sans Bold Italics" charset="1" panose="00000000000000000000"/>
      <p:regular r:id="rId14"/>
    </p:embeddedFont>
    <p:embeddedFont>
      <p:font typeface="Repo Bold" charset="1" panose="02000503040000020004"/>
      <p:regular r:id="rId15"/>
    </p:embeddedFont>
    <p:embeddedFont>
      <p:font typeface="Repo Bold Bold" charset="1" panose="02000503040000020004"/>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slides/slide1.xml" Type="http://schemas.openxmlformats.org/officeDocument/2006/relationships/slide"/><Relationship Id="rId18" Target="slides/slide2.xml" Type="http://schemas.openxmlformats.org/officeDocument/2006/relationships/slide"/><Relationship Id="rId19" Target="slides/slide3.xml" Type="http://schemas.openxmlformats.org/officeDocument/2006/relationships/slide"/><Relationship Id="rId2" Target="presProps.xml" Type="http://schemas.openxmlformats.org/officeDocument/2006/relationships/presProps"/><Relationship Id="rId20" Target="slides/slide4.xml" Type="http://schemas.openxmlformats.org/officeDocument/2006/relationships/slide"/><Relationship Id="rId21" Target="slides/slide5.xml" Type="http://schemas.openxmlformats.org/officeDocument/2006/relationships/slide"/><Relationship Id="rId22" Target="slides/slide6.xml" Type="http://schemas.openxmlformats.org/officeDocument/2006/relationships/slide"/><Relationship Id="rId23" Target="slides/slide7.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8.svg" Type="http://schemas.openxmlformats.org/officeDocument/2006/relationships/image"/><Relationship Id="rId11" Target="../media/image19.png" Type="http://schemas.openxmlformats.org/officeDocument/2006/relationships/image"/><Relationship Id="rId12" Target="../media/image20.svg" Type="http://schemas.openxmlformats.org/officeDocument/2006/relationships/image"/><Relationship Id="rId13" Target="../media/image10.png" Type="http://schemas.openxmlformats.org/officeDocument/2006/relationships/image"/><Relationship Id="rId2" Target="../media/image1.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 Id="rId9" Target="../media/image17.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4.svg" Type="http://schemas.openxmlformats.org/officeDocument/2006/relationships/image"/><Relationship Id="rId11" Target="../media/image27.png" Type="http://schemas.openxmlformats.org/officeDocument/2006/relationships/image"/><Relationship Id="rId12" Target="../media/image28.svg" Type="http://schemas.openxmlformats.org/officeDocument/2006/relationships/image"/><Relationship Id="rId13" Target="../media/image10.png" Type="http://schemas.openxmlformats.org/officeDocument/2006/relationships/image"/><Relationship Id="rId2" Target="../media/image1.png" Type="http://schemas.openxmlformats.org/officeDocument/2006/relationships/image"/><Relationship Id="rId3" Target="../media/image21.png" Type="http://schemas.openxmlformats.org/officeDocument/2006/relationships/image"/><Relationship Id="rId4" Target="../media/image22.svg" Type="http://schemas.openxmlformats.org/officeDocument/2006/relationships/image"/><Relationship Id="rId5" Target="../media/image23.png" Type="http://schemas.openxmlformats.org/officeDocument/2006/relationships/image"/><Relationship Id="rId6" Target="../media/image24.sv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13.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2.svg" Type="http://schemas.openxmlformats.org/officeDocument/2006/relationships/image"/><Relationship Id="rId11" Target="../media/image33.png" Type="http://schemas.openxmlformats.org/officeDocument/2006/relationships/image"/><Relationship Id="rId12" Target="../media/image34.svg" Type="http://schemas.openxmlformats.org/officeDocument/2006/relationships/image"/><Relationship Id="rId13" Target="../media/image35.png" Type="http://schemas.openxmlformats.org/officeDocument/2006/relationships/image"/><Relationship Id="rId14" Target="../media/image36.svg" Type="http://schemas.openxmlformats.org/officeDocument/2006/relationships/image"/><Relationship Id="rId15" Target="../media/image37.png" Type="http://schemas.openxmlformats.org/officeDocument/2006/relationships/image"/><Relationship Id="rId16" Target="../media/image38.svg" Type="http://schemas.openxmlformats.org/officeDocument/2006/relationships/image"/><Relationship Id="rId17" Target="../media/image8.png" Type="http://schemas.openxmlformats.org/officeDocument/2006/relationships/image"/><Relationship Id="rId18" Target="../media/image9.svg" Type="http://schemas.openxmlformats.org/officeDocument/2006/relationships/image"/><Relationship Id="rId19" Target="../media/image23.png" Type="http://schemas.openxmlformats.org/officeDocument/2006/relationships/image"/><Relationship Id="rId2" Target="../media/image1.png" Type="http://schemas.openxmlformats.org/officeDocument/2006/relationships/image"/><Relationship Id="rId20" Target="../media/image24.svg" Type="http://schemas.openxmlformats.org/officeDocument/2006/relationships/image"/><Relationship Id="rId21" Target="../media/image39.png" Type="http://schemas.openxmlformats.org/officeDocument/2006/relationships/image"/><Relationship Id="rId22" Target="../media/image40.svg" Type="http://schemas.openxmlformats.org/officeDocument/2006/relationships/image"/><Relationship Id="rId23" Target="../media/image10.pn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 Id="rId7" Target="../media/image29.png" Type="http://schemas.openxmlformats.org/officeDocument/2006/relationships/image"/><Relationship Id="rId8" Target="../media/image30.svg" Type="http://schemas.openxmlformats.org/officeDocument/2006/relationships/image"/><Relationship Id="rId9" Target="../media/image3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2.svg" Type="http://schemas.openxmlformats.org/officeDocument/2006/relationships/image"/><Relationship Id="rId11" Target="../media/image10.png" Type="http://schemas.openxmlformats.org/officeDocument/2006/relationships/image"/><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41.png" Type="http://schemas.openxmlformats.org/officeDocument/2006/relationships/image"/><Relationship Id="rId8" Target="../media/image42.svg" Type="http://schemas.openxmlformats.org/officeDocument/2006/relationships/image"/><Relationship Id="rId9" Target="../media/image11.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7.png" Type="http://schemas.openxmlformats.org/officeDocument/2006/relationships/image"/><Relationship Id="rId4" Target="../media/image28.svg" Type="http://schemas.openxmlformats.org/officeDocument/2006/relationships/image"/><Relationship Id="rId5" Target="../media/image41.png" Type="http://schemas.openxmlformats.org/officeDocument/2006/relationships/image"/><Relationship Id="rId6" Target="../media/image42.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8.svg" Type="http://schemas.openxmlformats.org/officeDocument/2006/relationships/image"/><Relationship Id="rId11" Target="../media/image10.pn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1.png" Type="http://schemas.openxmlformats.org/officeDocument/2006/relationships/image"/><Relationship Id="rId4" Target="../media/image22.svg" Type="http://schemas.openxmlformats.org/officeDocument/2006/relationships/image"/><Relationship Id="rId5" Target="../media/image23.png" Type="http://schemas.openxmlformats.org/officeDocument/2006/relationships/image"/><Relationship Id="rId6" Target="../media/image24.sv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 Id="rId9" Target="../media/image2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633642" y="2346166"/>
            <a:ext cx="15325516" cy="5747068"/>
          </a:xfrm>
          <a:custGeom>
            <a:avLst/>
            <a:gdLst/>
            <a:ahLst/>
            <a:cxnLst/>
            <a:rect r="r" b="b" t="t" l="l"/>
            <a:pathLst>
              <a:path h="5747068" w="15325516">
                <a:moveTo>
                  <a:pt x="0" y="0"/>
                </a:moveTo>
                <a:lnTo>
                  <a:pt x="15325516" y="0"/>
                </a:lnTo>
                <a:lnTo>
                  <a:pt x="15325516" y="5747068"/>
                </a:lnTo>
                <a:lnTo>
                  <a:pt x="0" y="57470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33642" y="2269966"/>
            <a:ext cx="15325516" cy="5747068"/>
          </a:xfrm>
          <a:custGeom>
            <a:avLst/>
            <a:gdLst/>
            <a:ahLst/>
            <a:cxnLst/>
            <a:rect r="r" b="b" t="t" l="l"/>
            <a:pathLst>
              <a:path h="5747068" w="15325516">
                <a:moveTo>
                  <a:pt x="0" y="0"/>
                </a:moveTo>
                <a:lnTo>
                  <a:pt x="15325516" y="0"/>
                </a:lnTo>
                <a:lnTo>
                  <a:pt x="15325516" y="5747068"/>
                </a:lnTo>
                <a:lnTo>
                  <a:pt x="0" y="57470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1280600">
            <a:off x="-2095788" y="7351783"/>
            <a:ext cx="6248976" cy="3442617"/>
          </a:xfrm>
          <a:custGeom>
            <a:avLst/>
            <a:gdLst/>
            <a:ahLst/>
            <a:cxnLst/>
            <a:rect r="r" b="b" t="t" l="l"/>
            <a:pathLst>
              <a:path h="3442617" w="6248976">
                <a:moveTo>
                  <a:pt x="0" y="0"/>
                </a:moveTo>
                <a:lnTo>
                  <a:pt x="6248976" y="0"/>
                </a:lnTo>
                <a:lnTo>
                  <a:pt x="6248976" y="3442618"/>
                </a:lnTo>
                <a:lnTo>
                  <a:pt x="0" y="344261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935593">
            <a:off x="13604796" y="-974843"/>
            <a:ext cx="6158232" cy="3392626"/>
          </a:xfrm>
          <a:custGeom>
            <a:avLst/>
            <a:gdLst/>
            <a:ahLst/>
            <a:cxnLst/>
            <a:rect r="r" b="b" t="t" l="l"/>
            <a:pathLst>
              <a:path h="3392626" w="6158232">
                <a:moveTo>
                  <a:pt x="0" y="0"/>
                </a:moveTo>
                <a:lnTo>
                  <a:pt x="6158232" y="0"/>
                </a:lnTo>
                <a:lnTo>
                  <a:pt x="6158232" y="3392626"/>
                </a:lnTo>
                <a:lnTo>
                  <a:pt x="0" y="339262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2289811" y="3733781"/>
            <a:ext cx="13708378" cy="2598880"/>
          </a:xfrm>
          <a:custGeom>
            <a:avLst/>
            <a:gdLst/>
            <a:ahLst/>
            <a:cxnLst/>
            <a:rect r="r" b="b" t="t" l="l"/>
            <a:pathLst>
              <a:path h="2598880" w="13708378">
                <a:moveTo>
                  <a:pt x="0" y="0"/>
                </a:moveTo>
                <a:lnTo>
                  <a:pt x="13708378" y="0"/>
                </a:lnTo>
                <a:lnTo>
                  <a:pt x="13708378" y="2598880"/>
                </a:lnTo>
                <a:lnTo>
                  <a:pt x="0" y="2598880"/>
                </a:lnTo>
                <a:lnTo>
                  <a:pt x="0" y="0"/>
                </a:lnTo>
                <a:close/>
              </a:path>
            </a:pathLst>
          </a:custGeom>
          <a:blipFill>
            <a:blip r:embed="rId11"/>
            <a:stretch>
              <a:fillRect l="0" t="0" r="0" b="0"/>
            </a:stretch>
          </a:blipFill>
        </p:spPr>
      </p:sp>
      <p:sp>
        <p:nvSpPr>
          <p:cNvPr name="TextBox 8" id="8"/>
          <p:cNvSpPr txBox="true"/>
          <p:nvPr/>
        </p:nvSpPr>
        <p:spPr>
          <a:xfrm rot="0">
            <a:off x="14042775" y="8126680"/>
            <a:ext cx="8490450" cy="2196565"/>
          </a:xfrm>
          <a:prstGeom prst="rect">
            <a:avLst/>
          </a:prstGeom>
        </p:spPr>
        <p:txBody>
          <a:bodyPr anchor="t" rtlCol="false" tIns="0" lIns="0" bIns="0" rIns="0">
            <a:spAutoFit/>
          </a:bodyPr>
          <a:lstStyle/>
          <a:p>
            <a:pPr>
              <a:lnSpc>
                <a:spcPts val="4404"/>
              </a:lnSpc>
            </a:pPr>
            <a:r>
              <a:rPr lang="en-US" sz="3146" spc="-31">
                <a:solidFill>
                  <a:srgbClr val="000000"/>
                </a:solidFill>
                <a:latin typeface="DM Sans Bold Italics"/>
              </a:rPr>
              <a:t>Réalisé par :</a:t>
            </a:r>
          </a:p>
          <a:p>
            <a:pPr>
              <a:lnSpc>
                <a:spcPts val="4404"/>
              </a:lnSpc>
            </a:pPr>
            <a:r>
              <a:rPr lang="en-US" sz="3146" spc="-31">
                <a:solidFill>
                  <a:srgbClr val="000000"/>
                </a:solidFill>
                <a:latin typeface="DM Sans Bold Italics"/>
              </a:rPr>
              <a:t>    - Sara MASMOUDI </a:t>
            </a:r>
          </a:p>
          <a:p>
            <a:pPr>
              <a:lnSpc>
                <a:spcPts val="4404"/>
              </a:lnSpc>
            </a:pPr>
            <a:r>
              <a:rPr lang="en-US" sz="3146" spc="-31">
                <a:solidFill>
                  <a:srgbClr val="000000"/>
                </a:solidFill>
                <a:latin typeface="DM Sans Bold Italics"/>
              </a:rPr>
              <a:t>    - Jihane RACHED</a:t>
            </a:r>
          </a:p>
          <a:p>
            <a:pPr>
              <a:lnSpc>
                <a:spcPts val="4404"/>
              </a:lnSpc>
            </a:pPr>
            <a:r>
              <a:rPr lang="en-US" sz="3146" spc="-31">
                <a:solidFill>
                  <a:srgbClr val="000000"/>
                </a:solidFill>
                <a:latin typeface="DM Sans Bold"/>
              </a:rPr>
              <a:t>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3397187" y="1680686"/>
            <a:ext cx="11050239" cy="6823523"/>
          </a:xfrm>
          <a:custGeom>
            <a:avLst/>
            <a:gdLst/>
            <a:ahLst/>
            <a:cxnLst/>
            <a:rect r="r" b="b" t="t" l="l"/>
            <a:pathLst>
              <a:path h="6823523" w="11050239">
                <a:moveTo>
                  <a:pt x="0" y="0"/>
                </a:moveTo>
                <a:lnTo>
                  <a:pt x="11050239" y="0"/>
                </a:lnTo>
                <a:lnTo>
                  <a:pt x="11050239" y="6823522"/>
                </a:lnTo>
                <a:lnTo>
                  <a:pt x="0" y="682352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2347187" y="1353270"/>
            <a:ext cx="5456124" cy="1700931"/>
            <a:chOff x="0" y="0"/>
            <a:chExt cx="1962273" cy="611733"/>
          </a:xfrm>
        </p:grpSpPr>
        <p:sp>
          <p:nvSpPr>
            <p:cNvPr name="Freeform 5" id="5"/>
            <p:cNvSpPr/>
            <p:nvPr/>
          </p:nvSpPr>
          <p:spPr>
            <a:xfrm flipH="false" flipV="false" rot="0">
              <a:off x="0" y="0"/>
              <a:ext cx="1962273" cy="611733"/>
            </a:xfrm>
            <a:custGeom>
              <a:avLst/>
              <a:gdLst/>
              <a:ahLst/>
              <a:cxnLst/>
              <a:rect r="r" b="b" t="t" l="l"/>
              <a:pathLst>
                <a:path h="611733" w="1962273">
                  <a:moveTo>
                    <a:pt x="48244" y="0"/>
                  </a:moveTo>
                  <a:lnTo>
                    <a:pt x="1914029" y="0"/>
                  </a:lnTo>
                  <a:cubicBezTo>
                    <a:pt x="1940673" y="0"/>
                    <a:pt x="1962273" y="21600"/>
                    <a:pt x="1962273" y="48244"/>
                  </a:cubicBezTo>
                  <a:lnTo>
                    <a:pt x="1962273" y="563489"/>
                  </a:lnTo>
                  <a:cubicBezTo>
                    <a:pt x="1962273" y="590133"/>
                    <a:pt x="1940673" y="611733"/>
                    <a:pt x="1914029" y="611733"/>
                  </a:cubicBezTo>
                  <a:lnTo>
                    <a:pt x="48244" y="611733"/>
                  </a:lnTo>
                  <a:cubicBezTo>
                    <a:pt x="35449" y="611733"/>
                    <a:pt x="23178" y="606650"/>
                    <a:pt x="14130" y="597603"/>
                  </a:cubicBezTo>
                  <a:cubicBezTo>
                    <a:pt x="5083" y="588555"/>
                    <a:pt x="0" y="576284"/>
                    <a:pt x="0" y="563489"/>
                  </a:cubicBezTo>
                  <a:lnTo>
                    <a:pt x="0" y="48244"/>
                  </a:lnTo>
                  <a:cubicBezTo>
                    <a:pt x="0" y="21600"/>
                    <a:pt x="21600" y="0"/>
                    <a:pt x="48244" y="0"/>
                  </a:cubicBezTo>
                  <a:close/>
                </a:path>
              </a:pathLst>
            </a:custGeom>
            <a:solidFill>
              <a:srgbClr val="FFFEF7"/>
            </a:solidFill>
            <a:ln w="47625" cap="rnd">
              <a:solidFill>
                <a:srgbClr val="000000"/>
              </a:solidFill>
              <a:prstDash val="solid"/>
              <a:round/>
            </a:ln>
          </p:spPr>
        </p:sp>
        <p:sp>
          <p:nvSpPr>
            <p:cNvPr name="TextBox 6" id="6"/>
            <p:cNvSpPr txBox="true"/>
            <p:nvPr/>
          </p:nvSpPr>
          <p:spPr>
            <a:xfrm>
              <a:off x="0" y="-9525"/>
              <a:ext cx="1962273" cy="621258"/>
            </a:xfrm>
            <a:prstGeom prst="rect">
              <a:avLst/>
            </a:prstGeom>
          </p:spPr>
          <p:txBody>
            <a:bodyPr anchor="ctr" rtlCol="false" tIns="0" lIns="0" bIns="0" rIns="0"/>
            <a:lstStyle/>
            <a:p>
              <a:pPr algn="ctr" marL="0" indent="0" lvl="0">
                <a:lnSpc>
                  <a:spcPts val="700"/>
                </a:lnSpc>
                <a:spcBef>
                  <a:spcPct val="0"/>
                </a:spcBef>
              </a:pPr>
            </a:p>
          </p:txBody>
        </p:sp>
      </p:grpSp>
      <p:sp>
        <p:nvSpPr>
          <p:cNvPr name="Freeform 7" id="7"/>
          <p:cNvSpPr/>
          <p:nvPr/>
        </p:nvSpPr>
        <p:spPr>
          <a:xfrm flipH="false" flipV="false" rot="1683888">
            <a:off x="15941323" y="5997879"/>
            <a:ext cx="2635955" cy="5641148"/>
          </a:xfrm>
          <a:custGeom>
            <a:avLst/>
            <a:gdLst/>
            <a:ahLst/>
            <a:cxnLst/>
            <a:rect r="r" b="b" t="t" l="l"/>
            <a:pathLst>
              <a:path h="5641148" w="2635955">
                <a:moveTo>
                  <a:pt x="0" y="0"/>
                </a:moveTo>
                <a:lnTo>
                  <a:pt x="2635954" y="0"/>
                </a:lnTo>
                <a:lnTo>
                  <a:pt x="2635954" y="5641148"/>
                </a:lnTo>
                <a:lnTo>
                  <a:pt x="0" y="56411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5460915" y="3860374"/>
            <a:ext cx="876927" cy="760535"/>
          </a:xfrm>
          <a:custGeom>
            <a:avLst/>
            <a:gdLst/>
            <a:ahLst/>
            <a:cxnLst/>
            <a:rect r="r" b="b" t="t" l="l"/>
            <a:pathLst>
              <a:path h="760535" w="876927">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1683888">
            <a:off x="-602227" y="-928825"/>
            <a:ext cx="2635955" cy="5641148"/>
          </a:xfrm>
          <a:custGeom>
            <a:avLst/>
            <a:gdLst/>
            <a:ahLst/>
            <a:cxnLst/>
            <a:rect r="r" b="b" t="t" l="l"/>
            <a:pathLst>
              <a:path h="5641148" w="2635955">
                <a:moveTo>
                  <a:pt x="0" y="0"/>
                </a:moveTo>
                <a:lnTo>
                  <a:pt x="2635955" y="0"/>
                </a:lnTo>
                <a:lnTo>
                  <a:pt x="2635955" y="5641148"/>
                </a:lnTo>
                <a:lnTo>
                  <a:pt x="0" y="564114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8705960" y="3860374"/>
            <a:ext cx="876927" cy="760535"/>
          </a:xfrm>
          <a:custGeom>
            <a:avLst/>
            <a:gdLst/>
            <a:ahLst/>
            <a:cxnLst/>
            <a:rect r="r" b="b" t="t" l="l"/>
            <a:pathLst>
              <a:path h="760535" w="876927">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12242270" y="3860374"/>
            <a:ext cx="876927" cy="760535"/>
          </a:xfrm>
          <a:custGeom>
            <a:avLst/>
            <a:gdLst/>
            <a:ahLst/>
            <a:cxnLst/>
            <a:rect r="r" b="b" t="t" l="l"/>
            <a:pathLst>
              <a:path h="760535" w="876927">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8705960" y="5734050"/>
            <a:ext cx="876927" cy="760535"/>
          </a:xfrm>
          <a:custGeom>
            <a:avLst/>
            <a:gdLst/>
            <a:ahLst/>
            <a:cxnLst/>
            <a:rect r="r" b="b" t="t" l="l"/>
            <a:pathLst>
              <a:path h="760535" w="876927">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14447426" y="5862934"/>
            <a:ext cx="1529987" cy="2527005"/>
          </a:xfrm>
          <a:custGeom>
            <a:avLst/>
            <a:gdLst/>
            <a:ahLst/>
            <a:cxnLst/>
            <a:rect r="r" b="b" t="t" l="l"/>
            <a:pathLst>
              <a:path h="2527005" w="1529987">
                <a:moveTo>
                  <a:pt x="0" y="0"/>
                </a:moveTo>
                <a:lnTo>
                  <a:pt x="1529986" y="0"/>
                </a:lnTo>
                <a:lnTo>
                  <a:pt x="1529986" y="2527005"/>
                </a:lnTo>
                <a:lnTo>
                  <a:pt x="0" y="252700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false" flipV="false" rot="1683888">
            <a:off x="40236" y="10274295"/>
            <a:ext cx="2635955" cy="5641148"/>
          </a:xfrm>
          <a:custGeom>
            <a:avLst/>
            <a:gdLst/>
            <a:ahLst/>
            <a:cxnLst/>
            <a:rect r="r" b="b" t="t" l="l"/>
            <a:pathLst>
              <a:path h="5641148" w="2635955">
                <a:moveTo>
                  <a:pt x="0" y="0"/>
                </a:moveTo>
                <a:lnTo>
                  <a:pt x="2635954" y="0"/>
                </a:lnTo>
                <a:lnTo>
                  <a:pt x="2635954" y="5641148"/>
                </a:lnTo>
                <a:lnTo>
                  <a:pt x="0" y="56411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3729733" y="330412"/>
            <a:ext cx="3965540" cy="698288"/>
          </a:xfrm>
          <a:custGeom>
            <a:avLst/>
            <a:gdLst/>
            <a:ahLst/>
            <a:cxnLst/>
            <a:rect r="r" b="b" t="t" l="l"/>
            <a:pathLst>
              <a:path h="698288" w="3965540">
                <a:moveTo>
                  <a:pt x="0" y="0"/>
                </a:moveTo>
                <a:lnTo>
                  <a:pt x="3965540" y="0"/>
                </a:lnTo>
                <a:lnTo>
                  <a:pt x="3965540" y="698288"/>
                </a:lnTo>
                <a:lnTo>
                  <a:pt x="0" y="698288"/>
                </a:lnTo>
                <a:lnTo>
                  <a:pt x="0" y="0"/>
                </a:lnTo>
                <a:close/>
              </a:path>
            </a:pathLst>
          </a:custGeom>
          <a:blipFill>
            <a:blip r:embed="rId13"/>
            <a:stretch>
              <a:fillRect l="0" t="-7663" r="0" b="0"/>
            </a:stretch>
          </a:blipFill>
        </p:spPr>
      </p:sp>
      <p:sp>
        <p:nvSpPr>
          <p:cNvPr name="TextBox 16" id="16"/>
          <p:cNvSpPr txBox="true"/>
          <p:nvPr/>
        </p:nvSpPr>
        <p:spPr>
          <a:xfrm rot="0">
            <a:off x="4242123" y="4723267"/>
            <a:ext cx="3111168" cy="505476"/>
          </a:xfrm>
          <a:prstGeom prst="rect">
            <a:avLst/>
          </a:prstGeom>
        </p:spPr>
        <p:txBody>
          <a:bodyPr anchor="t" rtlCol="false" tIns="0" lIns="0" bIns="0" rIns="0">
            <a:spAutoFit/>
          </a:bodyPr>
          <a:lstStyle/>
          <a:p>
            <a:pPr algn="ctr" marL="0" indent="0" lvl="0">
              <a:lnSpc>
                <a:spcPts val="4164"/>
              </a:lnSpc>
              <a:spcBef>
                <a:spcPct val="0"/>
              </a:spcBef>
            </a:pPr>
            <a:r>
              <a:rPr lang="en-US" sz="2974" spc="-29">
                <a:solidFill>
                  <a:srgbClr val="000000"/>
                </a:solidFill>
                <a:latin typeface="DM Sans Bold"/>
              </a:rPr>
              <a:t>Definition </a:t>
            </a:r>
          </a:p>
        </p:txBody>
      </p:sp>
      <p:sp>
        <p:nvSpPr>
          <p:cNvPr name="TextBox 17" id="17"/>
          <p:cNvSpPr txBox="true"/>
          <p:nvPr/>
        </p:nvSpPr>
        <p:spPr>
          <a:xfrm rot="0">
            <a:off x="2591119" y="1527920"/>
            <a:ext cx="4291271" cy="1199231"/>
          </a:xfrm>
          <a:prstGeom prst="rect">
            <a:avLst/>
          </a:prstGeom>
        </p:spPr>
        <p:txBody>
          <a:bodyPr anchor="t" rtlCol="false" tIns="0" lIns="0" bIns="0" rIns="0">
            <a:spAutoFit/>
          </a:bodyPr>
          <a:lstStyle/>
          <a:p>
            <a:pPr algn="ctr" marL="0" indent="0" lvl="0">
              <a:lnSpc>
                <a:spcPts val="9631"/>
              </a:lnSpc>
              <a:spcBef>
                <a:spcPct val="0"/>
              </a:spcBef>
            </a:pPr>
            <a:r>
              <a:rPr lang="en-US" sz="6879">
                <a:solidFill>
                  <a:srgbClr val="000000"/>
                </a:solidFill>
                <a:latin typeface="Repo Bold Bold"/>
              </a:rPr>
              <a:t>Plan</a:t>
            </a:r>
          </a:p>
        </p:txBody>
      </p:sp>
      <p:sp>
        <p:nvSpPr>
          <p:cNvPr name="TextBox 18" id="18"/>
          <p:cNvSpPr txBox="true"/>
          <p:nvPr/>
        </p:nvSpPr>
        <p:spPr>
          <a:xfrm rot="0">
            <a:off x="5607267" y="3873665"/>
            <a:ext cx="584224" cy="588060"/>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01</a:t>
            </a:r>
          </a:p>
        </p:txBody>
      </p:sp>
      <p:sp>
        <p:nvSpPr>
          <p:cNvPr name="TextBox 19" id="19"/>
          <p:cNvSpPr txBox="true"/>
          <p:nvPr/>
        </p:nvSpPr>
        <p:spPr>
          <a:xfrm rot="0">
            <a:off x="7030240" y="4723267"/>
            <a:ext cx="4016479" cy="505476"/>
          </a:xfrm>
          <a:prstGeom prst="rect">
            <a:avLst/>
          </a:prstGeom>
        </p:spPr>
        <p:txBody>
          <a:bodyPr anchor="t" rtlCol="false" tIns="0" lIns="0" bIns="0" rIns="0">
            <a:spAutoFit/>
          </a:bodyPr>
          <a:lstStyle/>
          <a:p>
            <a:pPr algn="ctr" marL="0" indent="0" lvl="0">
              <a:lnSpc>
                <a:spcPts val="4164"/>
              </a:lnSpc>
              <a:spcBef>
                <a:spcPct val="0"/>
              </a:spcBef>
            </a:pPr>
            <a:r>
              <a:rPr lang="en-US" sz="2974" spc="-29">
                <a:solidFill>
                  <a:srgbClr val="000000"/>
                </a:solidFill>
                <a:latin typeface="DM Sans Bold"/>
              </a:rPr>
              <a:t>Utilité de Checkstyle </a:t>
            </a:r>
          </a:p>
        </p:txBody>
      </p:sp>
      <p:sp>
        <p:nvSpPr>
          <p:cNvPr name="TextBox 20" id="20"/>
          <p:cNvSpPr txBox="true"/>
          <p:nvPr/>
        </p:nvSpPr>
        <p:spPr>
          <a:xfrm rot="0">
            <a:off x="8852311" y="3873665"/>
            <a:ext cx="584224" cy="588060"/>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02</a:t>
            </a:r>
          </a:p>
        </p:txBody>
      </p:sp>
      <p:sp>
        <p:nvSpPr>
          <p:cNvPr name="TextBox 21" id="21"/>
          <p:cNvSpPr txBox="true"/>
          <p:nvPr/>
        </p:nvSpPr>
        <p:spPr>
          <a:xfrm rot="0">
            <a:off x="11046719" y="4730648"/>
            <a:ext cx="3268028" cy="948564"/>
          </a:xfrm>
          <a:prstGeom prst="rect">
            <a:avLst/>
          </a:prstGeom>
        </p:spPr>
        <p:txBody>
          <a:bodyPr anchor="t" rtlCol="false" tIns="0" lIns="0" bIns="0" rIns="0">
            <a:spAutoFit/>
          </a:bodyPr>
          <a:lstStyle/>
          <a:p>
            <a:pPr algn="ctr" marL="0" indent="0" lvl="0">
              <a:lnSpc>
                <a:spcPts val="3891"/>
              </a:lnSpc>
              <a:spcBef>
                <a:spcPct val="0"/>
              </a:spcBef>
            </a:pPr>
            <a:r>
              <a:rPr lang="en-US" sz="2779" spc="-27">
                <a:solidFill>
                  <a:srgbClr val="000000"/>
                </a:solidFill>
                <a:latin typeface="DM Sans Bold"/>
              </a:rPr>
              <a:t>La conformité au style</a:t>
            </a:r>
          </a:p>
        </p:txBody>
      </p:sp>
      <p:sp>
        <p:nvSpPr>
          <p:cNvPr name="TextBox 22" id="22"/>
          <p:cNvSpPr txBox="true"/>
          <p:nvPr/>
        </p:nvSpPr>
        <p:spPr>
          <a:xfrm rot="0">
            <a:off x="12379096" y="3873665"/>
            <a:ext cx="584224" cy="588060"/>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03</a:t>
            </a:r>
          </a:p>
        </p:txBody>
      </p:sp>
      <p:sp>
        <p:nvSpPr>
          <p:cNvPr name="TextBox 23" id="23"/>
          <p:cNvSpPr txBox="true"/>
          <p:nvPr/>
        </p:nvSpPr>
        <p:spPr>
          <a:xfrm rot="0">
            <a:off x="6191914" y="6630474"/>
            <a:ext cx="5905019" cy="948828"/>
          </a:xfrm>
          <a:prstGeom prst="rect">
            <a:avLst/>
          </a:prstGeom>
        </p:spPr>
        <p:txBody>
          <a:bodyPr anchor="t" rtlCol="false" tIns="0" lIns="0" bIns="0" rIns="0">
            <a:spAutoFit/>
          </a:bodyPr>
          <a:lstStyle/>
          <a:p>
            <a:pPr algn="ctr" marL="0" indent="0" lvl="0">
              <a:lnSpc>
                <a:spcPts val="3877"/>
              </a:lnSpc>
              <a:spcBef>
                <a:spcPct val="0"/>
              </a:spcBef>
            </a:pPr>
            <a:r>
              <a:rPr lang="en-US" sz="2769" spc="-27">
                <a:solidFill>
                  <a:srgbClr val="000000"/>
                </a:solidFill>
                <a:latin typeface="DM Sans Bold"/>
              </a:rPr>
              <a:t>Checkstyle dans le processus de développement</a:t>
            </a:r>
          </a:p>
        </p:txBody>
      </p:sp>
      <p:sp>
        <p:nvSpPr>
          <p:cNvPr name="TextBox 24" id="24"/>
          <p:cNvSpPr txBox="true"/>
          <p:nvPr/>
        </p:nvSpPr>
        <p:spPr>
          <a:xfrm rot="0">
            <a:off x="8852311" y="5747341"/>
            <a:ext cx="584224" cy="588060"/>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04</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578623" y="2815166"/>
            <a:ext cx="12283179" cy="8017566"/>
          </a:xfrm>
          <a:custGeom>
            <a:avLst/>
            <a:gdLst/>
            <a:ahLst/>
            <a:cxnLst/>
            <a:rect r="r" b="b" t="t" l="l"/>
            <a:pathLst>
              <a:path h="8017566" w="12283179">
                <a:moveTo>
                  <a:pt x="0" y="0"/>
                </a:moveTo>
                <a:lnTo>
                  <a:pt x="12283180" y="0"/>
                </a:lnTo>
                <a:lnTo>
                  <a:pt x="12283180" y="8017566"/>
                </a:lnTo>
                <a:lnTo>
                  <a:pt x="0" y="8017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979872" y="7218468"/>
            <a:ext cx="4616256" cy="4490358"/>
          </a:xfrm>
          <a:custGeom>
            <a:avLst/>
            <a:gdLst/>
            <a:ahLst/>
            <a:cxnLst/>
            <a:rect r="r" b="b" t="t" l="l"/>
            <a:pathLst>
              <a:path h="4490358" w="4616256">
                <a:moveTo>
                  <a:pt x="0" y="0"/>
                </a:moveTo>
                <a:lnTo>
                  <a:pt x="4616256" y="0"/>
                </a:lnTo>
                <a:lnTo>
                  <a:pt x="4616256" y="4490358"/>
                </a:lnTo>
                <a:lnTo>
                  <a:pt x="0" y="44903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3984152" y="198166"/>
            <a:ext cx="9956191" cy="9060134"/>
          </a:xfrm>
          <a:custGeom>
            <a:avLst/>
            <a:gdLst/>
            <a:ahLst/>
            <a:cxnLst/>
            <a:rect r="r" b="b" t="t" l="l"/>
            <a:pathLst>
              <a:path h="9060134" w="9956191">
                <a:moveTo>
                  <a:pt x="0" y="0"/>
                </a:moveTo>
                <a:lnTo>
                  <a:pt x="9956191" y="0"/>
                </a:lnTo>
                <a:lnTo>
                  <a:pt x="9956191" y="9060134"/>
                </a:lnTo>
                <a:lnTo>
                  <a:pt x="0" y="90601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4785961" y="3144534"/>
            <a:ext cx="8352572" cy="4435105"/>
          </a:xfrm>
          <a:prstGeom prst="rect">
            <a:avLst/>
          </a:prstGeom>
        </p:spPr>
        <p:txBody>
          <a:bodyPr anchor="t" rtlCol="false" tIns="0" lIns="0" bIns="0" rIns="0">
            <a:spAutoFit/>
          </a:bodyPr>
          <a:lstStyle/>
          <a:p>
            <a:pPr algn="ctr">
              <a:lnSpc>
                <a:spcPts val="3910"/>
              </a:lnSpc>
            </a:pPr>
            <a:r>
              <a:rPr lang="en-US" sz="2793" spc="-27">
                <a:solidFill>
                  <a:srgbClr val="000000"/>
                </a:solidFill>
                <a:latin typeface="DM Sans"/>
              </a:rPr>
              <a:t>Checkstyle est un outil essentiel pour les développeurs Java, conçu pour garantir la qualité et la cohérence du code source au sein d'un projet.</a:t>
            </a:r>
          </a:p>
          <a:p>
            <a:pPr algn="ctr">
              <a:lnSpc>
                <a:spcPts val="3910"/>
              </a:lnSpc>
            </a:pPr>
            <a:r>
              <a:rPr lang="en-US" sz="2793" spc="-27">
                <a:solidFill>
                  <a:srgbClr val="000000"/>
                </a:solidFill>
                <a:latin typeface="DM Sans"/>
              </a:rPr>
              <a:t> </a:t>
            </a:r>
          </a:p>
          <a:p>
            <a:pPr algn="ctr" marL="0" indent="0" lvl="0">
              <a:lnSpc>
                <a:spcPts val="3910"/>
              </a:lnSpc>
              <a:spcBef>
                <a:spcPct val="0"/>
              </a:spcBef>
            </a:pPr>
            <a:r>
              <a:rPr lang="en-US" sz="2793" spc="-27">
                <a:solidFill>
                  <a:srgbClr val="000000"/>
                </a:solidFill>
                <a:latin typeface="DM Sans"/>
              </a:rPr>
              <a:t>En tant que vérificateur de style statique, Checkstyle analyse le code en se basant sur un ensemble de règles prédéfinies, permettant ainsi aux équipes de maintenir des normes de codage uniformes. </a:t>
            </a:r>
          </a:p>
        </p:txBody>
      </p:sp>
      <p:sp>
        <p:nvSpPr>
          <p:cNvPr name="TextBox 7" id="7"/>
          <p:cNvSpPr txBox="true"/>
          <p:nvPr/>
        </p:nvSpPr>
        <p:spPr>
          <a:xfrm rot="0">
            <a:off x="4570807" y="1565143"/>
            <a:ext cx="8782881" cy="935155"/>
          </a:xfrm>
          <a:prstGeom prst="rect">
            <a:avLst/>
          </a:prstGeom>
        </p:spPr>
        <p:txBody>
          <a:bodyPr anchor="t" rtlCol="false" tIns="0" lIns="0" bIns="0" rIns="0">
            <a:spAutoFit/>
          </a:bodyPr>
          <a:lstStyle/>
          <a:p>
            <a:pPr algn="ctr" marL="0" indent="0" lvl="0">
              <a:lnSpc>
                <a:spcPts val="7547"/>
              </a:lnSpc>
              <a:spcBef>
                <a:spcPct val="0"/>
              </a:spcBef>
            </a:pPr>
            <a:r>
              <a:rPr lang="en-US" sz="5390">
                <a:solidFill>
                  <a:srgbClr val="000000"/>
                </a:solidFill>
                <a:latin typeface="Repo Bold Bold"/>
              </a:rPr>
              <a:t>Qu’est ce que Checkstyle ?</a:t>
            </a:r>
          </a:p>
        </p:txBody>
      </p:sp>
      <p:sp>
        <p:nvSpPr>
          <p:cNvPr name="Freeform 8" id="8"/>
          <p:cNvSpPr/>
          <p:nvPr/>
        </p:nvSpPr>
        <p:spPr>
          <a:xfrm flipH="false" flipV="false" rot="1683888">
            <a:off x="12096820" y="6329592"/>
            <a:ext cx="1857988" cy="3976240"/>
          </a:xfrm>
          <a:custGeom>
            <a:avLst/>
            <a:gdLst/>
            <a:ahLst/>
            <a:cxnLst/>
            <a:rect r="r" b="b" t="t" l="l"/>
            <a:pathLst>
              <a:path h="3976240" w="1857988">
                <a:moveTo>
                  <a:pt x="0" y="0"/>
                </a:moveTo>
                <a:lnTo>
                  <a:pt x="1857988" y="0"/>
                </a:lnTo>
                <a:lnTo>
                  <a:pt x="1857988" y="3976240"/>
                </a:lnTo>
                <a:lnTo>
                  <a:pt x="0" y="397624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8174348">
            <a:off x="-3201505" y="-569052"/>
            <a:ext cx="8162855" cy="4496991"/>
          </a:xfrm>
          <a:custGeom>
            <a:avLst/>
            <a:gdLst/>
            <a:ahLst/>
            <a:cxnLst/>
            <a:rect r="r" b="b" t="t" l="l"/>
            <a:pathLst>
              <a:path h="4496991" w="8162855">
                <a:moveTo>
                  <a:pt x="0" y="0"/>
                </a:moveTo>
                <a:lnTo>
                  <a:pt x="8162855" y="0"/>
                </a:lnTo>
                <a:lnTo>
                  <a:pt x="8162855" y="4496990"/>
                </a:lnTo>
                <a:lnTo>
                  <a:pt x="0" y="449699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0" id="10"/>
          <p:cNvSpPr/>
          <p:nvPr/>
        </p:nvSpPr>
        <p:spPr>
          <a:xfrm flipH="false" flipV="false" rot="0">
            <a:off x="13997102" y="330412"/>
            <a:ext cx="3965540" cy="698288"/>
          </a:xfrm>
          <a:custGeom>
            <a:avLst/>
            <a:gdLst/>
            <a:ahLst/>
            <a:cxnLst/>
            <a:rect r="r" b="b" t="t" l="l"/>
            <a:pathLst>
              <a:path h="698288" w="3965540">
                <a:moveTo>
                  <a:pt x="0" y="0"/>
                </a:moveTo>
                <a:lnTo>
                  <a:pt x="3965540" y="0"/>
                </a:lnTo>
                <a:lnTo>
                  <a:pt x="3965540" y="698288"/>
                </a:lnTo>
                <a:lnTo>
                  <a:pt x="0" y="698288"/>
                </a:lnTo>
                <a:lnTo>
                  <a:pt x="0" y="0"/>
                </a:lnTo>
                <a:close/>
              </a:path>
            </a:pathLst>
          </a:custGeom>
          <a:blipFill>
            <a:blip r:embed="rId13"/>
            <a:stretch>
              <a:fillRect l="0" t="-7663"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559665" y="3386767"/>
            <a:ext cx="5531816" cy="5033953"/>
          </a:xfrm>
          <a:custGeom>
            <a:avLst/>
            <a:gdLst/>
            <a:ahLst/>
            <a:cxnLst/>
            <a:rect r="r" b="b" t="t" l="l"/>
            <a:pathLst>
              <a:path h="5033953" w="5531816">
                <a:moveTo>
                  <a:pt x="0" y="0"/>
                </a:moveTo>
                <a:lnTo>
                  <a:pt x="5531817" y="0"/>
                </a:lnTo>
                <a:lnTo>
                  <a:pt x="5531817" y="5033953"/>
                </a:lnTo>
                <a:lnTo>
                  <a:pt x="0" y="50339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585250" y="5037922"/>
            <a:ext cx="8716094" cy="5689232"/>
          </a:xfrm>
          <a:custGeom>
            <a:avLst/>
            <a:gdLst/>
            <a:ahLst/>
            <a:cxnLst/>
            <a:rect r="r" b="b" t="t" l="l"/>
            <a:pathLst>
              <a:path h="5689232" w="8716094">
                <a:moveTo>
                  <a:pt x="0" y="0"/>
                </a:moveTo>
                <a:lnTo>
                  <a:pt x="8716094" y="0"/>
                </a:lnTo>
                <a:lnTo>
                  <a:pt x="8716094" y="5689232"/>
                </a:lnTo>
                <a:lnTo>
                  <a:pt x="0" y="568923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6418744" y="4160970"/>
            <a:ext cx="5484849" cy="4991213"/>
          </a:xfrm>
          <a:custGeom>
            <a:avLst/>
            <a:gdLst/>
            <a:ahLst/>
            <a:cxnLst/>
            <a:rect r="r" b="b" t="t" l="l"/>
            <a:pathLst>
              <a:path h="4991213" w="5484849">
                <a:moveTo>
                  <a:pt x="0" y="0"/>
                </a:moveTo>
                <a:lnTo>
                  <a:pt x="5484849" y="0"/>
                </a:lnTo>
                <a:lnTo>
                  <a:pt x="5484849" y="4991213"/>
                </a:lnTo>
                <a:lnTo>
                  <a:pt x="0" y="499121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2789418" y="3068619"/>
            <a:ext cx="5355279" cy="4873303"/>
          </a:xfrm>
          <a:custGeom>
            <a:avLst/>
            <a:gdLst/>
            <a:ahLst/>
            <a:cxnLst/>
            <a:rect r="r" b="b" t="t" l="l"/>
            <a:pathLst>
              <a:path h="4873303" w="5355279">
                <a:moveTo>
                  <a:pt x="0" y="0"/>
                </a:moveTo>
                <a:lnTo>
                  <a:pt x="5355279" y="0"/>
                </a:lnTo>
                <a:lnTo>
                  <a:pt x="5355279" y="4873303"/>
                </a:lnTo>
                <a:lnTo>
                  <a:pt x="0" y="48733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5666390" y="483245"/>
            <a:ext cx="7540014" cy="2114185"/>
          </a:xfrm>
          <a:custGeom>
            <a:avLst/>
            <a:gdLst/>
            <a:ahLst/>
            <a:cxnLst/>
            <a:rect r="r" b="b" t="t" l="l"/>
            <a:pathLst>
              <a:path h="2114185" w="7540014">
                <a:moveTo>
                  <a:pt x="0" y="0"/>
                </a:moveTo>
                <a:lnTo>
                  <a:pt x="7540013" y="0"/>
                </a:lnTo>
                <a:lnTo>
                  <a:pt x="7540013" y="2114185"/>
                </a:lnTo>
                <a:lnTo>
                  <a:pt x="0" y="2114185"/>
                </a:lnTo>
                <a:lnTo>
                  <a:pt x="0" y="0"/>
                </a:lnTo>
                <a:close/>
              </a:path>
            </a:pathLst>
          </a:custGeom>
          <a:blipFill>
            <a:blip r:embed="rId7">
              <a:extLst>
                <a:ext uri="{96DAC541-7B7A-43D3-8B79-37D633B846F1}">
                  <asvg:svgBlip xmlns:asvg="http://schemas.microsoft.com/office/drawing/2016/SVG/main" r:embed="rId8"/>
                </a:ext>
              </a:extLst>
            </a:blip>
            <a:stretch>
              <a:fillRect l="0" t="-15191" r="0" b="-19439"/>
            </a:stretch>
          </a:blipFill>
        </p:spPr>
      </p:sp>
      <p:sp>
        <p:nvSpPr>
          <p:cNvPr name="Freeform 8" id="8"/>
          <p:cNvSpPr/>
          <p:nvPr/>
        </p:nvSpPr>
        <p:spPr>
          <a:xfrm flipH="false" flipV="true" rot="7499656">
            <a:off x="3099237" y="1898099"/>
            <a:ext cx="2397621" cy="1083022"/>
          </a:xfrm>
          <a:custGeom>
            <a:avLst/>
            <a:gdLst/>
            <a:ahLst/>
            <a:cxnLst/>
            <a:rect r="r" b="b" t="t" l="l"/>
            <a:pathLst>
              <a:path h="1083022" w="2397621">
                <a:moveTo>
                  <a:pt x="0" y="1083022"/>
                </a:moveTo>
                <a:lnTo>
                  <a:pt x="2397620" y="1083022"/>
                </a:lnTo>
                <a:lnTo>
                  <a:pt x="2397620" y="0"/>
                </a:lnTo>
                <a:lnTo>
                  <a:pt x="0" y="0"/>
                </a:lnTo>
                <a:lnTo>
                  <a:pt x="0" y="1083022"/>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5111222" y="3960173"/>
            <a:ext cx="635895" cy="817436"/>
          </a:xfrm>
          <a:custGeom>
            <a:avLst/>
            <a:gdLst/>
            <a:ahLst/>
            <a:cxnLst/>
            <a:rect r="r" b="b" t="t" l="l"/>
            <a:pathLst>
              <a:path h="817436" w="635895">
                <a:moveTo>
                  <a:pt x="0" y="0"/>
                </a:moveTo>
                <a:lnTo>
                  <a:pt x="635894" y="0"/>
                </a:lnTo>
                <a:lnTo>
                  <a:pt x="635894" y="817436"/>
                </a:lnTo>
                <a:lnTo>
                  <a:pt x="0" y="81743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0" id="10"/>
          <p:cNvSpPr/>
          <p:nvPr/>
        </p:nvSpPr>
        <p:spPr>
          <a:xfrm flipH="false" flipV="false" rot="0">
            <a:off x="6630826" y="7882538"/>
            <a:ext cx="638175" cy="821570"/>
          </a:xfrm>
          <a:custGeom>
            <a:avLst/>
            <a:gdLst/>
            <a:ahLst/>
            <a:cxnLst/>
            <a:rect r="r" b="b" t="t" l="l"/>
            <a:pathLst>
              <a:path h="821570" w="638175">
                <a:moveTo>
                  <a:pt x="0" y="0"/>
                </a:moveTo>
                <a:lnTo>
                  <a:pt x="638175" y="0"/>
                </a:lnTo>
                <a:lnTo>
                  <a:pt x="638175" y="821570"/>
                </a:lnTo>
                <a:lnTo>
                  <a:pt x="0" y="82157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1" id="11"/>
          <p:cNvSpPr/>
          <p:nvPr/>
        </p:nvSpPr>
        <p:spPr>
          <a:xfrm flipH="true" flipV="true" rot="-7473391">
            <a:off x="13133552" y="1781645"/>
            <a:ext cx="2397621" cy="1083022"/>
          </a:xfrm>
          <a:custGeom>
            <a:avLst/>
            <a:gdLst/>
            <a:ahLst/>
            <a:cxnLst/>
            <a:rect r="r" b="b" t="t" l="l"/>
            <a:pathLst>
              <a:path h="1083022" w="2397621">
                <a:moveTo>
                  <a:pt x="2397620" y="1083022"/>
                </a:moveTo>
                <a:lnTo>
                  <a:pt x="0" y="1083022"/>
                </a:lnTo>
                <a:lnTo>
                  <a:pt x="0" y="0"/>
                </a:lnTo>
                <a:lnTo>
                  <a:pt x="2397620" y="0"/>
                </a:lnTo>
                <a:lnTo>
                  <a:pt x="2397620" y="1083022"/>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8446158">
            <a:off x="7577759" y="2891029"/>
            <a:ext cx="1741357" cy="991477"/>
          </a:xfrm>
          <a:custGeom>
            <a:avLst/>
            <a:gdLst/>
            <a:ahLst/>
            <a:cxnLst/>
            <a:rect r="r" b="b" t="t" l="l"/>
            <a:pathLst>
              <a:path h="991477" w="1741357">
                <a:moveTo>
                  <a:pt x="0" y="0"/>
                </a:moveTo>
                <a:lnTo>
                  <a:pt x="1741357" y="0"/>
                </a:lnTo>
                <a:lnTo>
                  <a:pt x="1741357" y="991477"/>
                </a:lnTo>
                <a:lnTo>
                  <a:pt x="0" y="991477"/>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3" id="13"/>
          <p:cNvSpPr/>
          <p:nvPr/>
        </p:nvSpPr>
        <p:spPr>
          <a:xfrm flipH="false" flipV="false" rot="7282648">
            <a:off x="-1792404" y="516566"/>
            <a:ext cx="5115649" cy="2818257"/>
          </a:xfrm>
          <a:custGeom>
            <a:avLst/>
            <a:gdLst/>
            <a:ahLst/>
            <a:cxnLst/>
            <a:rect r="r" b="b" t="t" l="l"/>
            <a:pathLst>
              <a:path h="2818257" w="5115649">
                <a:moveTo>
                  <a:pt x="0" y="0"/>
                </a:moveTo>
                <a:lnTo>
                  <a:pt x="5115649" y="0"/>
                </a:lnTo>
                <a:lnTo>
                  <a:pt x="5115649" y="2818257"/>
                </a:lnTo>
                <a:lnTo>
                  <a:pt x="0" y="281825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4" id="14"/>
          <p:cNvSpPr/>
          <p:nvPr/>
        </p:nvSpPr>
        <p:spPr>
          <a:xfrm flipH="false" flipV="false" rot="0">
            <a:off x="15895616" y="8945111"/>
            <a:ext cx="2966186" cy="2885291"/>
          </a:xfrm>
          <a:custGeom>
            <a:avLst/>
            <a:gdLst/>
            <a:ahLst/>
            <a:cxnLst/>
            <a:rect r="r" b="b" t="t" l="l"/>
            <a:pathLst>
              <a:path h="2885291" w="2966186">
                <a:moveTo>
                  <a:pt x="0" y="0"/>
                </a:moveTo>
                <a:lnTo>
                  <a:pt x="2966187" y="0"/>
                </a:lnTo>
                <a:lnTo>
                  <a:pt x="2966187" y="2885290"/>
                </a:lnTo>
                <a:lnTo>
                  <a:pt x="0" y="288529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5" id="15"/>
          <p:cNvSpPr/>
          <p:nvPr/>
        </p:nvSpPr>
        <p:spPr>
          <a:xfrm flipH="false" flipV="false" rot="0">
            <a:off x="17259300" y="4082800"/>
            <a:ext cx="710844" cy="988026"/>
          </a:xfrm>
          <a:custGeom>
            <a:avLst/>
            <a:gdLst/>
            <a:ahLst/>
            <a:cxnLst/>
            <a:rect r="r" b="b" t="t" l="l"/>
            <a:pathLst>
              <a:path h="988026" w="710844">
                <a:moveTo>
                  <a:pt x="0" y="0"/>
                </a:moveTo>
                <a:lnTo>
                  <a:pt x="710844" y="0"/>
                </a:lnTo>
                <a:lnTo>
                  <a:pt x="710844" y="988026"/>
                </a:lnTo>
                <a:lnTo>
                  <a:pt x="0" y="988026"/>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TextBox 16" id="16"/>
          <p:cNvSpPr txBox="true"/>
          <p:nvPr/>
        </p:nvSpPr>
        <p:spPr>
          <a:xfrm rot="0">
            <a:off x="6808528" y="5467171"/>
            <a:ext cx="4670944" cy="2865492"/>
          </a:xfrm>
          <a:prstGeom prst="rect">
            <a:avLst/>
          </a:prstGeom>
        </p:spPr>
        <p:txBody>
          <a:bodyPr anchor="t" rtlCol="false" tIns="0" lIns="0" bIns="0" rIns="0">
            <a:spAutoFit/>
          </a:bodyPr>
          <a:lstStyle/>
          <a:p>
            <a:pPr algn="ctr" marL="0" indent="0" lvl="0">
              <a:lnSpc>
                <a:spcPts val="3294"/>
              </a:lnSpc>
              <a:spcBef>
                <a:spcPct val="0"/>
              </a:spcBef>
            </a:pPr>
            <a:r>
              <a:rPr lang="en-US" sz="2353" spc="-23">
                <a:solidFill>
                  <a:srgbClr val="000000"/>
                </a:solidFill>
                <a:latin typeface="DM Sans"/>
              </a:rPr>
              <a:t>Checkstyle identifie les erreurs de style dès les premières étapes du développement, permettant aux développeurs de corriger rapidement les problèmes avant qu'ils ne deviennent des problèmes plus graves.</a:t>
            </a:r>
          </a:p>
        </p:txBody>
      </p:sp>
      <p:sp>
        <p:nvSpPr>
          <p:cNvPr name="TextBox 17" id="17"/>
          <p:cNvSpPr txBox="true"/>
          <p:nvPr/>
        </p:nvSpPr>
        <p:spPr>
          <a:xfrm rot="0">
            <a:off x="6808528" y="4782375"/>
            <a:ext cx="5060685" cy="463468"/>
          </a:xfrm>
          <a:prstGeom prst="rect">
            <a:avLst/>
          </a:prstGeom>
        </p:spPr>
        <p:txBody>
          <a:bodyPr anchor="t" rtlCol="false" tIns="0" lIns="0" bIns="0" rIns="0">
            <a:spAutoFit/>
          </a:bodyPr>
          <a:lstStyle/>
          <a:p>
            <a:pPr>
              <a:lnSpc>
                <a:spcPts val="3854"/>
              </a:lnSpc>
              <a:spcBef>
                <a:spcPct val="0"/>
              </a:spcBef>
            </a:pPr>
            <a:r>
              <a:rPr lang="en-US" sz="2753">
                <a:solidFill>
                  <a:srgbClr val="000000"/>
                </a:solidFill>
                <a:latin typeface="DM Sans Bold"/>
              </a:rPr>
              <a:t>Détection Précoce d'Erreurs </a:t>
            </a:r>
          </a:p>
        </p:txBody>
      </p:sp>
      <p:sp>
        <p:nvSpPr>
          <p:cNvPr name="TextBox 18" id="18"/>
          <p:cNvSpPr txBox="true"/>
          <p:nvPr/>
        </p:nvSpPr>
        <p:spPr>
          <a:xfrm rot="0">
            <a:off x="12960868" y="4529188"/>
            <a:ext cx="4587167" cy="2989362"/>
          </a:xfrm>
          <a:prstGeom prst="rect">
            <a:avLst/>
          </a:prstGeom>
        </p:spPr>
        <p:txBody>
          <a:bodyPr anchor="t" rtlCol="false" tIns="0" lIns="0" bIns="0" rIns="0">
            <a:spAutoFit/>
          </a:bodyPr>
          <a:lstStyle/>
          <a:p>
            <a:pPr algn="ctr" marL="0" indent="0" lvl="0">
              <a:lnSpc>
                <a:spcPts val="3427"/>
              </a:lnSpc>
              <a:spcBef>
                <a:spcPct val="0"/>
              </a:spcBef>
            </a:pPr>
            <a:r>
              <a:rPr lang="en-US" sz="2448" spc="-24">
                <a:solidFill>
                  <a:srgbClr val="000000"/>
                </a:solidFill>
                <a:latin typeface="DM Sans"/>
              </a:rPr>
              <a:t>En renforçant les bonnes pratiques de codage, Checkstyle contribue à la création de code de haute qualité, ce qui est crucial pour des projets maintenables et évolutifs.</a:t>
            </a:r>
          </a:p>
        </p:txBody>
      </p:sp>
      <p:sp>
        <p:nvSpPr>
          <p:cNvPr name="TextBox 19" id="19"/>
          <p:cNvSpPr txBox="true"/>
          <p:nvPr/>
        </p:nvSpPr>
        <p:spPr>
          <a:xfrm rot="0">
            <a:off x="13060284" y="3569987"/>
            <a:ext cx="4518952" cy="895464"/>
          </a:xfrm>
          <a:prstGeom prst="rect">
            <a:avLst/>
          </a:prstGeom>
        </p:spPr>
        <p:txBody>
          <a:bodyPr anchor="t" rtlCol="false" tIns="0" lIns="0" bIns="0" rIns="0">
            <a:spAutoFit/>
          </a:bodyPr>
          <a:lstStyle/>
          <a:p>
            <a:pPr algn="ctr">
              <a:lnSpc>
                <a:spcPts val="3668"/>
              </a:lnSpc>
              <a:spcBef>
                <a:spcPct val="0"/>
              </a:spcBef>
            </a:pPr>
            <a:r>
              <a:rPr lang="en-US" sz="2620">
                <a:solidFill>
                  <a:srgbClr val="000000"/>
                </a:solidFill>
                <a:latin typeface="DM Sans Bold"/>
              </a:rPr>
              <a:t>Amélioration de la Qualité du Code</a:t>
            </a:r>
          </a:p>
        </p:txBody>
      </p:sp>
      <p:sp>
        <p:nvSpPr>
          <p:cNvPr name="TextBox 20" id="20"/>
          <p:cNvSpPr txBox="true"/>
          <p:nvPr/>
        </p:nvSpPr>
        <p:spPr>
          <a:xfrm rot="0">
            <a:off x="5842529" y="488151"/>
            <a:ext cx="7363874" cy="2166429"/>
          </a:xfrm>
          <a:prstGeom prst="rect">
            <a:avLst/>
          </a:prstGeom>
        </p:spPr>
        <p:txBody>
          <a:bodyPr anchor="t" rtlCol="false" tIns="0" lIns="0" bIns="0" rIns="0">
            <a:spAutoFit/>
          </a:bodyPr>
          <a:lstStyle/>
          <a:p>
            <a:pPr algn="ctr" marL="0" indent="0" lvl="0">
              <a:lnSpc>
                <a:spcPts val="5796"/>
              </a:lnSpc>
              <a:spcBef>
                <a:spcPct val="0"/>
              </a:spcBef>
            </a:pPr>
            <a:r>
              <a:rPr lang="en-US" sz="4140">
                <a:solidFill>
                  <a:srgbClr val="000000"/>
                </a:solidFill>
                <a:latin typeface="Repo Bold Bold"/>
              </a:rPr>
              <a:t>Pourquoi utiliser Checkstyle dans le développement Java ?</a:t>
            </a:r>
          </a:p>
        </p:txBody>
      </p:sp>
      <p:sp>
        <p:nvSpPr>
          <p:cNvPr name="TextBox 21" id="21"/>
          <p:cNvSpPr txBox="true"/>
          <p:nvPr/>
        </p:nvSpPr>
        <p:spPr>
          <a:xfrm rot="0">
            <a:off x="1138279" y="4839142"/>
            <a:ext cx="4400469" cy="2938343"/>
          </a:xfrm>
          <a:prstGeom prst="rect">
            <a:avLst/>
          </a:prstGeom>
        </p:spPr>
        <p:txBody>
          <a:bodyPr anchor="t" rtlCol="false" tIns="0" lIns="0" bIns="0" rIns="0">
            <a:spAutoFit/>
          </a:bodyPr>
          <a:lstStyle/>
          <a:p>
            <a:pPr algn="ctr" marL="0" indent="0" lvl="0">
              <a:lnSpc>
                <a:spcPts val="3368"/>
              </a:lnSpc>
              <a:spcBef>
                <a:spcPct val="0"/>
              </a:spcBef>
            </a:pPr>
            <a:r>
              <a:rPr lang="en-US" sz="2406" spc="-24">
                <a:solidFill>
                  <a:srgbClr val="000000"/>
                </a:solidFill>
                <a:latin typeface="DM Sans"/>
              </a:rPr>
              <a:t>En imposant des conventions de codage, Checkstyle assure une uniformité au sein de l'équipe de développement, facilitant la lecture et la compréhension du code par tous les membres du projet.</a:t>
            </a:r>
          </a:p>
        </p:txBody>
      </p:sp>
      <p:sp>
        <p:nvSpPr>
          <p:cNvPr name="TextBox 22" id="22"/>
          <p:cNvSpPr txBox="true"/>
          <p:nvPr/>
        </p:nvSpPr>
        <p:spPr>
          <a:xfrm rot="0">
            <a:off x="1278395" y="4113345"/>
            <a:ext cx="3777059" cy="463468"/>
          </a:xfrm>
          <a:prstGeom prst="rect">
            <a:avLst/>
          </a:prstGeom>
        </p:spPr>
        <p:txBody>
          <a:bodyPr anchor="t" rtlCol="false" tIns="0" lIns="0" bIns="0" rIns="0">
            <a:spAutoFit/>
          </a:bodyPr>
          <a:lstStyle/>
          <a:p>
            <a:pPr>
              <a:lnSpc>
                <a:spcPts val="3854"/>
              </a:lnSpc>
              <a:spcBef>
                <a:spcPct val="0"/>
              </a:spcBef>
            </a:pPr>
            <a:r>
              <a:rPr lang="en-US" sz="2753">
                <a:solidFill>
                  <a:srgbClr val="000000"/>
                </a:solidFill>
                <a:latin typeface="DM Sans Bold"/>
              </a:rPr>
              <a:t>Consistance du Code </a:t>
            </a:r>
          </a:p>
        </p:txBody>
      </p:sp>
      <p:sp>
        <p:nvSpPr>
          <p:cNvPr name="Freeform 23" id="23"/>
          <p:cNvSpPr/>
          <p:nvPr/>
        </p:nvSpPr>
        <p:spPr>
          <a:xfrm flipH="false" flipV="false" rot="0">
            <a:off x="13729733" y="330412"/>
            <a:ext cx="3965540" cy="698288"/>
          </a:xfrm>
          <a:custGeom>
            <a:avLst/>
            <a:gdLst/>
            <a:ahLst/>
            <a:cxnLst/>
            <a:rect r="r" b="b" t="t" l="l"/>
            <a:pathLst>
              <a:path h="698288" w="3965540">
                <a:moveTo>
                  <a:pt x="0" y="0"/>
                </a:moveTo>
                <a:lnTo>
                  <a:pt x="3965540" y="0"/>
                </a:lnTo>
                <a:lnTo>
                  <a:pt x="3965540" y="698288"/>
                </a:lnTo>
                <a:lnTo>
                  <a:pt x="0" y="698288"/>
                </a:lnTo>
                <a:lnTo>
                  <a:pt x="0" y="0"/>
                </a:lnTo>
                <a:close/>
              </a:path>
            </a:pathLst>
          </a:custGeom>
          <a:blipFill>
            <a:blip r:embed="rId23"/>
            <a:stretch>
              <a:fillRect l="0" t="-7663"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1280600">
            <a:off x="-1976190" y="6717110"/>
            <a:ext cx="8062123" cy="4441497"/>
          </a:xfrm>
          <a:custGeom>
            <a:avLst/>
            <a:gdLst/>
            <a:ahLst/>
            <a:cxnLst/>
            <a:rect r="r" b="b" t="t" l="l"/>
            <a:pathLst>
              <a:path h="4441497" w="8062123">
                <a:moveTo>
                  <a:pt x="0" y="0"/>
                </a:moveTo>
                <a:lnTo>
                  <a:pt x="8062123" y="0"/>
                </a:lnTo>
                <a:lnTo>
                  <a:pt x="8062123" y="4441497"/>
                </a:lnTo>
                <a:lnTo>
                  <a:pt x="0" y="4441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935593">
            <a:off x="13604796" y="-974843"/>
            <a:ext cx="6158232" cy="3392626"/>
          </a:xfrm>
          <a:custGeom>
            <a:avLst/>
            <a:gdLst/>
            <a:ahLst/>
            <a:cxnLst/>
            <a:rect r="r" b="b" t="t" l="l"/>
            <a:pathLst>
              <a:path h="3392626" w="6158232">
                <a:moveTo>
                  <a:pt x="0" y="0"/>
                </a:moveTo>
                <a:lnTo>
                  <a:pt x="6158232" y="0"/>
                </a:lnTo>
                <a:lnTo>
                  <a:pt x="6158232" y="3392626"/>
                </a:lnTo>
                <a:lnTo>
                  <a:pt x="0" y="33926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3525344" y="1223221"/>
            <a:ext cx="10585104" cy="2022476"/>
            <a:chOff x="0" y="0"/>
            <a:chExt cx="4819745" cy="920900"/>
          </a:xfrm>
        </p:grpSpPr>
        <p:sp>
          <p:nvSpPr>
            <p:cNvPr name="Freeform 6" id="6"/>
            <p:cNvSpPr/>
            <p:nvPr/>
          </p:nvSpPr>
          <p:spPr>
            <a:xfrm flipH="false" flipV="false" rot="0">
              <a:off x="0" y="0"/>
              <a:ext cx="4819745" cy="920900"/>
            </a:xfrm>
            <a:custGeom>
              <a:avLst/>
              <a:gdLst/>
              <a:ahLst/>
              <a:cxnLst/>
              <a:rect r="r" b="b" t="t" l="l"/>
              <a:pathLst>
                <a:path h="920900" w="4819745">
                  <a:moveTo>
                    <a:pt x="24868" y="0"/>
                  </a:moveTo>
                  <a:lnTo>
                    <a:pt x="4794878" y="0"/>
                  </a:lnTo>
                  <a:cubicBezTo>
                    <a:pt x="4808612" y="0"/>
                    <a:pt x="4819745" y="11134"/>
                    <a:pt x="4819745" y="24868"/>
                  </a:cubicBezTo>
                  <a:lnTo>
                    <a:pt x="4819745" y="896032"/>
                  </a:lnTo>
                  <a:cubicBezTo>
                    <a:pt x="4819745" y="909766"/>
                    <a:pt x="4808612" y="920900"/>
                    <a:pt x="4794878" y="920900"/>
                  </a:cubicBezTo>
                  <a:lnTo>
                    <a:pt x="24868" y="920900"/>
                  </a:lnTo>
                  <a:cubicBezTo>
                    <a:pt x="11134" y="920900"/>
                    <a:pt x="0" y="909766"/>
                    <a:pt x="0" y="896032"/>
                  </a:cubicBezTo>
                  <a:lnTo>
                    <a:pt x="0" y="24868"/>
                  </a:lnTo>
                  <a:cubicBezTo>
                    <a:pt x="0" y="11134"/>
                    <a:pt x="11134" y="0"/>
                    <a:pt x="24868" y="0"/>
                  </a:cubicBezTo>
                  <a:close/>
                </a:path>
              </a:pathLst>
            </a:custGeom>
            <a:solidFill>
              <a:srgbClr val="FFFEF7"/>
            </a:solidFill>
            <a:ln w="47625" cap="rnd">
              <a:solidFill>
                <a:srgbClr val="000000"/>
              </a:solidFill>
              <a:prstDash val="solid"/>
              <a:round/>
            </a:ln>
          </p:spPr>
        </p:sp>
        <p:sp>
          <p:nvSpPr>
            <p:cNvPr name="TextBox 7" id="7"/>
            <p:cNvSpPr txBox="true"/>
            <p:nvPr/>
          </p:nvSpPr>
          <p:spPr>
            <a:xfrm>
              <a:off x="0" y="-9525"/>
              <a:ext cx="4819745" cy="930425"/>
            </a:xfrm>
            <a:prstGeom prst="rect">
              <a:avLst/>
            </a:prstGeom>
          </p:spPr>
          <p:txBody>
            <a:bodyPr anchor="ctr" rtlCol="false" tIns="0" lIns="0" bIns="0" rIns="0"/>
            <a:lstStyle/>
            <a:p>
              <a:pPr algn="ctr" marL="0" indent="0" lvl="0">
                <a:lnSpc>
                  <a:spcPts val="700"/>
                </a:lnSpc>
                <a:spcBef>
                  <a:spcPct val="0"/>
                </a:spcBef>
              </a:pPr>
            </a:p>
          </p:txBody>
        </p:sp>
      </p:grpSp>
      <p:sp>
        <p:nvSpPr>
          <p:cNvPr name="Freeform 8" id="8"/>
          <p:cNvSpPr/>
          <p:nvPr/>
        </p:nvSpPr>
        <p:spPr>
          <a:xfrm flipH="false" flipV="false" rot="0">
            <a:off x="12545421" y="1562718"/>
            <a:ext cx="912582" cy="228145"/>
          </a:xfrm>
          <a:custGeom>
            <a:avLst/>
            <a:gdLst/>
            <a:ahLst/>
            <a:cxnLst/>
            <a:rect r="r" b="b" t="t" l="l"/>
            <a:pathLst>
              <a:path h="228145" w="912582">
                <a:moveTo>
                  <a:pt x="0" y="0"/>
                </a:moveTo>
                <a:lnTo>
                  <a:pt x="912582" y="0"/>
                </a:lnTo>
                <a:lnTo>
                  <a:pt x="912582" y="228146"/>
                </a:lnTo>
                <a:lnTo>
                  <a:pt x="0" y="22814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028700" y="4356147"/>
            <a:ext cx="7938710" cy="4902153"/>
          </a:xfrm>
          <a:custGeom>
            <a:avLst/>
            <a:gdLst/>
            <a:ahLst/>
            <a:cxnLst/>
            <a:rect r="r" b="b" t="t" l="l"/>
            <a:pathLst>
              <a:path h="4902153" w="7938710">
                <a:moveTo>
                  <a:pt x="0" y="0"/>
                </a:moveTo>
                <a:lnTo>
                  <a:pt x="7938710" y="0"/>
                </a:lnTo>
                <a:lnTo>
                  <a:pt x="7938710" y="4902153"/>
                </a:lnTo>
                <a:lnTo>
                  <a:pt x="0" y="490215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9320590" y="4356147"/>
            <a:ext cx="7938710" cy="4902153"/>
          </a:xfrm>
          <a:custGeom>
            <a:avLst/>
            <a:gdLst/>
            <a:ahLst/>
            <a:cxnLst/>
            <a:rect r="r" b="b" t="t" l="l"/>
            <a:pathLst>
              <a:path h="4902153" w="7938710">
                <a:moveTo>
                  <a:pt x="0" y="0"/>
                </a:moveTo>
                <a:lnTo>
                  <a:pt x="7938710" y="0"/>
                </a:lnTo>
                <a:lnTo>
                  <a:pt x="7938710" y="4902153"/>
                </a:lnTo>
                <a:lnTo>
                  <a:pt x="0" y="490215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1" id="11"/>
          <p:cNvGrpSpPr/>
          <p:nvPr/>
        </p:nvGrpSpPr>
        <p:grpSpPr>
          <a:xfrm rot="5289799">
            <a:off x="7966082" y="3097215"/>
            <a:ext cx="1348159" cy="134815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3" id="13"/>
            <p:cNvSpPr txBox="true"/>
            <p:nvPr/>
          </p:nvSpPr>
          <p:spPr>
            <a:xfrm>
              <a:off x="76200" y="47625"/>
              <a:ext cx="660400" cy="688975"/>
            </a:xfrm>
            <a:prstGeom prst="rect">
              <a:avLst/>
            </a:prstGeom>
          </p:spPr>
          <p:txBody>
            <a:bodyPr anchor="ctr" rtlCol="false" tIns="50800" lIns="50800" bIns="50800" rIns="50800"/>
            <a:lstStyle/>
            <a:p>
              <a:pPr algn="ctr">
                <a:lnSpc>
                  <a:spcPts val="2111"/>
                </a:lnSpc>
              </a:pPr>
            </a:p>
          </p:txBody>
        </p:sp>
      </p:grpSp>
      <p:grpSp>
        <p:nvGrpSpPr>
          <p:cNvPr name="Group 14" id="14"/>
          <p:cNvGrpSpPr/>
          <p:nvPr/>
        </p:nvGrpSpPr>
        <p:grpSpPr>
          <a:xfrm rot="5289799">
            <a:off x="8136323" y="3308349"/>
            <a:ext cx="1007677" cy="925892"/>
            <a:chOff x="0" y="0"/>
            <a:chExt cx="884596" cy="812800"/>
          </a:xfrm>
        </p:grpSpPr>
        <p:sp>
          <p:nvSpPr>
            <p:cNvPr name="Freeform 15" id="15"/>
            <p:cNvSpPr/>
            <p:nvPr/>
          </p:nvSpPr>
          <p:spPr>
            <a:xfrm flipH="false" flipV="false" rot="0">
              <a:off x="0" y="25501"/>
              <a:ext cx="870002" cy="761797"/>
            </a:xfrm>
            <a:custGeom>
              <a:avLst/>
              <a:gdLst/>
              <a:ahLst/>
              <a:cxnLst/>
              <a:rect r="r" b="b" t="t" l="l"/>
              <a:pathLst>
                <a:path h="761797" w="870002">
                  <a:moveTo>
                    <a:pt x="852000" y="348303"/>
                  </a:moveTo>
                  <a:lnTo>
                    <a:pt x="510792" y="7095"/>
                  </a:lnTo>
                  <a:cubicBezTo>
                    <a:pt x="505331" y="1634"/>
                    <a:pt x="497118" y="0"/>
                    <a:pt x="489983" y="2956"/>
                  </a:cubicBezTo>
                  <a:cubicBezTo>
                    <a:pt x="482848" y="5911"/>
                    <a:pt x="478196" y="12874"/>
                    <a:pt x="478196" y="20597"/>
                  </a:cubicBezTo>
                  <a:lnTo>
                    <a:pt x="478196" y="131601"/>
                  </a:lnTo>
                  <a:cubicBezTo>
                    <a:pt x="478196" y="157060"/>
                    <a:pt x="457557" y="177699"/>
                    <a:pt x="432098" y="177699"/>
                  </a:cubicBezTo>
                  <a:lnTo>
                    <a:pt x="46098" y="177699"/>
                  </a:lnTo>
                  <a:cubicBezTo>
                    <a:pt x="20639" y="177699"/>
                    <a:pt x="0" y="198338"/>
                    <a:pt x="0" y="223797"/>
                  </a:cubicBezTo>
                  <a:lnTo>
                    <a:pt x="0" y="538001"/>
                  </a:lnTo>
                  <a:cubicBezTo>
                    <a:pt x="0" y="563460"/>
                    <a:pt x="20639" y="584099"/>
                    <a:pt x="46098" y="584099"/>
                  </a:cubicBezTo>
                  <a:lnTo>
                    <a:pt x="432098" y="584099"/>
                  </a:lnTo>
                  <a:cubicBezTo>
                    <a:pt x="457557" y="584099"/>
                    <a:pt x="478196" y="604738"/>
                    <a:pt x="478196" y="630197"/>
                  </a:cubicBezTo>
                  <a:lnTo>
                    <a:pt x="478196" y="741201"/>
                  </a:lnTo>
                  <a:cubicBezTo>
                    <a:pt x="478196" y="748924"/>
                    <a:pt x="482848" y="755887"/>
                    <a:pt x="489983" y="758842"/>
                  </a:cubicBezTo>
                  <a:cubicBezTo>
                    <a:pt x="497118" y="761798"/>
                    <a:pt x="505331" y="760164"/>
                    <a:pt x="510792" y="754703"/>
                  </a:cubicBezTo>
                  <a:lnTo>
                    <a:pt x="852000" y="413495"/>
                  </a:lnTo>
                  <a:cubicBezTo>
                    <a:pt x="870002" y="395493"/>
                    <a:pt x="870002" y="366305"/>
                    <a:pt x="852000" y="348303"/>
                  </a:cubicBezTo>
                  <a:close/>
                </a:path>
              </a:pathLst>
            </a:custGeom>
            <a:solidFill>
              <a:srgbClr val="FFFFFF"/>
            </a:solidFill>
          </p:spPr>
        </p:sp>
        <p:sp>
          <p:nvSpPr>
            <p:cNvPr name="TextBox 16" id="16"/>
            <p:cNvSpPr txBox="true"/>
            <p:nvPr/>
          </p:nvSpPr>
          <p:spPr>
            <a:xfrm>
              <a:off x="0" y="174625"/>
              <a:ext cx="782996" cy="434975"/>
            </a:xfrm>
            <a:prstGeom prst="rect">
              <a:avLst/>
            </a:prstGeom>
          </p:spPr>
          <p:txBody>
            <a:bodyPr anchor="ctr" rtlCol="false" tIns="50800" lIns="50800" bIns="50800" rIns="50800"/>
            <a:lstStyle/>
            <a:p>
              <a:pPr algn="ctr">
                <a:lnSpc>
                  <a:spcPts val="2111"/>
                </a:lnSpc>
              </a:pPr>
            </a:p>
          </p:txBody>
        </p:sp>
      </p:grpSp>
      <p:sp>
        <p:nvSpPr>
          <p:cNvPr name="TextBox 17" id="17"/>
          <p:cNvSpPr txBox="true"/>
          <p:nvPr/>
        </p:nvSpPr>
        <p:spPr>
          <a:xfrm rot="0">
            <a:off x="3758216" y="1803789"/>
            <a:ext cx="10119358" cy="766089"/>
          </a:xfrm>
          <a:prstGeom prst="rect">
            <a:avLst/>
          </a:prstGeom>
        </p:spPr>
        <p:txBody>
          <a:bodyPr anchor="t" rtlCol="false" tIns="0" lIns="0" bIns="0" rIns="0">
            <a:spAutoFit/>
          </a:bodyPr>
          <a:lstStyle/>
          <a:p>
            <a:pPr algn="l" marL="0" indent="0" lvl="0">
              <a:lnSpc>
                <a:spcPts val="6236"/>
              </a:lnSpc>
              <a:spcBef>
                <a:spcPct val="0"/>
              </a:spcBef>
            </a:pPr>
            <a:r>
              <a:rPr lang="en-US" sz="4454">
                <a:solidFill>
                  <a:srgbClr val="000000"/>
                </a:solidFill>
                <a:latin typeface="Repo Bold Bold"/>
              </a:rPr>
              <a:t>Importance de la conformité au style</a:t>
            </a:r>
          </a:p>
        </p:txBody>
      </p:sp>
      <p:sp>
        <p:nvSpPr>
          <p:cNvPr name="TextBox 18" id="18"/>
          <p:cNvSpPr txBox="true"/>
          <p:nvPr/>
        </p:nvSpPr>
        <p:spPr>
          <a:xfrm rot="0">
            <a:off x="1180308" y="5105400"/>
            <a:ext cx="7938710" cy="3951555"/>
          </a:xfrm>
          <a:prstGeom prst="rect">
            <a:avLst/>
          </a:prstGeom>
        </p:spPr>
        <p:txBody>
          <a:bodyPr anchor="t" rtlCol="false" tIns="0" lIns="0" bIns="0" rIns="0">
            <a:spAutoFit/>
          </a:bodyPr>
          <a:lstStyle/>
          <a:p>
            <a:pPr>
              <a:lnSpc>
                <a:spcPts val="2842"/>
              </a:lnSpc>
            </a:pPr>
            <a:r>
              <a:rPr lang="en-US" sz="2030" spc="-20">
                <a:solidFill>
                  <a:srgbClr val="000000"/>
                </a:solidFill>
                <a:latin typeface="DM Sans Italics"/>
              </a:rPr>
              <a:t>L'application rigoureuse de normes de codage, telles que préconisées par Checkstyle, apporte une contribution significative à la facilité de maintenance du code.</a:t>
            </a:r>
          </a:p>
          <a:p>
            <a:pPr>
              <a:lnSpc>
                <a:spcPts val="2842"/>
              </a:lnSpc>
            </a:pPr>
            <a:r>
              <a:rPr lang="en-US" sz="2030" spc="-20">
                <a:solidFill>
                  <a:srgbClr val="000000"/>
                </a:solidFill>
                <a:latin typeface="DM Sans Italics"/>
              </a:rPr>
              <a:t> Des pratiques telles que :</a:t>
            </a:r>
          </a:p>
          <a:p>
            <a:pPr>
              <a:lnSpc>
                <a:spcPts val="2842"/>
              </a:lnSpc>
            </a:pPr>
            <a:r>
              <a:rPr lang="en-US" sz="2030" spc="-20">
                <a:solidFill>
                  <a:srgbClr val="000000"/>
                </a:solidFill>
                <a:latin typeface="DM Sans Italics"/>
              </a:rPr>
              <a:t>- l'utilisation de noms de variables explicites (int nombre_d_etudiants = 10;)</a:t>
            </a:r>
          </a:p>
          <a:p>
            <a:pPr>
              <a:lnSpc>
                <a:spcPts val="2842"/>
              </a:lnSpc>
            </a:pPr>
            <a:r>
              <a:rPr lang="en-US" sz="2030" spc="-20">
                <a:solidFill>
                  <a:srgbClr val="000000"/>
                </a:solidFill>
                <a:latin typeface="DM Sans Italics"/>
              </a:rPr>
              <a:t>- une indentation uniforme</a:t>
            </a:r>
          </a:p>
          <a:p>
            <a:pPr>
              <a:lnSpc>
                <a:spcPts val="2842"/>
              </a:lnSpc>
            </a:pPr>
            <a:r>
              <a:rPr lang="en-US" sz="2030" spc="-20">
                <a:solidFill>
                  <a:srgbClr val="000000"/>
                </a:solidFill>
                <a:latin typeface="DM Sans Italics"/>
              </a:rPr>
              <a:t>-une limitation de la longueur des lignes</a:t>
            </a:r>
          </a:p>
          <a:p>
            <a:pPr marL="0" indent="0" lvl="0">
              <a:lnSpc>
                <a:spcPts val="2842"/>
              </a:lnSpc>
              <a:spcBef>
                <a:spcPct val="0"/>
              </a:spcBef>
            </a:pPr>
            <a:r>
              <a:rPr lang="en-US" sz="2030" spc="-20">
                <a:solidFill>
                  <a:srgbClr val="000000"/>
                </a:solidFill>
                <a:latin typeface="DM Sans Italics"/>
              </a:rPr>
              <a:t> -l'ajout d'espaces autour des opérateurs améliorent la lisibilité, favorisent une collaboration fluide et réduisent les erreurs potentielles.</a:t>
            </a:r>
          </a:p>
        </p:txBody>
      </p:sp>
      <p:sp>
        <p:nvSpPr>
          <p:cNvPr name="TextBox 19" id="19"/>
          <p:cNvSpPr txBox="true"/>
          <p:nvPr/>
        </p:nvSpPr>
        <p:spPr>
          <a:xfrm rot="0">
            <a:off x="2054871" y="4428532"/>
            <a:ext cx="5426085" cy="381348"/>
          </a:xfrm>
          <a:prstGeom prst="rect">
            <a:avLst/>
          </a:prstGeom>
        </p:spPr>
        <p:txBody>
          <a:bodyPr anchor="t" rtlCol="false" tIns="0" lIns="0" bIns="0" rIns="0">
            <a:spAutoFit/>
          </a:bodyPr>
          <a:lstStyle/>
          <a:p>
            <a:pPr>
              <a:lnSpc>
                <a:spcPts val="3247"/>
              </a:lnSpc>
              <a:spcBef>
                <a:spcPct val="0"/>
              </a:spcBef>
            </a:pPr>
            <a:r>
              <a:rPr lang="en-US" sz="2319">
                <a:solidFill>
                  <a:srgbClr val="000000"/>
                </a:solidFill>
                <a:latin typeface="DM Sans Bold"/>
              </a:rPr>
              <a:t>Impact sur la maintenabilité du code</a:t>
            </a:r>
          </a:p>
        </p:txBody>
      </p:sp>
      <p:sp>
        <p:nvSpPr>
          <p:cNvPr name="TextBox 20" id="20"/>
          <p:cNvSpPr txBox="true"/>
          <p:nvPr/>
        </p:nvSpPr>
        <p:spPr>
          <a:xfrm rot="0">
            <a:off x="9605256" y="5364189"/>
            <a:ext cx="7654044" cy="4007802"/>
          </a:xfrm>
          <a:prstGeom prst="rect">
            <a:avLst/>
          </a:prstGeom>
        </p:spPr>
        <p:txBody>
          <a:bodyPr anchor="t" rtlCol="false" tIns="0" lIns="0" bIns="0" rIns="0">
            <a:spAutoFit/>
          </a:bodyPr>
          <a:lstStyle/>
          <a:p>
            <a:pPr>
              <a:lnSpc>
                <a:spcPts val="2640"/>
              </a:lnSpc>
            </a:pPr>
            <a:r>
              <a:rPr lang="en-US" sz="1886" spc="-18">
                <a:solidFill>
                  <a:srgbClr val="000000"/>
                </a:solidFill>
                <a:latin typeface="DM Sans Italics"/>
              </a:rPr>
              <a:t>Uniformité des Pratiques : Checkstyle garantit que toute l'équipe suit les mêmes pratiques de codage, éliminant ainsi les débats sur le style au sein du projet. Cela permet de maintenir un environnement de travail harmonieux.</a:t>
            </a:r>
          </a:p>
          <a:p>
            <a:pPr>
              <a:lnSpc>
                <a:spcPts val="2640"/>
              </a:lnSpc>
            </a:pPr>
          </a:p>
          <a:p>
            <a:pPr>
              <a:lnSpc>
                <a:spcPts val="2640"/>
              </a:lnSpc>
            </a:pPr>
            <a:r>
              <a:rPr lang="en-US" sz="1886" spc="-18">
                <a:solidFill>
                  <a:srgbClr val="000000"/>
                </a:solidFill>
                <a:latin typeface="DM Sans Italics"/>
              </a:rPr>
              <a:t> Facilitation de l'Onboarding : Les nouveaux membres de l'équipe peuvent rapidement s'adapter au style de codage en vigueur grâce à la conformité imposée par Checkstyle, accélérant ainsi le processus d'intégration.</a:t>
            </a:r>
          </a:p>
          <a:p>
            <a:pPr>
              <a:lnSpc>
                <a:spcPts val="2640"/>
              </a:lnSpc>
            </a:pPr>
          </a:p>
          <a:p>
            <a:pPr>
              <a:lnSpc>
                <a:spcPts val="2640"/>
              </a:lnSpc>
            </a:pPr>
          </a:p>
          <a:p>
            <a:pPr marL="0" indent="0" lvl="0">
              <a:lnSpc>
                <a:spcPts val="2640"/>
              </a:lnSpc>
              <a:spcBef>
                <a:spcPct val="0"/>
              </a:spcBef>
            </a:pPr>
          </a:p>
        </p:txBody>
      </p:sp>
      <p:sp>
        <p:nvSpPr>
          <p:cNvPr name="TextBox 21" id="21"/>
          <p:cNvSpPr txBox="true"/>
          <p:nvPr/>
        </p:nvSpPr>
        <p:spPr>
          <a:xfrm rot="0">
            <a:off x="10334586" y="4428532"/>
            <a:ext cx="5334251" cy="381348"/>
          </a:xfrm>
          <a:prstGeom prst="rect">
            <a:avLst/>
          </a:prstGeom>
        </p:spPr>
        <p:txBody>
          <a:bodyPr anchor="t" rtlCol="false" tIns="0" lIns="0" bIns="0" rIns="0">
            <a:spAutoFit/>
          </a:bodyPr>
          <a:lstStyle/>
          <a:p>
            <a:pPr>
              <a:lnSpc>
                <a:spcPts val="3247"/>
              </a:lnSpc>
              <a:spcBef>
                <a:spcPct val="0"/>
              </a:spcBef>
            </a:pPr>
            <a:r>
              <a:rPr lang="en-US" sz="2319">
                <a:solidFill>
                  <a:srgbClr val="000000"/>
                </a:solidFill>
                <a:latin typeface="DM Sans Bold"/>
              </a:rPr>
              <a:t>Standardisation au sein de l'équipe</a:t>
            </a:r>
          </a:p>
        </p:txBody>
      </p:sp>
      <p:sp>
        <p:nvSpPr>
          <p:cNvPr name="Freeform 22" id="22"/>
          <p:cNvSpPr/>
          <p:nvPr/>
        </p:nvSpPr>
        <p:spPr>
          <a:xfrm flipH="false" flipV="false" rot="0">
            <a:off x="72101" y="372326"/>
            <a:ext cx="3965540" cy="698288"/>
          </a:xfrm>
          <a:custGeom>
            <a:avLst/>
            <a:gdLst/>
            <a:ahLst/>
            <a:cxnLst/>
            <a:rect r="r" b="b" t="t" l="l"/>
            <a:pathLst>
              <a:path h="698288" w="3965540">
                <a:moveTo>
                  <a:pt x="0" y="0"/>
                </a:moveTo>
                <a:lnTo>
                  <a:pt x="3965540" y="0"/>
                </a:lnTo>
                <a:lnTo>
                  <a:pt x="3965540" y="698288"/>
                </a:lnTo>
                <a:lnTo>
                  <a:pt x="0" y="698288"/>
                </a:lnTo>
                <a:lnTo>
                  <a:pt x="0" y="0"/>
                </a:lnTo>
                <a:close/>
              </a:path>
            </a:pathLst>
          </a:custGeom>
          <a:blipFill>
            <a:blip r:embed="rId11"/>
            <a:stretch>
              <a:fillRect l="0" t="-7663"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8100000">
            <a:off x="-2183004" y="-116698"/>
            <a:ext cx="7820097" cy="4308162"/>
          </a:xfrm>
          <a:custGeom>
            <a:avLst/>
            <a:gdLst/>
            <a:ahLst/>
            <a:cxnLst/>
            <a:rect r="r" b="b" t="t" l="l"/>
            <a:pathLst>
              <a:path h="4308162" w="7820097">
                <a:moveTo>
                  <a:pt x="0" y="0"/>
                </a:moveTo>
                <a:lnTo>
                  <a:pt x="7820096" y="0"/>
                </a:lnTo>
                <a:lnTo>
                  <a:pt x="7820096" y="4308162"/>
                </a:lnTo>
                <a:lnTo>
                  <a:pt x="0" y="43081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4185533" y="1186917"/>
            <a:ext cx="11624773" cy="8229600"/>
            <a:chOff x="0" y="0"/>
            <a:chExt cx="5293141" cy="3747207"/>
          </a:xfrm>
        </p:grpSpPr>
        <p:sp>
          <p:nvSpPr>
            <p:cNvPr name="Freeform 5" id="5"/>
            <p:cNvSpPr/>
            <p:nvPr/>
          </p:nvSpPr>
          <p:spPr>
            <a:xfrm flipH="false" flipV="false" rot="0">
              <a:off x="0" y="0"/>
              <a:ext cx="5293141" cy="3747207"/>
            </a:xfrm>
            <a:custGeom>
              <a:avLst/>
              <a:gdLst/>
              <a:ahLst/>
              <a:cxnLst/>
              <a:rect r="r" b="b" t="t" l="l"/>
              <a:pathLst>
                <a:path h="3747207" w="5293141">
                  <a:moveTo>
                    <a:pt x="22643" y="0"/>
                  </a:moveTo>
                  <a:lnTo>
                    <a:pt x="5270498" y="0"/>
                  </a:lnTo>
                  <a:cubicBezTo>
                    <a:pt x="5283004" y="0"/>
                    <a:pt x="5293141" y="10138"/>
                    <a:pt x="5293141" y="22643"/>
                  </a:cubicBezTo>
                  <a:lnTo>
                    <a:pt x="5293141" y="3724564"/>
                  </a:lnTo>
                  <a:cubicBezTo>
                    <a:pt x="5293141" y="3737070"/>
                    <a:pt x="5283004" y="3747207"/>
                    <a:pt x="5270498" y="3747207"/>
                  </a:cubicBezTo>
                  <a:lnTo>
                    <a:pt x="22643" y="3747207"/>
                  </a:lnTo>
                  <a:cubicBezTo>
                    <a:pt x="10138" y="3747207"/>
                    <a:pt x="0" y="3737070"/>
                    <a:pt x="0" y="3724564"/>
                  </a:cubicBezTo>
                  <a:lnTo>
                    <a:pt x="0" y="22643"/>
                  </a:lnTo>
                  <a:cubicBezTo>
                    <a:pt x="0" y="10138"/>
                    <a:pt x="10138" y="0"/>
                    <a:pt x="22643" y="0"/>
                  </a:cubicBezTo>
                  <a:close/>
                </a:path>
              </a:pathLst>
            </a:custGeom>
            <a:solidFill>
              <a:srgbClr val="FFFEF7"/>
            </a:solidFill>
            <a:ln w="47625" cap="rnd">
              <a:solidFill>
                <a:srgbClr val="000000"/>
              </a:solidFill>
              <a:prstDash val="solid"/>
              <a:round/>
            </a:ln>
          </p:spPr>
        </p:sp>
        <p:sp>
          <p:nvSpPr>
            <p:cNvPr name="TextBox 6" id="6"/>
            <p:cNvSpPr txBox="true"/>
            <p:nvPr/>
          </p:nvSpPr>
          <p:spPr>
            <a:xfrm>
              <a:off x="0" y="-9525"/>
              <a:ext cx="5293141" cy="3756732"/>
            </a:xfrm>
            <a:prstGeom prst="rect">
              <a:avLst/>
            </a:prstGeom>
          </p:spPr>
          <p:txBody>
            <a:bodyPr anchor="ctr" rtlCol="false" tIns="0" lIns="0" bIns="0" rIns="0"/>
            <a:lstStyle/>
            <a:p>
              <a:pPr algn="ctr" marL="0" indent="0" lvl="0">
                <a:lnSpc>
                  <a:spcPts val="700"/>
                </a:lnSpc>
                <a:spcBef>
                  <a:spcPct val="0"/>
                </a:spcBef>
              </a:pPr>
            </a:p>
          </p:txBody>
        </p:sp>
      </p:grpSp>
      <p:grpSp>
        <p:nvGrpSpPr>
          <p:cNvPr name="Group 7" id="7"/>
          <p:cNvGrpSpPr/>
          <p:nvPr/>
        </p:nvGrpSpPr>
        <p:grpSpPr>
          <a:xfrm rot="0">
            <a:off x="1247643" y="336452"/>
            <a:ext cx="8372528" cy="1700931"/>
            <a:chOff x="0" y="0"/>
            <a:chExt cx="3011146" cy="611733"/>
          </a:xfrm>
        </p:grpSpPr>
        <p:sp>
          <p:nvSpPr>
            <p:cNvPr name="Freeform 8" id="8"/>
            <p:cNvSpPr/>
            <p:nvPr/>
          </p:nvSpPr>
          <p:spPr>
            <a:xfrm flipH="false" flipV="false" rot="0">
              <a:off x="0" y="0"/>
              <a:ext cx="3011145" cy="611733"/>
            </a:xfrm>
            <a:custGeom>
              <a:avLst/>
              <a:gdLst/>
              <a:ahLst/>
              <a:cxnLst/>
              <a:rect r="r" b="b" t="t" l="l"/>
              <a:pathLst>
                <a:path h="611733" w="3011145">
                  <a:moveTo>
                    <a:pt x="31439" y="0"/>
                  </a:moveTo>
                  <a:lnTo>
                    <a:pt x="2979706" y="0"/>
                  </a:lnTo>
                  <a:cubicBezTo>
                    <a:pt x="2988045" y="0"/>
                    <a:pt x="2996041" y="3312"/>
                    <a:pt x="3001937" y="9208"/>
                  </a:cubicBezTo>
                  <a:cubicBezTo>
                    <a:pt x="3007833" y="15104"/>
                    <a:pt x="3011145" y="23101"/>
                    <a:pt x="3011145" y="31439"/>
                  </a:cubicBezTo>
                  <a:lnTo>
                    <a:pt x="3011145" y="580294"/>
                  </a:lnTo>
                  <a:cubicBezTo>
                    <a:pt x="3011145" y="588632"/>
                    <a:pt x="3007833" y="596629"/>
                    <a:pt x="3001937" y="602525"/>
                  </a:cubicBezTo>
                  <a:cubicBezTo>
                    <a:pt x="2996041" y="608421"/>
                    <a:pt x="2988045" y="611733"/>
                    <a:pt x="2979706" y="611733"/>
                  </a:cubicBezTo>
                  <a:lnTo>
                    <a:pt x="31439" y="611733"/>
                  </a:lnTo>
                  <a:cubicBezTo>
                    <a:pt x="23101" y="611733"/>
                    <a:pt x="15104" y="608421"/>
                    <a:pt x="9208" y="602525"/>
                  </a:cubicBezTo>
                  <a:cubicBezTo>
                    <a:pt x="3312" y="596629"/>
                    <a:pt x="0" y="588632"/>
                    <a:pt x="0" y="580294"/>
                  </a:cubicBezTo>
                  <a:lnTo>
                    <a:pt x="0" y="31439"/>
                  </a:lnTo>
                  <a:cubicBezTo>
                    <a:pt x="0" y="23101"/>
                    <a:pt x="3312" y="15104"/>
                    <a:pt x="9208" y="9208"/>
                  </a:cubicBezTo>
                  <a:cubicBezTo>
                    <a:pt x="15104" y="3312"/>
                    <a:pt x="23101" y="0"/>
                    <a:pt x="31439" y="0"/>
                  </a:cubicBezTo>
                  <a:close/>
                </a:path>
              </a:pathLst>
            </a:custGeom>
            <a:solidFill>
              <a:srgbClr val="FFFEF7"/>
            </a:solidFill>
            <a:ln w="47625" cap="rnd">
              <a:solidFill>
                <a:srgbClr val="000000"/>
              </a:solidFill>
              <a:prstDash val="solid"/>
              <a:round/>
            </a:ln>
          </p:spPr>
        </p:sp>
        <p:sp>
          <p:nvSpPr>
            <p:cNvPr name="TextBox 9" id="9"/>
            <p:cNvSpPr txBox="true"/>
            <p:nvPr/>
          </p:nvSpPr>
          <p:spPr>
            <a:xfrm>
              <a:off x="0" y="-9525"/>
              <a:ext cx="3011146" cy="621258"/>
            </a:xfrm>
            <a:prstGeom prst="rect">
              <a:avLst/>
            </a:prstGeom>
          </p:spPr>
          <p:txBody>
            <a:bodyPr anchor="ctr" rtlCol="false" tIns="0" lIns="0" bIns="0" rIns="0"/>
            <a:lstStyle/>
            <a:p>
              <a:pPr algn="ctr" marL="0" indent="0" lvl="0">
                <a:lnSpc>
                  <a:spcPts val="700"/>
                </a:lnSpc>
                <a:spcBef>
                  <a:spcPct val="0"/>
                </a:spcBef>
              </a:pPr>
            </a:p>
          </p:txBody>
        </p:sp>
      </p:grpSp>
      <p:sp>
        <p:nvSpPr>
          <p:cNvPr name="TextBox 10" id="10"/>
          <p:cNvSpPr txBox="true"/>
          <p:nvPr/>
        </p:nvSpPr>
        <p:spPr>
          <a:xfrm rot="0">
            <a:off x="1247643" y="351253"/>
            <a:ext cx="8133543" cy="1351376"/>
          </a:xfrm>
          <a:prstGeom prst="rect">
            <a:avLst/>
          </a:prstGeom>
        </p:spPr>
        <p:txBody>
          <a:bodyPr anchor="t" rtlCol="false" tIns="0" lIns="0" bIns="0" rIns="0">
            <a:spAutoFit/>
          </a:bodyPr>
          <a:lstStyle/>
          <a:p>
            <a:pPr algn="ctr">
              <a:lnSpc>
                <a:spcPts val="5347"/>
              </a:lnSpc>
              <a:spcBef>
                <a:spcPct val="0"/>
              </a:spcBef>
            </a:pPr>
            <a:r>
              <a:rPr lang="en-US" sz="3819">
                <a:solidFill>
                  <a:srgbClr val="000000"/>
                </a:solidFill>
                <a:latin typeface="Repo Bold Bold"/>
              </a:rPr>
              <a:t>Intégration de Checkstyle dans un Processus de Développement :</a:t>
            </a:r>
          </a:p>
        </p:txBody>
      </p:sp>
      <p:sp>
        <p:nvSpPr>
          <p:cNvPr name="Freeform 11" id="11"/>
          <p:cNvSpPr/>
          <p:nvPr/>
        </p:nvSpPr>
        <p:spPr>
          <a:xfrm flipH="false" flipV="false" rot="0">
            <a:off x="14756484" y="1588556"/>
            <a:ext cx="912582" cy="228145"/>
          </a:xfrm>
          <a:custGeom>
            <a:avLst/>
            <a:gdLst/>
            <a:ahLst/>
            <a:cxnLst/>
            <a:rect r="r" b="b" t="t" l="l"/>
            <a:pathLst>
              <a:path h="228145" w="912582">
                <a:moveTo>
                  <a:pt x="0" y="0"/>
                </a:moveTo>
                <a:lnTo>
                  <a:pt x="912582" y="0"/>
                </a:lnTo>
                <a:lnTo>
                  <a:pt x="912582" y="228145"/>
                </a:lnTo>
                <a:lnTo>
                  <a:pt x="0" y="2281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2533475">
            <a:off x="14640608" y="8018200"/>
            <a:ext cx="3896408" cy="2146567"/>
          </a:xfrm>
          <a:custGeom>
            <a:avLst/>
            <a:gdLst/>
            <a:ahLst/>
            <a:cxnLst/>
            <a:rect r="r" b="b" t="t" l="l"/>
            <a:pathLst>
              <a:path h="2146567" w="3896408">
                <a:moveTo>
                  <a:pt x="0" y="0"/>
                </a:moveTo>
                <a:lnTo>
                  <a:pt x="3896408" y="0"/>
                </a:lnTo>
                <a:lnTo>
                  <a:pt x="3896408" y="2146567"/>
                </a:lnTo>
                <a:lnTo>
                  <a:pt x="0" y="214656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3" id="13"/>
          <p:cNvSpPr txBox="true"/>
          <p:nvPr/>
        </p:nvSpPr>
        <p:spPr>
          <a:xfrm rot="0">
            <a:off x="4579988" y="3091365"/>
            <a:ext cx="4564012" cy="1433746"/>
          </a:xfrm>
          <a:prstGeom prst="rect">
            <a:avLst/>
          </a:prstGeom>
        </p:spPr>
        <p:txBody>
          <a:bodyPr anchor="t" rtlCol="false" tIns="0" lIns="0" bIns="0" rIns="0">
            <a:spAutoFit/>
          </a:bodyPr>
          <a:lstStyle/>
          <a:p>
            <a:pPr marL="0" indent="0" lvl="0">
              <a:lnSpc>
                <a:spcPts val="2874"/>
              </a:lnSpc>
              <a:spcBef>
                <a:spcPct val="0"/>
              </a:spcBef>
            </a:pPr>
            <a:r>
              <a:rPr lang="en-US" sz="2053" spc="-20">
                <a:solidFill>
                  <a:srgbClr val="000000"/>
                </a:solidFill>
                <a:latin typeface="DM Sans Italics"/>
              </a:rPr>
              <a:t>Il examine le code sans le faire fonctionner, en inspectant la structure du code, les conventions de codage et les pratiques recommandées</a:t>
            </a:r>
          </a:p>
        </p:txBody>
      </p:sp>
      <p:sp>
        <p:nvSpPr>
          <p:cNvPr name="TextBox 14" id="14"/>
          <p:cNvSpPr txBox="true"/>
          <p:nvPr/>
        </p:nvSpPr>
        <p:spPr>
          <a:xfrm rot="0">
            <a:off x="4579988" y="2517968"/>
            <a:ext cx="4119983" cy="333998"/>
          </a:xfrm>
          <a:prstGeom prst="rect">
            <a:avLst/>
          </a:prstGeom>
        </p:spPr>
        <p:txBody>
          <a:bodyPr anchor="t" rtlCol="false" tIns="0" lIns="0" bIns="0" rIns="0">
            <a:spAutoFit/>
          </a:bodyPr>
          <a:lstStyle/>
          <a:p>
            <a:pPr>
              <a:lnSpc>
                <a:spcPts val="2799"/>
              </a:lnSpc>
              <a:spcBef>
                <a:spcPct val="0"/>
              </a:spcBef>
            </a:pPr>
            <a:r>
              <a:rPr lang="en-US" sz="1999">
                <a:solidFill>
                  <a:srgbClr val="000000"/>
                </a:solidFill>
                <a:latin typeface="DM Sans Bold"/>
              </a:rPr>
              <a:t>Analyse Statique du Code</a:t>
            </a:r>
          </a:p>
        </p:txBody>
      </p:sp>
      <p:sp>
        <p:nvSpPr>
          <p:cNvPr name="TextBox 15" id="15"/>
          <p:cNvSpPr txBox="true"/>
          <p:nvPr/>
        </p:nvSpPr>
        <p:spPr>
          <a:xfrm rot="0">
            <a:off x="4579988" y="6287270"/>
            <a:ext cx="4564012" cy="2157646"/>
          </a:xfrm>
          <a:prstGeom prst="rect">
            <a:avLst/>
          </a:prstGeom>
        </p:spPr>
        <p:txBody>
          <a:bodyPr anchor="t" rtlCol="false" tIns="0" lIns="0" bIns="0" rIns="0">
            <a:spAutoFit/>
          </a:bodyPr>
          <a:lstStyle/>
          <a:p>
            <a:pPr marL="0" indent="0" lvl="0">
              <a:lnSpc>
                <a:spcPts val="2874"/>
              </a:lnSpc>
              <a:spcBef>
                <a:spcPct val="0"/>
              </a:spcBef>
            </a:pPr>
            <a:r>
              <a:rPr lang="en-US" sz="2053" spc="-20">
                <a:solidFill>
                  <a:srgbClr val="000000"/>
                </a:solidFill>
                <a:latin typeface="DM Sans Italics"/>
              </a:rPr>
              <a:t>Après l'analyse, Checkstyle génère des rapports détaillés qui indiquent les violations spécifiques aux règles de style. Ces rapports sont souvent disponibles sous différents formats tels que HTML, XML, ou texte brut.</a:t>
            </a:r>
          </a:p>
        </p:txBody>
      </p:sp>
      <p:sp>
        <p:nvSpPr>
          <p:cNvPr name="TextBox 16" id="16"/>
          <p:cNvSpPr txBox="true"/>
          <p:nvPr/>
        </p:nvSpPr>
        <p:spPr>
          <a:xfrm rot="0">
            <a:off x="4579988" y="5762203"/>
            <a:ext cx="4119983" cy="333998"/>
          </a:xfrm>
          <a:prstGeom prst="rect">
            <a:avLst/>
          </a:prstGeom>
        </p:spPr>
        <p:txBody>
          <a:bodyPr anchor="t" rtlCol="false" tIns="0" lIns="0" bIns="0" rIns="0">
            <a:spAutoFit/>
          </a:bodyPr>
          <a:lstStyle/>
          <a:p>
            <a:pPr>
              <a:lnSpc>
                <a:spcPts val="2799"/>
              </a:lnSpc>
              <a:spcBef>
                <a:spcPct val="0"/>
              </a:spcBef>
            </a:pPr>
            <a:r>
              <a:rPr lang="en-US" sz="1999">
                <a:solidFill>
                  <a:srgbClr val="000000"/>
                </a:solidFill>
                <a:latin typeface="DM Sans Bold"/>
              </a:rPr>
              <a:t>Génération de Rapports</a:t>
            </a:r>
          </a:p>
        </p:txBody>
      </p:sp>
      <p:sp>
        <p:nvSpPr>
          <p:cNvPr name="TextBox 17" id="17"/>
          <p:cNvSpPr txBox="true"/>
          <p:nvPr/>
        </p:nvSpPr>
        <p:spPr>
          <a:xfrm rot="0">
            <a:off x="10037568" y="6287270"/>
            <a:ext cx="5175207" cy="2881630"/>
          </a:xfrm>
          <a:prstGeom prst="rect">
            <a:avLst/>
          </a:prstGeom>
        </p:spPr>
        <p:txBody>
          <a:bodyPr anchor="t" rtlCol="false" tIns="0" lIns="0" bIns="0" rIns="0">
            <a:spAutoFit/>
          </a:bodyPr>
          <a:lstStyle/>
          <a:p>
            <a:pPr marL="0" indent="0" lvl="0">
              <a:lnSpc>
                <a:spcPts val="2869"/>
              </a:lnSpc>
              <a:spcBef>
                <a:spcPct val="0"/>
              </a:spcBef>
            </a:pPr>
            <a:r>
              <a:rPr lang="en-US" sz="2049" spc="-20">
                <a:solidFill>
                  <a:srgbClr val="000000"/>
                </a:solidFill>
                <a:latin typeface="DM Sans Italics"/>
              </a:rPr>
              <a:t>Checkstyle offre une flexibilité considérable en permettant la personnalisation des règles en fonction des besoins spécifiques du projet. Les équipes peuvent définir leurs propres règles ou ajuster les règles existantes pour refléter les conventions de codage spécifiques à leur projet.</a:t>
            </a:r>
          </a:p>
        </p:txBody>
      </p:sp>
      <p:sp>
        <p:nvSpPr>
          <p:cNvPr name="TextBox 18" id="18"/>
          <p:cNvSpPr txBox="true"/>
          <p:nvPr/>
        </p:nvSpPr>
        <p:spPr>
          <a:xfrm rot="0">
            <a:off x="9821186" y="5762203"/>
            <a:ext cx="4119983" cy="333998"/>
          </a:xfrm>
          <a:prstGeom prst="rect">
            <a:avLst/>
          </a:prstGeom>
        </p:spPr>
        <p:txBody>
          <a:bodyPr anchor="t" rtlCol="false" tIns="0" lIns="0" bIns="0" rIns="0">
            <a:spAutoFit/>
          </a:bodyPr>
          <a:lstStyle/>
          <a:p>
            <a:pPr>
              <a:lnSpc>
                <a:spcPts val="2799"/>
              </a:lnSpc>
              <a:spcBef>
                <a:spcPct val="0"/>
              </a:spcBef>
            </a:pPr>
            <a:r>
              <a:rPr lang="en-US" sz="1999">
                <a:solidFill>
                  <a:srgbClr val="000000"/>
                </a:solidFill>
                <a:latin typeface="DM Sans Bold"/>
              </a:rPr>
              <a:t>Personnalisation des Règles </a:t>
            </a:r>
          </a:p>
        </p:txBody>
      </p:sp>
      <p:sp>
        <p:nvSpPr>
          <p:cNvPr name="TextBox 19" id="19"/>
          <p:cNvSpPr txBox="true"/>
          <p:nvPr/>
        </p:nvSpPr>
        <p:spPr>
          <a:xfrm rot="0">
            <a:off x="9997919" y="2813866"/>
            <a:ext cx="4564012" cy="2519596"/>
          </a:xfrm>
          <a:prstGeom prst="rect">
            <a:avLst/>
          </a:prstGeom>
        </p:spPr>
        <p:txBody>
          <a:bodyPr anchor="t" rtlCol="false" tIns="0" lIns="0" bIns="0" rIns="0">
            <a:spAutoFit/>
          </a:bodyPr>
          <a:lstStyle/>
          <a:p>
            <a:pPr marL="0" indent="0" lvl="0">
              <a:lnSpc>
                <a:spcPts val="2874"/>
              </a:lnSpc>
              <a:spcBef>
                <a:spcPct val="0"/>
              </a:spcBef>
            </a:pPr>
            <a:r>
              <a:rPr lang="en-US" sz="2053" spc="-20">
                <a:solidFill>
                  <a:srgbClr val="000000"/>
                </a:solidFill>
                <a:latin typeface="DM Sans Italics"/>
              </a:rPr>
              <a:t>Checkstyle peut être intégré dans des outils de build tels que Maven, Gradle, ou Ant. Cela permet d'automatiser l'analyse du code pendant le processus de compilation ou de construction, garantissant une vérification systématique.</a:t>
            </a:r>
          </a:p>
        </p:txBody>
      </p:sp>
      <p:sp>
        <p:nvSpPr>
          <p:cNvPr name="TextBox 20" id="20"/>
          <p:cNvSpPr txBox="true"/>
          <p:nvPr/>
        </p:nvSpPr>
        <p:spPr>
          <a:xfrm rot="0">
            <a:off x="9821186" y="2370019"/>
            <a:ext cx="4603661" cy="333998"/>
          </a:xfrm>
          <a:prstGeom prst="rect">
            <a:avLst/>
          </a:prstGeom>
        </p:spPr>
        <p:txBody>
          <a:bodyPr anchor="t" rtlCol="false" tIns="0" lIns="0" bIns="0" rIns="0">
            <a:spAutoFit/>
          </a:bodyPr>
          <a:lstStyle/>
          <a:p>
            <a:pPr>
              <a:lnSpc>
                <a:spcPts val="2799"/>
              </a:lnSpc>
              <a:spcBef>
                <a:spcPct val="0"/>
              </a:spcBef>
            </a:pPr>
            <a:r>
              <a:rPr lang="en-US" sz="1999">
                <a:solidFill>
                  <a:srgbClr val="000000"/>
                </a:solidFill>
                <a:latin typeface="DM Sans Bold"/>
              </a:rPr>
              <a:t>Intégration avec les Outils de Build</a:t>
            </a:r>
          </a:p>
        </p:txBody>
      </p:sp>
      <p:sp>
        <p:nvSpPr>
          <p:cNvPr name="Freeform 21" id="21"/>
          <p:cNvSpPr/>
          <p:nvPr/>
        </p:nvSpPr>
        <p:spPr>
          <a:xfrm flipH="false" flipV="false" rot="0">
            <a:off x="13729733" y="330412"/>
            <a:ext cx="3965540" cy="698288"/>
          </a:xfrm>
          <a:custGeom>
            <a:avLst/>
            <a:gdLst/>
            <a:ahLst/>
            <a:cxnLst/>
            <a:rect r="r" b="b" t="t" l="l"/>
            <a:pathLst>
              <a:path h="698288" w="3965540">
                <a:moveTo>
                  <a:pt x="0" y="0"/>
                </a:moveTo>
                <a:lnTo>
                  <a:pt x="3965540" y="0"/>
                </a:lnTo>
                <a:lnTo>
                  <a:pt x="3965540" y="698288"/>
                </a:lnTo>
                <a:lnTo>
                  <a:pt x="0" y="698288"/>
                </a:lnTo>
                <a:lnTo>
                  <a:pt x="0" y="0"/>
                </a:lnTo>
                <a:close/>
              </a:path>
            </a:pathLst>
          </a:custGeom>
          <a:blipFill>
            <a:blip r:embed="rId9"/>
            <a:stretch>
              <a:fillRect l="0" t="-7663"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578623" y="2815166"/>
            <a:ext cx="12283179" cy="8017566"/>
          </a:xfrm>
          <a:custGeom>
            <a:avLst/>
            <a:gdLst/>
            <a:ahLst/>
            <a:cxnLst/>
            <a:rect r="r" b="b" t="t" l="l"/>
            <a:pathLst>
              <a:path h="8017566" w="12283179">
                <a:moveTo>
                  <a:pt x="0" y="0"/>
                </a:moveTo>
                <a:lnTo>
                  <a:pt x="12283180" y="0"/>
                </a:lnTo>
                <a:lnTo>
                  <a:pt x="12283180" y="8017566"/>
                </a:lnTo>
                <a:lnTo>
                  <a:pt x="0" y="8017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979872" y="7218468"/>
            <a:ext cx="4616256" cy="4490358"/>
          </a:xfrm>
          <a:custGeom>
            <a:avLst/>
            <a:gdLst/>
            <a:ahLst/>
            <a:cxnLst/>
            <a:rect r="r" b="b" t="t" l="l"/>
            <a:pathLst>
              <a:path h="4490358" w="4616256">
                <a:moveTo>
                  <a:pt x="0" y="0"/>
                </a:moveTo>
                <a:lnTo>
                  <a:pt x="4616256" y="0"/>
                </a:lnTo>
                <a:lnTo>
                  <a:pt x="4616256" y="4490358"/>
                </a:lnTo>
                <a:lnTo>
                  <a:pt x="0" y="44903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1683888">
            <a:off x="12096820" y="6329592"/>
            <a:ext cx="1857988" cy="3976240"/>
          </a:xfrm>
          <a:custGeom>
            <a:avLst/>
            <a:gdLst/>
            <a:ahLst/>
            <a:cxnLst/>
            <a:rect r="r" b="b" t="t" l="l"/>
            <a:pathLst>
              <a:path h="3976240" w="1857988">
                <a:moveTo>
                  <a:pt x="0" y="0"/>
                </a:moveTo>
                <a:lnTo>
                  <a:pt x="1857988" y="0"/>
                </a:lnTo>
                <a:lnTo>
                  <a:pt x="1857988" y="3976240"/>
                </a:lnTo>
                <a:lnTo>
                  <a:pt x="0" y="39762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8174348">
            <a:off x="-3201505" y="-569052"/>
            <a:ext cx="8162855" cy="4496991"/>
          </a:xfrm>
          <a:custGeom>
            <a:avLst/>
            <a:gdLst/>
            <a:ahLst/>
            <a:cxnLst/>
            <a:rect r="r" b="b" t="t" l="l"/>
            <a:pathLst>
              <a:path h="4496991" w="8162855">
                <a:moveTo>
                  <a:pt x="0" y="0"/>
                </a:moveTo>
                <a:lnTo>
                  <a:pt x="8162855" y="0"/>
                </a:lnTo>
                <a:lnTo>
                  <a:pt x="8162855" y="4496990"/>
                </a:lnTo>
                <a:lnTo>
                  <a:pt x="0" y="449699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13997102" y="330412"/>
            <a:ext cx="3965540" cy="698288"/>
          </a:xfrm>
          <a:custGeom>
            <a:avLst/>
            <a:gdLst/>
            <a:ahLst/>
            <a:cxnLst/>
            <a:rect r="r" b="b" t="t" l="l"/>
            <a:pathLst>
              <a:path h="698288" w="3965540">
                <a:moveTo>
                  <a:pt x="0" y="0"/>
                </a:moveTo>
                <a:lnTo>
                  <a:pt x="3965540" y="0"/>
                </a:lnTo>
                <a:lnTo>
                  <a:pt x="3965540" y="698288"/>
                </a:lnTo>
                <a:lnTo>
                  <a:pt x="0" y="698288"/>
                </a:lnTo>
                <a:lnTo>
                  <a:pt x="0" y="0"/>
                </a:lnTo>
                <a:close/>
              </a:path>
            </a:pathLst>
          </a:custGeom>
          <a:blipFill>
            <a:blip r:embed="rId11"/>
            <a:stretch>
              <a:fillRect l="0" t="-7663" r="0" b="0"/>
            </a:stretch>
          </a:blipFill>
        </p:spPr>
      </p:sp>
      <p:sp>
        <p:nvSpPr>
          <p:cNvPr name="Freeform 8" id="8"/>
          <p:cNvSpPr/>
          <p:nvPr/>
        </p:nvSpPr>
        <p:spPr>
          <a:xfrm flipH="false" flipV="false" rot="0">
            <a:off x="5087694" y="1814411"/>
            <a:ext cx="8112612" cy="5009538"/>
          </a:xfrm>
          <a:custGeom>
            <a:avLst/>
            <a:gdLst/>
            <a:ahLst/>
            <a:cxnLst/>
            <a:rect r="r" b="b" t="t" l="l"/>
            <a:pathLst>
              <a:path h="5009538" w="8112612">
                <a:moveTo>
                  <a:pt x="0" y="0"/>
                </a:moveTo>
                <a:lnTo>
                  <a:pt x="8112612" y="0"/>
                </a:lnTo>
                <a:lnTo>
                  <a:pt x="8112612" y="5009538"/>
                </a:lnTo>
                <a:lnTo>
                  <a:pt x="0" y="500953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9" id="9"/>
          <p:cNvSpPr txBox="true"/>
          <p:nvPr/>
        </p:nvSpPr>
        <p:spPr>
          <a:xfrm rot="0">
            <a:off x="5087694" y="3306904"/>
            <a:ext cx="8352572" cy="1967401"/>
          </a:xfrm>
          <a:prstGeom prst="rect">
            <a:avLst/>
          </a:prstGeom>
        </p:spPr>
        <p:txBody>
          <a:bodyPr anchor="t" rtlCol="false" tIns="0" lIns="0" bIns="0" rIns="0">
            <a:spAutoFit/>
          </a:bodyPr>
          <a:lstStyle/>
          <a:p>
            <a:pPr algn="ctr" marL="0" indent="0" lvl="0">
              <a:lnSpc>
                <a:spcPts val="3910"/>
              </a:lnSpc>
              <a:spcBef>
                <a:spcPct val="0"/>
              </a:spcBef>
            </a:pPr>
            <a:r>
              <a:rPr lang="en-US" sz="2793" spc="-27">
                <a:solidFill>
                  <a:srgbClr val="000000"/>
                </a:solidFill>
                <a:latin typeface="DM Sans Bold"/>
              </a:rPr>
              <a:t>Pour obtenir des informations détaillées sur l'installation du logiciel ainsi qu'un exemple concret, veuillez vous référer au guide d'installation et à la capsule du TP.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DAF2nhksc4w</dc:identifier>
  <dcterms:modified xsi:type="dcterms:W3CDTF">2011-08-01T06:04:30Z</dcterms:modified>
  <cp:revision>1</cp:revision>
  <dc:title>White Creative Doodle Brainstorming Presentation</dc:title>
</cp:coreProperties>
</file>