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Economica"/>
      <p:regular r:id="rId63"/>
      <p:bold r:id="rId64"/>
      <p:italic r:id="rId65"/>
      <p:boldItalic r:id="rId66"/>
    </p:embeddedFont>
    <p:embeddedFont>
      <p:font typeface="Roboto"/>
      <p:regular r:id="rId67"/>
      <p:bold r:id="rId68"/>
      <p:italic r:id="rId69"/>
      <p:boldItalic r:id="rId70"/>
    </p:embeddedFont>
    <p:embeddedFont>
      <p:font typeface="Source Code Pro"/>
      <p:regular r:id="rId71"/>
      <p:bold r:id="rId72"/>
    </p:embeddedFont>
    <p:embeddedFont>
      <p:font typeface="Open Sans"/>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Zhaoqi L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penSans-regular.fntdata"/><Relationship Id="rId72" Type="http://schemas.openxmlformats.org/officeDocument/2006/relationships/font" Target="fonts/SourceCodePro-bold.fntdata"/><Relationship Id="rId31" Type="http://schemas.openxmlformats.org/officeDocument/2006/relationships/slide" Target="slides/slide26.xml"/><Relationship Id="rId75" Type="http://schemas.openxmlformats.org/officeDocument/2006/relationships/font" Target="fonts/OpenSans-italic.fntdata"/><Relationship Id="rId30" Type="http://schemas.openxmlformats.org/officeDocument/2006/relationships/slide" Target="slides/slide25.xml"/><Relationship Id="rId74" Type="http://schemas.openxmlformats.org/officeDocument/2006/relationships/font" Target="fonts/OpenSans-bold.fntdata"/><Relationship Id="rId33" Type="http://schemas.openxmlformats.org/officeDocument/2006/relationships/slide" Target="slides/slide28.xml"/><Relationship Id="rId32" Type="http://schemas.openxmlformats.org/officeDocument/2006/relationships/slide" Target="slides/slide27.xml"/><Relationship Id="rId76" Type="http://schemas.openxmlformats.org/officeDocument/2006/relationships/font" Target="fonts/OpenSans-bold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SourceCodePro-regular.fntdata"/><Relationship Id="rId70" Type="http://schemas.openxmlformats.org/officeDocument/2006/relationships/font" Target="fonts/Roboto-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Economica-bold.fntdata"/><Relationship Id="rId63" Type="http://schemas.openxmlformats.org/officeDocument/2006/relationships/font" Target="fonts/Economica-regular.fntdata"/><Relationship Id="rId22" Type="http://schemas.openxmlformats.org/officeDocument/2006/relationships/slide" Target="slides/slide17.xml"/><Relationship Id="rId66" Type="http://schemas.openxmlformats.org/officeDocument/2006/relationships/font" Target="fonts/Economica-boldItalic.fntdata"/><Relationship Id="rId21" Type="http://schemas.openxmlformats.org/officeDocument/2006/relationships/slide" Target="slides/slide16.xml"/><Relationship Id="rId65" Type="http://schemas.openxmlformats.org/officeDocument/2006/relationships/font" Target="fonts/Economica-italic.fntdata"/><Relationship Id="rId24" Type="http://schemas.openxmlformats.org/officeDocument/2006/relationships/slide" Target="slides/slide19.xml"/><Relationship Id="rId68" Type="http://schemas.openxmlformats.org/officeDocument/2006/relationships/font" Target="fonts/Roboto-bold.fntdata"/><Relationship Id="rId23" Type="http://schemas.openxmlformats.org/officeDocument/2006/relationships/slide" Target="slides/slide18.xml"/><Relationship Id="rId67" Type="http://schemas.openxmlformats.org/officeDocument/2006/relationships/font" Target="fonts/Roboto-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08-03T01:13:05.117">
    <p:pos x="6000" y="0"/>
    <p:text>try breaking the second line into two separate lines and see if it works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Flowchart"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Introduce IPAM here</a:t>
            </a:r>
          </a:p>
          <a:p>
            <a:pPr lvl="0">
              <a:spcBef>
                <a:spcPts val="0"/>
              </a:spcBef>
              <a:buNone/>
            </a:pPr>
            <a:r>
              <a:rPr lang="en"/>
              <a:t>For people that don’t know us, we belong to the Research in Industrial Projects for Students program and work at UCLA, and our research is co-sponsored by both IPAM and AMD.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rtl="0">
              <a:lnSpc>
                <a:spcPct val="150000"/>
              </a:lnSpc>
              <a:spcBef>
                <a:spcPts val="0"/>
              </a:spcBef>
              <a:spcAft>
                <a:spcPts val="16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Catalina explained why and when to truncate, and now i will talk about how to implement reduced precision. Normally, people use bits with multiples of 2 to represent a number, like 32 bits, 64 bits, or 16 bits. But sometimes if 32 bits is sufficient to train a network, why don’t we try 24 bits, or even 20 bits? This is when arbitrary precision comes into play, where low precision is represented on a continuous scale. </a:t>
            </a:r>
          </a:p>
          <a:p>
            <a:pPr lvl="0">
              <a:spcBef>
                <a:spcPts val="0"/>
              </a:spcBef>
              <a:buNone/>
            </a:pPr>
            <a:r>
              <a:rPr lang="en"/>
              <a:t>Suppose we want to truncate this number, 1.98749995, into 16 bits. First, we will create a 16-bit filter with all 1s for the first 16 bits and all zeros for the next 16 bits. After applying the &amp; operation, the first 16 bits will remain the same, while the last 16 bits will become all zeros. The resulting 1.984375 is the 16 bit representation of the number.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So here we tested different arbitrary precisions on a simple logistic regression example for MNIST. By logistic regression, I just mean the model y = Wx + b. The results are plotted here on the left, with x-axis showing the various bit sizes and y-axis showing the corresponding accuracies. As you can see, arbitrary precisions above 16 bits are able to achieve similar accuracies, but it starts to drop below 16 bits. This turning point is exactly we want to find. We want to determine the smallest amount of bit sizes to use such that the network could just maintain sufficient accuracy.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But logistic regression is way too simple. To test reduced precision on a more complicated case, we decided to apply convolution neural network to the same example. This time the plot shows iterations vs accuracy instead of bitsize. Unlike logistic regression, even with 12 bits CNN can still get to a fair level of accuracy. This means that different networks may be trained with different levels of precisions. But how do we know for any given network, what the required amount of precision will be? Or rather, how do we </a:t>
            </a:r>
            <a:r>
              <a:rPr lang="en"/>
              <a:t>generalize</a:t>
            </a:r>
            <a:r>
              <a:rPr lang="en"/>
              <a:t> our result to different networks?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will start with one simple architecture, change some of the parameters, and then see the new network still works with the new precision. Eventually, we want to see what parameters are more sensitive to reduced precision and what are their relationships?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spcAft>
                <a:spcPts val="1600"/>
              </a:spcAft>
              <a:buNone/>
            </a:pPr>
            <a:r>
              <a:rPr lang="en"/>
              <a:t>The architecture we decided to use is a common network for image processing. It is a convolutional neural network with 2 convolution and pooling layers followed by a dense layer. Then softmax is applied to get the final output. Weights are initialized to be small random numbers. The batch size is 128 and ReLu is our activation function. We chose this network mainly because its fast runtime, so we can easily test more parameters before moving on to more complicated networks. It also supports both MNIST and CIFAR10 that we are going to experiment with. But how do we decide if a network is performing well? We will first look at its final accuracy, and if it converges to a high level we will then look at how fast it converges.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buClr>
                <a:schemeClr val="dk1"/>
              </a:buClr>
              <a:buSzPct val="61111"/>
              <a:buFont typeface="Arial"/>
              <a:buNone/>
            </a:pPr>
            <a:r>
              <a:rPr lang="en" sz="1800">
                <a:solidFill>
                  <a:schemeClr val="dk1"/>
                </a:solidFill>
                <a:latin typeface="Open Sans"/>
                <a:ea typeface="Open Sans"/>
                <a:cs typeface="Open Sans"/>
                <a:sym typeface="Open Sans"/>
              </a:rPr>
              <a:t>We explored the following parameters to see its accuracy and convergence speed on our neural network</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1" marL="914400" rtl="0">
              <a:lnSpc>
                <a:spcPct val="150000"/>
              </a:lnSpc>
              <a:spcBef>
                <a:spcPts val="0"/>
              </a:spcBef>
              <a:spcAft>
                <a:spcPts val="1600"/>
              </a:spcAft>
              <a:buClr>
                <a:schemeClr val="dk1"/>
              </a:buClr>
              <a:buFont typeface="Open Sans"/>
            </a:pPr>
            <a:r>
              <a:rPr lang="en" sz="1400">
                <a:solidFill>
                  <a:schemeClr val="dk1"/>
                </a:solidFill>
                <a:latin typeface="Open Sans"/>
                <a:ea typeface="Open Sans"/>
                <a:cs typeface="Open Sans"/>
                <a:sym typeface="Open Sans"/>
              </a:rPr>
              <a:t>Unbiased rounding scheme : if we truncate we always have numbers that are smaller</a:t>
            </a:r>
          </a:p>
          <a:p>
            <a:pPr indent="-317500" lvl="1" marL="914400" rtl="0">
              <a:lnSpc>
                <a:spcPct val="150000"/>
              </a:lnSpc>
              <a:spcBef>
                <a:spcPts val="0"/>
              </a:spcBef>
              <a:spcAft>
                <a:spcPts val="1600"/>
              </a:spcAft>
              <a:buClr>
                <a:schemeClr val="dk1"/>
              </a:buClr>
              <a:buSzPct val="100000"/>
              <a:buFont typeface="Open Sans"/>
            </a:pPr>
            <a:r>
              <a:rPr lang="en" sz="1400">
                <a:solidFill>
                  <a:schemeClr val="dk1"/>
                </a:solidFill>
                <a:latin typeface="Open Sans"/>
                <a:ea typeface="Open Sans"/>
                <a:cs typeface="Open Sans"/>
                <a:sym typeface="Open Sans"/>
              </a:rPr>
              <a:t>But SR, since sometimes you round up/down, the average truncation error is zero</a:t>
            </a:r>
          </a:p>
          <a:p>
            <a:pPr indent="-317500" lvl="1" marL="914400" rtl="0">
              <a:lnSpc>
                <a:spcPct val="150000"/>
              </a:lnSpc>
              <a:spcBef>
                <a:spcPts val="0"/>
              </a:spcBef>
              <a:spcAft>
                <a:spcPts val="1600"/>
              </a:spcAft>
              <a:buClr>
                <a:schemeClr val="dk1"/>
              </a:buClr>
              <a:buSzPct val="100000"/>
              <a:buFont typeface="Open Sans"/>
            </a:pPr>
            <a:r>
              <a:t/>
            </a:r>
            <a:endParaRPr sz="1400">
              <a:solidFill>
                <a:schemeClr val="dk1"/>
              </a:solidFill>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50 iterations, using float32, this happens for some batch sizes but not others</a:t>
            </a:r>
          </a:p>
          <a:p>
            <a:pPr lvl="0">
              <a:spcBef>
                <a:spcPts val="0"/>
              </a:spcBef>
              <a:buNone/>
            </a:pPr>
            <a:r>
              <a:rPr lang="en"/>
              <a:t>Something to look into in future weeks?</a:t>
            </a:r>
          </a:p>
          <a:p>
            <a:pPr lvl="0">
              <a:spcBef>
                <a:spcPts val="0"/>
              </a:spcBef>
              <a:buNone/>
            </a:pPr>
            <a:r>
              <a:t/>
            </a:r>
            <a:endParaRPr/>
          </a:p>
          <a:p>
            <a:pPr lvl="0">
              <a:spcBef>
                <a:spcPts val="0"/>
              </a:spcBef>
              <a:buNone/>
            </a:pPr>
            <a:r>
              <a:rPr lang="en"/>
              <a:t>Sometimes SR works/converges and sometimes never</a:t>
            </a:r>
          </a:p>
          <a:p>
            <a:pPr lvl="0">
              <a:spcBef>
                <a:spcPts val="0"/>
              </a:spcBef>
              <a:buNone/>
            </a:pPr>
            <a:r>
              <a:rPr lang="en"/>
              <a:t>Look into why sometimes it works</a:t>
            </a:r>
          </a:p>
          <a:p>
            <a:pPr lvl="0">
              <a:spcBef>
                <a:spcPts val="0"/>
              </a:spcBef>
              <a:buNone/>
            </a:pPr>
            <a:r>
              <a:rPr lang="en"/>
              <a:t>Might be caused by the random weight which was not fixed</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Level of accuracy doesn’t change - hypo: learning rate too large</a:t>
            </a:r>
          </a:p>
          <a:p>
            <a:pPr lvl="0">
              <a:spcBef>
                <a:spcPts val="0"/>
              </a:spcBef>
              <a:buNone/>
            </a:pPr>
            <a:r>
              <a:rPr lang="en"/>
              <a:t>How quickly it converges does</a:t>
            </a:r>
          </a:p>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Fun experience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rtl="0">
              <a:lnSpc>
                <a:spcPct val="100000"/>
              </a:lnSpc>
              <a:spcBef>
                <a:spcPts val="0"/>
              </a:spcBef>
              <a:spcAft>
                <a:spcPts val="1600"/>
              </a:spcAft>
              <a:buNone/>
            </a:pPr>
            <a:r>
              <a:rPr lang="en" sz="1200">
                <a:solidFill>
                  <a:srgbClr val="222222"/>
                </a:solidFill>
                <a:highlight>
                  <a:srgbClr val="FFFFFF"/>
                </a:highlight>
              </a:rPr>
              <a:t>We will show using the following plots to show that </a:t>
            </a:r>
          </a:p>
          <a:p>
            <a:pPr indent="0" lvl="0" marL="0" rtl="0">
              <a:lnSpc>
                <a:spcPct val="100000"/>
              </a:lnSpc>
              <a:spcBef>
                <a:spcPts val="0"/>
              </a:spcBef>
              <a:spcAft>
                <a:spcPts val="1600"/>
              </a:spcAft>
              <a:buNone/>
            </a:pPr>
            <a:r>
              <a:rPr lang="en" sz="1200">
                <a:solidFill>
                  <a:srgbClr val="222222"/>
                </a:solidFill>
                <a:highlight>
                  <a:srgbClr val="FFFFFF"/>
                </a:highlight>
              </a:rPr>
              <a:t>Another very important parameter which we investigated the number of layer, here we specifically discuss the number of dense layers. Dense layers allow us to effectively control confounding parameters such as filter size and pooling size and made our results much more reliable.we attempted one to five dense layers, with a uniform 100 units per dense layer. The results show that …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Here we see that though 1-4 dense layers all converge, the higher # of dense layers, the lower the accuracy. And for five layers, it does not converge at all. However, when we increase the bit size by just two, not only did five layer converges, but it achieves very decent result regardless of the fluctuations when approaching convergence.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Here we see that though 1-4 dense layers all converge, the higher # of dense layers, the lower the accuracy. And for five layers, it does not converge at all. However, when we increase the bit size by just two, not only did five layer converges, but it achieves very decent result regardless of the fluctuations when approaching convergence.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These show that the number of bit size significantly contributes the convergence behavior of neural network when number of layers increase. This is especially applicable to deep learning since the main idea is to have a large number of layers.</a:t>
            </a:r>
          </a:p>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lnSpc>
                <a:spcPct val="150000"/>
              </a:lnSpc>
              <a:spcBef>
                <a:spcPts val="0"/>
              </a:spcBef>
              <a:spcAft>
                <a:spcPts val="1600"/>
              </a:spcAft>
              <a:buClr>
                <a:schemeClr val="dk1"/>
              </a:buClr>
              <a:buSzPct val="100000"/>
              <a:buFont typeface="Open Sans"/>
            </a:pPr>
            <a:r>
              <a:rPr lang="en" sz="1800">
                <a:solidFill>
                  <a:schemeClr val="dk1"/>
                </a:solidFill>
                <a:latin typeface="Open Sans"/>
                <a:ea typeface="Open Sans"/>
                <a:cs typeface="Open Sans"/>
                <a:sym typeface="Open Sans"/>
              </a:rPr>
              <a:t>More dense unit more memory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This show that there is a random behavior between num of bit sizes and the optimal num of dense unit to achieve the best performance. This could be very significant in the future as the most optimal point may not require the highest num of dense unit when in low precision. There is a </a:t>
            </a:r>
            <a:r>
              <a:rPr lang="en"/>
              <a:t>possibility</a:t>
            </a:r>
            <a:r>
              <a:rPr lang="en"/>
              <a:t> to optimize the two in order to achieve some great yet much more memory efficient implementation.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rgbClr val="FF0000"/>
                </a:solidFill>
              </a:rPr>
              <a:t>Solves the question: why do we care about reduced prec</a:t>
            </a:r>
            <a:r>
              <a:rPr lang="en">
                <a:solidFill>
                  <a:srgbClr val="FF0000"/>
                </a:solidFill>
                <a:latin typeface="Open Sans"/>
                <a:ea typeface="Open Sans"/>
                <a:cs typeface="Open Sans"/>
                <a:sym typeface="Open Sans"/>
              </a:rPr>
              <a:t>ision? </a:t>
            </a:r>
            <a:r>
              <a:rPr lang="en">
                <a:solidFill>
                  <a:schemeClr val="dk1"/>
                </a:solidFill>
                <a:latin typeface="Open Sans"/>
                <a:ea typeface="Open Sans"/>
                <a:cs typeface="Open Sans"/>
                <a:sym typeface="Open Sans"/>
              </a:rPr>
              <a:t>THIS SLIDE SHOULD SOLVE THE QUESTION: WHY REDUCED PRECISION IS USEFUL?</a:t>
            </a:r>
          </a:p>
          <a:p>
            <a:pPr lvl="0">
              <a:spcBef>
                <a:spcPts val="0"/>
              </a:spcBef>
              <a:buClr>
                <a:schemeClr val="dk1"/>
              </a:buClr>
              <a:buSzPct val="100000"/>
              <a:buFont typeface="Arial"/>
              <a:buNone/>
            </a:pPr>
            <a:r>
              <a:t/>
            </a:r>
            <a:endParaRPr>
              <a:solidFill>
                <a:schemeClr val="dk1"/>
              </a:solidFill>
              <a:latin typeface="Open Sans"/>
              <a:ea typeface="Open Sans"/>
              <a:cs typeface="Open Sans"/>
              <a:sym typeface="Open Sans"/>
            </a:endParaRPr>
          </a:p>
          <a:p>
            <a:pPr lvl="0">
              <a:spcBef>
                <a:spcPts val="0"/>
              </a:spcBef>
              <a:buClr>
                <a:schemeClr val="dk1"/>
              </a:buClr>
              <a:buSzPct val="100000"/>
              <a:buFont typeface="Arial"/>
              <a:buNone/>
            </a:pPr>
            <a:r>
              <a:rPr lang="en">
                <a:solidFill>
                  <a:schemeClr val="dk1"/>
                </a:solidFill>
                <a:latin typeface="Open Sans"/>
                <a:ea typeface="Open Sans"/>
                <a:cs typeface="Open Sans"/>
                <a:sym typeface="Open Sans"/>
              </a:rPr>
              <a:t>Note: compute-bound: the time for it to complete a task is determined principally by the speed of the CPU. This is what Nick mentioned in an email pre-midterm presentations</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rPr lang="en">
                <a:solidFill>
                  <a:schemeClr val="dk1"/>
                </a:solidFill>
              </a:rPr>
              <a:t>Reduce precision -&gt; reduce data needs to be stored</a:t>
            </a:r>
          </a:p>
          <a:p>
            <a:pPr lvl="0" rtl="0">
              <a:spcBef>
                <a:spcPts val="0"/>
              </a:spcBef>
              <a:buClr>
                <a:schemeClr val="dk1"/>
              </a:buClr>
              <a:buSzPct val="100000"/>
              <a:buFont typeface="Arial"/>
              <a:buNone/>
            </a:pPr>
            <a:r>
              <a:rPr lang="en">
                <a:solidFill>
                  <a:schemeClr val="dk1"/>
                </a:solidFill>
              </a:rPr>
              <a:t>- For mobile devices, which have limited amount of memory, by reducing data we can store more info</a:t>
            </a:r>
          </a:p>
          <a:p>
            <a:pPr lvl="0">
              <a:spcBef>
                <a:spcPts val="0"/>
              </a:spcBef>
              <a:buClr>
                <a:schemeClr val="dk1"/>
              </a:buClr>
              <a:buSzPct val="100000"/>
              <a:buFont typeface="Arial"/>
              <a:buNone/>
            </a:pPr>
            <a:r>
              <a:rPr lang="en">
                <a:solidFill>
                  <a:schemeClr val="dk1"/>
                </a:solidFill>
              </a:rPr>
              <a:t>- For GPU, we can reduce the amount of data transferring between machines, thus good for performing small tasks in parallel</a:t>
            </a:r>
          </a:p>
          <a:p>
            <a:pPr lvl="0">
              <a:spcBef>
                <a:spcPts val="0"/>
              </a:spcBef>
              <a:buClr>
                <a:schemeClr val="dk1"/>
              </a:buClr>
              <a:buSzPct val="100000"/>
              <a:buFont typeface="Arial"/>
              <a:buNone/>
            </a:pPr>
            <a:r>
              <a:rPr lang="en">
                <a:solidFill>
                  <a:schemeClr val="dk1"/>
                </a:solidFill>
              </a:rPr>
              <a:t>- For distributed algorithms, where many machines interact with parameter server, less precision means that less bits to be transferred between machines - fast the alg</a:t>
            </a:r>
          </a:p>
          <a:p>
            <a:pPr lvl="0" rtl="0">
              <a:spcBef>
                <a:spcPts val="0"/>
              </a:spcBef>
              <a:buClr>
                <a:schemeClr val="dk1"/>
              </a:buClr>
              <a:buSzPct val="100000"/>
              <a:buFont typeface="Arial"/>
              <a:buNone/>
            </a:pPr>
            <a:r>
              <a:t/>
            </a:r>
            <a:endParaRPr>
              <a:solidFill>
                <a:schemeClr val="dk1"/>
              </a:solidFill>
            </a:endParaRPr>
          </a:p>
          <a:p>
            <a:pPr lvl="0">
              <a:spcBef>
                <a:spcPts val="0"/>
              </a:spcBef>
              <a:buNone/>
            </a:pPr>
            <a:r>
              <a:rPr lang="en">
                <a:solidFill>
                  <a:schemeClr val="dk1"/>
                </a:solidFill>
              </a:rPr>
              <a:t>DL: multiple machine runs on the same network -&gt; needs communication -&gt;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spcAft>
                <a:spcPts val="1600"/>
              </a:spcAft>
              <a:buNone/>
            </a:pPr>
            <a:r>
              <a:rPr lang="en">
                <a:solidFill>
                  <a:schemeClr val="dk1"/>
                </a:solidFill>
                <a:latin typeface="Open Sans"/>
                <a:ea typeface="Open Sans"/>
                <a:cs typeface="Open Sans"/>
                <a:sym typeface="Open Sans"/>
              </a:rPr>
              <a:t>80% uniform only converge up to 80</a:t>
            </a:r>
          </a:p>
          <a:p>
            <a:pPr lvl="0" rtl="0">
              <a:lnSpc>
                <a:spcPct val="150000"/>
              </a:lnSpc>
              <a:spcBef>
                <a:spcPts val="0"/>
              </a:spcBef>
              <a:spcAft>
                <a:spcPts val="1600"/>
              </a:spcAft>
              <a:buNone/>
            </a:pPr>
            <a:r>
              <a:rPr lang="en">
                <a:solidFill>
                  <a:schemeClr val="dk1"/>
                </a:solidFill>
                <a:latin typeface="Open Sans"/>
                <a:ea typeface="Open Sans"/>
                <a:cs typeface="Open Sans"/>
                <a:sym typeface="Open Sans"/>
              </a:rPr>
              <a:t>Recall we consider 95 is good, so this is not working</a:t>
            </a:r>
          </a:p>
          <a:p>
            <a:pPr lvl="0" rtl="0">
              <a:lnSpc>
                <a:spcPct val="150000"/>
              </a:lnSpc>
              <a:spcBef>
                <a:spcPts val="0"/>
              </a:spcBef>
              <a:spcAft>
                <a:spcPts val="1600"/>
              </a:spcAft>
              <a:buNone/>
            </a:pPr>
            <a:r>
              <a:rPr lang="en">
                <a:solidFill>
                  <a:schemeClr val="dk1"/>
                </a:solidFill>
                <a:latin typeface="Open Sans"/>
                <a:ea typeface="Open Sans"/>
                <a:cs typeface="Open Sans"/>
                <a:sym typeface="Open Sans"/>
              </a:rPr>
              <a:t>So why?</a:t>
            </a:r>
          </a:p>
          <a:p>
            <a:pPr lvl="0" rtl="0">
              <a:lnSpc>
                <a:spcPct val="150000"/>
              </a:lnSpc>
              <a:spcBef>
                <a:spcPts val="0"/>
              </a:spcBef>
              <a:spcAft>
                <a:spcPts val="1600"/>
              </a:spcAft>
              <a:buNone/>
            </a:pPr>
            <a:r>
              <a:rPr lang="en">
                <a:solidFill>
                  <a:schemeClr val="dk1"/>
                </a:solidFill>
                <a:latin typeface="Open Sans"/>
                <a:ea typeface="Open Sans"/>
                <a:cs typeface="Open Sans"/>
                <a:sym typeface="Open Sans"/>
              </a:rPr>
              <a:t>Reason is uniform gives a lot of symmetry to each neurons  so during training process each neuron learn similar things</a:t>
            </a:r>
          </a:p>
          <a:p>
            <a:pPr lvl="0" rtl="0">
              <a:lnSpc>
                <a:spcPct val="150000"/>
              </a:lnSpc>
              <a:spcBef>
                <a:spcPts val="0"/>
              </a:spcBef>
              <a:spcAft>
                <a:spcPts val="1600"/>
              </a:spcAft>
              <a:buNone/>
            </a:pPr>
            <a:r>
              <a:rPr lang="en">
                <a:solidFill>
                  <a:schemeClr val="dk1"/>
                </a:solidFill>
                <a:latin typeface="Open Sans"/>
                <a:ea typeface="Open Sans"/>
                <a:cs typeface="Open Sans"/>
                <a:sym typeface="Open Sans"/>
              </a:rPr>
              <a:t>So we use random</a:t>
            </a:r>
          </a:p>
          <a:p>
            <a:pPr lvl="0" rtl="0">
              <a:lnSpc>
                <a:spcPct val="150000"/>
              </a:lnSpc>
              <a:spcBef>
                <a:spcPts val="0"/>
              </a:spcBef>
              <a:spcAft>
                <a:spcPts val="1600"/>
              </a:spcAft>
              <a:buNone/>
            </a:pPr>
            <a:r>
              <a:rPr lang="en">
                <a:solidFill>
                  <a:schemeClr val="dk1"/>
                </a:solidFill>
                <a:latin typeface="Open Sans"/>
                <a:ea typeface="Open Sans"/>
                <a:cs typeface="Open Sans"/>
                <a:sym typeface="Open Sans"/>
              </a:rPr>
              <a:t>In terms of both training accuracy and time</a:t>
            </a:r>
          </a:p>
          <a:p>
            <a:pPr lvl="0" rtl="0">
              <a:lnSpc>
                <a:spcPct val="150000"/>
              </a:lnSpc>
              <a:spcBef>
                <a:spcPts val="0"/>
              </a:spcBef>
              <a:spcAft>
                <a:spcPts val="1600"/>
              </a:spcAft>
              <a:buNone/>
            </a:pPr>
            <a:r>
              <a:t/>
            </a:r>
            <a:endParaRPr>
              <a:solidFill>
                <a:schemeClr val="dk1"/>
              </a:solidFill>
              <a:latin typeface="Open Sans"/>
              <a:ea typeface="Open Sans"/>
              <a:cs typeface="Open Sans"/>
              <a:sym typeface="Open Sans"/>
            </a:endParaRPr>
          </a:p>
          <a:p>
            <a:pPr lvl="0" rtl="0">
              <a:lnSpc>
                <a:spcPct val="150000"/>
              </a:lnSpc>
              <a:spcBef>
                <a:spcPts val="0"/>
              </a:spcBef>
              <a:spcAft>
                <a:spcPts val="1600"/>
              </a:spcAft>
              <a:buNone/>
            </a:pPr>
            <a:r>
              <a:t/>
            </a:r>
            <a:endParaRPr>
              <a:solidFill>
                <a:schemeClr val="dk1"/>
              </a:solidFill>
              <a:latin typeface="Open Sans"/>
              <a:ea typeface="Open Sans"/>
              <a:cs typeface="Open Sans"/>
              <a:sym typeface="Open Sans"/>
            </a:endParaRPr>
          </a:p>
          <a:p>
            <a:pPr lvl="0" rtl="0">
              <a:lnSpc>
                <a:spcPct val="150000"/>
              </a:lnSpc>
              <a:spcBef>
                <a:spcPts val="0"/>
              </a:spcBef>
              <a:spcAft>
                <a:spcPts val="1600"/>
              </a:spcAft>
              <a:buNone/>
            </a:pPr>
            <a:r>
              <a:t/>
            </a:r>
            <a:endParaRPr>
              <a:solidFill>
                <a:schemeClr val="dk1"/>
              </a:solidFill>
              <a:latin typeface="Open Sans"/>
              <a:ea typeface="Open Sans"/>
              <a:cs typeface="Open Sans"/>
              <a:sym typeface="Open Sans"/>
            </a:endParaRPr>
          </a:p>
          <a:p>
            <a:pPr lvl="0" rtl="0">
              <a:lnSpc>
                <a:spcPct val="150000"/>
              </a:lnSpc>
              <a:spcBef>
                <a:spcPts val="0"/>
              </a:spcBef>
              <a:spcAft>
                <a:spcPts val="1600"/>
              </a:spcAft>
              <a:buNone/>
            </a:pPr>
            <a:r>
              <a:t/>
            </a:r>
            <a:endParaRPr>
              <a:solidFill>
                <a:schemeClr val="dk1"/>
              </a:solidFill>
              <a:latin typeface="Open Sans"/>
              <a:ea typeface="Open Sans"/>
              <a:cs typeface="Open Sans"/>
              <a:sym typeface="Open Sans"/>
            </a:endParaRPr>
          </a:p>
          <a:p>
            <a:pPr lvl="0" rtl="0">
              <a:lnSpc>
                <a:spcPct val="150000"/>
              </a:lnSpc>
              <a:spcBef>
                <a:spcPts val="0"/>
              </a:spcBef>
              <a:spcAft>
                <a:spcPts val="1600"/>
              </a:spcAft>
              <a:buNone/>
            </a:pPr>
            <a:r>
              <a:rPr lang="en">
                <a:solidFill>
                  <a:schemeClr val="dk1"/>
                </a:solidFill>
                <a:latin typeface="Open Sans"/>
                <a:ea typeface="Open Sans"/>
                <a:cs typeface="Open Sans"/>
                <a:sym typeface="Open Sans"/>
              </a:rPr>
              <a:t>t is known that weight init … accuracy, so we wanna test if it’s sensitive to reduced precision.</a:t>
            </a:r>
          </a:p>
          <a:p>
            <a:pPr lvl="0" rtl="0">
              <a:lnSpc>
                <a:spcPct val="150000"/>
              </a:lnSpc>
              <a:spcBef>
                <a:spcPts val="0"/>
              </a:spcBef>
              <a:spcAft>
                <a:spcPts val="1600"/>
              </a:spcAft>
              <a:buNone/>
            </a:pPr>
            <a:r>
              <a:rPr lang="en">
                <a:solidFill>
                  <a:schemeClr val="dk1"/>
                </a:solidFill>
                <a:latin typeface="Open Sans"/>
                <a:ea typeface="Open Sans"/>
                <a:cs typeface="Open Sans"/>
                <a:sym typeface="Open Sans"/>
              </a:rPr>
              <a:t>Not good - 95% good accuracy</a:t>
            </a:r>
          </a:p>
          <a:p>
            <a:pPr lvl="0" rtl="0">
              <a:lnSpc>
                <a:spcPct val="150000"/>
              </a:lnSpc>
              <a:spcBef>
                <a:spcPts val="0"/>
              </a:spcBef>
              <a:spcAft>
                <a:spcPts val="1600"/>
              </a:spcAft>
              <a:buNone/>
            </a:pPr>
            <a:r>
              <a:rPr lang="en">
                <a:solidFill>
                  <a:schemeClr val="dk1"/>
                </a:solidFill>
                <a:latin typeface="Open Sans"/>
                <a:ea typeface="Open Sans"/>
                <a:cs typeface="Open Sans"/>
                <a:sym typeface="Open Sans"/>
              </a:rPr>
              <a:t>Small perturbation can cause decrease in accuracy, and a longer time to train</a:t>
            </a:r>
          </a:p>
          <a:p>
            <a:pPr lvl="0" rtl="0">
              <a:lnSpc>
                <a:spcPct val="150000"/>
              </a:lnSpc>
              <a:spcBef>
                <a:spcPts val="0"/>
              </a:spcBef>
              <a:spcAft>
                <a:spcPts val="1600"/>
              </a:spcAft>
              <a:buNone/>
            </a:pPr>
            <a:r>
              <a:rPr lang="en">
                <a:solidFill>
                  <a:schemeClr val="dk1"/>
                </a:solidFill>
                <a:latin typeface="Open Sans"/>
                <a:ea typeface="Open Sans"/>
                <a:cs typeface="Open Sans"/>
                <a:sym typeface="Open Sans"/>
              </a:rPr>
              <a:t>CNN sensitive to inputs - SCARY! Because when we reduce precision, we are actually perturbing the initial weight by truncating the numbers down a little bit,  and thus reduced precision will thus have an impact</a:t>
            </a:r>
          </a:p>
          <a:p>
            <a:pPr lvl="0" rtl="0">
              <a:lnSpc>
                <a:spcPct val="150000"/>
              </a:lnSpc>
              <a:spcBef>
                <a:spcPts val="0"/>
              </a:spcBef>
              <a:spcAft>
                <a:spcPts val="1600"/>
              </a:spcAft>
              <a:buNone/>
            </a:pPr>
            <a:r>
              <a:t/>
            </a:r>
            <a:endParaRPr>
              <a:solidFill>
                <a:schemeClr val="dk1"/>
              </a:solidFill>
              <a:latin typeface="Open Sans"/>
              <a:ea typeface="Open Sans"/>
              <a:cs typeface="Open Sans"/>
              <a:sym typeface="Open Sans"/>
            </a:endParaRPr>
          </a:p>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Use default setting - 2 conv. 1 dense</a:t>
            </a:r>
          </a:p>
          <a:p>
            <a:pPr lvl="0">
              <a:spcBef>
                <a:spcPts val="0"/>
              </a:spcBef>
              <a:buNone/>
            </a:pPr>
            <a:r>
              <a:rPr lang="en"/>
              <a:t>Everything does converge - 0.004-0.008 converges slower &amp; fluctuation</a:t>
            </a:r>
          </a:p>
          <a:p>
            <a:pPr lvl="0">
              <a:spcBef>
                <a:spcPts val="0"/>
              </a:spcBef>
              <a:buNone/>
            </a:pPr>
            <a:r>
              <a:rPr lang="en"/>
              <a:t>Is sensitive to the input, while test results on a more complex dataset (like Cifar-10) will demonstrate more significance (say, if it converges at all)</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So we’ve explained lots of params. As a recap,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Now that we’ve had those results for training accuracy, we’d like to have some theoretical investigation of the accumulation error.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69850" lvl="0" marL="0" rtl="0">
              <a:lnSpc>
                <a:spcPct val="100000"/>
              </a:lnSpc>
              <a:spcBef>
                <a:spcPts val="0"/>
              </a:spcBef>
              <a:spcAft>
                <a:spcPts val="0"/>
              </a:spcAft>
              <a:buClr>
                <a:schemeClr val="dk1"/>
              </a:buClr>
              <a:buSzPct val="100000"/>
              <a:buFont typeface="Arial"/>
              <a:buNone/>
            </a:pPr>
            <a:r>
              <a:rPr lang="en">
                <a:solidFill>
                  <a:schemeClr val="dk1"/>
                </a:solidFill>
                <a:latin typeface="Open Sans"/>
                <a:ea typeface="Open Sans"/>
                <a:cs typeface="Open Sans"/>
                <a:sym typeface="Open Sans"/>
              </a:rPr>
              <a:t>Use a discretized version, which is what’s implemented in the computer. </a:t>
            </a:r>
          </a:p>
          <a:p>
            <a:pPr indent="-69850" lvl="0" marL="0" rtl="0">
              <a:lnSpc>
                <a:spcPct val="100000"/>
              </a:lnSpc>
              <a:spcBef>
                <a:spcPts val="0"/>
              </a:spcBef>
              <a:spcAft>
                <a:spcPts val="0"/>
              </a:spcAft>
              <a:buClr>
                <a:schemeClr val="dk1"/>
              </a:buClr>
              <a:buSzPct val="100000"/>
              <a:buFont typeface="Arial"/>
              <a:buNone/>
            </a:pPr>
            <a:r>
              <a:rPr lang="en">
                <a:solidFill>
                  <a:schemeClr val="dk1"/>
                </a:solidFill>
                <a:latin typeface="Open Sans"/>
                <a:ea typeface="Open Sans"/>
                <a:cs typeface="Open Sans"/>
                <a:sym typeface="Open Sans"/>
              </a:rPr>
              <a:t>The order of I is the same as that of W</a:t>
            </a:r>
          </a:p>
          <a:p>
            <a:pPr indent="-69850" lvl="0" marL="0" rtl="0">
              <a:lnSpc>
                <a:spcPct val="100000"/>
              </a:lnSpc>
              <a:spcBef>
                <a:spcPts val="0"/>
              </a:spcBef>
              <a:spcAft>
                <a:spcPts val="0"/>
              </a:spcAft>
              <a:buClr>
                <a:schemeClr val="dk1"/>
              </a:buClr>
              <a:buSzPct val="100000"/>
              <a:buFont typeface="Arial"/>
              <a:buNone/>
            </a:pPr>
            <a:r>
              <a:rPr lang="en">
                <a:solidFill>
                  <a:schemeClr val="dk1"/>
                </a:solidFill>
                <a:latin typeface="Open Sans"/>
                <a:ea typeface="Open Sans"/>
                <a:cs typeface="Open Sans"/>
                <a:sym typeface="Open Sans"/>
              </a:rPr>
              <a:t>\varepsilon: representation of the round-off error</a:t>
            </a:r>
          </a:p>
          <a:p>
            <a:pPr indent="-69850" lvl="0" marL="0" rtl="0">
              <a:lnSpc>
                <a:spcPct val="100000"/>
              </a:lnSpc>
              <a:spcBef>
                <a:spcPts val="0"/>
              </a:spcBef>
              <a:spcAft>
                <a:spcPts val="1600"/>
              </a:spcAft>
              <a:buClr>
                <a:schemeClr val="dk1"/>
              </a:buClr>
              <a:buSzPct val="100000"/>
              <a:buFont typeface="Arial"/>
              <a:buNone/>
            </a:pPr>
            <a:r>
              <a:rPr lang="en">
                <a:solidFill>
                  <a:schemeClr val="dk1"/>
                </a:solidFill>
                <a:latin typeface="Open Sans"/>
                <a:ea typeface="Open Sans"/>
                <a:cs typeface="Open Sans"/>
                <a:sym typeface="Open Sans"/>
              </a:rPr>
              <a:t>since truncation always rounds down, the approximation is less than the true value, which is why we put “-” sign in this equation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Conclusion: scales with dimensions of weight matrices</a:t>
            </a:r>
          </a:p>
          <a:p>
            <a:pPr lvl="0">
              <a:spcBef>
                <a:spcPts val="0"/>
              </a:spcBef>
              <a:buNone/>
            </a:pPr>
            <a:r>
              <a:rPr lang="en"/>
              <a:t>Not scaling with # layers based on preliminary analysis -&gt; interesting and counter-intuitive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200000"/>
              </a:lnSpc>
              <a:spcBef>
                <a:spcPts val="0"/>
              </a:spcBef>
              <a:spcAft>
                <a:spcPts val="0"/>
              </a:spcAft>
              <a:buNone/>
            </a:pPr>
            <a:r>
              <a:rPr lang="en" sz="1000">
                <a:solidFill>
                  <a:schemeClr val="dk1"/>
                </a:solidFill>
                <a:latin typeface="Open Sans"/>
                <a:ea typeface="Open Sans"/>
                <a:cs typeface="Open Sans"/>
                <a:sym typeface="Open Sans"/>
              </a:rPr>
              <a:t>Per-layer reduced precision error tolerance (Judd, et al. 2016)</a:t>
            </a:r>
          </a:p>
          <a:p>
            <a:pPr lvl="0" rtl="0">
              <a:lnSpc>
                <a:spcPct val="200000"/>
              </a:lnSpc>
              <a:spcBef>
                <a:spcPts val="0"/>
              </a:spcBef>
              <a:spcAft>
                <a:spcPts val="0"/>
              </a:spcAft>
              <a:buNone/>
            </a:pPr>
            <a:r>
              <a:rPr lang="en" sz="1000">
                <a:solidFill>
                  <a:schemeClr val="dk1"/>
                </a:solidFill>
                <a:latin typeface="Open Sans"/>
                <a:ea typeface="Open Sans"/>
                <a:cs typeface="Open Sans"/>
                <a:sym typeface="Open Sans"/>
              </a:rPr>
              <a:t>Add results of each paper</a:t>
            </a:r>
          </a:p>
          <a:p>
            <a:pPr lvl="0">
              <a:spcBef>
                <a:spcPts val="0"/>
              </a:spcBef>
              <a:buNone/>
            </a:pPr>
            <a:r>
              <a:rPr lang="en" sz="1000"/>
              <a:t>Gupta: Deep Learning with Limited Numerical Precision</a:t>
            </a:r>
          </a:p>
          <a:p>
            <a:pPr indent="-292100" lvl="0" marL="457200" rtl="0">
              <a:spcBef>
                <a:spcPts val="0"/>
              </a:spcBef>
              <a:buSzPct val="100000"/>
              <a:buChar char="-"/>
            </a:pPr>
            <a:r>
              <a:rPr lang="en" sz="1000"/>
              <a:t>Use stochastic rounding</a:t>
            </a:r>
          </a:p>
          <a:p>
            <a:pPr indent="-292100" lvl="0" marL="457200" rtl="0">
              <a:spcBef>
                <a:spcPts val="0"/>
              </a:spcBef>
              <a:buSzPct val="100000"/>
              <a:buChar char="-"/>
            </a:pPr>
            <a:r>
              <a:rPr lang="en" sz="1000"/>
              <a:t>MNIST and CIFAR10</a:t>
            </a:r>
          </a:p>
          <a:p>
            <a:pPr lvl="0" rtl="0">
              <a:spcBef>
                <a:spcPts val="0"/>
              </a:spcBef>
              <a:buNone/>
            </a:pPr>
            <a:r>
              <a:t/>
            </a:r>
            <a:endParaRPr sz="1000"/>
          </a:p>
          <a:p>
            <a:pPr lvl="0">
              <a:spcBef>
                <a:spcPts val="0"/>
              </a:spcBef>
              <a:buNone/>
            </a:pPr>
            <a:r>
              <a:t/>
            </a:r>
            <a:endParaRPr sz="10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Backpropagation</a:t>
            </a:r>
            <a:r>
              <a:rPr lang="en"/>
              <a:t> is used during training process, and it serves to update the weights. </a:t>
            </a:r>
          </a:p>
          <a:p>
            <a:pPr lvl="0">
              <a:spcBef>
                <a:spcPts val="0"/>
              </a:spcBef>
              <a:buNone/>
            </a:pPr>
            <a:r>
              <a:rPr lang="en"/>
              <a:t>Requires computing the gradient of cost function wrt each weight, and bias variable -&gt; makes it more complicated</a:t>
            </a:r>
          </a:p>
          <a:p>
            <a:pPr lvl="0">
              <a:spcBef>
                <a:spcPts val="0"/>
              </a:spcBef>
              <a:buNone/>
            </a:pPr>
            <a:r>
              <a:rPr lang="en"/>
              <a:t>To compute the gradient of the cost function wrt weight in previous layers, we use chain rule to get these grads</a:t>
            </a:r>
          </a:p>
          <a:p>
            <a:pPr lvl="0">
              <a:spcBef>
                <a:spcPts val="0"/>
              </a:spcBef>
              <a:buNone/>
            </a:pPr>
            <a:r>
              <a:rPr lang="en"/>
              <a:t>As for analysis, use similar methods like set an \eps and see how it accumulates with ops</a:t>
            </a:r>
          </a:p>
          <a:p>
            <a:pPr lvl="0">
              <a:spcBef>
                <a:spcPts val="0"/>
              </a:spcBef>
              <a:buNone/>
            </a:pPr>
            <a:r>
              <a:t/>
            </a:r>
            <a:endParaRPr/>
          </a:p>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reason why we see back propagation causes the error might be that it’s “</a:t>
            </a:r>
            <a:r>
              <a:rPr b="1" lang="en" sz="1050">
                <a:solidFill>
                  <a:srgbClr val="222222"/>
                </a:solidFill>
                <a:highlight>
                  <a:srgbClr val="FFFFFF"/>
                </a:highlight>
              </a:rPr>
              <a:t>the straw that broke the camel's back”.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Say, analyze the error bound for rounding methods, or even for stochastic rounding methods, which is more commonly implemented in recent neural networks</a:t>
            </a:r>
          </a:p>
          <a:p>
            <a:pPr lvl="0" rtl="0">
              <a:spcBef>
                <a:spcPts val="0"/>
              </a:spcBef>
              <a:buNone/>
            </a:pPr>
            <a:r>
              <a:rPr lang="en"/>
              <a:t>Lots of our conclusions are based on MNIST or Cifar-10, which are relatively simple networks; and our neural network architecture has only two conv layers and one dense layer; will be good to test more complex datasets &amp; nnets</a:t>
            </a:r>
          </a:p>
          <a:p>
            <a:pPr lvl="0" rtl="0">
              <a:spcBef>
                <a:spcPts val="0"/>
              </a:spcBef>
              <a:buNone/>
            </a:pPr>
            <a:r>
              <a:rPr lang="en"/>
              <a:t>Currently, truncation by batch; still lots of operation that uses high precision, say, convolution &amp; pooling; to get a result closer to what’s actually happening for lower precision, trunc by layer &amp; operation is useful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a:spcBef>
                <a:spcPts val="0"/>
              </a:spcBef>
              <a:buChar char="-"/>
            </a:pPr>
            <a:r>
              <a:rPr lang="en"/>
              <a:t>For Q&amp;A, one person answers each question - whoever said first answers this, unless he/she doesn’t know what to say -&gt; try not to interrupt others’ answer, even if it’s wrong</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Another method which we experimented with was mixed precision, where we achieved the goal of reducing precision by changing precision after a certain number of iterations. This process could happen multiple times as (?) we repeat it per batch or per layer. The current direction of precision goes from high to low, where we attempted and investigated the results of float64 to float32, float32 to float16. The result shows that float64 to float32 exhibit very similar accuracy with the optimal accuracy. While float32 to float16 demonstrates a significant accuracy decline.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rtl="0">
              <a:lnSpc>
                <a:spcPct val="150000"/>
              </a:lnSpc>
              <a:spcBef>
                <a:spcPts val="0"/>
              </a:spcBef>
              <a:spcAft>
                <a:spcPts val="1600"/>
              </a:spcAft>
              <a:buClr>
                <a:schemeClr val="dk1"/>
              </a:buClr>
              <a:buSzPct val="100000"/>
              <a:buFont typeface="Open Sans"/>
            </a:pPr>
            <a:r>
              <a:rPr lang="en" sz="1800">
                <a:solidFill>
                  <a:schemeClr val="dk1"/>
                </a:solidFill>
                <a:latin typeface="Open Sans"/>
                <a:ea typeface="Open Sans"/>
                <a:cs typeface="Open Sans"/>
                <a:sym typeface="Open Sans"/>
              </a:rPr>
              <a:t>Was not able to control filter size and pooling size because of dimension error</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200">
                <a:solidFill>
                  <a:srgbClr val="212121"/>
                </a:solidFill>
                <a:latin typeface="Roboto"/>
                <a:ea typeface="Roboto"/>
                <a:cs typeface="Roboto"/>
                <a:sym typeface="Roboto"/>
              </a:rPr>
              <a:t>The last method we experimented with was quantization. The idea behind it is that, since we know almost all of the space taken up by neural network is consist of the weights for neural connections, we could shrink the file sizes by storing the min and max for each layer of the network, and then compress each weight value, which is a float number,  to an n-bit integer representing the closest real number in a linear set of 2^n within that range. The picture here shows the quantization process within a layer. We first select the min and max of the input float numbers, and then quantize these numbers to, in this case, 8-bit integers and run them through every similarly quantized operation such as the activation Relu function. At the end, we return them back to float values as output. </a:t>
            </a:r>
          </a:p>
          <a:p>
            <a:pPr lvl="0">
              <a:spcBef>
                <a:spcPts val="0"/>
              </a:spcBef>
              <a:buNone/>
            </a:pPr>
            <a:r>
              <a:t/>
            </a:r>
            <a:endParaRPr sz="1200">
              <a:solidFill>
                <a:srgbClr val="212121"/>
              </a:solidFill>
              <a:latin typeface="Roboto"/>
              <a:ea typeface="Roboto"/>
              <a:cs typeface="Roboto"/>
              <a:sym typeface="Roboto"/>
            </a:endParaRPr>
          </a:p>
          <a:p>
            <a:pPr lvl="0">
              <a:spcBef>
                <a:spcPts val="0"/>
              </a:spcBef>
              <a:buNone/>
            </a:pPr>
            <a:r>
              <a:rPr lang="en" sz="1200">
                <a:solidFill>
                  <a:srgbClr val="212121"/>
                </a:solidFill>
                <a:latin typeface="Roboto"/>
                <a:ea typeface="Roboto"/>
                <a:cs typeface="Roboto"/>
                <a:sym typeface="Roboto"/>
              </a:rPr>
              <a:t>The two methods of quantization we investigated were binarynet and 8-bit integer representation, both of which were invented by Matthieu Courbariaux. binaryNet is a more extreme version of quantization, where the quantized values were restricted to only -1 and 1. Though surprisingly simple, it achieved benchmark performance on MNIST, CIFAR-10 and SVHN according to literature. However, we were a bit sceptical of its general application to other tasks other than image classification, and thus did not proceeded investigating it in depth. The 8-bit CNN version quantized the input, weight and output gradient for each layer to N-bit integers, where N was determined by numpy datatype uint8,16,32, and 64. It achieved a 99.07% accuracy for the MNIST dataset and was the main thing we experimented with. </a:t>
            </a:r>
          </a:p>
          <a:p>
            <a:pPr lvl="0">
              <a:spcBef>
                <a:spcPts val="0"/>
              </a:spcBef>
              <a:buNone/>
            </a:pPr>
            <a:r>
              <a:t/>
            </a:r>
            <a:endParaRPr sz="1200">
              <a:solidFill>
                <a:srgbClr val="212121"/>
              </a:solidFill>
              <a:latin typeface="Roboto"/>
              <a:ea typeface="Roboto"/>
              <a:cs typeface="Roboto"/>
              <a:sym typeface="Roboto"/>
            </a:endParaRPr>
          </a:p>
          <a:p>
            <a:pPr lvl="0">
              <a:spcBef>
                <a:spcPts val="0"/>
              </a:spcBef>
              <a:buNone/>
            </a:pPr>
            <a:r>
              <a:t/>
            </a:r>
            <a:endParaRPr sz="1200">
              <a:solidFill>
                <a:srgbClr val="212121"/>
              </a:solidFill>
              <a:latin typeface="Roboto"/>
              <a:ea typeface="Roboto"/>
              <a:cs typeface="Roboto"/>
              <a:sym typeface="Roboto"/>
            </a:endParaRPr>
          </a:p>
          <a:p>
            <a:pPr lvl="0">
              <a:spcBef>
                <a:spcPts val="0"/>
              </a:spcBef>
              <a:buNone/>
            </a:pPr>
            <a:r>
              <a:rPr lang="en" sz="1200">
                <a:solidFill>
                  <a:srgbClr val="212121"/>
                </a:solidFill>
                <a:latin typeface="Roboto"/>
                <a:ea typeface="Roboto"/>
                <a:cs typeface="Roboto"/>
                <a:sym typeface="Roboto"/>
              </a:rPr>
              <a:t>(0.96% 2.80% 11.40%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spcAft>
                <a:spcPts val="1600"/>
              </a:spcAft>
              <a:buNone/>
            </a:pPr>
            <a:r>
              <a:rPr lang="en">
                <a:solidFill>
                  <a:schemeClr val="dk1"/>
                </a:solidFill>
                <a:latin typeface="Open Sans"/>
                <a:ea typeface="Open Sans"/>
                <a:cs typeface="Open Sans"/>
                <a:sym typeface="Open Sans"/>
              </a:rPr>
              <a:t>Note: say that we will define arbitrary precision later</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Shape 4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9" name="Shape 4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5" name="Shape 4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2" name="Shape 4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2" name="Shape 4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2" name="Shape 4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8" name="Shape 4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Being able to use integer rather than floating point operations greatly reduces the hardware footprint and energy consumption of our TPU. A TPU contains 65,536 8-bit integer multipliers. The popular GPUs used widely on the cloud environment contains a few thousands of 32-bit floating-point multipliers.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Make flowchart?</a:t>
            </a:r>
          </a:p>
          <a:p>
            <a:pPr lvl="0" rtl="0">
              <a:spcBef>
                <a:spcPts val="0"/>
              </a:spcBef>
              <a:buNone/>
            </a:pPr>
            <a:r>
              <a:rPr lang="en" u="sng">
                <a:solidFill>
                  <a:schemeClr val="hlink"/>
                </a:solidFill>
                <a:latin typeface="Economica"/>
                <a:ea typeface="Economica"/>
                <a:cs typeface="Economica"/>
                <a:sym typeface="Economica"/>
                <a:hlinkClick r:id="rId2"/>
              </a:rPr>
              <a:t>https://en.wikipedia.org/wiki/Flowchart</a:t>
            </a:r>
          </a:p>
          <a:p>
            <a:pPr lvl="0" rtl="0">
              <a:spcBef>
                <a:spcPts val="0"/>
              </a:spcBef>
              <a:buNone/>
            </a:pPr>
            <a:r>
              <a:t/>
            </a:r>
            <a:endParaRPr>
              <a:solidFill>
                <a:schemeClr val="dk1"/>
              </a:solidFill>
              <a:latin typeface="Economica"/>
              <a:ea typeface="Economica"/>
              <a:cs typeface="Economica"/>
              <a:sym typeface="Economica"/>
            </a:endParaRPr>
          </a:p>
          <a:p>
            <a:pPr lvl="0" rtl="0">
              <a:spcBef>
                <a:spcPts val="0"/>
              </a:spcBef>
              <a:buNone/>
            </a:pPr>
            <a:r>
              <a:t/>
            </a:r>
            <a:endParaRPr>
              <a:solidFill>
                <a:schemeClr val="dk1"/>
              </a:solidFill>
              <a:latin typeface="Economica"/>
              <a:ea typeface="Economica"/>
              <a:cs typeface="Economica"/>
              <a:sym typeface="Economic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Stanford demo: ~80%</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Think about transition between dataset and software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1102537" y="65185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1" name="Shape 11"/>
          <p:cNvSpPr/>
          <p:nvPr/>
        </p:nvSpPr>
        <p:spPr>
          <a:xfrm rot="10800000">
            <a:off x="6831900" y="330847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2" name="Shape 12"/>
          <p:cNvSpPr txBox="1"/>
          <p:nvPr>
            <p:ph type="ctrTitle"/>
          </p:nvPr>
        </p:nvSpPr>
        <p:spPr>
          <a:xfrm>
            <a:off x="3044700" y="1444255"/>
            <a:ext cx="3054600" cy="1537199"/>
          </a:xfrm>
          <a:prstGeom prst="rect">
            <a:avLst/>
          </a:prstGeom>
        </p:spPr>
        <p:txBody>
          <a:bodyPr anchorCtr="0" anchor="b"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tIns="91425"/>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7"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5" name="Shape 35"/>
          <p:cNvSpPr txBox="1"/>
          <p:nvPr>
            <p:ph idx="1" type="body"/>
          </p:nvPr>
        </p:nvSpPr>
        <p:spPr>
          <a:xfrm>
            <a:off x="311700" y="1399399"/>
            <a:ext cx="2808000" cy="27849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6" name="Shape 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tIns="91425"/>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p:txBody>
      </p:sp>
      <p:sp>
        <p:nvSpPr>
          <p:cNvPr id="45" name="Shape 45"/>
          <p:cNvSpPr txBox="1"/>
          <p:nvPr>
            <p:ph idx="1" type="subTitle"/>
          </p:nvPr>
        </p:nvSpPr>
        <p:spPr>
          <a:xfrm>
            <a:off x="265500" y="2769000"/>
            <a:ext cx="4045200" cy="15741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tIns="91425"/>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pen Sans"/>
              <a:buChar char="●"/>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6.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7.png"/><Relationship Id="rId4" Type="http://schemas.openxmlformats.org/officeDocument/2006/relationships/image" Target="../media/image32.png"/><Relationship Id="rId5"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mailto:zli@macalester.edu" TargetMode="External"/><Relationship Id="rId4" Type="http://schemas.openxmlformats.org/officeDocument/2006/relationships/hyperlink" Target="mailto:midsummer@berkeley.edu" TargetMode="External"/><Relationship Id="rId5" Type="http://schemas.openxmlformats.org/officeDocument/2006/relationships/hyperlink" Target="mailto:cvajiac01@saintmarys.edu" TargetMode="External"/><Relationship Id="rId6" Type="http://schemas.openxmlformats.org/officeDocument/2006/relationships/hyperlink" Target="mailto:zhang.yunkai98@gmail.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1.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5.png"/><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4.png"/><Relationship Id="rId4" Type="http://schemas.openxmlformats.org/officeDocument/2006/relationships/image" Target="../media/image38.png"/><Relationship Id="rId5" Type="http://schemas.openxmlformats.org/officeDocument/2006/relationships/image" Target="../media/image3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40.png"/><Relationship Id="rId4" Type="http://schemas.openxmlformats.org/officeDocument/2006/relationships/image" Target="../media/image45.png"/><Relationship Id="rId5" Type="http://schemas.openxmlformats.org/officeDocument/2006/relationships/image" Target="../media/image43.png"/><Relationship Id="rId6" Type="http://schemas.openxmlformats.org/officeDocument/2006/relationships/image" Target="../media/image4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comments" Target="../comments/comment1.xml"/><Relationship Id="rId4" Type="http://schemas.openxmlformats.org/officeDocument/2006/relationships/image" Target="../media/image42.png"/><Relationship Id="rId5" Type="http://schemas.openxmlformats.org/officeDocument/2006/relationships/image" Target="../media/image44.png"/><Relationship Id="rId6" Type="http://schemas.openxmlformats.org/officeDocument/2006/relationships/image" Target="../media/image46.png"/><Relationship Id="rId7" Type="http://schemas.openxmlformats.org/officeDocument/2006/relationships/image" Target="../media/image4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1241400" y="763875"/>
            <a:ext cx="6661200" cy="1263000"/>
          </a:xfrm>
          <a:prstGeom prst="rect">
            <a:avLst/>
          </a:prstGeom>
        </p:spPr>
        <p:txBody>
          <a:bodyPr anchorCtr="0" anchor="b" bIns="91425" lIns="91425" rIns="91425" tIns="91425">
            <a:noAutofit/>
          </a:bodyPr>
          <a:lstStyle/>
          <a:p>
            <a:pPr lvl="0">
              <a:spcBef>
                <a:spcPts val="0"/>
              </a:spcBef>
              <a:buNone/>
            </a:pPr>
            <a:r>
              <a:rPr lang="en" sz="3600"/>
              <a:t>Exploration of Numerical Precision in Deep Neural Networks</a:t>
            </a:r>
          </a:p>
        </p:txBody>
      </p:sp>
      <p:sp>
        <p:nvSpPr>
          <p:cNvPr id="63" name="Shape 63"/>
          <p:cNvSpPr txBox="1"/>
          <p:nvPr>
            <p:ph idx="1" type="subTitle"/>
          </p:nvPr>
        </p:nvSpPr>
        <p:spPr>
          <a:xfrm>
            <a:off x="2580300" y="2026875"/>
            <a:ext cx="4254900" cy="1650000"/>
          </a:xfrm>
          <a:prstGeom prst="rect">
            <a:avLst/>
          </a:prstGeom>
        </p:spPr>
        <p:txBody>
          <a:bodyPr anchorCtr="0" anchor="t" bIns="91425" lIns="91425" rIns="91425" tIns="91425">
            <a:noAutofit/>
          </a:bodyPr>
          <a:lstStyle/>
          <a:p>
            <a:pPr indent="0" lvl="0" marL="0" rtl="0">
              <a:spcBef>
                <a:spcPts val="0"/>
              </a:spcBef>
              <a:buNone/>
            </a:pPr>
            <a:r>
              <a:rPr lang="en" sz="1900"/>
              <a:t>Zhaoqi Li, Yu Ma, C</a:t>
            </a:r>
            <a:r>
              <a:rPr lang="en" sz="1900"/>
              <a:t>atalina Vajiac, Yunkai Zhang</a:t>
            </a:r>
          </a:p>
          <a:p>
            <a:pPr lvl="0" rtl="0">
              <a:spcBef>
                <a:spcPts val="0"/>
              </a:spcBef>
              <a:buNone/>
            </a:pPr>
            <a:r>
              <a:rPr b="1" lang="en" sz="1900"/>
              <a:t>Industry Mentors:</a:t>
            </a:r>
            <a:r>
              <a:rPr lang="en" sz="1900"/>
              <a:t>   Nicholas Malaya,  Allen Rush</a:t>
            </a:r>
          </a:p>
          <a:p>
            <a:pPr lvl="0" rtl="0">
              <a:lnSpc>
                <a:spcPct val="115000"/>
              </a:lnSpc>
              <a:spcBef>
                <a:spcPts val="0"/>
              </a:spcBef>
              <a:buNone/>
            </a:pPr>
            <a:r>
              <a:rPr b="1" lang="en" sz="1900"/>
              <a:t>Academic Mentor:</a:t>
            </a:r>
            <a:r>
              <a:rPr lang="en" sz="1900"/>
              <a:t> Hangjie Ji </a:t>
            </a:r>
          </a:p>
          <a:p>
            <a:pPr lvl="0">
              <a:lnSpc>
                <a:spcPct val="115000"/>
              </a:lnSpc>
              <a:spcBef>
                <a:spcPts val="0"/>
              </a:spcBef>
              <a:buNone/>
            </a:pPr>
            <a:r>
              <a:rPr lang="en" sz="1900"/>
              <a:t>Research in Industrial Projects for Students (RIPS) 2017</a:t>
            </a:r>
          </a:p>
        </p:txBody>
      </p:sp>
      <p:pic>
        <p:nvPicPr>
          <p:cNvPr id="64" name="Shape 64"/>
          <p:cNvPicPr preferRelativeResize="0"/>
          <p:nvPr/>
        </p:nvPicPr>
        <p:blipFill>
          <a:blip r:embed="rId3">
            <a:alphaModFix/>
          </a:blip>
          <a:stretch>
            <a:fillRect/>
          </a:stretch>
        </p:blipFill>
        <p:spPr>
          <a:xfrm rot="-5400000">
            <a:off x="167537" y="2645212"/>
            <a:ext cx="2152499" cy="915825"/>
          </a:xfrm>
          <a:prstGeom prst="rect">
            <a:avLst/>
          </a:prstGeom>
          <a:noFill/>
          <a:ln>
            <a:noFill/>
          </a:ln>
        </p:spPr>
      </p:pic>
      <p:pic>
        <p:nvPicPr>
          <p:cNvPr id="65" name="Shape 65"/>
          <p:cNvPicPr preferRelativeResize="0"/>
          <p:nvPr/>
        </p:nvPicPr>
        <p:blipFill>
          <a:blip r:embed="rId4">
            <a:alphaModFix/>
          </a:blip>
          <a:stretch>
            <a:fillRect/>
          </a:stretch>
        </p:blipFill>
        <p:spPr>
          <a:xfrm>
            <a:off x="2992276" y="3798500"/>
            <a:ext cx="3159448" cy="7580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315925"/>
            <a:ext cx="5238300" cy="831300"/>
          </a:xfrm>
          <a:prstGeom prst="rect">
            <a:avLst/>
          </a:prstGeom>
        </p:spPr>
        <p:txBody>
          <a:bodyPr anchorCtr="0" anchor="b" bIns="91425" lIns="91425" rIns="91425" tIns="91425">
            <a:noAutofit/>
          </a:bodyPr>
          <a:lstStyle/>
          <a:p>
            <a:pPr lvl="0" rtl="0">
              <a:spcBef>
                <a:spcPts val="0"/>
              </a:spcBef>
              <a:buNone/>
            </a:pPr>
            <a:r>
              <a:rPr lang="en"/>
              <a:t>Different </a:t>
            </a:r>
            <a:r>
              <a:rPr lang="en"/>
              <a:t>Truncation Methods</a:t>
            </a:r>
          </a:p>
        </p:txBody>
      </p:sp>
      <p:sp>
        <p:nvSpPr>
          <p:cNvPr id="144" name="Shape 144"/>
          <p:cNvSpPr txBox="1"/>
          <p:nvPr>
            <p:ph idx="1" type="body"/>
          </p:nvPr>
        </p:nvSpPr>
        <p:spPr>
          <a:xfrm>
            <a:off x="311700" y="1225225"/>
            <a:ext cx="4672800" cy="3354000"/>
          </a:xfrm>
          <a:prstGeom prst="rect">
            <a:avLst/>
          </a:prstGeom>
        </p:spPr>
        <p:txBody>
          <a:bodyPr anchorCtr="0" anchor="t" bIns="91425" lIns="91425" rIns="91425" tIns="91425">
            <a:noAutofit/>
          </a:bodyPr>
          <a:lstStyle/>
          <a:p>
            <a:pPr indent="-228600" lvl="0" marL="457200" rtl="0">
              <a:lnSpc>
                <a:spcPct val="150000"/>
              </a:lnSpc>
              <a:spcBef>
                <a:spcPts val="0"/>
              </a:spcBef>
              <a:buChar char="●"/>
            </a:pPr>
            <a:r>
              <a:rPr lang="en"/>
              <a:t>Truncation by elementary operation</a:t>
            </a:r>
          </a:p>
          <a:p>
            <a:pPr indent="-228600" lvl="1" marL="914400" rtl="0">
              <a:lnSpc>
                <a:spcPct val="150000"/>
              </a:lnSpc>
              <a:spcBef>
                <a:spcPts val="0"/>
              </a:spcBef>
              <a:buChar char="○"/>
            </a:pPr>
            <a:r>
              <a:rPr lang="en"/>
              <a:t>Future work</a:t>
            </a:r>
          </a:p>
          <a:p>
            <a:pPr indent="-228600" lvl="0" marL="457200" rtl="0">
              <a:lnSpc>
                <a:spcPct val="150000"/>
              </a:lnSpc>
              <a:spcBef>
                <a:spcPts val="0"/>
              </a:spcBef>
              <a:buChar char="●"/>
            </a:pPr>
            <a:r>
              <a:rPr lang="en"/>
              <a:t>Truncation by layer</a:t>
            </a:r>
          </a:p>
          <a:p>
            <a:pPr indent="-228600" lvl="1" marL="914400" rtl="0">
              <a:lnSpc>
                <a:spcPct val="150000"/>
              </a:lnSpc>
              <a:spcBef>
                <a:spcPts val="0"/>
              </a:spcBef>
              <a:buChar char="○"/>
            </a:pPr>
            <a:r>
              <a:rPr lang="en"/>
              <a:t>Currently used method</a:t>
            </a:r>
          </a:p>
          <a:p>
            <a:pPr indent="-228600" lvl="0" marL="457200" rtl="0">
              <a:lnSpc>
                <a:spcPct val="150000"/>
              </a:lnSpc>
              <a:spcBef>
                <a:spcPts val="0"/>
              </a:spcBef>
              <a:buChar char="●"/>
            </a:pPr>
            <a:r>
              <a:rPr lang="en"/>
              <a:t>Truncation by batch</a:t>
            </a:r>
          </a:p>
          <a:p>
            <a:pPr indent="-228600" lvl="1" marL="914400" rtl="0">
              <a:lnSpc>
                <a:spcPct val="150000"/>
              </a:lnSpc>
              <a:spcBef>
                <a:spcPts val="0"/>
              </a:spcBef>
              <a:buChar char="○"/>
            </a:pPr>
            <a:r>
              <a:rPr lang="en"/>
              <a:t>Currently used method</a:t>
            </a:r>
          </a:p>
          <a:p>
            <a:pPr lvl="0" rtl="0">
              <a:lnSpc>
                <a:spcPct val="150000"/>
              </a:lnSpc>
              <a:spcBef>
                <a:spcPts val="0"/>
              </a:spcBef>
              <a:buNone/>
            </a:pPr>
            <a:r>
              <a:t/>
            </a:r>
            <a:endParaRPr/>
          </a:p>
          <a:p>
            <a:pPr lvl="0" rtl="0">
              <a:spcBef>
                <a:spcPts val="0"/>
              </a:spcBef>
              <a:buNone/>
            </a:pPr>
            <a:r>
              <a:t/>
            </a:r>
            <a:endParaRPr/>
          </a:p>
          <a:p>
            <a:pPr lvl="0" rtl="0">
              <a:spcBef>
                <a:spcPts val="0"/>
              </a:spcBef>
              <a:buNone/>
            </a:pPr>
            <a:r>
              <a:t/>
            </a:r>
            <a:endParaRPr/>
          </a:p>
        </p:txBody>
      </p:sp>
      <p:pic>
        <p:nvPicPr>
          <p:cNvPr descr="exp_tree.png" id="145" name="Shape 145"/>
          <p:cNvPicPr preferRelativeResize="0"/>
          <p:nvPr/>
        </p:nvPicPr>
        <p:blipFill>
          <a:blip r:embed="rId3">
            <a:alphaModFix/>
          </a:blip>
          <a:stretch>
            <a:fillRect/>
          </a:stretch>
        </p:blipFill>
        <p:spPr>
          <a:xfrm>
            <a:off x="6268161" y="315925"/>
            <a:ext cx="2492063" cy="2581805"/>
          </a:xfrm>
          <a:prstGeom prst="rect">
            <a:avLst/>
          </a:prstGeom>
          <a:noFill/>
          <a:ln>
            <a:noFill/>
          </a:ln>
        </p:spPr>
      </p:pic>
      <p:pic>
        <p:nvPicPr>
          <p:cNvPr id="146" name="Shape 146"/>
          <p:cNvPicPr preferRelativeResize="0"/>
          <p:nvPr/>
        </p:nvPicPr>
        <p:blipFill>
          <a:blip r:embed="rId4">
            <a:alphaModFix/>
          </a:blip>
          <a:stretch>
            <a:fillRect/>
          </a:stretch>
        </p:blipFill>
        <p:spPr>
          <a:xfrm>
            <a:off x="2513224" y="3095250"/>
            <a:ext cx="4247152" cy="1483974"/>
          </a:xfrm>
          <a:prstGeom prst="rect">
            <a:avLst/>
          </a:prstGeom>
          <a:noFill/>
          <a:ln>
            <a:noFill/>
          </a:ln>
        </p:spPr>
      </p:pic>
      <p:sp>
        <p:nvSpPr>
          <p:cNvPr id="147" name="Shape 147"/>
          <p:cNvSpPr/>
          <p:nvPr/>
        </p:nvSpPr>
        <p:spPr>
          <a:xfrm>
            <a:off x="5997799" y="1712916"/>
            <a:ext cx="1989600" cy="1382400"/>
          </a:xfrm>
          <a:prstGeom prst="ellipse">
            <a:avLst/>
          </a:prstGeom>
          <a:noFill/>
          <a:ln cap="flat" cmpd="sng" w="28575">
            <a:solidFill>
              <a:srgbClr val="CC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 name="Shape 148"/>
          <p:cNvSpPr/>
          <p:nvPr/>
        </p:nvSpPr>
        <p:spPr>
          <a:xfrm>
            <a:off x="2383625" y="3095250"/>
            <a:ext cx="1213800" cy="1790400"/>
          </a:xfrm>
          <a:prstGeom prst="ellipse">
            <a:avLst/>
          </a:prstGeom>
          <a:noFill/>
          <a:ln cap="flat" cmpd="sng" w="28575">
            <a:solidFill>
              <a:srgbClr val="CC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699" y="315925"/>
            <a:ext cx="6043800" cy="831300"/>
          </a:xfrm>
          <a:prstGeom prst="rect">
            <a:avLst/>
          </a:prstGeom>
        </p:spPr>
        <p:txBody>
          <a:bodyPr anchorCtr="0" anchor="b" bIns="91425" lIns="91425" rIns="91425" tIns="91425">
            <a:noAutofit/>
          </a:bodyPr>
          <a:lstStyle/>
          <a:p>
            <a:pPr lvl="0">
              <a:spcBef>
                <a:spcPts val="0"/>
              </a:spcBef>
              <a:buNone/>
            </a:pPr>
            <a:r>
              <a:rPr lang="en"/>
              <a:t>Arbitrary Precision: Introduction</a:t>
            </a:r>
          </a:p>
        </p:txBody>
      </p:sp>
      <p:sp>
        <p:nvSpPr>
          <p:cNvPr id="154" name="Shape 154"/>
          <p:cNvSpPr txBox="1"/>
          <p:nvPr/>
        </p:nvSpPr>
        <p:spPr>
          <a:xfrm>
            <a:off x="880650" y="1147225"/>
            <a:ext cx="7382700" cy="3771000"/>
          </a:xfrm>
          <a:prstGeom prst="rect">
            <a:avLst/>
          </a:prstGeom>
          <a:noFill/>
          <a:ln>
            <a:noFill/>
          </a:ln>
        </p:spPr>
        <p:txBody>
          <a:bodyPr anchorCtr="0" anchor="t" bIns="91425" lIns="91425" rIns="91425" tIns="91425">
            <a:noAutofit/>
          </a:bodyPr>
          <a:lstStyle/>
          <a:p>
            <a:pPr indent="-342900" lvl="0" marL="457200" rtl="0">
              <a:lnSpc>
                <a:spcPct val="150000"/>
              </a:lnSpc>
              <a:spcBef>
                <a:spcPts val="0"/>
              </a:spcBef>
              <a:spcAft>
                <a:spcPts val="1600"/>
              </a:spcAft>
              <a:buClr>
                <a:schemeClr val="dk1"/>
              </a:buClr>
              <a:buSzPct val="100000"/>
              <a:buFont typeface="Open Sans"/>
              <a:buChar char="●"/>
            </a:pPr>
            <a:r>
              <a:rPr lang="en" sz="1800">
                <a:solidFill>
                  <a:schemeClr val="dk1"/>
                </a:solidFill>
                <a:latin typeface="Open Sans"/>
                <a:ea typeface="Open Sans"/>
                <a:cs typeface="Open Sans"/>
                <a:sym typeface="Open Sans"/>
              </a:rPr>
              <a:t>Goal: be able to explore low precision on a continuous scale</a:t>
            </a:r>
          </a:p>
          <a:p>
            <a:pPr indent="-342900" lvl="0" marL="457200" rtl="0">
              <a:lnSpc>
                <a:spcPct val="150000"/>
              </a:lnSpc>
              <a:spcBef>
                <a:spcPts val="0"/>
              </a:spcBef>
              <a:spcAft>
                <a:spcPts val="0"/>
              </a:spcAft>
              <a:buClr>
                <a:schemeClr val="dk1"/>
              </a:buClr>
              <a:buSzPct val="100000"/>
              <a:buFont typeface="Open Sans"/>
              <a:buChar char="●"/>
            </a:pPr>
            <a:r>
              <a:rPr lang="en" sz="1800">
                <a:solidFill>
                  <a:schemeClr val="dk1"/>
                </a:solidFill>
                <a:latin typeface="Open Sans"/>
                <a:ea typeface="Open Sans"/>
                <a:cs typeface="Open Sans"/>
                <a:sym typeface="Open Sans"/>
              </a:rPr>
              <a:t>To implement:</a:t>
            </a:r>
          </a:p>
          <a:p>
            <a:pPr indent="-228600" lvl="1" marL="914400" rtl="0">
              <a:lnSpc>
                <a:spcPct val="150000"/>
              </a:lnSpc>
              <a:spcBef>
                <a:spcPts val="0"/>
              </a:spcBef>
              <a:spcAft>
                <a:spcPts val="0"/>
              </a:spcAft>
              <a:buClr>
                <a:schemeClr val="dk1"/>
              </a:buClr>
              <a:buFont typeface="Open Sans"/>
              <a:buChar char="○"/>
            </a:pPr>
            <a:r>
              <a:rPr lang="en">
                <a:solidFill>
                  <a:schemeClr val="dk1"/>
                </a:solidFill>
                <a:latin typeface="Open Sans"/>
                <a:ea typeface="Open Sans"/>
                <a:cs typeface="Open Sans"/>
                <a:sym typeface="Open Sans"/>
              </a:rPr>
              <a:t>Create filter</a:t>
            </a:r>
          </a:p>
          <a:p>
            <a:pPr indent="-228600" lvl="1" marL="914400" rtl="0">
              <a:lnSpc>
                <a:spcPct val="150000"/>
              </a:lnSpc>
              <a:spcBef>
                <a:spcPts val="0"/>
              </a:spcBef>
              <a:spcAft>
                <a:spcPts val="0"/>
              </a:spcAft>
              <a:buClr>
                <a:schemeClr val="dk1"/>
              </a:buClr>
              <a:buFont typeface="Open Sans"/>
              <a:buChar char="○"/>
            </a:pPr>
            <a:r>
              <a:rPr lang="en">
                <a:solidFill>
                  <a:schemeClr val="dk1"/>
                </a:solidFill>
                <a:latin typeface="Open Sans"/>
                <a:ea typeface="Open Sans"/>
                <a:cs typeface="Open Sans"/>
                <a:sym typeface="Open Sans"/>
              </a:rPr>
              <a:t>Bitwise AND with original number</a:t>
            </a:r>
          </a:p>
          <a:p>
            <a:pPr indent="0" lvl="0" marL="0" rtl="0">
              <a:lnSpc>
                <a:spcPct val="150000"/>
              </a:lnSpc>
              <a:spcBef>
                <a:spcPts val="0"/>
              </a:spcBef>
              <a:spcAft>
                <a:spcPts val="0"/>
              </a:spcAft>
              <a:buNone/>
            </a:pPr>
            <a:r>
              <a:t/>
            </a:r>
            <a:endParaRPr sz="900">
              <a:solidFill>
                <a:schemeClr val="dk1"/>
              </a:solidFill>
              <a:latin typeface="Open Sans"/>
              <a:ea typeface="Open Sans"/>
              <a:cs typeface="Open Sans"/>
              <a:sym typeface="Open Sans"/>
            </a:endParaRPr>
          </a:p>
          <a:p>
            <a:pPr lvl="0" rtl="0">
              <a:lnSpc>
                <a:spcPct val="100000"/>
              </a:lnSpc>
              <a:spcBef>
                <a:spcPts val="0"/>
              </a:spcBef>
              <a:spcAft>
                <a:spcPts val="0"/>
              </a:spcAft>
              <a:buNone/>
            </a:pPr>
            <a:r>
              <a:rPr lang="en" sz="1600">
                <a:solidFill>
                  <a:schemeClr val="dk1"/>
                </a:solidFill>
                <a:latin typeface="Source Code Pro"/>
                <a:ea typeface="Source Code Pro"/>
                <a:cs typeface="Source Code Pro"/>
                <a:sym typeface="Source Code Pro"/>
              </a:rPr>
              <a:t>   0 0111 1111 1111 1100 1100 1100 1100 110   1.98749995</a:t>
            </a:r>
          </a:p>
          <a:p>
            <a:pPr lvl="0" rtl="0">
              <a:lnSpc>
                <a:spcPct val="100000"/>
              </a:lnSpc>
              <a:spcBef>
                <a:spcPts val="0"/>
              </a:spcBef>
              <a:spcAft>
                <a:spcPts val="0"/>
              </a:spcAft>
              <a:buNone/>
            </a:pPr>
            <a:r>
              <a:rPr lang="en" sz="1600">
                <a:solidFill>
                  <a:schemeClr val="dk1"/>
                </a:solidFill>
                <a:latin typeface="Source Code Pro"/>
                <a:ea typeface="Source Code Pro"/>
                <a:cs typeface="Source Code Pro"/>
                <a:sym typeface="Source Code Pro"/>
              </a:rPr>
              <a:t>&amp;</a:t>
            </a:r>
          </a:p>
          <a:p>
            <a:pPr lvl="0" rtl="0">
              <a:lnSpc>
                <a:spcPct val="100000"/>
              </a:lnSpc>
              <a:spcBef>
                <a:spcPts val="0"/>
              </a:spcBef>
              <a:spcAft>
                <a:spcPts val="0"/>
              </a:spcAft>
              <a:buNone/>
            </a:pPr>
            <a:r>
              <a:rPr lang="en" sz="1600">
                <a:solidFill>
                  <a:schemeClr val="dk1"/>
                </a:solidFill>
                <a:latin typeface="Source Code Pro"/>
                <a:ea typeface="Source Code Pro"/>
                <a:cs typeface="Source Code Pro"/>
                <a:sym typeface="Source Code Pro"/>
              </a:rPr>
              <a:t>   1 1111 1111 1111 1110 0000 0000 0000 000   16-bit filter</a:t>
            </a:r>
          </a:p>
          <a:p>
            <a:pPr lvl="0" rtl="0">
              <a:lnSpc>
                <a:spcPct val="100000"/>
              </a:lnSpc>
              <a:spcBef>
                <a:spcPts val="0"/>
              </a:spcBef>
              <a:spcAft>
                <a:spcPts val="0"/>
              </a:spcAft>
              <a:buNone/>
            </a:pPr>
            <a:r>
              <a:rPr lang="en" sz="1600">
                <a:solidFill>
                  <a:schemeClr val="dk1"/>
                </a:solidFill>
                <a:latin typeface="Source Code Pro"/>
                <a:ea typeface="Source Code Pro"/>
                <a:cs typeface="Source Code Pro"/>
                <a:sym typeface="Source Code Pro"/>
              </a:rPr>
              <a:t>   ----------------------------------------</a:t>
            </a:r>
          </a:p>
          <a:p>
            <a:pPr lvl="0" rtl="0">
              <a:lnSpc>
                <a:spcPct val="100000"/>
              </a:lnSpc>
              <a:spcBef>
                <a:spcPts val="0"/>
              </a:spcBef>
              <a:spcAft>
                <a:spcPts val="0"/>
              </a:spcAft>
              <a:buNone/>
            </a:pPr>
            <a:r>
              <a:rPr lang="en" sz="1600">
                <a:solidFill>
                  <a:schemeClr val="dk1"/>
                </a:solidFill>
                <a:latin typeface="Source Code Pro"/>
                <a:ea typeface="Source Code Pro"/>
                <a:cs typeface="Source Code Pro"/>
                <a:sym typeface="Source Code Pro"/>
              </a:rPr>
              <a:t>   0 0111 1111 1111 1100 0000 0000 0000 000   1.984375</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57475"/>
            <a:ext cx="8520600" cy="831300"/>
          </a:xfrm>
          <a:prstGeom prst="rect">
            <a:avLst/>
          </a:prstGeom>
        </p:spPr>
        <p:txBody>
          <a:bodyPr anchorCtr="0" anchor="b" bIns="91425" lIns="91425" rIns="91425" tIns="91425">
            <a:noAutofit/>
          </a:bodyPr>
          <a:lstStyle/>
          <a:p>
            <a:pPr lvl="0" rtl="0">
              <a:spcBef>
                <a:spcPts val="0"/>
              </a:spcBef>
              <a:buNone/>
            </a:pPr>
            <a:r>
              <a:rPr lang="en"/>
              <a:t>Arbitrary Precision: Logistic Regression Results</a:t>
            </a:r>
          </a:p>
        </p:txBody>
      </p:sp>
      <p:pic>
        <p:nvPicPr>
          <p:cNvPr descr="Different Precisions.png" id="160" name="Shape 160"/>
          <p:cNvPicPr preferRelativeResize="0"/>
          <p:nvPr/>
        </p:nvPicPr>
        <p:blipFill>
          <a:blip r:embed="rId3">
            <a:alphaModFix/>
          </a:blip>
          <a:stretch>
            <a:fillRect/>
          </a:stretch>
        </p:blipFill>
        <p:spPr>
          <a:xfrm>
            <a:off x="361674" y="1181325"/>
            <a:ext cx="5086524" cy="3814899"/>
          </a:xfrm>
          <a:prstGeom prst="rect">
            <a:avLst/>
          </a:prstGeom>
          <a:noFill/>
          <a:ln>
            <a:noFill/>
          </a:ln>
        </p:spPr>
      </p:pic>
      <p:sp>
        <p:nvSpPr>
          <p:cNvPr id="161" name="Shape 161"/>
          <p:cNvSpPr txBox="1"/>
          <p:nvPr/>
        </p:nvSpPr>
        <p:spPr>
          <a:xfrm>
            <a:off x="5259200" y="1903825"/>
            <a:ext cx="3828600" cy="2524500"/>
          </a:xfrm>
          <a:prstGeom prst="rect">
            <a:avLst/>
          </a:prstGeom>
          <a:noFill/>
          <a:ln>
            <a:noFill/>
          </a:ln>
        </p:spPr>
        <p:txBody>
          <a:bodyPr anchorCtr="0" anchor="t" bIns="91425" lIns="91425" rIns="91425" tIns="91425">
            <a:noAutofit/>
          </a:bodyPr>
          <a:lstStyle/>
          <a:p>
            <a:pPr indent="-228600" lvl="0" marL="457200" rtl="0">
              <a:lnSpc>
                <a:spcPct val="150000"/>
              </a:lnSpc>
              <a:spcBef>
                <a:spcPts val="0"/>
              </a:spcBef>
              <a:buFont typeface="Open Sans"/>
              <a:buChar char="●"/>
            </a:pPr>
            <a:r>
              <a:rPr lang="en">
                <a:latin typeface="Open Sans"/>
                <a:ea typeface="Open Sans"/>
                <a:cs typeface="Open Sans"/>
                <a:sym typeface="Open Sans"/>
              </a:rPr>
              <a:t>y = Wx + b</a:t>
            </a:r>
          </a:p>
          <a:p>
            <a:pPr indent="-228600" lvl="0" marL="457200" rtl="0">
              <a:lnSpc>
                <a:spcPct val="150000"/>
              </a:lnSpc>
              <a:spcBef>
                <a:spcPts val="0"/>
              </a:spcBef>
              <a:buFont typeface="Open Sans"/>
              <a:buChar char="●"/>
            </a:pPr>
            <a:r>
              <a:rPr lang="en">
                <a:latin typeface="Open Sans"/>
                <a:ea typeface="Open Sans"/>
                <a:cs typeface="Open Sans"/>
                <a:sym typeface="Open Sans"/>
              </a:rPr>
              <a:t>Applied to MNIST</a:t>
            </a:r>
          </a:p>
          <a:p>
            <a:pPr indent="-228600" lvl="0" marL="457200" rtl="0">
              <a:lnSpc>
                <a:spcPct val="150000"/>
              </a:lnSpc>
              <a:spcBef>
                <a:spcPts val="0"/>
              </a:spcBef>
              <a:buFont typeface="Open Sans"/>
              <a:buChar char="●"/>
            </a:pPr>
            <a:r>
              <a:rPr lang="en">
                <a:latin typeface="Open Sans"/>
                <a:ea typeface="Open Sans"/>
                <a:cs typeface="Open Sans"/>
                <a:sym typeface="Open Sans"/>
              </a:rPr>
              <a:t>Accuracy after running logistic regression for 1000 iterations</a:t>
            </a:r>
          </a:p>
          <a:p>
            <a:pPr indent="-228600" lvl="0" marL="457200" rtl="0">
              <a:lnSpc>
                <a:spcPct val="150000"/>
              </a:lnSpc>
              <a:spcBef>
                <a:spcPts val="0"/>
              </a:spcBef>
              <a:buFont typeface="Open Sans"/>
              <a:buChar char="●"/>
            </a:pPr>
            <a:r>
              <a:rPr lang="en">
                <a:latin typeface="Open Sans"/>
                <a:ea typeface="Open Sans"/>
                <a:cs typeface="Open Sans"/>
                <a:sym typeface="Open Sans"/>
              </a:rPr>
              <a:t>Avg. of 30 trials per bitsize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315925"/>
            <a:ext cx="5810100" cy="831300"/>
          </a:xfrm>
          <a:prstGeom prst="rect">
            <a:avLst/>
          </a:prstGeom>
        </p:spPr>
        <p:txBody>
          <a:bodyPr anchorCtr="0" anchor="b" bIns="91425" lIns="91425" rIns="91425" tIns="91425">
            <a:noAutofit/>
          </a:bodyPr>
          <a:lstStyle/>
          <a:p>
            <a:pPr lvl="0" rtl="0">
              <a:spcBef>
                <a:spcPts val="0"/>
              </a:spcBef>
              <a:buNone/>
            </a:pPr>
            <a:r>
              <a:rPr lang="en"/>
              <a:t>Arbitrary Precision: CNN Results</a:t>
            </a:r>
          </a:p>
        </p:txBody>
      </p:sp>
      <p:sp>
        <p:nvSpPr>
          <p:cNvPr id="167" name="Shape 167"/>
          <p:cNvSpPr txBox="1"/>
          <p:nvPr/>
        </p:nvSpPr>
        <p:spPr>
          <a:xfrm>
            <a:off x="4988275" y="1518200"/>
            <a:ext cx="3828600" cy="2524500"/>
          </a:xfrm>
          <a:prstGeom prst="rect">
            <a:avLst/>
          </a:prstGeom>
          <a:noFill/>
          <a:ln>
            <a:noFill/>
          </a:ln>
        </p:spPr>
        <p:txBody>
          <a:bodyPr anchorCtr="0" anchor="t" bIns="91425" lIns="91425" rIns="91425" tIns="91425">
            <a:noAutofit/>
          </a:bodyPr>
          <a:lstStyle/>
          <a:p>
            <a:pPr indent="-228600" lvl="0" marL="457200" rtl="0">
              <a:lnSpc>
                <a:spcPct val="150000"/>
              </a:lnSpc>
              <a:spcBef>
                <a:spcPts val="0"/>
              </a:spcBef>
              <a:buFont typeface="Open Sans"/>
              <a:buChar char="●"/>
            </a:pPr>
            <a:r>
              <a:rPr lang="en">
                <a:latin typeface="Open Sans"/>
                <a:ea typeface="Open Sans"/>
                <a:cs typeface="Open Sans"/>
                <a:sym typeface="Open Sans"/>
              </a:rPr>
              <a:t>More complicated than logistic regression</a:t>
            </a:r>
          </a:p>
          <a:p>
            <a:pPr indent="-228600" lvl="0" marL="457200" rtl="0">
              <a:lnSpc>
                <a:spcPct val="150000"/>
              </a:lnSpc>
              <a:spcBef>
                <a:spcPts val="0"/>
              </a:spcBef>
              <a:buFont typeface="Open Sans"/>
              <a:buChar char="●"/>
            </a:pPr>
            <a:r>
              <a:rPr lang="en">
                <a:latin typeface="Open Sans"/>
                <a:ea typeface="Open Sans"/>
                <a:cs typeface="Open Sans"/>
                <a:sym typeface="Open Sans"/>
              </a:rPr>
              <a:t>Accuracy vs. iterations</a:t>
            </a:r>
          </a:p>
          <a:p>
            <a:pPr indent="-228600" lvl="0" marL="457200" rtl="0">
              <a:lnSpc>
                <a:spcPct val="150000"/>
              </a:lnSpc>
              <a:spcBef>
                <a:spcPts val="0"/>
              </a:spcBef>
              <a:buFont typeface="Open Sans"/>
              <a:buChar char="●"/>
            </a:pPr>
            <a:r>
              <a:rPr lang="en">
                <a:latin typeface="Open Sans"/>
                <a:ea typeface="Open Sans"/>
                <a:cs typeface="Open Sans"/>
                <a:sym typeface="Open Sans"/>
              </a:rPr>
              <a:t>One trial per bitsize</a:t>
            </a:r>
          </a:p>
          <a:p>
            <a:pPr indent="-228600" lvl="0" marL="457200" rtl="0">
              <a:lnSpc>
                <a:spcPct val="150000"/>
              </a:lnSpc>
              <a:spcBef>
                <a:spcPts val="0"/>
              </a:spcBef>
              <a:buFont typeface="Open Sans"/>
              <a:buChar char="●"/>
            </a:pPr>
            <a:r>
              <a:rPr lang="en">
                <a:latin typeface="Open Sans"/>
                <a:ea typeface="Open Sans"/>
                <a:cs typeface="Open Sans"/>
                <a:sym typeface="Open Sans"/>
              </a:rPr>
              <a:t>12 bits: inflection point</a:t>
            </a:r>
          </a:p>
        </p:txBody>
      </p:sp>
      <p:pic>
        <p:nvPicPr>
          <p:cNvPr descr="Convolutional MNIST: Different Precisions.png" id="168" name="Shape 168"/>
          <p:cNvPicPr preferRelativeResize="0"/>
          <p:nvPr/>
        </p:nvPicPr>
        <p:blipFill>
          <a:blip r:embed="rId3">
            <a:alphaModFix/>
          </a:blip>
          <a:stretch>
            <a:fillRect/>
          </a:stretch>
        </p:blipFill>
        <p:spPr>
          <a:xfrm>
            <a:off x="152400" y="1299625"/>
            <a:ext cx="4921966" cy="36914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How to generalize the results?</a:t>
            </a:r>
          </a:p>
        </p:txBody>
      </p:sp>
      <p:sp>
        <p:nvSpPr>
          <p:cNvPr id="174" name="Shape 174"/>
          <p:cNvSpPr txBox="1"/>
          <p:nvPr>
            <p:ph idx="1" type="body"/>
          </p:nvPr>
        </p:nvSpPr>
        <p:spPr>
          <a:xfrm>
            <a:off x="855825" y="3336125"/>
            <a:ext cx="8520600" cy="3354000"/>
          </a:xfrm>
          <a:prstGeom prst="rect">
            <a:avLst/>
          </a:prstGeom>
        </p:spPr>
        <p:txBody>
          <a:bodyPr anchorCtr="0" anchor="t" bIns="91425" lIns="91425" rIns="91425" tIns="91425">
            <a:noAutofit/>
          </a:bodyPr>
          <a:lstStyle/>
          <a:p>
            <a:pPr lvl="0" rtl="0">
              <a:lnSpc>
                <a:spcPct val="150000"/>
              </a:lnSpc>
              <a:spcBef>
                <a:spcPts val="0"/>
              </a:spcBef>
              <a:buNone/>
            </a:pPr>
            <a:r>
              <a:rPr b="1" lang="en" sz="2400">
                <a:solidFill>
                  <a:srgbClr val="4C1130"/>
                </a:solidFill>
                <a:latin typeface="Economica"/>
                <a:ea typeface="Economica"/>
                <a:cs typeface="Economica"/>
                <a:sym typeface="Economica"/>
              </a:rPr>
              <a:t>B</a:t>
            </a:r>
            <a:r>
              <a:rPr b="1" lang="en" sz="2400">
                <a:solidFill>
                  <a:srgbClr val="4C1130"/>
                </a:solidFill>
                <a:latin typeface="Economica"/>
                <a:ea typeface="Economica"/>
                <a:cs typeface="Economica"/>
                <a:sym typeface="Economica"/>
              </a:rPr>
              <a:t>ig question: what parameters are more sensitive to reduced precision?</a:t>
            </a:r>
          </a:p>
        </p:txBody>
      </p:sp>
      <p:sp>
        <p:nvSpPr>
          <p:cNvPr id="175" name="Shape 175"/>
          <p:cNvSpPr/>
          <p:nvPr/>
        </p:nvSpPr>
        <p:spPr>
          <a:xfrm rot="2329357">
            <a:off x="3041940" y="1599701"/>
            <a:ext cx="362730" cy="831300"/>
          </a:xfrm>
          <a:prstGeom prst="downArrow">
            <a:avLst>
              <a:gd fmla="val 50000" name="adj1"/>
              <a:gd fmla="val 50000" name="adj2"/>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6" name="Shape 176"/>
          <p:cNvSpPr txBox="1"/>
          <p:nvPr>
            <p:ph idx="1" type="body"/>
          </p:nvPr>
        </p:nvSpPr>
        <p:spPr>
          <a:xfrm>
            <a:off x="2459825" y="1302675"/>
            <a:ext cx="3873000" cy="516300"/>
          </a:xfrm>
          <a:prstGeom prst="rect">
            <a:avLst/>
          </a:prstGeom>
        </p:spPr>
        <p:txBody>
          <a:bodyPr anchorCtr="0" anchor="t" bIns="91425" lIns="91425" rIns="91425" tIns="91425">
            <a:noAutofit/>
          </a:bodyPr>
          <a:lstStyle/>
          <a:p>
            <a:pPr lvl="0" rtl="0">
              <a:lnSpc>
                <a:spcPct val="150000"/>
              </a:lnSpc>
              <a:spcBef>
                <a:spcPts val="0"/>
              </a:spcBef>
              <a:buNone/>
            </a:pPr>
            <a:r>
              <a:rPr lang="en" sz="1400"/>
              <a:t>Start with one simple architecture</a:t>
            </a:r>
          </a:p>
        </p:txBody>
      </p:sp>
      <p:sp>
        <p:nvSpPr>
          <p:cNvPr id="177" name="Shape 177"/>
          <p:cNvSpPr txBox="1"/>
          <p:nvPr>
            <p:ph idx="1" type="body"/>
          </p:nvPr>
        </p:nvSpPr>
        <p:spPr>
          <a:xfrm>
            <a:off x="629375" y="2365175"/>
            <a:ext cx="3138300" cy="580200"/>
          </a:xfrm>
          <a:prstGeom prst="rect">
            <a:avLst/>
          </a:prstGeom>
        </p:spPr>
        <p:txBody>
          <a:bodyPr anchorCtr="0" anchor="t" bIns="91425" lIns="91425" rIns="91425" tIns="91425">
            <a:noAutofit/>
          </a:bodyPr>
          <a:lstStyle/>
          <a:p>
            <a:pPr lvl="0" rtl="0">
              <a:lnSpc>
                <a:spcPct val="150000"/>
              </a:lnSpc>
              <a:spcBef>
                <a:spcPts val="0"/>
              </a:spcBef>
              <a:buNone/>
            </a:pPr>
            <a:r>
              <a:rPr lang="en" sz="1400"/>
              <a:t>Cha</a:t>
            </a:r>
            <a:r>
              <a:rPr lang="en" sz="1400"/>
              <a:t>nge some parameters</a:t>
            </a:r>
          </a:p>
        </p:txBody>
      </p:sp>
      <p:sp>
        <p:nvSpPr>
          <p:cNvPr id="178" name="Shape 178"/>
          <p:cNvSpPr txBox="1"/>
          <p:nvPr>
            <p:ph idx="1" type="body"/>
          </p:nvPr>
        </p:nvSpPr>
        <p:spPr>
          <a:xfrm>
            <a:off x="4959300" y="2365175"/>
            <a:ext cx="3873000" cy="580200"/>
          </a:xfrm>
          <a:prstGeom prst="rect">
            <a:avLst/>
          </a:prstGeom>
        </p:spPr>
        <p:txBody>
          <a:bodyPr anchorCtr="0" anchor="t" bIns="91425" lIns="91425" rIns="91425" tIns="91425">
            <a:noAutofit/>
          </a:bodyPr>
          <a:lstStyle/>
          <a:p>
            <a:pPr lvl="0" rtl="0">
              <a:lnSpc>
                <a:spcPct val="150000"/>
              </a:lnSpc>
              <a:spcBef>
                <a:spcPts val="0"/>
              </a:spcBef>
              <a:buNone/>
            </a:pPr>
            <a:r>
              <a:rPr lang="en" sz="1400"/>
              <a:t>Does reduced precision still work?</a:t>
            </a:r>
          </a:p>
        </p:txBody>
      </p:sp>
      <p:sp>
        <p:nvSpPr>
          <p:cNvPr id="179" name="Shape 179"/>
          <p:cNvSpPr/>
          <p:nvPr/>
        </p:nvSpPr>
        <p:spPr>
          <a:xfrm flipH="1">
            <a:off x="3538975" y="2174875"/>
            <a:ext cx="1256700" cy="336900"/>
          </a:xfrm>
          <a:prstGeom prst="curvedDownArrow">
            <a:avLst>
              <a:gd fmla="val 25000" name="adj1"/>
              <a:gd fmla="val 50000" name="adj2"/>
              <a:gd fmla="val 36139" name="adj3"/>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0" name="Shape 180"/>
          <p:cNvSpPr/>
          <p:nvPr/>
        </p:nvSpPr>
        <p:spPr>
          <a:xfrm flipH="1" rot="10800000">
            <a:off x="3538975" y="2584475"/>
            <a:ext cx="1256700" cy="336900"/>
          </a:xfrm>
          <a:prstGeom prst="curvedDownArrow">
            <a:avLst>
              <a:gd fmla="val 25000" name="adj1"/>
              <a:gd fmla="val 50000" name="adj2"/>
              <a:gd fmla="val 36139" name="adj3"/>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Current Architecture</a:t>
            </a:r>
          </a:p>
        </p:txBody>
      </p:sp>
      <p:sp>
        <p:nvSpPr>
          <p:cNvPr id="186" name="Shape 186"/>
          <p:cNvSpPr txBox="1"/>
          <p:nvPr>
            <p:ph idx="1" type="body"/>
          </p:nvPr>
        </p:nvSpPr>
        <p:spPr>
          <a:xfrm>
            <a:off x="311700" y="1225225"/>
            <a:ext cx="7309500" cy="3307200"/>
          </a:xfrm>
          <a:prstGeom prst="rect">
            <a:avLst/>
          </a:prstGeom>
        </p:spPr>
        <p:txBody>
          <a:bodyPr anchorCtr="0" anchor="t" bIns="91425" lIns="91425" rIns="91425" tIns="91425">
            <a:noAutofit/>
          </a:bodyPr>
          <a:lstStyle/>
          <a:p>
            <a:pPr indent="-228600" lvl="0" marL="457200" rtl="0">
              <a:lnSpc>
                <a:spcPct val="150000"/>
              </a:lnSpc>
              <a:spcBef>
                <a:spcPts val="0"/>
              </a:spcBef>
              <a:buChar char="●"/>
            </a:pPr>
            <a:r>
              <a:rPr lang="en"/>
              <a:t>Input - 2x convolution/pooling - dense - softmax - output</a:t>
            </a:r>
          </a:p>
          <a:p>
            <a:pPr indent="-228600" lvl="1" marL="914400" rtl="0">
              <a:lnSpc>
                <a:spcPct val="150000"/>
              </a:lnSpc>
              <a:spcBef>
                <a:spcPts val="0"/>
              </a:spcBef>
              <a:buChar char="○"/>
            </a:pPr>
            <a:r>
              <a:rPr lang="en"/>
              <a:t>Initial weights: small random numbers; mini-batch: 128; a</a:t>
            </a:r>
            <a:r>
              <a:rPr lang="en"/>
              <a:t>ctivation: ReLu</a:t>
            </a:r>
          </a:p>
          <a:p>
            <a:pPr indent="-228600" lvl="0" marL="457200" rtl="0">
              <a:lnSpc>
                <a:spcPct val="150000"/>
              </a:lnSpc>
              <a:spcBef>
                <a:spcPts val="0"/>
              </a:spcBef>
              <a:buChar char="●"/>
            </a:pPr>
            <a:r>
              <a:rPr lang="en"/>
              <a:t>Reason:</a:t>
            </a:r>
          </a:p>
          <a:p>
            <a:pPr indent="-228600" lvl="1" marL="914400" rtl="0">
              <a:lnSpc>
                <a:spcPct val="150000"/>
              </a:lnSpc>
              <a:spcBef>
                <a:spcPts val="0"/>
              </a:spcBef>
              <a:buChar char="○"/>
            </a:pPr>
            <a:r>
              <a:rPr lang="en"/>
              <a:t>Fast runtime</a:t>
            </a:r>
          </a:p>
          <a:p>
            <a:pPr indent="-228600" lvl="1" marL="914400" rtl="0">
              <a:lnSpc>
                <a:spcPct val="150000"/>
              </a:lnSpc>
              <a:spcBef>
                <a:spcPts val="0"/>
              </a:spcBef>
              <a:buChar char="○"/>
            </a:pPr>
            <a:r>
              <a:rPr lang="en"/>
              <a:t>Parameters can be easily changed</a:t>
            </a:r>
          </a:p>
          <a:p>
            <a:pPr indent="-228600" lvl="1" marL="914400" rtl="0">
              <a:lnSpc>
                <a:spcPct val="150000"/>
              </a:lnSpc>
              <a:spcBef>
                <a:spcPts val="0"/>
              </a:spcBef>
              <a:buChar char="○"/>
            </a:pPr>
            <a:r>
              <a:rPr lang="en"/>
              <a:t>Convenient to feed in different datasets</a:t>
            </a:r>
          </a:p>
          <a:p>
            <a:pPr indent="-228600" lvl="0" marL="457200" rtl="0">
              <a:lnSpc>
                <a:spcPct val="150000"/>
              </a:lnSpc>
              <a:spcBef>
                <a:spcPts val="0"/>
              </a:spcBef>
              <a:buChar char="●"/>
            </a:pPr>
            <a:r>
              <a:rPr lang="en"/>
              <a:t>Data analysis:</a:t>
            </a:r>
          </a:p>
          <a:p>
            <a:pPr indent="-228600" lvl="1" marL="914400" rtl="0">
              <a:lnSpc>
                <a:spcPct val="150000"/>
              </a:lnSpc>
              <a:spcBef>
                <a:spcPts val="0"/>
              </a:spcBef>
              <a:buChar char="○"/>
            </a:pPr>
            <a:r>
              <a:rPr lang="en"/>
              <a:t>Final accuracy</a:t>
            </a:r>
          </a:p>
          <a:p>
            <a:pPr indent="-228600" lvl="1" marL="914400" rtl="0">
              <a:lnSpc>
                <a:spcPct val="150000"/>
              </a:lnSpc>
              <a:spcBef>
                <a:spcPts val="0"/>
              </a:spcBef>
              <a:buChar char="○"/>
            </a:pPr>
            <a:r>
              <a:rPr lang="en"/>
              <a:t>Convergence speed</a:t>
            </a:r>
          </a:p>
        </p:txBody>
      </p:sp>
      <p:pic>
        <p:nvPicPr>
          <p:cNvPr id="187" name="Shape 187"/>
          <p:cNvPicPr preferRelativeResize="0"/>
          <p:nvPr/>
        </p:nvPicPr>
        <p:blipFill>
          <a:blip r:embed="rId3">
            <a:alphaModFix/>
          </a:blip>
          <a:stretch>
            <a:fillRect/>
          </a:stretch>
        </p:blipFill>
        <p:spPr>
          <a:xfrm>
            <a:off x="5277774" y="2580297"/>
            <a:ext cx="3775726" cy="1319249"/>
          </a:xfrm>
          <a:prstGeom prst="rect">
            <a:avLst/>
          </a:prstGeom>
          <a:noFill/>
          <a:ln>
            <a:noFill/>
          </a:ln>
        </p:spPr>
      </p:pic>
      <p:sp>
        <p:nvSpPr>
          <p:cNvPr id="188" name="Shape 188"/>
          <p:cNvSpPr txBox="1"/>
          <p:nvPr/>
        </p:nvSpPr>
        <p:spPr>
          <a:xfrm>
            <a:off x="6636300" y="3758225"/>
            <a:ext cx="382800" cy="423000"/>
          </a:xfrm>
          <a:prstGeom prst="rect">
            <a:avLst/>
          </a:prstGeom>
          <a:noFill/>
          <a:ln>
            <a:noFill/>
          </a:ln>
        </p:spPr>
        <p:txBody>
          <a:bodyPr anchorCtr="0" anchor="t" bIns="91425" lIns="91425" rIns="91425" tIns="91425">
            <a:noAutofit/>
          </a:bodyPr>
          <a:lstStyle/>
          <a:p>
            <a:pPr lvl="0">
              <a:spcBef>
                <a:spcPts val="0"/>
              </a:spcBef>
              <a:buNone/>
            </a:pPr>
            <a:r>
              <a:rPr lang="en"/>
              <a:t>x2</a:t>
            </a:r>
          </a:p>
        </p:txBody>
      </p:sp>
      <p:sp>
        <p:nvSpPr>
          <p:cNvPr id="189" name="Shape 189"/>
          <p:cNvSpPr txBox="1"/>
          <p:nvPr/>
        </p:nvSpPr>
        <p:spPr>
          <a:xfrm>
            <a:off x="7581000" y="3664225"/>
            <a:ext cx="382800" cy="423000"/>
          </a:xfrm>
          <a:prstGeom prst="rect">
            <a:avLst/>
          </a:prstGeom>
          <a:noFill/>
          <a:ln>
            <a:noFill/>
          </a:ln>
        </p:spPr>
        <p:txBody>
          <a:bodyPr anchorCtr="0" anchor="t" bIns="91425" lIns="91425" rIns="91425" tIns="91425">
            <a:noAutofit/>
          </a:bodyPr>
          <a:lstStyle/>
          <a:p>
            <a:pPr lvl="0" rtl="0">
              <a:spcBef>
                <a:spcPts val="0"/>
              </a:spcBef>
              <a:buNone/>
            </a:pPr>
            <a:r>
              <a:rPr lang="en"/>
              <a:t>x2</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Exploration of Parameters of Interest</a:t>
            </a:r>
          </a:p>
        </p:txBody>
      </p:sp>
      <p:sp>
        <p:nvSpPr>
          <p:cNvPr id="195" name="Shape 195"/>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Rounding scheme (stochastic/deterministic)</a:t>
            </a:r>
          </a:p>
          <a:p>
            <a:pPr indent="-228600" lvl="0" marL="457200" rtl="0">
              <a:lnSpc>
                <a:spcPct val="150000"/>
              </a:lnSpc>
              <a:spcBef>
                <a:spcPts val="0"/>
              </a:spcBef>
            </a:pPr>
            <a:r>
              <a:rPr lang="en"/>
              <a:t>Number of dense layers</a:t>
            </a:r>
          </a:p>
          <a:p>
            <a:pPr indent="-228600" lvl="0" marL="457200" rtl="0">
              <a:lnSpc>
                <a:spcPct val="150000"/>
              </a:lnSpc>
              <a:spcBef>
                <a:spcPts val="0"/>
              </a:spcBef>
            </a:pPr>
            <a:r>
              <a:rPr lang="en"/>
              <a:t>Number of units in dense layer</a:t>
            </a:r>
          </a:p>
          <a:p>
            <a:pPr indent="-228600" lvl="0" marL="457200" rtl="0">
              <a:lnSpc>
                <a:spcPct val="150000"/>
              </a:lnSpc>
              <a:spcBef>
                <a:spcPts val="0"/>
              </a:spcBef>
            </a:pPr>
            <a:r>
              <a:rPr lang="en"/>
              <a:t>Batch size</a:t>
            </a:r>
          </a:p>
          <a:p>
            <a:pPr indent="-228600" lvl="0" marL="457200" rtl="0">
              <a:lnSpc>
                <a:spcPct val="150000"/>
              </a:lnSpc>
              <a:spcBef>
                <a:spcPts val="0"/>
              </a:spcBef>
            </a:pPr>
            <a:r>
              <a:rPr lang="en"/>
              <a:t>Initial weight conditions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Truncation vs. Stochastic Rounding</a:t>
            </a:r>
          </a:p>
        </p:txBody>
      </p:sp>
      <p:sp>
        <p:nvSpPr>
          <p:cNvPr id="201" name="Shape 201"/>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Two methods to implement reduced precision</a:t>
            </a:r>
          </a:p>
          <a:p>
            <a:pPr indent="-228600" lvl="0" marL="457200" rtl="0">
              <a:lnSpc>
                <a:spcPct val="150000"/>
              </a:lnSpc>
              <a:spcBef>
                <a:spcPts val="0"/>
              </a:spcBef>
            </a:pPr>
            <a:r>
              <a:rPr lang="en"/>
              <a:t>Truncation: always rounding down</a:t>
            </a:r>
          </a:p>
          <a:p>
            <a:pPr indent="-228600" lvl="0" marL="457200" rtl="0">
              <a:lnSpc>
                <a:spcPct val="150000"/>
              </a:lnSpc>
              <a:spcBef>
                <a:spcPts val="0"/>
              </a:spcBef>
            </a:pPr>
            <a:r>
              <a:rPr lang="en"/>
              <a:t>Stochastic rounding:</a:t>
            </a:r>
          </a:p>
          <a:p>
            <a:pPr indent="-228600" lvl="1" marL="914400" rtl="0">
              <a:lnSpc>
                <a:spcPct val="150000"/>
              </a:lnSpc>
              <a:spcBef>
                <a:spcPts val="0"/>
              </a:spcBef>
            </a:pPr>
            <a:r>
              <a:rPr lang="en"/>
              <a:t>Rounding </a:t>
            </a:r>
            <a:r>
              <a:rPr i="1" lang="en"/>
              <a:t>x</a:t>
            </a:r>
            <a:r>
              <a:rPr lang="en"/>
              <a:t> to ⌊</a:t>
            </a:r>
            <a:r>
              <a:rPr i="1" lang="en"/>
              <a:t>x</a:t>
            </a:r>
            <a:r>
              <a:rPr lang="en"/>
              <a:t>⌋</a:t>
            </a:r>
            <a:r>
              <a:rPr i="1" lang="en"/>
              <a:t> + ε </a:t>
            </a:r>
            <a:r>
              <a:rPr lang="en"/>
              <a:t>is proportional to how close </a:t>
            </a:r>
            <a:r>
              <a:rPr i="1" lang="en"/>
              <a:t>x</a:t>
            </a:r>
            <a:r>
              <a:rPr lang="en"/>
              <a:t> is to ⌊</a:t>
            </a:r>
            <a:r>
              <a:rPr i="1" lang="en"/>
              <a:t>x</a:t>
            </a:r>
            <a:r>
              <a:rPr lang="en"/>
              <a:t>⌋</a:t>
            </a:r>
            <a:r>
              <a:rPr i="1" lang="en"/>
              <a:t> + ε</a:t>
            </a:r>
            <a:r>
              <a:rPr lang="en"/>
              <a:t> </a:t>
            </a:r>
          </a:p>
          <a:p>
            <a:pPr indent="-228600" lvl="1" marL="914400" rtl="0">
              <a:lnSpc>
                <a:spcPct val="150000"/>
              </a:lnSpc>
              <a:spcBef>
                <a:spcPts val="0"/>
              </a:spcBef>
            </a:pPr>
            <a:r>
              <a:rPr lang="en"/>
              <a:t>Unbiased rounding scheme</a:t>
            </a:r>
          </a:p>
          <a:p>
            <a:pPr indent="-228600" lvl="0" marL="457200" rtl="0">
              <a:lnSpc>
                <a:spcPct val="150000"/>
              </a:lnSpc>
              <a:spcBef>
                <a:spcPts val="0"/>
              </a:spcBef>
            </a:pPr>
            <a:r>
              <a:rPr lang="en"/>
              <a:t>Trends using stochastic rounding:</a:t>
            </a:r>
          </a:p>
          <a:p>
            <a:pPr indent="-228600" lvl="1" marL="914400" rtl="0">
              <a:lnSpc>
                <a:spcPct val="150000"/>
              </a:lnSpc>
              <a:spcBef>
                <a:spcPts val="0"/>
              </a:spcBef>
            </a:pPr>
            <a:r>
              <a:rPr lang="en"/>
              <a:t>Some cases converge vs. not converging with truncation</a:t>
            </a:r>
          </a:p>
          <a:p>
            <a:pPr indent="-228600" lvl="1" marL="914400" rtl="0">
              <a:lnSpc>
                <a:spcPct val="150000"/>
              </a:lnSpc>
              <a:spcBef>
                <a:spcPts val="0"/>
              </a:spcBef>
            </a:pPr>
            <a:r>
              <a:rPr lang="en" sz="1800"/>
              <a:t>↑</a:t>
            </a:r>
            <a:r>
              <a:rPr lang="en"/>
              <a:t> speed of convergence</a:t>
            </a:r>
          </a:p>
          <a:p>
            <a:pPr indent="0" lvl="0" marL="0" rtl="0">
              <a:lnSpc>
                <a:spcPct val="150000"/>
              </a:lnSpc>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Truncation vs. Stochastic Rounding: Results</a:t>
            </a:r>
          </a:p>
        </p:txBody>
      </p:sp>
      <p:pic>
        <p:nvPicPr>
          <p:cNvPr descr="cifar10_batch32(1).png" id="207" name="Shape 207"/>
          <p:cNvPicPr preferRelativeResize="0"/>
          <p:nvPr/>
        </p:nvPicPr>
        <p:blipFill>
          <a:blip r:embed="rId3">
            <a:alphaModFix/>
          </a:blip>
          <a:stretch>
            <a:fillRect/>
          </a:stretch>
        </p:blipFill>
        <p:spPr>
          <a:xfrm>
            <a:off x="2111012" y="1147225"/>
            <a:ext cx="4921966" cy="36914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315925"/>
            <a:ext cx="7428300" cy="831300"/>
          </a:xfrm>
          <a:prstGeom prst="rect">
            <a:avLst/>
          </a:prstGeom>
        </p:spPr>
        <p:txBody>
          <a:bodyPr anchorCtr="0" anchor="b" bIns="91425" lIns="91425" rIns="91425" tIns="91425">
            <a:noAutofit/>
          </a:bodyPr>
          <a:lstStyle/>
          <a:p>
            <a:pPr lvl="0">
              <a:spcBef>
                <a:spcPts val="0"/>
              </a:spcBef>
              <a:buNone/>
            </a:pPr>
            <a:r>
              <a:rPr lang="en"/>
              <a:t>Truncation vs. Stochastic Rounding: Results</a:t>
            </a:r>
          </a:p>
        </p:txBody>
      </p:sp>
      <p:pic>
        <p:nvPicPr>
          <p:cNvPr descr="mnist_batch128.png" id="213" name="Shape 213"/>
          <p:cNvPicPr preferRelativeResize="0"/>
          <p:nvPr/>
        </p:nvPicPr>
        <p:blipFill>
          <a:blip r:embed="rId3">
            <a:alphaModFix/>
          </a:blip>
          <a:stretch>
            <a:fillRect/>
          </a:stretch>
        </p:blipFill>
        <p:spPr>
          <a:xfrm>
            <a:off x="311700" y="1205550"/>
            <a:ext cx="4175374" cy="3131524"/>
          </a:xfrm>
          <a:prstGeom prst="rect">
            <a:avLst/>
          </a:prstGeom>
          <a:noFill/>
          <a:ln>
            <a:noFill/>
          </a:ln>
        </p:spPr>
      </p:pic>
      <p:pic>
        <p:nvPicPr>
          <p:cNvPr descr="mnist_batch128_stochastic.png" id="214" name="Shape 214"/>
          <p:cNvPicPr preferRelativeResize="0"/>
          <p:nvPr/>
        </p:nvPicPr>
        <p:blipFill>
          <a:blip r:embed="rId4">
            <a:alphaModFix/>
          </a:blip>
          <a:stretch>
            <a:fillRect/>
          </a:stretch>
        </p:blipFill>
        <p:spPr>
          <a:xfrm>
            <a:off x="4576150" y="1205537"/>
            <a:ext cx="4175374" cy="3131538"/>
          </a:xfrm>
          <a:prstGeom prst="rect">
            <a:avLst/>
          </a:prstGeom>
          <a:noFill/>
          <a:ln>
            <a:noFill/>
          </a:ln>
        </p:spPr>
      </p:pic>
      <p:sp>
        <p:nvSpPr>
          <p:cNvPr id="215" name="Shape 215"/>
          <p:cNvSpPr txBox="1"/>
          <p:nvPr/>
        </p:nvSpPr>
        <p:spPr>
          <a:xfrm>
            <a:off x="448800" y="4395400"/>
            <a:ext cx="8246400" cy="541800"/>
          </a:xfrm>
          <a:prstGeom prst="rect">
            <a:avLst/>
          </a:prstGeom>
          <a:noFill/>
          <a:ln>
            <a:noFill/>
          </a:ln>
        </p:spPr>
        <p:txBody>
          <a:bodyPr anchorCtr="0" anchor="t" bIns="91425" lIns="91425" rIns="91425" tIns="91425">
            <a:noAutofit/>
          </a:bodyPr>
          <a:lstStyle/>
          <a:p>
            <a:pPr lvl="0" algn="ctr">
              <a:spcBef>
                <a:spcPts val="0"/>
              </a:spcBef>
              <a:buNone/>
            </a:pPr>
            <a:r>
              <a:rPr lang="en" sz="1800">
                <a:latin typeface="Open Sans"/>
                <a:ea typeface="Open Sans"/>
                <a:cs typeface="Open Sans"/>
                <a:sym typeface="Open Sans"/>
              </a:rPr>
              <a:t>On average, stochastic rounding improves speed of convergence by 25%</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315925"/>
            <a:ext cx="3587100" cy="831300"/>
          </a:xfrm>
          <a:prstGeom prst="rect">
            <a:avLst/>
          </a:prstGeom>
        </p:spPr>
        <p:txBody>
          <a:bodyPr anchorCtr="0" anchor="b" bIns="91425" lIns="91425" rIns="91425" tIns="91425">
            <a:noAutofit/>
          </a:bodyPr>
          <a:lstStyle/>
          <a:p>
            <a:pPr lvl="0">
              <a:spcBef>
                <a:spcPts val="0"/>
              </a:spcBef>
              <a:buNone/>
            </a:pPr>
            <a:r>
              <a:rPr lang="en"/>
              <a:t>About RIPS</a:t>
            </a:r>
          </a:p>
        </p:txBody>
      </p:sp>
      <p:sp>
        <p:nvSpPr>
          <p:cNvPr id="71" name="Shape 71"/>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Research in Industrial Projects for Students (RIPS)</a:t>
            </a:r>
          </a:p>
          <a:p>
            <a:pPr indent="-228600" lvl="1" marL="914400" rtl="0">
              <a:spcBef>
                <a:spcPts val="0"/>
              </a:spcBef>
            </a:pPr>
            <a:r>
              <a:rPr lang="en"/>
              <a:t>Conducted through Institute of Pure and Applied Mathematics (IPAM) at UCLA</a:t>
            </a:r>
          </a:p>
          <a:p>
            <a:pPr indent="-228600" lvl="1" marL="914400" rtl="0">
              <a:spcBef>
                <a:spcPts val="0"/>
              </a:spcBef>
            </a:pPr>
            <a:r>
              <a:rPr lang="en"/>
              <a:t>Nine projects, each sponsored by a different company</a:t>
            </a:r>
          </a:p>
        </p:txBody>
      </p:sp>
      <p:pic>
        <p:nvPicPr>
          <p:cNvPr id="72" name="Shape 72"/>
          <p:cNvPicPr preferRelativeResize="0"/>
          <p:nvPr/>
        </p:nvPicPr>
        <p:blipFill>
          <a:blip r:embed="rId3">
            <a:alphaModFix/>
          </a:blip>
          <a:stretch>
            <a:fillRect/>
          </a:stretch>
        </p:blipFill>
        <p:spPr>
          <a:xfrm>
            <a:off x="6156528" y="3816528"/>
            <a:ext cx="2675774" cy="1138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Number of Dense Layers</a:t>
            </a:r>
          </a:p>
        </p:txBody>
      </p:sp>
      <p:sp>
        <p:nvSpPr>
          <p:cNvPr id="221" name="Shape 221"/>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Attempted one to five dense layers with 100 units per layer</a:t>
            </a:r>
          </a:p>
          <a:p>
            <a:pPr indent="-228600" lvl="0" marL="457200" rtl="0">
              <a:lnSpc>
                <a:spcPct val="150000"/>
              </a:lnSpc>
              <a:spcBef>
                <a:spcPts val="0"/>
              </a:spcBef>
            </a:pPr>
            <a:r>
              <a:rPr lang="en"/>
              <a:t>Difference</a:t>
            </a:r>
            <a:r>
              <a:rPr lang="en"/>
              <a:t> between number of dense layers</a:t>
            </a:r>
            <a:r>
              <a:rPr lang="en"/>
              <a:t> (at all bit size)</a:t>
            </a:r>
          </a:p>
          <a:p>
            <a:pPr indent="-228600" lvl="1" marL="914400" rtl="0">
              <a:lnSpc>
                <a:spcPct val="150000"/>
              </a:lnSpc>
              <a:spcBef>
                <a:spcPts val="0"/>
              </a:spcBef>
              <a:buClr>
                <a:srgbClr val="000000"/>
              </a:buClr>
            </a:pPr>
            <a:r>
              <a:rPr lang="en">
                <a:solidFill>
                  <a:srgbClr val="000000"/>
                </a:solidFill>
              </a:rPr>
              <a:t>number of dense layers </a:t>
            </a:r>
            <a:r>
              <a:rPr lang="en" sz="1800">
                <a:solidFill>
                  <a:srgbClr val="000000"/>
                </a:solidFill>
                <a:highlight>
                  <a:srgbClr val="FFFFFF"/>
                </a:highlight>
                <a:latin typeface="Roboto"/>
                <a:ea typeface="Roboto"/>
                <a:cs typeface="Roboto"/>
                <a:sym typeface="Roboto"/>
              </a:rPr>
              <a:t>↑</a:t>
            </a:r>
            <a:r>
              <a:rPr lang="en">
                <a:solidFill>
                  <a:srgbClr val="000000"/>
                </a:solidFill>
              </a:rPr>
              <a:t>,   convergence speed  </a:t>
            </a:r>
            <a:r>
              <a:rPr lang="en" sz="1800">
                <a:solidFill>
                  <a:srgbClr val="000000"/>
                </a:solidFill>
                <a:highlight>
                  <a:srgbClr val="FFFFFF"/>
                </a:highlight>
                <a:latin typeface="Roboto"/>
                <a:ea typeface="Roboto"/>
                <a:cs typeface="Roboto"/>
                <a:sym typeface="Roboto"/>
              </a:rPr>
              <a:t>↓</a:t>
            </a:r>
          </a:p>
          <a:p>
            <a:pPr indent="-228600" lvl="1" marL="914400" rtl="0">
              <a:lnSpc>
                <a:spcPct val="150000"/>
              </a:lnSpc>
              <a:spcBef>
                <a:spcPts val="0"/>
              </a:spcBef>
              <a:buClr>
                <a:srgbClr val="000000"/>
              </a:buClr>
            </a:pPr>
            <a:r>
              <a:rPr lang="en">
                <a:solidFill>
                  <a:srgbClr val="000000"/>
                </a:solidFill>
              </a:rPr>
              <a:t>number of dense layers </a:t>
            </a:r>
            <a:r>
              <a:rPr lang="en" sz="1800">
                <a:solidFill>
                  <a:srgbClr val="000000"/>
                </a:solidFill>
                <a:highlight>
                  <a:srgbClr val="FFFFFF"/>
                </a:highlight>
                <a:latin typeface="Roboto"/>
                <a:ea typeface="Roboto"/>
                <a:cs typeface="Roboto"/>
                <a:sym typeface="Roboto"/>
              </a:rPr>
              <a:t>↑</a:t>
            </a:r>
            <a:r>
              <a:rPr lang="en">
                <a:solidFill>
                  <a:srgbClr val="000000"/>
                </a:solidFill>
              </a:rPr>
              <a:t>, </a:t>
            </a:r>
            <a:r>
              <a:rPr lang="en">
                <a:solidFill>
                  <a:srgbClr val="000000"/>
                </a:solidFill>
              </a:rPr>
              <a:t>  final accuracy  </a:t>
            </a:r>
            <a:r>
              <a:rPr lang="en" sz="1800">
                <a:solidFill>
                  <a:srgbClr val="000000"/>
                </a:solidFill>
                <a:highlight>
                  <a:srgbClr val="FFFFFF"/>
                </a:highlight>
                <a:latin typeface="Roboto"/>
                <a:ea typeface="Roboto"/>
                <a:cs typeface="Roboto"/>
                <a:sym typeface="Roboto"/>
              </a:rPr>
              <a:t>↓</a:t>
            </a:r>
            <a:r>
              <a:rPr lang="en">
                <a:solidFill>
                  <a:srgbClr val="000000"/>
                </a:solidFill>
              </a:rPr>
              <a:t>      </a:t>
            </a:r>
          </a:p>
          <a:p>
            <a:pPr indent="-228600" lvl="1" marL="914400" rtl="0">
              <a:lnSpc>
                <a:spcPct val="150000"/>
              </a:lnSpc>
              <a:spcBef>
                <a:spcPts val="0"/>
              </a:spcBef>
              <a:buClr>
                <a:srgbClr val="000000"/>
              </a:buClr>
            </a:pPr>
            <a:r>
              <a:rPr lang="en">
                <a:solidFill>
                  <a:srgbClr val="000000"/>
                </a:solidFill>
              </a:rPr>
              <a:t>number of dense layers </a:t>
            </a:r>
            <a:r>
              <a:rPr lang="en" sz="1800">
                <a:solidFill>
                  <a:srgbClr val="000000"/>
                </a:solidFill>
                <a:highlight>
                  <a:srgbClr val="FFFFFF"/>
                </a:highlight>
                <a:latin typeface="Roboto"/>
                <a:ea typeface="Roboto"/>
                <a:cs typeface="Roboto"/>
                <a:sym typeface="Roboto"/>
              </a:rPr>
              <a:t>↑</a:t>
            </a:r>
            <a:r>
              <a:rPr lang="en">
                <a:solidFill>
                  <a:srgbClr val="000000"/>
                </a:solidFill>
              </a:rPr>
              <a:t>, </a:t>
            </a:r>
            <a:r>
              <a:rPr lang="en">
                <a:solidFill>
                  <a:srgbClr val="000000"/>
                </a:solidFill>
              </a:rPr>
              <a:t>  fluctuations during convergence </a:t>
            </a:r>
            <a:r>
              <a:rPr lang="en" sz="1800">
                <a:solidFill>
                  <a:srgbClr val="000000"/>
                </a:solidFill>
                <a:highlight>
                  <a:srgbClr val="FFFFFF"/>
                </a:highlight>
                <a:latin typeface="Roboto"/>
                <a:ea typeface="Roboto"/>
                <a:cs typeface="Roboto"/>
                <a:sym typeface="Roboto"/>
              </a:rPr>
              <a:t>↑</a:t>
            </a:r>
          </a:p>
          <a:p>
            <a:pPr indent="-228600" lvl="2" marL="1371600" rtl="0">
              <a:lnSpc>
                <a:spcPct val="150000"/>
              </a:lnSpc>
              <a:spcBef>
                <a:spcPts val="0"/>
              </a:spcBef>
              <a:buClr>
                <a:srgbClr val="000000"/>
              </a:buClr>
            </a:pPr>
            <a:r>
              <a:rPr lang="en">
                <a:solidFill>
                  <a:srgbClr val="000000"/>
                </a:solidFill>
              </a:rPr>
              <a:t>May caused by accumulation of error</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Number of Dense Layers: Results</a:t>
            </a:r>
          </a:p>
        </p:txBody>
      </p:sp>
      <p:pic>
        <p:nvPicPr>
          <p:cNvPr id="227" name="Shape 227"/>
          <p:cNvPicPr preferRelativeResize="0"/>
          <p:nvPr/>
        </p:nvPicPr>
        <p:blipFill>
          <a:blip r:embed="rId3">
            <a:alphaModFix/>
          </a:blip>
          <a:stretch>
            <a:fillRect/>
          </a:stretch>
        </p:blipFill>
        <p:spPr>
          <a:xfrm>
            <a:off x="2190537" y="1147225"/>
            <a:ext cx="4921966" cy="36914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Number of Dense Layers: Results</a:t>
            </a:r>
          </a:p>
        </p:txBody>
      </p:sp>
      <p:pic>
        <p:nvPicPr>
          <p:cNvPr id="233" name="Shape 233"/>
          <p:cNvPicPr preferRelativeResize="0"/>
          <p:nvPr/>
        </p:nvPicPr>
        <p:blipFill>
          <a:blip r:embed="rId3">
            <a:alphaModFix/>
          </a:blip>
          <a:stretch>
            <a:fillRect/>
          </a:stretch>
        </p:blipFill>
        <p:spPr>
          <a:xfrm>
            <a:off x="2190550" y="1147250"/>
            <a:ext cx="4921950" cy="36914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Number of Dense Layers: Results</a:t>
            </a:r>
          </a:p>
        </p:txBody>
      </p:sp>
      <p:pic>
        <p:nvPicPr>
          <p:cNvPr id="239" name="Shape 239"/>
          <p:cNvPicPr preferRelativeResize="0"/>
          <p:nvPr/>
        </p:nvPicPr>
        <p:blipFill>
          <a:blip r:embed="rId3">
            <a:alphaModFix/>
          </a:blip>
          <a:stretch>
            <a:fillRect/>
          </a:stretch>
        </p:blipFill>
        <p:spPr>
          <a:xfrm>
            <a:off x="311700" y="1147225"/>
            <a:ext cx="4153376" cy="3115024"/>
          </a:xfrm>
          <a:prstGeom prst="rect">
            <a:avLst/>
          </a:prstGeom>
          <a:noFill/>
          <a:ln>
            <a:noFill/>
          </a:ln>
        </p:spPr>
      </p:pic>
      <p:pic>
        <p:nvPicPr>
          <p:cNvPr id="240" name="Shape 240"/>
          <p:cNvPicPr preferRelativeResize="0"/>
          <p:nvPr/>
        </p:nvPicPr>
        <p:blipFill>
          <a:blip r:embed="rId4">
            <a:alphaModFix/>
          </a:blip>
          <a:stretch>
            <a:fillRect/>
          </a:stretch>
        </p:blipFill>
        <p:spPr>
          <a:xfrm>
            <a:off x="4896149" y="1184788"/>
            <a:ext cx="4053200" cy="3039900"/>
          </a:xfrm>
          <a:prstGeom prst="rect">
            <a:avLst/>
          </a:prstGeom>
          <a:noFill/>
          <a:ln>
            <a:noFill/>
          </a:ln>
        </p:spPr>
      </p:pic>
      <p:sp>
        <p:nvSpPr>
          <p:cNvPr id="241" name="Shape 241"/>
          <p:cNvSpPr txBox="1"/>
          <p:nvPr/>
        </p:nvSpPr>
        <p:spPr>
          <a:xfrm>
            <a:off x="1022700" y="4366300"/>
            <a:ext cx="7098600" cy="480900"/>
          </a:xfrm>
          <a:prstGeom prst="rect">
            <a:avLst/>
          </a:prstGeom>
          <a:noFill/>
          <a:ln>
            <a:noFill/>
          </a:ln>
        </p:spPr>
        <p:txBody>
          <a:bodyPr anchorCtr="0" anchor="t" bIns="91425" lIns="91425" rIns="91425" tIns="91425">
            <a:noAutofit/>
          </a:bodyPr>
          <a:lstStyle/>
          <a:p>
            <a:pPr lvl="0">
              <a:spcBef>
                <a:spcPts val="0"/>
              </a:spcBef>
              <a:buNone/>
            </a:pPr>
            <a:r>
              <a:rPr lang="en" sz="1800">
                <a:latin typeface="Open Sans"/>
                <a:ea typeface="Open Sans"/>
                <a:cs typeface="Open Sans"/>
                <a:sym typeface="Open Sans"/>
              </a:rPr>
              <a:t>Low precision has significant influence when number of layers </a:t>
            </a:r>
            <a:r>
              <a:rPr lang="en" sz="1800">
                <a:solidFill>
                  <a:schemeClr val="dk1"/>
                </a:solidFill>
                <a:latin typeface="Open Sans"/>
                <a:ea typeface="Open Sans"/>
                <a:cs typeface="Open Sans"/>
                <a:sym typeface="Open Sans"/>
              </a:rPr>
              <a:t>↑</a:t>
            </a:r>
            <a:r>
              <a:rPr lang="en" sz="1800">
                <a:latin typeface="Open Sans"/>
                <a:ea typeface="Open Sans"/>
                <a:cs typeface="Open Sans"/>
                <a:sym typeface="Open Sans"/>
              </a:rPr>
              <a:t>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Number of Dense Units</a:t>
            </a:r>
          </a:p>
        </p:txBody>
      </p:sp>
      <p:sp>
        <p:nvSpPr>
          <p:cNvPr id="247" name="Shape 247"/>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A two convolutional layer and one dense layer structure</a:t>
            </a:r>
          </a:p>
          <a:p>
            <a:pPr indent="-228600" lvl="0" marL="457200" rtl="0">
              <a:lnSpc>
                <a:spcPct val="150000"/>
              </a:lnSpc>
              <a:spcBef>
                <a:spcPts val="0"/>
              </a:spcBef>
            </a:pPr>
            <a:r>
              <a:rPr lang="en"/>
              <a:t>Tested 160, 130, 110, 100, 90, 70 and 40 units per dense layer</a:t>
            </a:r>
          </a:p>
          <a:p>
            <a:pPr indent="-228600" lvl="0" marL="457200" rtl="0">
              <a:lnSpc>
                <a:spcPct val="150000"/>
              </a:lnSpc>
              <a:spcBef>
                <a:spcPts val="0"/>
              </a:spcBef>
            </a:pPr>
            <a:r>
              <a:rPr lang="en"/>
              <a:t>Difference between number of dense units</a:t>
            </a:r>
          </a:p>
          <a:p>
            <a:pPr indent="-228600" lvl="1" marL="914400" rtl="0">
              <a:lnSpc>
                <a:spcPct val="150000"/>
              </a:lnSpc>
              <a:spcBef>
                <a:spcPts val="0"/>
              </a:spcBef>
              <a:buClr>
                <a:srgbClr val="000000"/>
              </a:buClr>
            </a:pPr>
            <a:r>
              <a:rPr lang="en">
                <a:solidFill>
                  <a:srgbClr val="000000"/>
                </a:solidFill>
              </a:rPr>
              <a:t>In general, a random final accuracy distribution with respect to bit size</a:t>
            </a:r>
          </a:p>
          <a:p>
            <a:pPr indent="-228600" lvl="1" marL="914400" rtl="0">
              <a:lnSpc>
                <a:spcPct val="150000"/>
              </a:lnSpc>
              <a:spcBef>
                <a:spcPts val="0"/>
              </a:spcBef>
              <a:buClr>
                <a:srgbClr val="000000"/>
              </a:buClr>
              <a:buFont typeface="Roboto"/>
            </a:pPr>
            <a:r>
              <a:rPr lang="en">
                <a:solidFill>
                  <a:srgbClr val="000000"/>
                </a:solidFill>
                <a:latin typeface="Roboto"/>
                <a:ea typeface="Roboto"/>
                <a:cs typeface="Roboto"/>
                <a:sym typeface="Roboto"/>
              </a:rPr>
              <a:t>16 bit: </a:t>
            </a:r>
            <a:r>
              <a:rPr lang="en"/>
              <a:t>number of dense units </a:t>
            </a:r>
            <a:r>
              <a:rPr lang="en" sz="1800">
                <a:latin typeface="Roboto"/>
                <a:ea typeface="Roboto"/>
                <a:cs typeface="Roboto"/>
                <a:sym typeface="Roboto"/>
              </a:rPr>
              <a:t>↑</a:t>
            </a:r>
            <a:r>
              <a:rPr lang="en"/>
              <a:t>,   final accuracy </a:t>
            </a:r>
            <a:r>
              <a:rPr lang="en" sz="1800">
                <a:latin typeface="Roboto"/>
                <a:ea typeface="Roboto"/>
                <a:cs typeface="Roboto"/>
                <a:sym typeface="Roboto"/>
              </a:rPr>
              <a: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Number of Dense Units - Results</a:t>
            </a:r>
          </a:p>
        </p:txBody>
      </p:sp>
      <p:pic>
        <p:nvPicPr>
          <p:cNvPr id="253" name="Shape 253"/>
          <p:cNvPicPr preferRelativeResize="0"/>
          <p:nvPr/>
        </p:nvPicPr>
        <p:blipFill>
          <a:blip r:embed="rId3">
            <a:alphaModFix/>
          </a:blip>
          <a:stretch>
            <a:fillRect/>
          </a:stretch>
        </p:blipFill>
        <p:spPr>
          <a:xfrm>
            <a:off x="2293050" y="1010900"/>
            <a:ext cx="4921974" cy="36914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Number of Dense Units - Results</a:t>
            </a:r>
          </a:p>
        </p:txBody>
      </p:sp>
      <p:pic>
        <p:nvPicPr>
          <p:cNvPr id="259" name="Shape 259"/>
          <p:cNvPicPr preferRelativeResize="0"/>
          <p:nvPr/>
        </p:nvPicPr>
        <p:blipFill>
          <a:blip r:embed="rId3">
            <a:alphaModFix/>
          </a:blip>
          <a:stretch>
            <a:fillRect/>
          </a:stretch>
        </p:blipFill>
        <p:spPr>
          <a:xfrm>
            <a:off x="2293050" y="1010900"/>
            <a:ext cx="4921974" cy="36914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Number of Dense Units - Result Summary</a:t>
            </a:r>
          </a:p>
        </p:txBody>
      </p:sp>
      <p:pic>
        <p:nvPicPr>
          <p:cNvPr id="265" name="Shape 265"/>
          <p:cNvPicPr preferRelativeResize="0"/>
          <p:nvPr/>
        </p:nvPicPr>
        <p:blipFill>
          <a:blip r:embed="rId3">
            <a:alphaModFix/>
          </a:blip>
          <a:stretch>
            <a:fillRect/>
          </a:stretch>
        </p:blipFill>
        <p:spPr>
          <a:xfrm>
            <a:off x="386300" y="1408600"/>
            <a:ext cx="3963100" cy="2972325"/>
          </a:xfrm>
          <a:prstGeom prst="rect">
            <a:avLst/>
          </a:prstGeom>
          <a:noFill/>
          <a:ln>
            <a:noFill/>
          </a:ln>
        </p:spPr>
      </p:pic>
      <p:pic>
        <p:nvPicPr>
          <p:cNvPr id="266" name="Shape 266"/>
          <p:cNvPicPr preferRelativeResize="0"/>
          <p:nvPr/>
        </p:nvPicPr>
        <p:blipFill>
          <a:blip r:embed="rId4">
            <a:alphaModFix/>
          </a:blip>
          <a:stretch>
            <a:fillRect/>
          </a:stretch>
        </p:blipFill>
        <p:spPr>
          <a:xfrm>
            <a:off x="4647449" y="1408600"/>
            <a:ext cx="3963100" cy="2972324"/>
          </a:xfrm>
          <a:prstGeom prst="rect">
            <a:avLst/>
          </a:prstGeom>
          <a:noFill/>
          <a:ln>
            <a:noFill/>
          </a:ln>
        </p:spPr>
      </p:pic>
      <p:sp>
        <p:nvSpPr>
          <p:cNvPr id="267" name="Shape 267"/>
          <p:cNvSpPr txBox="1"/>
          <p:nvPr/>
        </p:nvSpPr>
        <p:spPr>
          <a:xfrm>
            <a:off x="596650" y="4380925"/>
            <a:ext cx="8588400" cy="480900"/>
          </a:xfrm>
          <a:prstGeom prst="rect">
            <a:avLst/>
          </a:prstGeom>
          <a:noFill/>
          <a:ln>
            <a:noFill/>
          </a:ln>
        </p:spPr>
        <p:txBody>
          <a:bodyPr anchorCtr="0" anchor="t" bIns="91425" lIns="91425" rIns="91425" tIns="91425">
            <a:noAutofit/>
          </a:bodyPr>
          <a:lstStyle/>
          <a:p>
            <a:pPr lvl="0" rtl="0">
              <a:spcBef>
                <a:spcPts val="0"/>
              </a:spcBef>
              <a:buNone/>
            </a:pPr>
            <a:r>
              <a:rPr lang="en" sz="1800">
                <a:latin typeface="Open Sans"/>
                <a:ea typeface="Open Sans"/>
                <a:cs typeface="Open Sans"/>
                <a:sym typeface="Open Sans"/>
              </a:rPr>
              <a:t>Optimum at low precision may not require high number of dense units</a:t>
            </a:r>
            <a:r>
              <a:rPr lang="en" sz="1800">
                <a:latin typeface="Open Sans"/>
                <a:ea typeface="Open Sans"/>
                <a:cs typeface="Open Sans"/>
                <a:sym typeface="Open Sans"/>
              </a:rPr>
              <a:t> </a:t>
            </a:r>
          </a:p>
        </p:txBody>
      </p:sp>
      <p:sp>
        <p:nvSpPr>
          <p:cNvPr id="268" name="Shape 268"/>
          <p:cNvSpPr/>
          <p:nvPr/>
        </p:nvSpPr>
        <p:spPr>
          <a:xfrm>
            <a:off x="3460350" y="1654950"/>
            <a:ext cx="761700" cy="8313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pic>
        <p:nvPicPr>
          <p:cNvPr id="269" name="Shape 269"/>
          <p:cNvPicPr preferRelativeResize="0"/>
          <p:nvPr/>
        </p:nvPicPr>
        <p:blipFill rotWithShape="1">
          <a:blip r:embed="rId4">
            <a:alphaModFix/>
          </a:blip>
          <a:srcRect b="63817" l="76668" r="7638" t="8214"/>
          <a:stretch/>
        </p:blipFill>
        <p:spPr>
          <a:xfrm>
            <a:off x="3460349" y="1654950"/>
            <a:ext cx="621900" cy="831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311700" y="315925"/>
            <a:ext cx="7177500" cy="831300"/>
          </a:xfrm>
          <a:prstGeom prst="rect">
            <a:avLst/>
          </a:prstGeom>
        </p:spPr>
        <p:txBody>
          <a:bodyPr anchorCtr="0" anchor="b" bIns="91425" lIns="91425" rIns="91425" tIns="91425">
            <a:noAutofit/>
          </a:bodyPr>
          <a:lstStyle/>
          <a:p>
            <a:pPr lvl="0">
              <a:spcBef>
                <a:spcPts val="0"/>
              </a:spcBef>
              <a:buNone/>
            </a:pPr>
            <a:r>
              <a:rPr lang="en"/>
              <a:t>Batch Size: Introduction</a:t>
            </a:r>
          </a:p>
        </p:txBody>
      </p:sp>
      <p:sp>
        <p:nvSpPr>
          <p:cNvPr id="275" name="Shape 275"/>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Number of samples to </a:t>
            </a:r>
            <a:r>
              <a:rPr lang="en"/>
              <a:t>propagate</a:t>
            </a:r>
            <a:r>
              <a:rPr lang="en"/>
              <a:t> through algorithm at a time (mini-batch)</a:t>
            </a:r>
          </a:p>
          <a:p>
            <a:pPr indent="-228600" lvl="1" marL="914400" rtl="0">
              <a:lnSpc>
                <a:spcPct val="150000"/>
              </a:lnSpc>
              <a:spcBef>
                <a:spcPts val="0"/>
              </a:spcBef>
            </a:pPr>
            <a:r>
              <a:rPr lang="en"/>
              <a:t>32, 64, 128, 256, 512</a:t>
            </a:r>
          </a:p>
          <a:p>
            <a:pPr indent="-228600" lvl="1" marL="914400" rtl="0">
              <a:lnSpc>
                <a:spcPct val="150000"/>
              </a:lnSpc>
              <a:spcBef>
                <a:spcPts val="0"/>
              </a:spcBef>
            </a:pPr>
            <a:r>
              <a:rPr lang="en"/>
              <a:t>Requires less</a:t>
            </a:r>
            <a:r>
              <a:rPr lang="en"/>
              <a:t> memory </a:t>
            </a:r>
            <a:r>
              <a:rPr lang="en"/>
              <a:t>and typically reduces </a:t>
            </a:r>
            <a:r>
              <a:rPr lang="en"/>
              <a:t>runtime </a:t>
            </a:r>
            <a:r>
              <a:rPr lang="en"/>
              <a:t>vs. full batch</a:t>
            </a:r>
          </a:p>
          <a:p>
            <a:pPr indent="-228600" lvl="1" marL="914400" rtl="0">
              <a:lnSpc>
                <a:spcPct val="150000"/>
              </a:lnSpc>
              <a:spcBef>
                <a:spcPts val="0"/>
              </a:spcBef>
            </a:pPr>
            <a:r>
              <a:rPr lang="en"/>
              <a:t>Eliminates random data variations vs. stochastic gradient descent</a:t>
            </a:r>
          </a:p>
          <a:p>
            <a:pPr indent="-228600" lvl="0" marL="457200" rtl="0">
              <a:lnSpc>
                <a:spcPct val="150000"/>
              </a:lnSpc>
              <a:spcBef>
                <a:spcPts val="0"/>
              </a:spcBef>
            </a:pPr>
            <a:r>
              <a:rPr lang="en"/>
              <a:t>Difference between batch sizes</a:t>
            </a:r>
          </a:p>
          <a:p>
            <a:pPr indent="-228600" lvl="1" marL="914400" rtl="0">
              <a:lnSpc>
                <a:spcPct val="150000"/>
              </a:lnSpc>
              <a:spcBef>
                <a:spcPts val="0"/>
              </a:spcBef>
            </a:pPr>
            <a:r>
              <a:rPr lang="en"/>
              <a:t>Level of accuracy: unaffected</a:t>
            </a:r>
          </a:p>
          <a:p>
            <a:pPr indent="-228600" lvl="1" marL="914400" rtl="0">
              <a:lnSpc>
                <a:spcPct val="150000"/>
              </a:lnSpc>
              <a:spcBef>
                <a:spcPts val="0"/>
              </a:spcBef>
            </a:pPr>
            <a:r>
              <a:rPr lang="en" sz="1800">
                <a:latin typeface="Roboto"/>
                <a:ea typeface="Roboto"/>
                <a:cs typeface="Roboto"/>
                <a:sym typeface="Roboto"/>
              </a:rPr>
              <a:t>↓</a:t>
            </a:r>
            <a:r>
              <a:rPr lang="en"/>
              <a:t> batch size, </a:t>
            </a:r>
            <a:r>
              <a:rPr lang="en" sz="1800">
                <a:latin typeface="Roboto"/>
                <a:ea typeface="Roboto"/>
                <a:cs typeface="Roboto"/>
                <a:sym typeface="Roboto"/>
              </a:rPr>
              <a:t>↑</a:t>
            </a:r>
            <a:r>
              <a:rPr lang="en"/>
              <a:t> speed of convergence</a:t>
            </a:r>
          </a:p>
          <a:p>
            <a:pPr indent="0" lvl="0" marL="0">
              <a:lnSpc>
                <a:spcPct val="150000"/>
              </a:lnSpc>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311700" y="315925"/>
            <a:ext cx="3304800" cy="831300"/>
          </a:xfrm>
          <a:prstGeom prst="rect">
            <a:avLst/>
          </a:prstGeom>
        </p:spPr>
        <p:txBody>
          <a:bodyPr anchorCtr="0" anchor="b" bIns="91425" lIns="91425" rIns="91425" tIns="91425">
            <a:noAutofit/>
          </a:bodyPr>
          <a:lstStyle/>
          <a:p>
            <a:pPr lvl="0" rtl="0">
              <a:spcBef>
                <a:spcPts val="0"/>
              </a:spcBef>
              <a:buNone/>
            </a:pPr>
            <a:r>
              <a:rPr lang="en"/>
              <a:t>Batch Size: Results</a:t>
            </a:r>
          </a:p>
        </p:txBody>
      </p:sp>
      <p:pic>
        <p:nvPicPr>
          <p:cNvPr id="281" name="Shape 281"/>
          <p:cNvPicPr preferRelativeResize="0"/>
          <p:nvPr/>
        </p:nvPicPr>
        <p:blipFill rotWithShape="1">
          <a:blip r:embed="rId3">
            <a:alphaModFix/>
          </a:blip>
          <a:srcRect b="0" l="4121" r="7616" t="0"/>
          <a:stretch/>
        </p:blipFill>
        <p:spPr>
          <a:xfrm>
            <a:off x="2691550" y="1047875"/>
            <a:ext cx="3976449" cy="3379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descr="fig1.png" id="77" name="Shape 77"/>
          <p:cNvPicPr preferRelativeResize="0"/>
          <p:nvPr/>
        </p:nvPicPr>
        <p:blipFill>
          <a:blip r:embed="rId3">
            <a:alphaModFix/>
          </a:blip>
          <a:stretch>
            <a:fillRect/>
          </a:stretch>
        </p:blipFill>
        <p:spPr>
          <a:xfrm>
            <a:off x="5578675" y="1376740"/>
            <a:ext cx="3186674" cy="2390025"/>
          </a:xfrm>
          <a:prstGeom prst="rect">
            <a:avLst/>
          </a:prstGeom>
          <a:noFill/>
          <a:ln>
            <a:noFill/>
          </a:ln>
        </p:spPr>
      </p:pic>
      <p:sp>
        <p:nvSpPr>
          <p:cNvPr id="78" name="Shape 78"/>
          <p:cNvSpPr txBox="1"/>
          <p:nvPr>
            <p:ph type="title"/>
          </p:nvPr>
        </p:nvSpPr>
        <p:spPr>
          <a:xfrm>
            <a:off x="311700" y="315925"/>
            <a:ext cx="5915100" cy="831300"/>
          </a:xfrm>
          <a:prstGeom prst="rect">
            <a:avLst/>
          </a:prstGeom>
        </p:spPr>
        <p:txBody>
          <a:bodyPr anchorCtr="0" anchor="b" bIns="91425" lIns="91425" rIns="91425" tIns="91425">
            <a:noAutofit/>
          </a:bodyPr>
          <a:lstStyle/>
          <a:p>
            <a:pPr lvl="0">
              <a:spcBef>
                <a:spcPts val="0"/>
              </a:spcBef>
              <a:buNone/>
            </a:pPr>
            <a:r>
              <a:rPr lang="en"/>
              <a:t>Motivation for Reduced Precision</a:t>
            </a:r>
          </a:p>
        </p:txBody>
      </p:sp>
      <p:sp>
        <p:nvSpPr>
          <p:cNvPr id="79" name="Shape 79"/>
          <p:cNvSpPr txBox="1"/>
          <p:nvPr>
            <p:ph idx="1" type="body"/>
          </p:nvPr>
        </p:nvSpPr>
        <p:spPr>
          <a:xfrm>
            <a:off x="311700" y="1214000"/>
            <a:ext cx="6840900" cy="37275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Reduces time and space required for computation</a:t>
            </a:r>
          </a:p>
          <a:p>
            <a:pPr indent="-228600" lvl="1" marL="914400" rtl="0">
              <a:lnSpc>
                <a:spcPct val="150000"/>
              </a:lnSpc>
              <a:spcBef>
                <a:spcPts val="0"/>
              </a:spcBef>
            </a:pPr>
            <a:r>
              <a:rPr lang="en"/>
              <a:t>Memory-bound or compute-bound systems</a:t>
            </a:r>
          </a:p>
          <a:p>
            <a:pPr indent="-228600" lvl="2" marL="1371600" rtl="0">
              <a:lnSpc>
                <a:spcPct val="150000"/>
              </a:lnSpc>
              <a:spcBef>
                <a:spcPts val="0"/>
              </a:spcBef>
            </a:pPr>
            <a:r>
              <a:rPr lang="en"/>
              <a:t>e.g. CPUs, GPUs, mobile devices</a:t>
            </a:r>
          </a:p>
          <a:p>
            <a:pPr indent="-228600" lvl="0" marL="457200" rtl="0">
              <a:lnSpc>
                <a:spcPct val="150000"/>
              </a:lnSpc>
              <a:spcBef>
                <a:spcPts val="0"/>
              </a:spcBef>
            </a:pPr>
            <a:r>
              <a:rPr lang="en"/>
              <a:t>Distributed ML Algorithms</a:t>
            </a:r>
          </a:p>
          <a:p>
            <a:pPr indent="-228600" lvl="1" marL="914400" rtl="0">
              <a:lnSpc>
                <a:spcPct val="150000"/>
              </a:lnSpc>
              <a:spcBef>
                <a:spcPts val="0"/>
              </a:spcBef>
            </a:pPr>
            <a:r>
              <a:rPr lang="en"/>
              <a:t>Reduced precision =&gt; reduced message size</a:t>
            </a:r>
          </a:p>
          <a:p>
            <a:pPr indent="-228600" lvl="0" marL="457200" marR="0" rtl="0" algn="l">
              <a:lnSpc>
                <a:spcPct val="150000"/>
              </a:lnSpc>
              <a:spcBef>
                <a:spcPts val="0"/>
              </a:spcBef>
              <a:spcAft>
                <a:spcPts val="1600"/>
              </a:spcAft>
            </a:pPr>
            <a:r>
              <a:rPr lang="en"/>
              <a:t>Deep Neural Networks (DNNs):</a:t>
            </a:r>
          </a:p>
          <a:p>
            <a:pPr indent="-228600" lvl="1" marL="914400" marR="0" rtl="0" algn="l">
              <a:lnSpc>
                <a:spcPct val="150000"/>
              </a:lnSpc>
              <a:spcBef>
                <a:spcPts val="0"/>
              </a:spcBef>
              <a:spcAft>
                <a:spcPts val="1600"/>
              </a:spcAft>
            </a:pPr>
            <a:r>
              <a:rPr lang="en"/>
              <a:t>Computationally expensive</a:t>
            </a:r>
          </a:p>
          <a:p>
            <a:pPr indent="-228600" lvl="1" marL="914400" marR="0" rtl="0" algn="l">
              <a:lnSpc>
                <a:spcPct val="150000"/>
              </a:lnSpc>
              <a:spcBef>
                <a:spcPts val="0"/>
              </a:spcBef>
              <a:spcAft>
                <a:spcPts val="1600"/>
              </a:spcAft>
            </a:pPr>
            <a:r>
              <a:rPr lang="en"/>
              <a:t>Exhibit natural resilience to errors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311700" y="315925"/>
            <a:ext cx="3304800" cy="831300"/>
          </a:xfrm>
          <a:prstGeom prst="rect">
            <a:avLst/>
          </a:prstGeom>
        </p:spPr>
        <p:txBody>
          <a:bodyPr anchorCtr="0" anchor="b" bIns="91425" lIns="91425" rIns="91425" tIns="91425">
            <a:noAutofit/>
          </a:bodyPr>
          <a:lstStyle/>
          <a:p>
            <a:pPr lvl="0" rtl="0">
              <a:spcBef>
                <a:spcPts val="0"/>
              </a:spcBef>
              <a:buNone/>
            </a:pPr>
            <a:r>
              <a:rPr lang="en"/>
              <a:t>Batch Size: Results</a:t>
            </a:r>
          </a:p>
        </p:txBody>
      </p:sp>
      <p:pic>
        <p:nvPicPr>
          <p:cNvPr id="287" name="Shape 287"/>
          <p:cNvPicPr preferRelativeResize="0"/>
          <p:nvPr/>
        </p:nvPicPr>
        <p:blipFill>
          <a:blip r:embed="rId3">
            <a:alphaModFix/>
          </a:blip>
          <a:stretch>
            <a:fillRect/>
          </a:stretch>
        </p:blipFill>
        <p:spPr>
          <a:xfrm>
            <a:off x="2505475" y="1047250"/>
            <a:ext cx="4481200" cy="34028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311700" y="315925"/>
            <a:ext cx="3304800" cy="831300"/>
          </a:xfrm>
          <a:prstGeom prst="rect">
            <a:avLst/>
          </a:prstGeom>
        </p:spPr>
        <p:txBody>
          <a:bodyPr anchorCtr="0" anchor="b" bIns="91425" lIns="91425" rIns="91425" tIns="91425">
            <a:noAutofit/>
          </a:bodyPr>
          <a:lstStyle/>
          <a:p>
            <a:pPr lvl="0" rtl="0">
              <a:spcBef>
                <a:spcPts val="0"/>
              </a:spcBef>
              <a:buNone/>
            </a:pPr>
            <a:r>
              <a:rPr lang="en"/>
              <a:t>Batch Size: Results</a:t>
            </a:r>
          </a:p>
        </p:txBody>
      </p:sp>
      <p:pic>
        <p:nvPicPr>
          <p:cNvPr id="293" name="Shape 293"/>
          <p:cNvPicPr preferRelativeResize="0"/>
          <p:nvPr/>
        </p:nvPicPr>
        <p:blipFill>
          <a:blip r:embed="rId3">
            <a:alphaModFix/>
          </a:blip>
          <a:stretch>
            <a:fillRect/>
          </a:stretch>
        </p:blipFill>
        <p:spPr>
          <a:xfrm>
            <a:off x="2505475" y="1047250"/>
            <a:ext cx="4481200" cy="34028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311700" y="315925"/>
            <a:ext cx="3304800" cy="831300"/>
          </a:xfrm>
          <a:prstGeom prst="rect">
            <a:avLst/>
          </a:prstGeom>
        </p:spPr>
        <p:txBody>
          <a:bodyPr anchorCtr="0" anchor="b" bIns="91425" lIns="91425" rIns="91425" tIns="91425">
            <a:noAutofit/>
          </a:bodyPr>
          <a:lstStyle/>
          <a:p>
            <a:pPr lvl="0" rtl="0">
              <a:spcBef>
                <a:spcPts val="0"/>
              </a:spcBef>
              <a:buNone/>
            </a:pPr>
            <a:r>
              <a:rPr lang="en"/>
              <a:t>Batch Size: Results</a:t>
            </a:r>
          </a:p>
        </p:txBody>
      </p:sp>
      <p:pic>
        <p:nvPicPr>
          <p:cNvPr id="299" name="Shape 299"/>
          <p:cNvPicPr preferRelativeResize="0"/>
          <p:nvPr/>
        </p:nvPicPr>
        <p:blipFill>
          <a:blip r:embed="rId3">
            <a:alphaModFix/>
          </a:blip>
          <a:stretch>
            <a:fillRect/>
          </a:stretch>
        </p:blipFill>
        <p:spPr>
          <a:xfrm>
            <a:off x="2505475" y="1047250"/>
            <a:ext cx="4481200" cy="34028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311700" y="315925"/>
            <a:ext cx="3304800" cy="831300"/>
          </a:xfrm>
          <a:prstGeom prst="rect">
            <a:avLst/>
          </a:prstGeom>
        </p:spPr>
        <p:txBody>
          <a:bodyPr anchorCtr="0" anchor="b" bIns="91425" lIns="91425" rIns="91425" tIns="91425">
            <a:noAutofit/>
          </a:bodyPr>
          <a:lstStyle/>
          <a:p>
            <a:pPr lvl="0" rtl="0">
              <a:spcBef>
                <a:spcPts val="0"/>
              </a:spcBef>
              <a:buNone/>
            </a:pPr>
            <a:r>
              <a:rPr lang="en"/>
              <a:t>Batch Size: Results</a:t>
            </a:r>
          </a:p>
        </p:txBody>
      </p:sp>
      <p:sp>
        <p:nvSpPr>
          <p:cNvPr id="305" name="Shape 305"/>
          <p:cNvSpPr txBox="1"/>
          <p:nvPr/>
        </p:nvSpPr>
        <p:spPr>
          <a:xfrm>
            <a:off x="1944325" y="4564950"/>
            <a:ext cx="5734500" cy="4509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306" name="Shape 306"/>
          <p:cNvSpPr txBox="1"/>
          <p:nvPr/>
        </p:nvSpPr>
        <p:spPr>
          <a:xfrm>
            <a:off x="1549150" y="4387850"/>
            <a:ext cx="6643200" cy="516900"/>
          </a:xfrm>
          <a:prstGeom prst="rect">
            <a:avLst/>
          </a:prstGeom>
          <a:noFill/>
          <a:ln>
            <a:noFill/>
          </a:ln>
        </p:spPr>
        <p:txBody>
          <a:bodyPr anchorCtr="0" anchor="t" bIns="91425" lIns="91425" rIns="91425" tIns="91425">
            <a:noAutofit/>
          </a:bodyPr>
          <a:lstStyle/>
          <a:p>
            <a:pPr lvl="0">
              <a:spcBef>
                <a:spcPts val="0"/>
              </a:spcBef>
              <a:buNone/>
            </a:pPr>
            <a:r>
              <a:rPr lang="en" sz="1800">
                <a:latin typeface="Open Sans"/>
                <a:ea typeface="Open Sans"/>
                <a:cs typeface="Open Sans"/>
                <a:sym typeface="Open Sans"/>
              </a:rPr>
              <a:t>Convergence speed goes down as batch size increases</a:t>
            </a:r>
          </a:p>
        </p:txBody>
      </p:sp>
      <p:pic>
        <p:nvPicPr>
          <p:cNvPr id="307" name="Shape 307"/>
          <p:cNvPicPr preferRelativeResize="0"/>
          <p:nvPr/>
        </p:nvPicPr>
        <p:blipFill>
          <a:blip r:embed="rId3">
            <a:alphaModFix/>
          </a:blip>
          <a:stretch>
            <a:fillRect/>
          </a:stretch>
        </p:blipFill>
        <p:spPr>
          <a:xfrm>
            <a:off x="2505475" y="1047250"/>
            <a:ext cx="4481200" cy="34028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Perturbation to Initial Weights</a:t>
            </a:r>
          </a:p>
        </p:txBody>
      </p:sp>
      <p:sp>
        <p:nvSpPr>
          <p:cNvPr id="313" name="Shape 313"/>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Weight initialization affects final accuracy </a:t>
            </a:r>
            <a:r>
              <a:rPr lang="en" sz="1200"/>
              <a:t>(Stanford CS231n)</a:t>
            </a:r>
          </a:p>
          <a:p>
            <a:pPr indent="-228600" lvl="0" marL="457200" rtl="0">
              <a:lnSpc>
                <a:spcPct val="150000"/>
              </a:lnSpc>
              <a:spcBef>
                <a:spcPts val="0"/>
              </a:spcBef>
            </a:pPr>
            <a:r>
              <a:rPr lang="en"/>
              <a:t>Positive initial weights: 80% </a:t>
            </a:r>
          </a:p>
          <a:p>
            <a:pPr indent="-228600" lvl="0" marL="457200" rtl="0">
              <a:lnSpc>
                <a:spcPct val="150000"/>
              </a:lnSpc>
              <a:spcBef>
                <a:spcPts val="0"/>
              </a:spcBef>
            </a:pPr>
            <a:r>
              <a:rPr lang="en"/>
              <a:t>Random initial weights to break the symmetry</a:t>
            </a:r>
          </a:p>
          <a:p>
            <a:pPr indent="-228600" lvl="0" marL="457200" rtl="0">
              <a:lnSpc>
                <a:spcPct val="150000"/>
              </a:lnSpc>
              <a:spcBef>
                <a:spcPts val="0"/>
              </a:spcBef>
            </a:pPr>
            <a:r>
              <a:rPr lang="en"/>
              <a:t>Show that </a:t>
            </a:r>
            <a:r>
              <a:rPr lang="en"/>
              <a:t>CNN is sensitive to input weights</a:t>
            </a:r>
          </a:p>
          <a:p>
            <a:pPr indent="-228600" lvl="0" marL="457200" rtl="0">
              <a:lnSpc>
                <a:spcPct val="150000"/>
              </a:lnSpc>
              <a:spcBef>
                <a:spcPts val="0"/>
              </a:spcBef>
            </a:pPr>
            <a:r>
              <a:rPr lang="en"/>
              <a:t>Reduced precision have a direct impact on CNN</a:t>
            </a:r>
          </a:p>
          <a:p>
            <a:pPr lvl="0">
              <a:lnSpc>
                <a:spcPct val="150000"/>
              </a:lnSpc>
              <a:spcBef>
                <a:spcPts val="0"/>
              </a:spcBef>
              <a:buNone/>
            </a:pPr>
            <a:r>
              <a:t/>
            </a:r>
            <a:endParaRPr>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Weight Initialization - Results</a:t>
            </a:r>
          </a:p>
        </p:txBody>
      </p:sp>
      <p:pic>
        <p:nvPicPr>
          <p:cNvPr id="319" name="Shape 319"/>
          <p:cNvPicPr preferRelativeResize="0"/>
          <p:nvPr/>
        </p:nvPicPr>
        <p:blipFill>
          <a:blip r:embed="rId3">
            <a:alphaModFix/>
          </a:blip>
          <a:stretch>
            <a:fillRect/>
          </a:stretch>
        </p:blipFill>
        <p:spPr>
          <a:xfrm>
            <a:off x="311700" y="1225225"/>
            <a:ext cx="4107376" cy="3080524"/>
          </a:xfrm>
          <a:prstGeom prst="rect">
            <a:avLst/>
          </a:prstGeom>
          <a:noFill/>
          <a:ln>
            <a:noFill/>
          </a:ln>
        </p:spPr>
      </p:pic>
      <p:pic>
        <p:nvPicPr>
          <p:cNvPr id="320" name="Shape 320"/>
          <p:cNvPicPr preferRelativeResize="0"/>
          <p:nvPr/>
        </p:nvPicPr>
        <p:blipFill>
          <a:blip r:embed="rId4">
            <a:alphaModFix/>
          </a:blip>
          <a:stretch>
            <a:fillRect/>
          </a:stretch>
        </p:blipFill>
        <p:spPr>
          <a:xfrm>
            <a:off x="4576000" y="1225225"/>
            <a:ext cx="4107373" cy="3080532"/>
          </a:xfrm>
          <a:prstGeom prst="rect">
            <a:avLst/>
          </a:prstGeom>
          <a:noFill/>
          <a:ln>
            <a:noFill/>
          </a:ln>
        </p:spPr>
      </p:pic>
      <p:sp>
        <p:nvSpPr>
          <p:cNvPr id="321" name="Shape 321"/>
          <p:cNvSpPr txBox="1"/>
          <p:nvPr/>
        </p:nvSpPr>
        <p:spPr>
          <a:xfrm>
            <a:off x="796875" y="4383750"/>
            <a:ext cx="7485900" cy="443700"/>
          </a:xfrm>
          <a:prstGeom prst="rect">
            <a:avLst/>
          </a:prstGeom>
          <a:noFill/>
          <a:ln>
            <a:noFill/>
          </a:ln>
        </p:spPr>
        <p:txBody>
          <a:bodyPr anchorCtr="0" anchor="t" bIns="91425" lIns="91425" rIns="91425" tIns="91425">
            <a:noAutofit/>
          </a:bodyPr>
          <a:lstStyle/>
          <a:p>
            <a:pPr lvl="0">
              <a:spcBef>
                <a:spcPts val="0"/>
              </a:spcBef>
              <a:buNone/>
            </a:pPr>
            <a:r>
              <a:rPr lang="en" sz="1800">
                <a:latin typeface="Open Sans"/>
                <a:ea typeface="Open Sans"/>
                <a:cs typeface="Open Sans"/>
                <a:sym typeface="Open Sans"/>
              </a:rPr>
              <a:t>Sensitive to</a:t>
            </a:r>
            <a:r>
              <a:rPr lang="en" sz="1800">
                <a:latin typeface="Open Sans"/>
                <a:ea typeface="Open Sans"/>
                <a:cs typeface="Open Sans"/>
                <a:sym typeface="Open Sans"/>
              </a:rPr>
              <a:t> weight initialization in both accuracy and training time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Summary</a:t>
            </a:r>
          </a:p>
        </p:txBody>
      </p:sp>
      <p:sp>
        <p:nvSpPr>
          <p:cNvPr id="327" name="Shape 327"/>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nSpc>
                <a:spcPct val="150000"/>
              </a:lnSpc>
              <a:spcBef>
                <a:spcPts val="0"/>
              </a:spcBef>
              <a:spcAft>
                <a:spcPts val="0"/>
              </a:spcAft>
            </a:pPr>
            <a:r>
              <a:rPr lang="en"/>
              <a:t>Reduced precision affects accuracy:</a:t>
            </a:r>
          </a:p>
          <a:p>
            <a:pPr indent="-228600" lvl="1" marL="914400" rtl="0">
              <a:lnSpc>
                <a:spcPct val="150000"/>
              </a:lnSpc>
              <a:spcBef>
                <a:spcPts val="0"/>
              </a:spcBef>
              <a:spcAft>
                <a:spcPts val="0"/>
              </a:spcAft>
            </a:pPr>
            <a:r>
              <a:rPr lang="en"/>
              <a:t>As number of layers </a:t>
            </a:r>
            <a:r>
              <a:rPr lang="en"/>
              <a:t>goes up</a:t>
            </a:r>
          </a:p>
          <a:p>
            <a:pPr indent="-228600" lvl="1" marL="914400" rtl="0">
              <a:lnSpc>
                <a:spcPct val="150000"/>
              </a:lnSpc>
              <a:spcBef>
                <a:spcPts val="0"/>
              </a:spcBef>
              <a:spcAft>
                <a:spcPts val="0"/>
              </a:spcAft>
            </a:pPr>
            <a:r>
              <a:rPr lang="en"/>
              <a:t>As number of dense units changes</a:t>
            </a:r>
          </a:p>
          <a:p>
            <a:pPr indent="-228600" lvl="1" marL="914400" rtl="0">
              <a:lnSpc>
                <a:spcPct val="150000"/>
              </a:lnSpc>
              <a:spcBef>
                <a:spcPts val="0"/>
              </a:spcBef>
              <a:spcAft>
                <a:spcPts val="0"/>
              </a:spcAft>
            </a:pPr>
            <a:r>
              <a:rPr lang="en"/>
              <a:t>Affects both accuracy and training time as initial weight changes</a:t>
            </a:r>
          </a:p>
          <a:p>
            <a:pPr indent="-228600" lvl="0" marL="457200" rtl="0">
              <a:lnSpc>
                <a:spcPct val="150000"/>
              </a:lnSpc>
              <a:spcBef>
                <a:spcPts val="0"/>
              </a:spcBef>
              <a:spcAft>
                <a:spcPts val="0"/>
              </a:spcAft>
            </a:pPr>
            <a:r>
              <a:rPr lang="en"/>
              <a:t>Reduced precision affects time, while not accuracy:</a:t>
            </a:r>
          </a:p>
          <a:p>
            <a:pPr indent="-228600" lvl="1" marL="914400" rtl="0">
              <a:lnSpc>
                <a:spcPct val="150000"/>
              </a:lnSpc>
              <a:spcBef>
                <a:spcPts val="0"/>
              </a:spcBef>
              <a:spcAft>
                <a:spcPts val="0"/>
              </a:spcAft>
            </a:pPr>
            <a:r>
              <a:rPr lang="en"/>
              <a:t>S</a:t>
            </a:r>
            <a:r>
              <a:rPr lang="en"/>
              <a:t>tochastic rounding speeds up convergence by 25%</a:t>
            </a:r>
          </a:p>
          <a:p>
            <a:pPr indent="-228600" lvl="1" marL="914400" rtl="0">
              <a:lnSpc>
                <a:spcPct val="150000"/>
              </a:lnSpc>
              <a:spcBef>
                <a:spcPts val="0"/>
              </a:spcBef>
              <a:spcAft>
                <a:spcPts val="0"/>
              </a:spcAft>
            </a:pPr>
            <a:r>
              <a:rPr lang="en"/>
              <a:t>Larger batch sizes take longer to converge</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Error Analysis</a:t>
            </a:r>
          </a:p>
        </p:txBody>
      </p:sp>
      <p:sp>
        <p:nvSpPr>
          <p:cNvPr id="333" name="Shape 333"/>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Recall the structure of convolutional neural network: </a:t>
            </a:r>
          </a:p>
          <a:p>
            <a:pPr indent="457200" lvl="0" rtl="0">
              <a:spcBef>
                <a:spcPts val="0"/>
              </a:spcBef>
              <a:buNone/>
            </a:pPr>
            <a:r>
              <a:rPr lang="en"/>
              <a:t>Input      </a:t>
            </a:r>
            <a:r>
              <a:rPr lang="en"/>
              <a:t>Convolution</a:t>
            </a:r>
            <a:r>
              <a:rPr lang="en"/>
              <a:t>      Pooling       …       Output</a:t>
            </a:r>
          </a:p>
          <a:p>
            <a:pPr lvl="0" rtl="0">
              <a:spcBef>
                <a:spcPts val="0"/>
              </a:spcBef>
              <a:buNone/>
            </a:pPr>
            <a:r>
              <a:rPr lang="en"/>
              <a:t>Question: how does the error accumulate during forward and backward propagations?</a:t>
            </a:r>
          </a:p>
          <a:p>
            <a:pPr indent="-228600" lvl="0" marL="914400" rtl="0">
              <a:lnSpc>
                <a:spcPct val="150000"/>
              </a:lnSpc>
              <a:spcBef>
                <a:spcPts val="0"/>
              </a:spcBef>
              <a:buChar char="○"/>
            </a:pPr>
            <a:r>
              <a:rPr lang="en"/>
              <a:t>Traditional truncation method</a:t>
            </a:r>
          </a:p>
          <a:p>
            <a:pPr indent="-228600" lvl="0" marL="914400" rtl="0">
              <a:lnSpc>
                <a:spcPct val="150000"/>
              </a:lnSpc>
              <a:spcBef>
                <a:spcPts val="0"/>
              </a:spcBef>
              <a:buChar char="○"/>
            </a:pPr>
            <a:r>
              <a:rPr lang="en"/>
              <a:t>Rounding method</a:t>
            </a:r>
          </a:p>
          <a:p>
            <a:pPr lvl="0">
              <a:spcBef>
                <a:spcPts val="0"/>
              </a:spcBef>
              <a:buNone/>
            </a:pPr>
            <a:r>
              <a:t/>
            </a:r>
            <a:endParaRPr/>
          </a:p>
          <a:p>
            <a:pPr lvl="0">
              <a:spcBef>
                <a:spcPts val="0"/>
              </a:spcBef>
              <a:buNone/>
            </a:pPr>
            <a:r>
              <a:t/>
            </a:r>
            <a:endParaRPr/>
          </a:p>
        </p:txBody>
      </p:sp>
      <p:cxnSp>
        <p:nvCxnSpPr>
          <p:cNvPr id="334" name="Shape 334"/>
          <p:cNvCxnSpPr/>
          <p:nvPr/>
        </p:nvCxnSpPr>
        <p:spPr>
          <a:xfrm>
            <a:off x="1466375" y="2002375"/>
            <a:ext cx="282900" cy="0"/>
          </a:xfrm>
          <a:prstGeom prst="straightConnector1">
            <a:avLst/>
          </a:prstGeom>
          <a:noFill/>
          <a:ln cap="flat" cmpd="sng" w="9525">
            <a:solidFill>
              <a:srgbClr val="000000"/>
            </a:solidFill>
            <a:prstDash val="solid"/>
            <a:round/>
            <a:headEnd len="lg" w="lg" type="none"/>
            <a:tailEnd len="lg" w="lg" type="triangle"/>
          </a:ln>
        </p:spPr>
      </p:cxnSp>
      <p:cxnSp>
        <p:nvCxnSpPr>
          <p:cNvPr id="335" name="Shape 335"/>
          <p:cNvCxnSpPr/>
          <p:nvPr/>
        </p:nvCxnSpPr>
        <p:spPr>
          <a:xfrm>
            <a:off x="3087175" y="2002375"/>
            <a:ext cx="282900" cy="0"/>
          </a:xfrm>
          <a:prstGeom prst="straightConnector1">
            <a:avLst/>
          </a:prstGeom>
          <a:noFill/>
          <a:ln cap="flat" cmpd="sng" w="9525">
            <a:solidFill>
              <a:srgbClr val="000000"/>
            </a:solidFill>
            <a:prstDash val="solid"/>
            <a:round/>
            <a:headEnd len="lg" w="lg" type="none"/>
            <a:tailEnd len="lg" w="lg" type="triangle"/>
          </a:ln>
        </p:spPr>
      </p:cxnSp>
      <p:cxnSp>
        <p:nvCxnSpPr>
          <p:cNvPr id="336" name="Shape 336"/>
          <p:cNvCxnSpPr/>
          <p:nvPr/>
        </p:nvCxnSpPr>
        <p:spPr>
          <a:xfrm>
            <a:off x="4256050" y="2002375"/>
            <a:ext cx="282900" cy="0"/>
          </a:xfrm>
          <a:prstGeom prst="straightConnector1">
            <a:avLst/>
          </a:prstGeom>
          <a:noFill/>
          <a:ln cap="flat" cmpd="sng" w="9525">
            <a:solidFill>
              <a:srgbClr val="000000"/>
            </a:solidFill>
            <a:prstDash val="solid"/>
            <a:round/>
            <a:headEnd len="lg" w="lg" type="none"/>
            <a:tailEnd len="lg" w="lg" type="triangle"/>
          </a:ln>
        </p:spPr>
      </p:cxnSp>
      <p:cxnSp>
        <p:nvCxnSpPr>
          <p:cNvPr id="337" name="Shape 337"/>
          <p:cNvCxnSpPr/>
          <p:nvPr/>
        </p:nvCxnSpPr>
        <p:spPr>
          <a:xfrm>
            <a:off x="4874425" y="2002375"/>
            <a:ext cx="282900" cy="0"/>
          </a:xfrm>
          <a:prstGeom prst="straightConnector1">
            <a:avLst/>
          </a:prstGeom>
          <a:noFill/>
          <a:ln cap="flat" cmpd="sng" w="9525">
            <a:solidFill>
              <a:srgbClr val="000000"/>
            </a:solidFill>
            <a:prstDash val="solid"/>
            <a:round/>
            <a:headEnd len="lg" w="lg" type="none"/>
            <a:tailEnd len="lg" w="lg"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type="title"/>
          </p:nvPr>
        </p:nvSpPr>
        <p:spPr>
          <a:xfrm>
            <a:off x="311700" y="315925"/>
            <a:ext cx="6231000" cy="831300"/>
          </a:xfrm>
          <a:prstGeom prst="rect">
            <a:avLst/>
          </a:prstGeom>
        </p:spPr>
        <p:txBody>
          <a:bodyPr anchorCtr="0" anchor="b" bIns="91425" lIns="91425" rIns="91425" tIns="91425">
            <a:noAutofit/>
          </a:bodyPr>
          <a:lstStyle/>
          <a:p>
            <a:pPr lvl="0">
              <a:spcBef>
                <a:spcPts val="0"/>
              </a:spcBef>
              <a:buNone/>
            </a:pPr>
            <a:r>
              <a:rPr lang="en"/>
              <a:t>Error Analysis: Forward Propagation</a:t>
            </a:r>
          </a:p>
        </p:txBody>
      </p:sp>
      <p:sp>
        <p:nvSpPr>
          <p:cNvPr id="343" name="Shape 343"/>
          <p:cNvSpPr txBox="1"/>
          <p:nvPr>
            <p:ph idx="1" type="body"/>
          </p:nvPr>
        </p:nvSpPr>
        <p:spPr>
          <a:xfrm>
            <a:off x="311700" y="1225225"/>
            <a:ext cx="8520600" cy="1461300"/>
          </a:xfrm>
          <a:prstGeom prst="rect">
            <a:avLst/>
          </a:prstGeom>
        </p:spPr>
        <p:txBody>
          <a:bodyPr anchorCtr="0" anchor="t" bIns="91425" lIns="91425" rIns="91425" tIns="91425">
            <a:noAutofit/>
          </a:bodyPr>
          <a:lstStyle/>
          <a:p>
            <a:pPr indent="457200" lvl="0" rtl="0">
              <a:spcBef>
                <a:spcPts val="0"/>
              </a:spcBef>
              <a:buNone/>
            </a:pPr>
            <a:r>
              <a:rPr lang="en"/>
              <a:t>Convolution: use a discretized version</a:t>
            </a:r>
          </a:p>
          <a:p>
            <a:pPr lvl="0" rtl="0">
              <a:spcBef>
                <a:spcPts val="0"/>
              </a:spcBef>
              <a:buNone/>
            </a:pPr>
            <a:r>
              <a:t/>
            </a:r>
            <a:endParaRPr/>
          </a:p>
          <a:p>
            <a:pPr indent="457200" lvl="0" rtl="0">
              <a:spcBef>
                <a:spcPts val="0"/>
              </a:spcBef>
              <a:buNone/>
            </a:pPr>
            <a:r>
              <a:rPr lang="en"/>
              <a:t>A</a:t>
            </a:r>
            <a:r>
              <a:rPr lang="en"/>
              <a:t>ssuming that 			      , equivalently, </a:t>
            </a:r>
          </a:p>
          <a:p>
            <a:pPr indent="457200" lvl="0" rtl="0">
              <a:spcBef>
                <a:spcPts val="0"/>
              </a:spcBef>
              <a:buNone/>
            </a:pPr>
            <a:r>
              <a:t/>
            </a:r>
            <a:endParaRPr>
              <a:latin typeface="Times New Roman"/>
              <a:ea typeface="Times New Roman"/>
              <a:cs typeface="Times New Roman"/>
              <a:sym typeface="Times New Roman"/>
            </a:endParaRPr>
          </a:p>
          <a:p>
            <a:pPr indent="0" lvl="0" marL="0" rtl="0">
              <a:spcBef>
                <a:spcPts val="0"/>
              </a:spcBef>
              <a:buNone/>
            </a:pPr>
            <a:r>
              <a:t/>
            </a:r>
            <a:endParaRPr>
              <a:latin typeface="Times New Roman"/>
              <a:ea typeface="Times New Roman"/>
              <a:cs typeface="Times New Roman"/>
              <a:sym typeface="Times New Roman"/>
            </a:endParaRPr>
          </a:p>
          <a:p>
            <a:pPr indent="457200" lvl="0">
              <a:spcBef>
                <a:spcPts val="0"/>
              </a:spcBef>
              <a:buNone/>
            </a:pPr>
            <a:r>
              <a:t/>
            </a:r>
            <a:endParaRPr>
              <a:latin typeface="Times New Roman"/>
              <a:ea typeface="Times New Roman"/>
              <a:cs typeface="Times New Roman"/>
              <a:sym typeface="Times New Roman"/>
            </a:endParaRPr>
          </a:p>
        </p:txBody>
      </p:sp>
      <p:pic>
        <p:nvPicPr>
          <p:cNvPr descr="eqn1" id="344" name="Shape 344"/>
          <p:cNvPicPr preferRelativeResize="0"/>
          <p:nvPr/>
        </p:nvPicPr>
        <p:blipFill>
          <a:blip r:embed="rId3">
            <a:alphaModFix/>
          </a:blip>
          <a:stretch>
            <a:fillRect/>
          </a:stretch>
        </p:blipFill>
        <p:spPr>
          <a:xfrm>
            <a:off x="1456431" y="1746250"/>
            <a:ext cx="4535745" cy="547424"/>
          </a:xfrm>
          <a:prstGeom prst="rect">
            <a:avLst/>
          </a:prstGeom>
          <a:noFill/>
          <a:ln>
            <a:noFill/>
          </a:ln>
        </p:spPr>
      </p:pic>
      <p:pic>
        <p:nvPicPr>
          <p:cNvPr descr="i1" id="345" name="Shape 345"/>
          <p:cNvPicPr preferRelativeResize="0"/>
          <p:nvPr/>
        </p:nvPicPr>
        <p:blipFill>
          <a:blip r:embed="rId4">
            <a:alphaModFix/>
          </a:blip>
          <a:stretch>
            <a:fillRect/>
          </a:stretch>
        </p:blipFill>
        <p:spPr>
          <a:xfrm>
            <a:off x="1456431" y="2892700"/>
            <a:ext cx="5762020" cy="547424"/>
          </a:xfrm>
          <a:prstGeom prst="rect">
            <a:avLst/>
          </a:prstGeom>
          <a:noFill/>
          <a:ln>
            <a:noFill/>
          </a:ln>
        </p:spPr>
      </p:pic>
      <p:pic>
        <p:nvPicPr>
          <p:cNvPr descr="i2" id="346" name="Shape 346"/>
          <p:cNvPicPr preferRelativeResize="0"/>
          <p:nvPr/>
        </p:nvPicPr>
        <p:blipFill>
          <a:blip r:embed="rId5">
            <a:alphaModFix/>
          </a:blip>
          <a:stretch>
            <a:fillRect/>
          </a:stretch>
        </p:blipFill>
        <p:spPr>
          <a:xfrm>
            <a:off x="2474525" y="2384324"/>
            <a:ext cx="1438775" cy="2388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Error Analysis: Forward Propagation</a:t>
            </a:r>
          </a:p>
        </p:txBody>
      </p:sp>
      <p:sp>
        <p:nvSpPr>
          <p:cNvPr id="352" name="Shape 352"/>
          <p:cNvSpPr txBox="1"/>
          <p:nvPr>
            <p:ph idx="1" type="body"/>
          </p:nvPr>
        </p:nvSpPr>
        <p:spPr>
          <a:xfrm>
            <a:off x="311700" y="1147225"/>
            <a:ext cx="8520600" cy="2451000"/>
          </a:xfrm>
          <a:prstGeom prst="rect">
            <a:avLst/>
          </a:prstGeom>
        </p:spPr>
        <p:txBody>
          <a:bodyPr anchorCtr="0" anchor="t" bIns="91425" lIns="91425" rIns="91425" tIns="91425">
            <a:noAutofit/>
          </a:bodyPr>
          <a:lstStyle/>
          <a:p>
            <a:pPr lvl="0">
              <a:spcBef>
                <a:spcPts val="0"/>
              </a:spcBef>
              <a:buNone/>
            </a:pPr>
            <a:r>
              <a:rPr lang="en"/>
              <a:t>An error estimate for the forward propagation: </a:t>
            </a:r>
          </a:p>
          <a:p>
            <a:pPr lvl="0">
              <a:spcBef>
                <a:spcPts val="0"/>
              </a:spcBef>
              <a:buNone/>
            </a:pPr>
            <a:r>
              <a:t/>
            </a:r>
            <a:endParaRPr/>
          </a:p>
          <a:p>
            <a:pPr lvl="0">
              <a:spcBef>
                <a:spcPts val="0"/>
              </a:spcBef>
              <a:buNone/>
            </a:pPr>
            <a:r>
              <a:t/>
            </a:r>
            <a:endParaRPr/>
          </a:p>
          <a:p>
            <a:pPr lvl="0">
              <a:spcBef>
                <a:spcPts val="0"/>
              </a:spcBef>
              <a:buNone/>
            </a:pPr>
            <a:r>
              <a:rPr lang="en"/>
              <a:t>⇒ Linear scaling of error with dimension of weight matrices</a:t>
            </a:r>
          </a:p>
        </p:txBody>
      </p:sp>
      <p:pic>
        <p:nvPicPr>
          <p:cNvPr descr="eqn13" id="353" name="Shape 353"/>
          <p:cNvPicPr preferRelativeResize="0"/>
          <p:nvPr/>
        </p:nvPicPr>
        <p:blipFill>
          <a:blip r:embed="rId3">
            <a:alphaModFix/>
          </a:blip>
          <a:stretch>
            <a:fillRect/>
          </a:stretch>
        </p:blipFill>
        <p:spPr>
          <a:xfrm>
            <a:off x="1984075" y="1807425"/>
            <a:ext cx="5175851" cy="69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315925"/>
            <a:ext cx="3925200" cy="831300"/>
          </a:xfrm>
          <a:prstGeom prst="rect">
            <a:avLst/>
          </a:prstGeom>
        </p:spPr>
        <p:txBody>
          <a:bodyPr anchorCtr="0" anchor="b" bIns="91425" lIns="91425" rIns="91425" tIns="91425">
            <a:noAutofit/>
          </a:bodyPr>
          <a:lstStyle/>
          <a:p>
            <a:pPr lvl="0">
              <a:spcBef>
                <a:spcPts val="0"/>
              </a:spcBef>
              <a:buNone/>
            </a:pPr>
            <a:r>
              <a:rPr lang="en"/>
              <a:t>Previous Work</a:t>
            </a:r>
          </a:p>
        </p:txBody>
      </p:sp>
      <p:sp>
        <p:nvSpPr>
          <p:cNvPr id="85" name="Shape 85"/>
          <p:cNvSpPr txBox="1"/>
          <p:nvPr>
            <p:ph idx="1" type="body"/>
          </p:nvPr>
        </p:nvSpPr>
        <p:spPr>
          <a:xfrm>
            <a:off x="311700" y="1225225"/>
            <a:ext cx="8315100" cy="3354000"/>
          </a:xfrm>
          <a:prstGeom prst="rect">
            <a:avLst/>
          </a:prstGeom>
        </p:spPr>
        <p:txBody>
          <a:bodyPr anchorCtr="0" anchor="t" bIns="91425" lIns="91425" rIns="91425" tIns="91425">
            <a:noAutofit/>
          </a:bodyPr>
          <a:lstStyle/>
          <a:p>
            <a:pPr indent="-228600" lvl="0" marL="457200" rtl="0">
              <a:lnSpc>
                <a:spcPct val="200000"/>
              </a:lnSpc>
              <a:spcBef>
                <a:spcPts val="0"/>
              </a:spcBef>
            </a:pPr>
            <a:r>
              <a:rPr lang="en"/>
              <a:t>Train with 16-bit and stochastic rounding</a:t>
            </a:r>
            <a:r>
              <a:rPr lang="en"/>
              <a:t> </a:t>
            </a:r>
            <a:r>
              <a:rPr lang="en" sz="1200"/>
              <a:t>(Gupta, et al. 2015)</a:t>
            </a:r>
            <a:r>
              <a:rPr lang="en"/>
              <a:t>		</a:t>
            </a:r>
          </a:p>
          <a:p>
            <a:pPr indent="-228600" lvl="0" marL="457200" rtl="0">
              <a:lnSpc>
                <a:spcPct val="200000"/>
              </a:lnSpc>
              <a:spcBef>
                <a:spcPts val="0"/>
              </a:spcBef>
            </a:pPr>
            <a:r>
              <a:rPr lang="en"/>
              <a:t>Train with low-precision multiplications </a:t>
            </a:r>
            <a:r>
              <a:rPr lang="en" sz="1200"/>
              <a:t>(Courbariaux, et al. 2014)</a:t>
            </a:r>
          </a:p>
          <a:p>
            <a:pPr indent="-228600" lvl="0" marL="457200" rtl="0">
              <a:lnSpc>
                <a:spcPct val="200000"/>
              </a:lnSpc>
              <a:spcBef>
                <a:spcPts val="0"/>
              </a:spcBef>
            </a:pPr>
            <a:r>
              <a:rPr lang="en"/>
              <a:t>Train with binary weights </a:t>
            </a:r>
            <a:r>
              <a:rPr lang="en" sz="1200"/>
              <a:t>(Courbariaux, et al. 2015)</a:t>
            </a:r>
          </a:p>
          <a:p>
            <a:pPr indent="-228600" lvl="0" marL="457200" rtl="0">
              <a:lnSpc>
                <a:spcPct val="200000"/>
              </a:lnSpc>
              <a:spcBef>
                <a:spcPts val="0"/>
              </a:spcBef>
            </a:pPr>
            <a:r>
              <a:rPr lang="en"/>
              <a:t>One-bit gradient for parallelization of SGD </a:t>
            </a:r>
            <a:r>
              <a:rPr lang="en" sz="1200"/>
              <a:t>(Seide, et al. 2014)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Error Analysis: Back Propagation</a:t>
            </a:r>
          </a:p>
        </p:txBody>
      </p:sp>
      <p:sp>
        <p:nvSpPr>
          <p:cNvPr id="359" name="Shape 359"/>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nSpc>
                <a:spcPct val="150000"/>
              </a:lnSpc>
              <a:spcBef>
                <a:spcPts val="0"/>
              </a:spcBef>
              <a:buChar char="●"/>
            </a:pPr>
            <a:r>
              <a:rPr lang="en"/>
              <a:t>Similar method to forward propagation</a:t>
            </a:r>
          </a:p>
          <a:p>
            <a:pPr indent="-228600" lvl="0" marL="457200" rtl="0">
              <a:lnSpc>
                <a:spcPct val="150000"/>
              </a:lnSpc>
              <a:spcBef>
                <a:spcPts val="0"/>
              </a:spcBef>
              <a:buChar char="●"/>
            </a:pPr>
            <a:r>
              <a:rPr lang="en"/>
              <a:t>Requires computing the gradients and using chain rule</a:t>
            </a:r>
          </a:p>
          <a:p>
            <a:pPr indent="-228600" lvl="0" marL="457200" rtl="0">
              <a:lnSpc>
                <a:spcPct val="150000"/>
              </a:lnSpc>
              <a:spcBef>
                <a:spcPts val="0"/>
              </a:spcBef>
              <a:buChar char="●"/>
            </a:pPr>
            <a:r>
              <a:rPr lang="en"/>
              <a:t>No regularization, s</a:t>
            </a:r>
            <a:r>
              <a:rPr lang="en"/>
              <a:t>quared error measure, Sigmoid activation function</a:t>
            </a:r>
          </a:p>
          <a:p>
            <a:pPr indent="-228600" lvl="0" marL="457200" rtl="0">
              <a:lnSpc>
                <a:spcPct val="150000"/>
              </a:lnSpc>
              <a:spcBef>
                <a:spcPts val="0"/>
              </a:spcBef>
              <a:spcAft>
                <a:spcPts val="0"/>
              </a:spcAft>
              <a:buChar char="●"/>
            </a:pPr>
            <a:r>
              <a:rPr lang="en"/>
              <a:t>Last layer: scales with               depending on output and weights</a:t>
            </a:r>
          </a:p>
          <a:p>
            <a:pPr indent="-228600" lvl="0" marL="457200" rtl="0">
              <a:lnSpc>
                <a:spcPct val="150000"/>
              </a:lnSpc>
              <a:spcBef>
                <a:spcPts val="0"/>
              </a:spcBef>
              <a:spcAft>
                <a:spcPts val="0"/>
              </a:spcAft>
              <a:buChar char="●"/>
            </a:pPr>
            <a:r>
              <a:rPr lang="en"/>
              <a:t>Complicated to predict the dependency on previous layers</a:t>
            </a:r>
          </a:p>
        </p:txBody>
      </p:sp>
      <p:pic>
        <p:nvPicPr>
          <p:cNvPr descr="i1" id="360" name="Shape 360"/>
          <p:cNvPicPr preferRelativeResize="0"/>
          <p:nvPr/>
        </p:nvPicPr>
        <p:blipFill>
          <a:blip r:embed="rId3">
            <a:alphaModFix/>
          </a:blip>
          <a:stretch>
            <a:fillRect/>
          </a:stretch>
        </p:blipFill>
        <p:spPr>
          <a:xfrm>
            <a:off x="3253850" y="2464912"/>
            <a:ext cx="689550" cy="3447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Error Analysis: Back Propagation</a:t>
            </a:r>
          </a:p>
        </p:txBody>
      </p:sp>
      <p:sp>
        <p:nvSpPr>
          <p:cNvPr id="366" name="Shape 366"/>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nSpc>
                <a:spcPct val="150000"/>
              </a:lnSpc>
              <a:spcBef>
                <a:spcPts val="0"/>
              </a:spcBef>
              <a:buChar char="●"/>
            </a:pPr>
            <a:r>
              <a:rPr lang="en"/>
              <a:t>Similar method to forward propagation</a:t>
            </a:r>
          </a:p>
          <a:p>
            <a:pPr indent="-228600" lvl="0" marL="457200" rtl="0">
              <a:lnSpc>
                <a:spcPct val="150000"/>
              </a:lnSpc>
              <a:spcBef>
                <a:spcPts val="0"/>
              </a:spcBef>
              <a:buChar char="●"/>
            </a:pPr>
            <a:r>
              <a:rPr lang="en"/>
              <a:t>Requires computing the gradients and using chain rule</a:t>
            </a:r>
          </a:p>
          <a:p>
            <a:pPr indent="-228600" lvl="0" marL="457200" rtl="0">
              <a:lnSpc>
                <a:spcPct val="150000"/>
              </a:lnSpc>
              <a:spcBef>
                <a:spcPts val="0"/>
              </a:spcBef>
              <a:buChar char="●"/>
            </a:pPr>
            <a:r>
              <a:rPr lang="en"/>
              <a:t>No regularization, squared error measure, Sigmoid activation function</a:t>
            </a:r>
          </a:p>
          <a:p>
            <a:pPr indent="-228600" lvl="0" marL="457200" rtl="0">
              <a:lnSpc>
                <a:spcPct val="150000"/>
              </a:lnSpc>
              <a:spcBef>
                <a:spcPts val="0"/>
              </a:spcBef>
              <a:spcAft>
                <a:spcPts val="0"/>
              </a:spcAft>
              <a:buChar char="●"/>
            </a:pPr>
            <a:r>
              <a:rPr lang="en"/>
              <a:t>Last layer: scales with               depending on output and weights</a:t>
            </a:r>
          </a:p>
          <a:p>
            <a:pPr indent="-228600" lvl="0" marL="457200" rtl="0">
              <a:lnSpc>
                <a:spcPct val="150000"/>
              </a:lnSpc>
              <a:spcBef>
                <a:spcPts val="0"/>
              </a:spcBef>
              <a:spcAft>
                <a:spcPts val="0"/>
              </a:spcAft>
              <a:buChar char="●"/>
            </a:pPr>
            <a:r>
              <a:rPr lang="en"/>
              <a:t>Complicated to predict the dependency on previous layers</a:t>
            </a:r>
          </a:p>
          <a:p>
            <a:pPr indent="-228600" lvl="0" marL="457200" rtl="0">
              <a:lnSpc>
                <a:spcPct val="150000"/>
              </a:lnSpc>
              <a:spcBef>
                <a:spcPts val="0"/>
              </a:spcBef>
              <a:spcAft>
                <a:spcPts val="0"/>
              </a:spcAft>
              <a:buChar char="●"/>
            </a:pPr>
            <a:r>
              <a:rPr lang="en"/>
              <a:t>Conclusion: </a:t>
            </a:r>
            <a:r>
              <a:rPr lang="en"/>
              <a:t>Forward propagation is dominating the sensitivity</a:t>
            </a:r>
          </a:p>
        </p:txBody>
      </p:sp>
      <p:pic>
        <p:nvPicPr>
          <p:cNvPr descr="i1" id="367" name="Shape 367"/>
          <p:cNvPicPr preferRelativeResize="0"/>
          <p:nvPr/>
        </p:nvPicPr>
        <p:blipFill>
          <a:blip r:embed="rId3">
            <a:alphaModFix/>
          </a:blip>
          <a:stretch>
            <a:fillRect/>
          </a:stretch>
        </p:blipFill>
        <p:spPr>
          <a:xfrm>
            <a:off x="3253850" y="2464912"/>
            <a:ext cx="689550" cy="3447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Conclusion</a:t>
            </a:r>
          </a:p>
        </p:txBody>
      </p:sp>
      <p:sp>
        <p:nvSpPr>
          <p:cNvPr id="373" name="Shape 373"/>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nSpc>
                <a:spcPct val="150000"/>
              </a:lnSpc>
              <a:spcBef>
                <a:spcPts val="0"/>
              </a:spcBef>
              <a:buChar char="●"/>
            </a:pPr>
            <a:r>
              <a:rPr lang="en"/>
              <a:t>Implement arbitrary precision and test on MNIST</a:t>
            </a:r>
          </a:p>
          <a:p>
            <a:pPr indent="-228600" lvl="0" marL="457200" rtl="0">
              <a:lnSpc>
                <a:spcPct val="150000"/>
              </a:lnSpc>
              <a:spcBef>
                <a:spcPts val="0"/>
              </a:spcBef>
              <a:buChar char="●"/>
            </a:pPr>
            <a:r>
              <a:rPr lang="en"/>
              <a:t>Explore sensitivity of convolutional neural networks</a:t>
            </a:r>
          </a:p>
          <a:p>
            <a:pPr indent="-228600" lvl="1" marL="914400" rtl="0">
              <a:lnSpc>
                <a:spcPct val="150000"/>
              </a:lnSpc>
              <a:spcBef>
                <a:spcPts val="0"/>
              </a:spcBef>
              <a:buChar char="○"/>
            </a:pPr>
            <a:r>
              <a:rPr lang="en"/>
              <a:t>Accuracy is sensitive to: w</a:t>
            </a:r>
            <a:r>
              <a:rPr lang="en"/>
              <a:t>eight initialization, dense units, # of dense layers</a:t>
            </a:r>
          </a:p>
          <a:p>
            <a:pPr indent="-228600" lvl="1" marL="914400" rtl="0">
              <a:lnSpc>
                <a:spcPct val="150000"/>
              </a:lnSpc>
              <a:spcBef>
                <a:spcPts val="0"/>
              </a:spcBef>
              <a:buChar char="○"/>
            </a:pPr>
            <a:r>
              <a:rPr lang="en"/>
              <a:t>Time is sensitive to: </a:t>
            </a:r>
            <a:r>
              <a:rPr lang="en"/>
              <a:t>rounding</a:t>
            </a:r>
            <a:r>
              <a:rPr lang="en"/>
              <a:t> scheme</a:t>
            </a:r>
            <a:r>
              <a:rPr lang="en"/>
              <a:t>, batch size</a:t>
            </a:r>
          </a:p>
          <a:p>
            <a:pPr indent="-228600" lvl="0" marL="457200" rtl="0">
              <a:lnSpc>
                <a:spcPct val="150000"/>
              </a:lnSpc>
              <a:spcBef>
                <a:spcPts val="0"/>
              </a:spcBef>
              <a:buChar char="●"/>
            </a:pPr>
            <a:r>
              <a:rPr lang="en"/>
              <a:t>Demonstrate error analysis using truncation method</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Ongoing Effort</a:t>
            </a:r>
          </a:p>
        </p:txBody>
      </p:sp>
      <p:sp>
        <p:nvSpPr>
          <p:cNvPr id="379" name="Shape 379"/>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Truncation by layer</a:t>
            </a:r>
          </a:p>
          <a:p>
            <a:pPr indent="-228600" lvl="0" marL="457200" rtl="0">
              <a:lnSpc>
                <a:spcPct val="150000"/>
              </a:lnSpc>
              <a:spcBef>
                <a:spcPts val="0"/>
              </a:spcBef>
            </a:pPr>
            <a:r>
              <a:rPr lang="en"/>
              <a:t>Truncation by operation</a:t>
            </a:r>
          </a:p>
          <a:p>
            <a:pPr indent="-228600" lvl="0" marL="457200" rtl="0">
              <a:lnSpc>
                <a:spcPct val="150000"/>
              </a:lnSpc>
              <a:spcBef>
                <a:spcPts val="0"/>
              </a:spcBef>
            </a:pPr>
            <a:r>
              <a:rPr lang="en"/>
              <a:t>Verify conclusions on more advanced architectures</a:t>
            </a:r>
          </a:p>
          <a:p>
            <a:pPr indent="-228600" lvl="0" marL="457200" rtl="0">
              <a:lnSpc>
                <a:spcPct val="150000"/>
              </a:lnSpc>
              <a:spcBef>
                <a:spcPts val="0"/>
              </a:spcBef>
            </a:pPr>
            <a:r>
              <a:rPr lang="en"/>
              <a:t>More variations of error analysis</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Acknowledgement</a:t>
            </a:r>
          </a:p>
        </p:txBody>
      </p:sp>
      <p:sp>
        <p:nvSpPr>
          <p:cNvPr id="385" name="Shape 385"/>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This research was carried out as part of the 2017 RIPS program at the University of California, Los Angeles, and was supported by NSF grant DMS-0931852.  </a:t>
            </a:r>
          </a:p>
          <a:p>
            <a:pPr lvl="0">
              <a:spcBef>
                <a:spcPts val="0"/>
              </a:spcBef>
              <a:buClr>
                <a:schemeClr val="dk1"/>
              </a:buClr>
              <a:buSzPct val="61111"/>
              <a:buFont typeface="Arial"/>
              <a:buNone/>
            </a:pPr>
            <a:r>
              <a:rPr lang="en"/>
              <a:t>The authors would like to thank Nicholas Malaya, Allen Rush, Hangjie Ji for their mentorship, support, and valuable advice. The authors would also like to thank Dimi Mavalski and Susana Serna for their help on organizing the RIPS program. </a:t>
            </a:r>
          </a:p>
          <a:p>
            <a:pPr lvl="0">
              <a:spcBef>
                <a:spcPts val="0"/>
              </a:spcBef>
              <a:buClr>
                <a:schemeClr val="dk1"/>
              </a:buClr>
              <a:buSzPct val="61111"/>
              <a:buFont typeface="Arial"/>
              <a:buNone/>
            </a:pPr>
            <a:r>
              <a:rPr lang="en"/>
              <a:t>The authors thank AMD Company for their sponsorship and support. </a:t>
            </a:r>
          </a:p>
          <a:p>
            <a:pPr lvl="0">
              <a:spcBef>
                <a:spcPts val="0"/>
              </a:spcBef>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89" name="Shape 389"/>
        <p:cNvGrpSpPr/>
        <p:nvPr/>
      </p:nvGrpSpPr>
      <p:grpSpPr>
        <a:xfrm>
          <a:off x="0" y="0"/>
          <a:ext cx="0" cy="0"/>
          <a:chOff x="0" y="0"/>
          <a:chExt cx="0" cy="0"/>
        </a:xfrm>
      </p:grpSpPr>
      <p:sp>
        <p:nvSpPr>
          <p:cNvPr id="390" name="Shape 390"/>
          <p:cNvSpPr txBox="1"/>
          <p:nvPr>
            <p:ph idx="1" type="body"/>
          </p:nvPr>
        </p:nvSpPr>
        <p:spPr>
          <a:xfrm>
            <a:off x="311700" y="494925"/>
            <a:ext cx="8520600" cy="4143600"/>
          </a:xfrm>
          <a:prstGeom prst="rect">
            <a:avLst/>
          </a:prstGeom>
        </p:spPr>
        <p:txBody>
          <a:bodyPr anchorCtr="0" anchor="t" bIns="91425" lIns="91425" rIns="91425" tIns="91425">
            <a:noAutofit/>
          </a:bodyPr>
          <a:lstStyle/>
          <a:p>
            <a:pPr lvl="0" algn="ctr">
              <a:spcBef>
                <a:spcPts val="0"/>
              </a:spcBef>
              <a:buNone/>
            </a:pPr>
            <a:r>
              <a:rPr lang="en" sz="3600">
                <a:solidFill>
                  <a:srgbClr val="000000"/>
                </a:solidFill>
              </a:rPr>
              <a:t>Thank you for your attention!</a:t>
            </a:r>
          </a:p>
          <a:p>
            <a:pPr lvl="0" rtl="0" algn="ctr">
              <a:spcBef>
                <a:spcPts val="0"/>
              </a:spcBef>
              <a:buNone/>
            </a:pPr>
            <a:r>
              <a:rPr lang="en" sz="3600">
                <a:solidFill>
                  <a:srgbClr val="000000"/>
                </a:solidFill>
              </a:rPr>
              <a:t>Questions?</a:t>
            </a:r>
          </a:p>
          <a:p>
            <a:pPr lvl="0" rtl="0" algn="ctr">
              <a:spcBef>
                <a:spcPts val="0"/>
              </a:spcBef>
              <a:buNone/>
            </a:pPr>
            <a:r>
              <a:rPr lang="en" sz="1600">
                <a:solidFill>
                  <a:srgbClr val="000000"/>
                </a:solidFill>
              </a:rPr>
              <a:t>Zhaoqi Li: </a:t>
            </a:r>
            <a:r>
              <a:rPr lang="en" sz="1600" u="sng">
                <a:solidFill>
                  <a:schemeClr val="hlink"/>
                </a:solidFill>
                <a:hlinkClick r:id="rId3"/>
              </a:rPr>
              <a:t>zli@macalester.edu</a:t>
            </a:r>
          </a:p>
          <a:p>
            <a:pPr lvl="0" rtl="0" algn="ctr">
              <a:spcBef>
                <a:spcPts val="0"/>
              </a:spcBef>
              <a:buNone/>
            </a:pPr>
            <a:r>
              <a:rPr lang="en" sz="1600">
                <a:solidFill>
                  <a:srgbClr val="000000"/>
                </a:solidFill>
              </a:rPr>
              <a:t>Yu Ma: </a:t>
            </a:r>
            <a:r>
              <a:rPr lang="en" sz="1600" u="sng">
                <a:solidFill>
                  <a:schemeClr val="hlink"/>
                </a:solidFill>
                <a:hlinkClick r:id="rId4"/>
              </a:rPr>
              <a:t>midsummer@berkeley.edu</a:t>
            </a:r>
          </a:p>
          <a:p>
            <a:pPr lvl="0" rtl="0" algn="ctr">
              <a:spcBef>
                <a:spcPts val="0"/>
              </a:spcBef>
              <a:buClr>
                <a:schemeClr val="dk1"/>
              </a:buClr>
              <a:buSzPct val="68750"/>
              <a:buFont typeface="Arial"/>
              <a:buNone/>
            </a:pPr>
            <a:r>
              <a:rPr lang="en" sz="1600"/>
              <a:t>Catalina Vajiac: </a:t>
            </a:r>
            <a:r>
              <a:rPr lang="en" sz="1600" u="sng">
                <a:solidFill>
                  <a:schemeClr val="accent5"/>
                </a:solidFill>
                <a:hlinkClick r:id="rId5"/>
              </a:rPr>
              <a:t>cvajiac01@saintmarys.edu</a:t>
            </a:r>
          </a:p>
          <a:p>
            <a:pPr lvl="0" rtl="0" algn="ctr">
              <a:spcBef>
                <a:spcPts val="0"/>
              </a:spcBef>
              <a:buNone/>
            </a:pPr>
            <a:r>
              <a:rPr lang="en" sz="1600">
                <a:solidFill>
                  <a:srgbClr val="000000"/>
                </a:solidFill>
              </a:rPr>
              <a:t>Yunkai Zhang: </a:t>
            </a:r>
            <a:r>
              <a:rPr lang="en" sz="1600" u="sng">
                <a:solidFill>
                  <a:schemeClr val="hlink"/>
                </a:solidFill>
                <a:hlinkClick r:id="rId6"/>
              </a:rPr>
              <a:t>zhang.yunkai98@gmail.com</a:t>
            </a:r>
          </a:p>
          <a:p>
            <a:pPr lvl="0" rtl="0" algn="ctr">
              <a:spcBef>
                <a:spcPts val="0"/>
              </a:spcBef>
              <a:buNone/>
            </a:pPr>
            <a:r>
              <a:t/>
            </a:r>
            <a:endParaRPr>
              <a:solidFill>
                <a:srgbClr val="000000"/>
              </a:solidFill>
            </a:endParaRPr>
          </a:p>
          <a:p>
            <a:pPr lvl="0" algn="ctr">
              <a:spcBef>
                <a:spcPts val="0"/>
              </a:spcBef>
              <a:buNone/>
            </a:pPr>
            <a:r>
              <a:t/>
            </a:r>
            <a:endParaRPr sz="3600">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Shape 39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References</a:t>
            </a:r>
          </a:p>
        </p:txBody>
      </p:sp>
      <p:sp>
        <p:nvSpPr>
          <p:cNvPr id="396" name="Shape 396"/>
          <p:cNvSpPr txBox="1"/>
          <p:nvPr>
            <p:ph idx="1" type="body"/>
          </p:nvPr>
        </p:nvSpPr>
        <p:spPr>
          <a:xfrm>
            <a:off x="311700" y="1147225"/>
            <a:ext cx="8520600" cy="3354000"/>
          </a:xfrm>
          <a:prstGeom prst="rect">
            <a:avLst/>
          </a:prstGeom>
        </p:spPr>
        <p:txBody>
          <a:bodyPr anchorCtr="0" anchor="t" bIns="91425" lIns="91425" rIns="91425" tIns="91425">
            <a:noAutofit/>
          </a:bodyPr>
          <a:lstStyle/>
          <a:p>
            <a:pPr indent="0" lvl="0" marL="0" rtl="0">
              <a:spcBef>
                <a:spcPts val="0"/>
              </a:spcBef>
              <a:buNone/>
            </a:pPr>
            <a:r>
              <a:rPr lang="en"/>
              <a:t>[1] </a:t>
            </a:r>
            <a:r>
              <a:rPr lang="en"/>
              <a:t>Gupta, Suyog, et al. “Deep Learning with Limited Numerical Precision." ICML. 2015.</a:t>
            </a:r>
          </a:p>
          <a:p>
            <a:pPr lvl="0" rtl="0">
              <a:spcBef>
                <a:spcPts val="0"/>
              </a:spcBef>
              <a:buNone/>
            </a:pPr>
            <a:r>
              <a:rPr lang="en"/>
              <a:t>[2] Goodfellow, Ian, Yoshua Bengio, and Aaron Courville. Deep learning. MIT press, 2016.</a:t>
            </a:r>
          </a:p>
          <a:p>
            <a:pPr lvl="0" rtl="0">
              <a:spcBef>
                <a:spcPts val="0"/>
              </a:spcBef>
              <a:buNone/>
            </a:pPr>
            <a:r>
              <a:rPr lang="en"/>
              <a:t>[3] Courbariaux, Matthieu, Yoshua Bengio, and Jean-Pierre David. "Training deep neural networks with low precision multiplications." arXiv preprint arXiv:1412.7024 (2014).</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Mixed Precision</a:t>
            </a:r>
          </a:p>
        </p:txBody>
      </p:sp>
      <p:sp>
        <p:nvSpPr>
          <p:cNvPr id="402" name="Shape 402"/>
          <p:cNvSpPr txBox="1"/>
          <p:nvPr>
            <p:ph idx="1" type="body"/>
          </p:nvPr>
        </p:nvSpPr>
        <p:spPr>
          <a:xfrm>
            <a:off x="311700" y="1147225"/>
            <a:ext cx="4690200" cy="33540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Change precision after a certain number of iterations</a:t>
            </a:r>
          </a:p>
          <a:p>
            <a:pPr indent="-228600" lvl="1" marL="914400" rtl="0">
              <a:lnSpc>
                <a:spcPct val="150000"/>
              </a:lnSpc>
              <a:spcBef>
                <a:spcPts val="0"/>
              </a:spcBef>
            </a:pPr>
            <a:r>
              <a:rPr lang="en"/>
              <a:t>Could happen multiple times per several epochs/batches</a:t>
            </a:r>
          </a:p>
          <a:p>
            <a:pPr indent="-228600" lvl="1" marL="914400" rtl="0">
              <a:lnSpc>
                <a:spcPct val="150000"/>
              </a:lnSpc>
              <a:spcBef>
                <a:spcPts val="0"/>
              </a:spcBef>
            </a:pPr>
            <a:r>
              <a:rPr lang="en"/>
              <a:t>Current direction: low to high</a:t>
            </a:r>
          </a:p>
          <a:p>
            <a:pPr indent="-228600" lvl="0" marL="457200" rtl="0">
              <a:lnSpc>
                <a:spcPct val="200000"/>
              </a:lnSpc>
              <a:spcBef>
                <a:spcPts val="0"/>
              </a:spcBef>
            </a:pPr>
            <a:r>
              <a:rPr lang="en"/>
              <a:t>High precision to low precision</a:t>
            </a:r>
          </a:p>
        </p:txBody>
      </p:sp>
      <p:pic>
        <p:nvPicPr>
          <p:cNvPr descr="Different Precisions.png" id="403" name="Shape 403"/>
          <p:cNvPicPr preferRelativeResize="0"/>
          <p:nvPr/>
        </p:nvPicPr>
        <p:blipFill>
          <a:blip r:embed="rId3">
            <a:alphaModFix/>
          </a:blip>
          <a:stretch>
            <a:fillRect/>
          </a:stretch>
        </p:blipFill>
        <p:spPr>
          <a:xfrm>
            <a:off x="4883924" y="978449"/>
            <a:ext cx="4119600" cy="308969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Number of Convolutional Layers: Conclusion</a:t>
            </a:r>
          </a:p>
        </p:txBody>
      </p:sp>
      <p:sp>
        <p:nvSpPr>
          <p:cNvPr id="409" name="Shape 409"/>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One to five convolutional layers with one dense layer</a:t>
            </a:r>
          </a:p>
          <a:p>
            <a:pPr indent="-228600" lvl="0" marL="457200" rtl="0">
              <a:lnSpc>
                <a:spcPct val="150000"/>
              </a:lnSpc>
              <a:spcBef>
                <a:spcPts val="0"/>
              </a:spcBef>
            </a:pPr>
            <a:r>
              <a:rPr lang="en"/>
              <a:t>Controlled previous layers’ dimensions when adding new layers</a:t>
            </a:r>
          </a:p>
          <a:p>
            <a:pPr indent="-228600" lvl="0" marL="457200" rtl="0">
              <a:lnSpc>
                <a:spcPct val="150000"/>
              </a:lnSpc>
              <a:spcBef>
                <a:spcPts val="0"/>
              </a:spcBef>
            </a:pPr>
            <a:r>
              <a:rPr lang="en"/>
              <a:t>Difference between number of conv. layers</a:t>
            </a:r>
          </a:p>
          <a:p>
            <a:pPr indent="-228600" lvl="1" marL="914400" rtl="0">
              <a:lnSpc>
                <a:spcPct val="150000"/>
              </a:lnSpc>
              <a:spcBef>
                <a:spcPts val="0"/>
              </a:spcBef>
            </a:pPr>
            <a:r>
              <a:rPr lang="en"/>
              <a:t>One layer converges faster at all bit size</a:t>
            </a:r>
          </a:p>
          <a:p>
            <a:pPr indent="-228600" lvl="1" marL="914400" rtl="0">
              <a:lnSpc>
                <a:spcPct val="150000"/>
              </a:lnSpc>
              <a:spcBef>
                <a:spcPts val="0"/>
              </a:spcBef>
            </a:pPr>
            <a:r>
              <a:rPr lang="en"/>
              <a:t>One layer has lower final accuracy at low bit size</a:t>
            </a:r>
          </a:p>
          <a:p>
            <a:pPr indent="-228600" lvl="1" marL="914400" rtl="0">
              <a:lnSpc>
                <a:spcPct val="150000"/>
              </a:lnSpc>
              <a:spcBef>
                <a:spcPts val="0"/>
              </a:spcBef>
            </a:pPr>
            <a:r>
              <a:rPr lang="en"/>
              <a:t>Three and above do not converge at all for all bit size</a:t>
            </a:r>
          </a:p>
          <a:p>
            <a:pPr indent="-228600" lvl="0" marL="457200" rtl="0">
              <a:lnSpc>
                <a:spcPct val="150000"/>
              </a:lnSpc>
              <a:spcBef>
                <a:spcPts val="0"/>
              </a:spcBef>
            </a:pPr>
            <a:r>
              <a:rPr lang="en"/>
              <a:t>18bit - the threshold for convergence</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Quantization</a:t>
            </a:r>
          </a:p>
        </p:txBody>
      </p:sp>
      <p:sp>
        <p:nvSpPr>
          <p:cNvPr id="415" name="Shape 415"/>
          <p:cNvSpPr txBox="1"/>
          <p:nvPr>
            <p:ph idx="1" type="body"/>
          </p:nvPr>
        </p:nvSpPr>
        <p:spPr>
          <a:xfrm>
            <a:off x="451400" y="1275750"/>
            <a:ext cx="4810200" cy="33540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Theano and Lasagne based code by Matthieu Courbariaux</a:t>
            </a:r>
          </a:p>
          <a:p>
            <a:pPr indent="-228600" lvl="0" marL="457200" rtl="0">
              <a:lnSpc>
                <a:spcPct val="150000"/>
              </a:lnSpc>
              <a:spcBef>
                <a:spcPts val="0"/>
              </a:spcBef>
            </a:pPr>
            <a:r>
              <a:rPr lang="en"/>
              <a:t>Binary Net (quantize to -1 and 1)</a:t>
            </a:r>
          </a:p>
          <a:p>
            <a:pPr indent="-228600" lvl="1" marL="914400" rtl="0">
              <a:lnSpc>
                <a:spcPct val="150000"/>
              </a:lnSpc>
              <a:spcBef>
                <a:spcPts val="0"/>
              </a:spcBef>
            </a:pPr>
            <a:r>
              <a:rPr lang="en"/>
              <a:t>Benchmark performance on MNIST, CIFAR-10 and SVHN</a:t>
            </a:r>
          </a:p>
          <a:p>
            <a:pPr indent="-228600" lvl="0" marL="457200" rtl="0">
              <a:lnSpc>
                <a:spcPct val="150000"/>
              </a:lnSpc>
              <a:spcBef>
                <a:spcPts val="0"/>
              </a:spcBef>
            </a:pPr>
            <a:r>
              <a:rPr lang="en"/>
              <a:t>8-bit CNN </a:t>
            </a:r>
          </a:p>
          <a:p>
            <a:pPr indent="-228600" lvl="1" marL="914400" rtl="0">
              <a:lnSpc>
                <a:spcPct val="150000"/>
              </a:lnSpc>
              <a:spcBef>
                <a:spcPts val="0"/>
              </a:spcBef>
            </a:pPr>
            <a:r>
              <a:rPr lang="en"/>
              <a:t>Quantize input, weight, and output gradient</a:t>
            </a:r>
          </a:p>
          <a:p>
            <a:pPr indent="-228600" lvl="1" marL="914400" rtl="0">
              <a:lnSpc>
                <a:spcPct val="150000"/>
              </a:lnSpc>
              <a:spcBef>
                <a:spcPts val="0"/>
              </a:spcBef>
            </a:pPr>
            <a:r>
              <a:rPr lang="en"/>
              <a:t>Difficult to customize arbitrary uint datatype</a:t>
            </a:r>
          </a:p>
        </p:txBody>
      </p:sp>
      <p:pic>
        <p:nvPicPr>
          <p:cNvPr id="416" name="Shape 416"/>
          <p:cNvPicPr preferRelativeResize="0"/>
          <p:nvPr/>
        </p:nvPicPr>
        <p:blipFill>
          <a:blip r:embed="rId3">
            <a:alphaModFix/>
          </a:blip>
          <a:stretch>
            <a:fillRect/>
          </a:stretch>
        </p:blipFill>
        <p:spPr>
          <a:xfrm>
            <a:off x="5422024" y="1326650"/>
            <a:ext cx="3280525" cy="2159849"/>
          </a:xfrm>
          <a:prstGeom prst="rect">
            <a:avLst/>
          </a:prstGeom>
          <a:noFill/>
          <a:ln>
            <a:noFill/>
          </a:ln>
        </p:spPr>
      </p:pic>
      <p:pic>
        <p:nvPicPr>
          <p:cNvPr id="417" name="Shape 417"/>
          <p:cNvPicPr preferRelativeResize="0"/>
          <p:nvPr/>
        </p:nvPicPr>
        <p:blipFill>
          <a:blip r:embed="rId4">
            <a:alphaModFix/>
          </a:blip>
          <a:stretch>
            <a:fillRect/>
          </a:stretch>
        </p:blipFill>
        <p:spPr>
          <a:xfrm>
            <a:off x="5213875" y="633999"/>
            <a:ext cx="3696825" cy="37575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315925"/>
            <a:ext cx="4982400" cy="831300"/>
          </a:xfrm>
          <a:prstGeom prst="rect">
            <a:avLst/>
          </a:prstGeom>
        </p:spPr>
        <p:txBody>
          <a:bodyPr anchorCtr="0" anchor="b" bIns="91425" lIns="91425" rIns="91425" tIns="91425">
            <a:noAutofit/>
          </a:bodyPr>
          <a:lstStyle/>
          <a:p>
            <a:pPr lvl="0">
              <a:spcBef>
                <a:spcPts val="0"/>
              </a:spcBef>
              <a:buNone/>
            </a:pPr>
            <a:r>
              <a:rPr lang="en"/>
              <a:t>However...</a:t>
            </a:r>
          </a:p>
        </p:txBody>
      </p:sp>
      <p:sp>
        <p:nvSpPr>
          <p:cNvPr id="91" name="Shape 91"/>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No previous work capable of predicting sensitivity to precision</a:t>
            </a:r>
          </a:p>
          <a:p>
            <a:pPr indent="-228600" lvl="0" marL="457200" rtl="0">
              <a:lnSpc>
                <a:spcPct val="150000"/>
              </a:lnSpc>
              <a:spcBef>
                <a:spcPts val="0"/>
              </a:spcBef>
            </a:pPr>
            <a:r>
              <a:rPr lang="en"/>
              <a:t>No estimate of precision tolerance established</a:t>
            </a:r>
          </a:p>
          <a:p>
            <a:pPr indent="-228600" lvl="0" marL="457200" rtl="0">
              <a:lnSpc>
                <a:spcPct val="150000"/>
              </a:lnSpc>
              <a:spcBef>
                <a:spcPts val="0"/>
              </a:spcBef>
            </a:pPr>
            <a:r>
              <a:rPr lang="en"/>
              <a:t>No previous study on exactly how bit size affects neural network</a:t>
            </a:r>
          </a:p>
          <a:p>
            <a:pPr indent="-228600" lvl="1" marL="914400" rtl="0">
              <a:lnSpc>
                <a:spcPct val="150000"/>
              </a:lnSpc>
              <a:spcBef>
                <a:spcPts val="0"/>
              </a:spcBef>
            </a:pPr>
            <a:r>
              <a:rPr lang="en"/>
              <a:t>only an approximate analysis on CNN’s resiliency to approximation error in general</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Shape 422"/>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4. Truncation by layer</a:t>
            </a:r>
          </a:p>
        </p:txBody>
      </p:sp>
      <p:sp>
        <p:nvSpPr>
          <p:cNvPr id="423" name="Shape 423"/>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Cannot truncate directly -&gt; one line does all numerical computations</a:t>
            </a:r>
          </a:p>
          <a:p>
            <a:pPr indent="-228600" lvl="0" marL="457200" rtl="0">
              <a:spcBef>
                <a:spcPts val="0"/>
              </a:spcBef>
            </a:pPr>
            <a:r>
              <a:rPr lang="en"/>
              <a:t>Alternative: Chain rule</a:t>
            </a:r>
          </a:p>
          <a:p>
            <a:pPr indent="-228600" lvl="0" marL="457200" rtl="0">
              <a:spcBef>
                <a:spcPts val="0"/>
              </a:spcBef>
              <a:buChar char="-"/>
            </a:pPr>
            <a:r>
              <a:rPr lang="en"/>
              <a:t>Example: one hidden layer</a:t>
            </a:r>
          </a:p>
          <a:p>
            <a:pPr indent="-228600" lvl="0" marL="457200" rtl="0">
              <a:spcBef>
                <a:spcPts val="0"/>
              </a:spcBef>
              <a:buChar char="-"/>
            </a:pPr>
            <a:r>
              <a:t/>
            </a:r>
            <a:endParaRPr/>
          </a:p>
          <a:p>
            <a:pPr lvl="0" rtl="0">
              <a:spcBef>
                <a:spcPts val="0"/>
              </a:spcBef>
              <a:buNone/>
            </a:pPr>
            <a:r>
              <a:t/>
            </a:r>
            <a:endParaRPr/>
          </a:p>
          <a:p>
            <a:pPr lvl="0" rtl="0">
              <a:spcBef>
                <a:spcPts val="0"/>
              </a:spcBef>
              <a:buNone/>
            </a:pPr>
            <a:r>
              <a:t/>
            </a:r>
            <a:endParaRPr/>
          </a:p>
        </p:txBody>
      </p:sp>
      <p:pic>
        <p:nvPicPr>
          <p:cNvPr id="424" name="Shape 424"/>
          <p:cNvPicPr preferRelativeResize="0"/>
          <p:nvPr/>
        </p:nvPicPr>
        <p:blipFill>
          <a:blip r:embed="rId3">
            <a:alphaModFix/>
          </a:blip>
          <a:stretch>
            <a:fillRect/>
          </a:stretch>
        </p:blipFill>
        <p:spPr>
          <a:xfrm>
            <a:off x="6272520" y="2476820"/>
            <a:ext cx="1763374" cy="1891649"/>
          </a:xfrm>
          <a:prstGeom prst="rect">
            <a:avLst/>
          </a:prstGeom>
          <a:noFill/>
          <a:ln>
            <a:noFill/>
          </a:ln>
        </p:spPr>
      </p:pic>
      <p:pic>
        <p:nvPicPr>
          <p:cNvPr id="425" name="Shape 425"/>
          <p:cNvPicPr preferRelativeResize="0"/>
          <p:nvPr/>
        </p:nvPicPr>
        <p:blipFill>
          <a:blip r:embed="rId4">
            <a:alphaModFix/>
          </a:blip>
          <a:stretch>
            <a:fillRect/>
          </a:stretch>
        </p:blipFill>
        <p:spPr>
          <a:xfrm>
            <a:off x="311700" y="2316337"/>
            <a:ext cx="5723791" cy="184617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pic>
        <p:nvPicPr>
          <p:cNvPr id="430" name="Shape 430"/>
          <p:cNvPicPr preferRelativeResize="0"/>
          <p:nvPr/>
        </p:nvPicPr>
        <p:blipFill>
          <a:blip r:embed="rId3">
            <a:alphaModFix/>
          </a:blip>
          <a:stretch>
            <a:fillRect/>
          </a:stretch>
        </p:blipFill>
        <p:spPr>
          <a:xfrm>
            <a:off x="1035200" y="2494125"/>
            <a:ext cx="2734099" cy="1846175"/>
          </a:xfrm>
          <a:prstGeom prst="rect">
            <a:avLst/>
          </a:prstGeom>
          <a:noFill/>
          <a:ln>
            <a:noFill/>
          </a:ln>
        </p:spPr>
      </p:pic>
      <p:sp>
        <p:nvSpPr>
          <p:cNvPr id="431" name="Shape 431"/>
          <p:cNvSpPr txBox="1"/>
          <p:nvPr/>
        </p:nvSpPr>
        <p:spPr>
          <a:xfrm>
            <a:off x="4484850" y="2650400"/>
            <a:ext cx="2984100" cy="732900"/>
          </a:xfrm>
          <a:prstGeom prst="rect">
            <a:avLst/>
          </a:prstGeom>
          <a:noFill/>
          <a:ln>
            <a:noFill/>
          </a:ln>
        </p:spPr>
        <p:txBody>
          <a:bodyPr anchorCtr="0" anchor="t" bIns="91425" lIns="91425" rIns="91425" tIns="91425">
            <a:noAutofit/>
          </a:bodyPr>
          <a:lstStyle/>
          <a:p>
            <a:pPr lvl="0">
              <a:spcBef>
                <a:spcPts val="0"/>
              </a:spcBef>
              <a:buNone/>
            </a:pPr>
            <a:r>
              <a:rPr lang="en"/>
              <a:t>Values:</a:t>
            </a:r>
          </a:p>
        </p:txBody>
      </p:sp>
      <p:sp>
        <p:nvSpPr>
          <p:cNvPr id="432" name="Shape 432"/>
          <p:cNvSpPr txBox="1"/>
          <p:nvPr/>
        </p:nvSpPr>
        <p:spPr>
          <a:xfrm>
            <a:off x="2063200" y="4340300"/>
            <a:ext cx="1130100" cy="399000"/>
          </a:xfrm>
          <a:prstGeom prst="rect">
            <a:avLst/>
          </a:prstGeom>
          <a:noFill/>
          <a:ln>
            <a:noFill/>
          </a:ln>
        </p:spPr>
        <p:txBody>
          <a:bodyPr anchorCtr="0" anchor="t" bIns="91425" lIns="91425" rIns="91425" tIns="91425">
            <a:noAutofit/>
          </a:bodyPr>
          <a:lstStyle/>
          <a:p>
            <a:pPr lvl="0" rtl="0">
              <a:spcBef>
                <a:spcPts val="0"/>
              </a:spcBef>
              <a:buNone/>
            </a:pPr>
            <a:r>
              <a:rPr lang="en"/>
              <a:t>ReLu</a:t>
            </a:r>
          </a:p>
        </p:txBody>
      </p:sp>
      <p:cxnSp>
        <p:nvCxnSpPr>
          <p:cNvPr id="433" name="Shape 433"/>
          <p:cNvCxnSpPr/>
          <p:nvPr/>
        </p:nvCxnSpPr>
        <p:spPr>
          <a:xfrm flipH="1">
            <a:off x="6788375" y="2216925"/>
            <a:ext cx="357600" cy="277200"/>
          </a:xfrm>
          <a:prstGeom prst="straightConnector1">
            <a:avLst/>
          </a:prstGeom>
          <a:noFill/>
          <a:ln cap="flat" cmpd="sng" w="28575">
            <a:solidFill>
              <a:schemeClr val="dk2"/>
            </a:solidFill>
            <a:prstDash val="solid"/>
            <a:round/>
            <a:headEnd len="lg" w="lg" type="none"/>
            <a:tailEnd len="lg" w="lg" type="triangle"/>
          </a:ln>
        </p:spPr>
      </p:cxnSp>
      <p:sp>
        <p:nvSpPr>
          <p:cNvPr id="434" name="Shape 434"/>
          <p:cNvSpPr txBox="1"/>
          <p:nvPr/>
        </p:nvSpPr>
        <p:spPr>
          <a:xfrm>
            <a:off x="6194300" y="1844875"/>
            <a:ext cx="1867800" cy="399000"/>
          </a:xfrm>
          <a:prstGeom prst="rect">
            <a:avLst/>
          </a:prstGeom>
          <a:noFill/>
          <a:ln>
            <a:noFill/>
          </a:ln>
        </p:spPr>
        <p:txBody>
          <a:bodyPr anchorCtr="0" anchor="t" bIns="91425" lIns="91425" rIns="91425" tIns="91425">
            <a:noAutofit/>
          </a:bodyPr>
          <a:lstStyle/>
          <a:p>
            <a:pPr lvl="0" rtl="0">
              <a:spcBef>
                <a:spcPts val="0"/>
              </a:spcBef>
              <a:buNone/>
            </a:pPr>
            <a:r>
              <a:rPr lang="en"/>
              <a:t>Cost = Squared Error</a:t>
            </a:r>
          </a:p>
        </p:txBody>
      </p:sp>
      <p:pic>
        <p:nvPicPr>
          <p:cNvPr id="435" name="Shape 435"/>
          <p:cNvPicPr preferRelativeResize="0"/>
          <p:nvPr/>
        </p:nvPicPr>
        <p:blipFill>
          <a:blip r:embed="rId4">
            <a:alphaModFix/>
          </a:blip>
          <a:stretch>
            <a:fillRect/>
          </a:stretch>
        </p:blipFill>
        <p:spPr>
          <a:xfrm>
            <a:off x="5213425" y="2494123"/>
            <a:ext cx="3829549" cy="2427524"/>
          </a:xfrm>
          <a:prstGeom prst="rect">
            <a:avLst/>
          </a:prstGeom>
          <a:noFill/>
          <a:ln>
            <a:noFill/>
          </a:ln>
        </p:spPr>
      </p:pic>
      <p:pic>
        <p:nvPicPr>
          <p:cNvPr id="436" name="Shape 436"/>
          <p:cNvPicPr preferRelativeResize="0"/>
          <p:nvPr/>
        </p:nvPicPr>
        <p:blipFill>
          <a:blip r:embed="rId5">
            <a:alphaModFix/>
          </a:blip>
          <a:stretch>
            <a:fillRect/>
          </a:stretch>
        </p:blipFill>
        <p:spPr>
          <a:xfrm>
            <a:off x="252575" y="397700"/>
            <a:ext cx="5723791" cy="184617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Shape 441"/>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5. Truncation by operation</a:t>
            </a:r>
          </a:p>
        </p:txBody>
      </p:sp>
      <p:sp>
        <p:nvSpPr>
          <p:cNvPr id="442" name="Shape 442"/>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Implementation:</a:t>
            </a:r>
          </a:p>
          <a:p>
            <a:pPr indent="-228600" lvl="1" marL="914400" rtl="0">
              <a:lnSpc>
                <a:spcPct val="150000"/>
              </a:lnSpc>
              <a:spcBef>
                <a:spcPts val="0"/>
              </a:spcBef>
            </a:pPr>
            <a:r>
              <a:rPr lang="en"/>
              <a:t>Hard to be done with Theano: too many basic operations within theano.function</a:t>
            </a:r>
          </a:p>
          <a:p>
            <a:pPr indent="-228600" lvl="1" marL="914400" rtl="0">
              <a:lnSpc>
                <a:spcPct val="150000"/>
              </a:lnSpc>
              <a:spcBef>
                <a:spcPts val="0"/>
              </a:spcBef>
            </a:pPr>
            <a:r>
              <a:rPr lang="en"/>
              <a:t>Use sympy to represent equations in tree structure</a:t>
            </a:r>
          </a:p>
          <a:p>
            <a:pPr indent="-228600" lvl="1" marL="914400" rtl="0">
              <a:lnSpc>
                <a:spcPct val="150000"/>
              </a:lnSpc>
              <a:spcBef>
                <a:spcPts val="0"/>
              </a:spcBef>
            </a:pPr>
            <a:r>
              <a:rPr lang="en"/>
              <a:t>Recursively iterate through tree and truncate after each basic operation</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Shape 44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Notation</a:t>
            </a:r>
          </a:p>
        </p:txBody>
      </p:sp>
      <p:sp>
        <p:nvSpPr>
          <p:cNvPr id="448" name="Shape 448"/>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buFont typeface="Times New Roman"/>
              <a:buChar char="●"/>
            </a:pPr>
            <a:r>
              <a:rPr lang="en">
                <a:latin typeface="Times New Roman"/>
                <a:ea typeface="Times New Roman"/>
                <a:cs typeface="Times New Roman"/>
                <a:sym typeface="Times New Roman"/>
              </a:rPr>
              <a:t>Representation error: ε</a:t>
            </a:r>
          </a:p>
          <a:p>
            <a:pPr indent="-228600" lvl="0" marL="457200" rtl="0">
              <a:spcBef>
                <a:spcPts val="0"/>
              </a:spcBef>
              <a:buChar char="●"/>
            </a:pPr>
            <a:r>
              <a:t/>
            </a:r>
            <a:endParaRPr/>
          </a:p>
          <a:p>
            <a:pPr indent="-228600" lvl="0" marL="457200" rtl="0">
              <a:spcBef>
                <a:spcPts val="0"/>
              </a:spcBef>
              <a:buFont typeface="Times New Roman"/>
              <a:buChar char="●"/>
            </a:pPr>
            <a:r>
              <a:rPr lang="en">
                <a:latin typeface="Times New Roman"/>
                <a:ea typeface="Times New Roman"/>
                <a:cs typeface="Times New Roman"/>
                <a:sym typeface="Times New Roman"/>
              </a:rPr>
              <a:t>I: input data</a:t>
            </a:r>
          </a:p>
          <a:p>
            <a:pPr indent="-228600" lvl="0" marL="457200" rtl="0">
              <a:spcBef>
                <a:spcPts val="0"/>
              </a:spcBef>
              <a:buFont typeface="Times New Roman"/>
              <a:buChar char="●"/>
            </a:pPr>
            <a:r>
              <a:rPr lang="en">
                <a:latin typeface="Times New Roman"/>
                <a:ea typeface="Times New Roman"/>
                <a:cs typeface="Times New Roman"/>
                <a:sym typeface="Times New Roman"/>
              </a:rPr>
              <a:t>W: weight matrix</a:t>
            </a:r>
          </a:p>
          <a:p>
            <a:pPr indent="-228600" lvl="0" marL="457200" rtl="0">
              <a:spcBef>
                <a:spcPts val="0"/>
              </a:spcBef>
              <a:buFont typeface="Times New Roman"/>
              <a:buChar char="●"/>
            </a:pPr>
            <a:r>
              <a:rPr lang="en">
                <a:latin typeface="Times New Roman"/>
                <a:ea typeface="Times New Roman"/>
                <a:cs typeface="Times New Roman"/>
                <a:sym typeface="Times New Roman"/>
              </a:rPr>
              <a:t>S: output</a:t>
            </a:r>
          </a:p>
        </p:txBody>
      </p:sp>
      <p:pic>
        <p:nvPicPr>
          <p:cNvPr id="449" name="Shape 449"/>
          <p:cNvPicPr preferRelativeResize="0"/>
          <p:nvPr/>
        </p:nvPicPr>
        <p:blipFill>
          <a:blip r:embed="rId3">
            <a:alphaModFix/>
          </a:blip>
          <a:stretch>
            <a:fillRect/>
          </a:stretch>
        </p:blipFill>
        <p:spPr>
          <a:xfrm>
            <a:off x="737150" y="1656750"/>
            <a:ext cx="3211879" cy="259474"/>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Shape 454"/>
          <p:cNvSpPr txBox="1"/>
          <p:nvPr>
            <p:ph type="title"/>
          </p:nvPr>
        </p:nvSpPr>
        <p:spPr>
          <a:xfrm>
            <a:off x="311700" y="315925"/>
            <a:ext cx="7209600" cy="831300"/>
          </a:xfrm>
          <a:prstGeom prst="rect">
            <a:avLst/>
          </a:prstGeom>
        </p:spPr>
        <p:txBody>
          <a:bodyPr anchorCtr="0" anchor="b" bIns="91425" lIns="91425" rIns="91425" tIns="91425">
            <a:noAutofit/>
          </a:bodyPr>
          <a:lstStyle/>
          <a:p>
            <a:pPr lvl="0">
              <a:spcBef>
                <a:spcPts val="0"/>
              </a:spcBef>
              <a:buNone/>
            </a:pPr>
            <a:r>
              <a:rPr lang="en"/>
              <a:t>Error Analysis: Forward Propagation</a:t>
            </a:r>
          </a:p>
        </p:txBody>
      </p:sp>
      <p:sp>
        <p:nvSpPr>
          <p:cNvPr id="455" name="Shape 455"/>
          <p:cNvSpPr txBox="1"/>
          <p:nvPr>
            <p:ph idx="1" type="body"/>
          </p:nvPr>
        </p:nvSpPr>
        <p:spPr>
          <a:xfrm>
            <a:off x="311700" y="2043700"/>
            <a:ext cx="4799400" cy="471600"/>
          </a:xfrm>
          <a:prstGeom prst="rect">
            <a:avLst/>
          </a:prstGeom>
        </p:spPr>
        <p:txBody>
          <a:bodyPr anchorCtr="0" anchor="t" bIns="91425" lIns="91425" rIns="91425" tIns="91425">
            <a:noAutofit/>
          </a:bodyPr>
          <a:lstStyle/>
          <a:p>
            <a:pPr lvl="0">
              <a:spcBef>
                <a:spcPts val="0"/>
              </a:spcBef>
              <a:buNone/>
            </a:pPr>
            <a:r>
              <a:rPr lang="en">
                <a:latin typeface="Times New Roman"/>
                <a:ea typeface="Times New Roman"/>
                <a:cs typeface="Times New Roman"/>
                <a:sym typeface="Times New Roman"/>
              </a:rPr>
              <a:t> Assuming that weight matrix 	has dimension</a:t>
            </a:r>
          </a:p>
        </p:txBody>
      </p:sp>
      <p:pic>
        <p:nvPicPr>
          <p:cNvPr descr="eqn5" id="456" name="Shape 456"/>
          <p:cNvPicPr preferRelativeResize="0"/>
          <p:nvPr/>
        </p:nvPicPr>
        <p:blipFill>
          <a:blip r:embed="rId3">
            <a:alphaModFix/>
          </a:blip>
          <a:stretch>
            <a:fillRect/>
          </a:stretch>
        </p:blipFill>
        <p:spPr>
          <a:xfrm>
            <a:off x="1521474" y="1406749"/>
            <a:ext cx="3655450" cy="311175"/>
          </a:xfrm>
          <a:prstGeom prst="rect">
            <a:avLst/>
          </a:prstGeom>
          <a:noFill/>
          <a:ln>
            <a:noFill/>
          </a:ln>
        </p:spPr>
      </p:pic>
      <p:pic>
        <p:nvPicPr>
          <p:cNvPr descr="eqn6" id="457" name="Shape 457"/>
          <p:cNvPicPr preferRelativeResize="0"/>
          <p:nvPr/>
        </p:nvPicPr>
        <p:blipFill>
          <a:blip r:embed="rId4">
            <a:alphaModFix/>
          </a:blip>
          <a:stretch>
            <a:fillRect/>
          </a:stretch>
        </p:blipFill>
        <p:spPr>
          <a:xfrm>
            <a:off x="1521463" y="2591500"/>
            <a:ext cx="6619324" cy="783875"/>
          </a:xfrm>
          <a:prstGeom prst="rect">
            <a:avLst/>
          </a:prstGeom>
          <a:noFill/>
          <a:ln>
            <a:noFill/>
          </a:ln>
        </p:spPr>
      </p:pic>
      <p:pic>
        <p:nvPicPr>
          <p:cNvPr descr="eqn7" id="458" name="Shape 458"/>
          <p:cNvPicPr preferRelativeResize="0"/>
          <p:nvPr/>
        </p:nvPicPr>
        <p:blipFill>
          <a:blip r:embed="rId5">
            <a:alphaModFix/>
          </a:blip>
          <a:stretch>
            <a:fillRect/>
          </a:stretch>
        </p:blipFill>
        <p:spPr>
          <a:xfrm>
            <a:off x="3217950" y="2167775"/>
            <a:ext cx="302533" cy="226899"/>
          </a:xfrm>
          <a:prstGeom prst="rect">
            <a:avLst/>
          </a:prstGeom>
          <a:noFill/>
          <a:ln>
            <a:noFill/>
          </a:ln>
        </p:spPr>
      </p:pic>
      <p:pic>
        <p:nvPicPr>
          <p:cNvPr descr="eqn8" id="459" name="Shape 459"/>
          <p:cNvPicPr preferRelativeResize="0"/>
          <p:nvPr/>
        </p:nvPicPr>
        <p:blipFill>
          <a:blip r:embed="rId6">
            <a:alphaModFix/>
          </a:blip>
          <a:stretch>
            <a:fillRect/>
          </a:stretch>
        </p:blipFill>
        <p:spPr>
          <a:xfrm>
            <a:off x="5024521" y="2166050"/>
            <a:ext cx="983228" cy="226899"/>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Shape 46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Clr>
                <a:schemeClr val="dk1"/>
              </a:buClr>
              <a:buSzPct val="26190"/>
              <a:buFont typeface="Arial"/>
              <a:buNone/>
            </a:pPr>
            <a:r>
              <a:rPr lang="en"/>
              <a:t>Error Analysis: Forward Propagation</a:t>
            </a:r>
          </a:p>
        </p:txBody>
      </p:sp>
      <p:sp>
        <p:nvSpPr>
          <p:cNvPr id="465" name="Shape 465"/>
          <p:cNvSpPr txBox="1"/>
          <p:nvPr>
            <p:ph idx="1" type="body"/>
          </p:nvPr>
        </p:nvSpPr>
        <p:spPr>
          <a:xfrm>
            <a:off x="311700" y="1225225"/>
            <a:ext cx="8520600" cy="2052900"/>
          </a:xfrm>
          <a:prstGeom prst="rect">
            <a:avLst/>
          </a:prstGeom>
        </p:spPr>
        <p:txBody>
          <a:bodyPr anchorCtr="0" anchor="t" bIns="91425" lIns="91425" rIns="91425" tIns="91425">
            <a:noAutofit/>
          </a:bodyPr>
          <a:lstStyle/>
          <a:p>
            <a:pPr lvl="0">
              <a:spcBef>
                <a:spcPts val="0"/>
              </a:spcBef>
              <a:buNone/>
            </a:pPr>
            <a:r>
              <a:rPr lang="en"/>
              <a:t>Similarly, for the second layer, </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Approximating       as </a:t>
            </a:r>
          </a:p>
          <a:p>
            <a:pPr lvl="0">
              <a:spcBef>
                <a:spcPts val="0"/>
              </a:spcBef>
              <a:buNone/>
            </a:pPr>
            <a:r>
              <a:t/>
            </a:r>
            <a:endParaRPr/>
          </a:p>
        </p:txBody>
      </p:sp>
      <p:pic>
        <p:nvPicPr>
          <p:cNvPr descr="eqn10" id="466" name="Shape 466"/>
          <p:cNvPicPr preferRelativeResize="0"/>
          <p:nvPr/>
        </p:nvPicPr>
        <p:blipFill>
          <a:blip r:embed="rId4">
            <a:alphaModFix/>
          </a:blip>
          <a:stretch>
            <a:fillRect/>
          </a:stretch>
        </p:blipFill>
        <p:spPr>
          <a:xfrm>
            <a:off x="2054150" y="3381824"/>
            <a:ext cx="274974" cy="274950"/>
          </a:xfrm>
          <a:prstGeom prst="rect">
            <a:avLst/>
          </a:prstGeom>
          <a:noFill/>
          <a:ln>
            <a:noFill/>
          </a:ln>
        </p:spPr>
      </p:pic>
      <p:pic>
        <p:nvPicPr>
          <p:cNvPr descr="en11" id="467" name="Shape 467"/>
          <p:cNvPicPr preferRelativeResize="0"/>
          <p:nvPr/>
        </p:nvPicPr>
        <p:blipFill>
          <a:blip r:embed="rId5">
            <a:alphaModFix/>
          </a:blip>
          <a:stretch>
            <a:fillRect/>
          </a:stretch>
        </p:blipFill>
        <p:spPr>
          <a:xfrm>
            <a:off x="2705275" y="3404625"/>
            <a:ext cx="3617473" cy="274949"/>
          </a:xfrm>
          <a:prstGeom prst="rect">
            <a:avLst/>
          </a:prstGeom>
          <a:noFill/>
          <a:ln>
            <a:noFill/>
          </a:ln>
        </p:spPr>
      </p:pic>
      <p:pic>
        <p:nvPicPr>
          <p:cNvPr descr="eqn12" id="468" name="Shape 468"/>
          <p:cNvPicPr preferRelativeResize="0"/>
          <p:nvPr/>
        </p:nvPicPr>
        <p:blipFill>
          <a:blip r:embed="rId6">
            <a:alphaModFix/>
          </a:blip>
          <a:stretch>
            <a:fillRect/>
          </a:stretch>
        </p:blipFill>
        <p:spPr>
          <a:xfrm>
            <a:off x="377399" y="4366475"/>
            <a:ext cx="6969799" cy="337225"/>
          </a:xfrm>
          <a:prstGeom prst="rect">
            <a:avLst/>
          </a:prstGeom>
          <a:noFill/>
          <a:ln>
            <a:noFill/>
          </a:ln>
        </p:spPr>
      </p:pic>
      <p:pic>
        <p:nvPicPr>
          <p:cNvPr descr="eqn9" id="469" name="Shape 469"/>
          <p:cNvPicPr preferRelativeResize="0"/>
          <p:nvPr/>
        </p:nvPicPr>
        <p:blipFill>
          <a:blip r:embed="rId7">
            <a:alphaModFix/>
          </a:blip>
          <a:stretch>
            <a:fillRect/>
          </a:stretch>
        </p:blipFill>
        <p:spPr>
          <a:xfrm>
            <a:off x="1262224" y="1704424"/>
            <a:ext cx="5703599" cy="143252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Shape 474"/>
          <p:cNvSpPr txBox="1"/>
          <p:nvPr>
            <p:ph type="title"/>
          </p:nvPr>
        </p:nvSpPr>
        <p:spPr>
          <a:xfrm>
            <a:off x="311700" y="315925"/>
            <a:ext cx="5978400" cy="831300"/>
          </a:xfrm>
          <a:prstGeom prst="rect">
            <a:avLst/>
          </a:prstGeom>
        </p:spPr>
        <p:txBody>
          <a:bodyPr anchorCtr="0" anchor="b" bIns="91425" lIns="91425" rIns="91425" tIns="91425">
            <a:noAutofit/>
          </a:bodyPr>
          <a:lstStyle/>
          <a:p>
            <a:pPr lvl="0" rtl="0">
              <a:spcBef>
                <a:spcPts val="0"/>
              </a:spcBef>
              <a:buNone/>
            </a:pPr>
            <a:r>
              <a:rPr lang="en"/>
              <a:t>More variations of error analysis</a:t>
            </a:r>
          </a:p>
        </p:txBody>
      </p:sp>
      <p:sp>
        <p:nvSpPr>
          <p:cNvPr id="475" name="Shape 475"/>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nSpc>
                <a:spcPct val="150000"/>
              </a:lnSpc>
              <a:spcBef>
                <a:spcPts val="0"/>
              </a:spcBef>
              <a:buChar char="●"/>
            </a:pPr>
            <a:r>
              <a:rPr lang="en"/>
              <a:t>Stochastic rounding instead of truncation</a:t>
            </a:r>
          </a:p>
          <a:p>
            <a:pPr indent="-228600" lvl="0" marL="457200" rtl="0">
              <a:lnSpc>
                <a:spcPct val="150000"/>
              </a:lnSpc>
              <a:spcBef>
                <a:spcPts val="0"/>
              </a:spcBef>
              <a:buChar char="●"/>
            </a:pPr>
            <a:r>
              <a:rPr lang="en"/>
              <a:t>Error term will be a distribution</a:t>
            </a:r>
          </a:p>
          <a:p>
            <a:pPr indent="-228600" lvl="0" marL="457200" rtl="0">
              <a:lnSpc>
                <a:spcPct val="150000"/>
              </a:lnSpc>
              <a:spcBef>
                <a:spcPts val="0"/>
              </a:spcBef>
              <a:buChar char="●"/>
            </a:pPr>
            <a:r>
              <a:rPr lang="en"/>
              <a:t>Truncation by layer/batch instead of by elementary operation</a:t>
            </a:r>
          </a:p>
          <a:p>
            <a:pPr indent="-228600" lvl="0" marL="457200" rtl="0">
              <a:lnSpc>
                <a:spcPct val="150000"/>
              </a:lnSpc>
              <a:spcBef>
                <a:spcPts val="0"/>
              </a:spcBef>
              <a:buChar char="●"/>
            </a:pPr>
            <a:r>
              <a:rPr lang="en"/>
              <a:t>To validate</a:t>
            </a:r>
            <a:r>
              <a:rPr lang="en"/>
              <a:t> our current conclusions</a:t>
            </a:r>
          </a:p>
          <a:p>
            <a:pPr indent="-228600" lvl="0" marL="457200" rtl="0">
              <a:lnSpc>
                <a:spcPct val="150000"/>
              </a:lnSpc>
              <a:spcBef>
                <a:spcPts val="0"/>
              </a:spcBef>
              <a:buChar char="●"/>
            </a:pPr>
            <a:r>
              <a:rPr lang="en"/>
              <a:t>More than one error terms</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Shape 48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Previous Work: Google TPU</a:t>
            </a:r>
          </a:p>
        </p:txBody>
      </p:sp>
      <p:sp>
        <p:nvSpPr>
          <p:cNvPr id="481" name="Shape 481"/>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Quantization: use</a:t>
            </a:r>
            <a:r>
              <a:rPr lang="en"/>
              <a:t> an 8-bit integer to approximate an arbitrary value between preset min &amp; max values</a:t>
            </a:r>
          </a:p>
          <a:p>
            <a:pPr indent="-228600" lvl="0" marL="457200" rtl="0">
              <a:lnSpc>
                <a:spcPct val="150000"/>
              </a:lnSpc>
              <a:spcBef>
                <a:spcPts val="0"/>
              </a:spcBef>
            </a:pPr>
            <a:r>
              <a:rPr lang="en"/>
              <a:t>Pros:</a:t>
            </a:r>
          </a:p>
          <a:p>
            <a:pPr indent="-228600" lvl="1" marL="914400" rtl="0">
              <a:lnSpc>
                <a:spcPct val="150000"/>
              </a:lnSpc>
              <a:spcBef>
                <a:spcPts val="0"/>
              </a:spcBef>
            </a:pPr>
            <a:r>
              <a:rPr lang="en"/>
              <a:t>Reduces hardware footprint and energy consumption</a:t>
            </a:r>
          </a:p>
          <a:p>
            <a:pPr indent="-228600" lvl="1" marL="914400" rtl="0">
              <a:lnSpc>
                <a:spcPct val="150000"/>
              </a:lnSpc>
              <a:spcBef>
                <a:spcPts val="0"/>
              </a:spcBef>
            </a:pPr>
            <a:r>
              <a:rPr lang="en"/>
              <a:t>TPUs: 65,536 8-bit integer multipliers</a:t>
            </a:r>
          </a:p>
          <a:p>
            <a:pPr indent="-228600" lvl="1" marL="914400" rtl="0">
              <a:lnSpc>
                <a:spcPct val="150000"/>
              </a:lnSpc>
              <a:spcBef>
                <a:spcPts val="0"/>
              </a:spcBef>
            </a:pPr>
            <a:r>
              <a:rPr lang="en"/>
              <a:t>GPUs: few thousands of 32-bit floating-point multipliers</a:t>
            </a:r>
          </a:p>
          <a:p>
            <a:pPr indent="-228600" lvl="0" marL="457200" rtl="0">
              <a:lnSpc>
                <a:spcPct val="150000"/>
              </a:lnSpc>
              <a:spcBef>
                <a:spcPts val="0"/>
              </a:spcBef>
            </a:pPr>
            <a:r>
              <a:rPr lang="en"/>
              <a:t>Cons:</a:t>
            </a:r>
          </a:p>
          <a:p>
            <a:pPr indent="-228600" lvl="1" marL="914400">
              <a:lnSpc>
                <a:spcPct val="150000"/>
              </a:lnSpc>
              <a:spcBef>
                <a:spcPts val="0"/>
              </a:spcBef>
            </a:pPr>
            <a:r>
              <a:rPr lang="en"/>
              <a:t>Some networks are too sensitive for this, can diminish accuracy</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p:nvPr/>
        </p:nvSpPr>
        <p:spPr>
          <a:xfrm rot="10800000">
            <a:off x="2840762" y="2588700"/>
            <a:ext cx="602700" cy="275100"/>
          </a:xfrm>
          <a:prstGeom prst="rightArrow">
            <a:avLst>
              <a:gd fmla="val 50000" name="adj1"/>
              <a:gd fmla="val 50000" name="adj2"/>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a:off x="3098513" y="248612"/>
            <a:ext cx="2105784" cy="1347300"/>
          </a:xfrm>
          <a:prstGeom prst="flowChartTerminator">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a:off x="6440812" y="488250"/>
            <a:ext cx="1841777" cy="831276"/>
          </a:xfrm>
          <a:prstGeom prst="flowChartTerminator">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a:off x="3636350" y="2111250"/>
            <a:ext cx="1958418" cy="1230012"/>
          </a:xfrm>
          <a:prstGeom prst="flowChartTerminator">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a:off x="6659237" y="3696187"/>
            <a:ext cx="1531200" cy="981300"/>
          </a:xfrm>
          <a:prstGeom prst="rect">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a:off x="5412825" y="766337"/>
            <a:ext cx="906300" cy="275100"/>
          </a:xfrm>
          <a:prstGeom prst="rightArrow">
            <a:avLst>
              <a:gd fmla="val 50000" name="adj1"/>
              <a:gd fmla="val 50000" name="adj2"/>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rot="10800000">
            <a:off x="5716425" y="2588700"/>
            <a:ext cx="602700" cy="275100"/>
          </a:xfrm>
          <a:prstGeom prst="rightArrow">
            <a:avLst>
              <a:gd fmla="val 50000" name="adj1"/>
              <a:gd fmla="val 50000" name="adj2"/>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txBox="1"/>
          <p:nvPr>
            <p:ph type="title"/>
          </p:nvPr>
        </p:nvSpPr>
        <p:spPr>
          <a:xfrm>
            <a:off x="692700" y="490950"/>
            <a:ext cx="1796700" cy="831300"/>
          </a:xfrm>
          <a:prstGeom prst="rect">
            <a:avLst/>
          </a:prstGeom>
        </p:spPr>
        <p:txBody>
          <a:bodyPr anchorCtr="0" anchor="b" bIns="91425" lIns="91425" rIns="91425" tIns="91425">
            <a:noAutofit/>
          </a:bodyPr>
          <a:lstStyle/>
          <a:p>
            <a:pPr lvl="0" rtl="0">
              <a:spcBef>
                <a:spcPts val="0"/>
              </a:spcBef>
              <a:buNone/>
            </a:pPr>
            <a:r>
              <a:rPr lang="en"/>
              <a:t>Workflow </a:t>
            </a:r>
          </a:p>
        </p:txBody>
      </p:sp>
      <p:sp>
        <p:nvSpPr>
          <p:cNvPr id="104" name="Shape 104"/>
          <p:cNvSpPr/>
          <p:nvPr/>
        </p:nvSpPr>
        <p:spPr>
          <a:xfrm rot="5400000">
            <a:off x="1549500" y="3260098"/>
            <a:ext cx="513599" cy="275100"/>
          </a:xfrm>
          <a:prstGeom prst="rightArrow">
            <a:avLst>
              <a:gd fmla="val 50000" name="adj1"/>
              <a:gd fmla="val 50000" name="adj2"/>
            </a:avLst>
          </a:prstGeom>
          <a:solidFill>
            <a:srgbClr val="B4A7D6"/>
          </a:solidFill>
          <a:ln>
            <a:noFill/>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a:off x="885413" y="3719800"/>
            <a:ext cx="1841777" cy="1118933"/>
          </a:xfrm>
          <a:prstGeom prst="flowChartTerminator">
            <a:avLst/>
          </a:prstGeom>
          <a:solidFill>
            <a:srgbClr val="B4A7D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 name="Shape 106"/>
          <p:cNvSpPr txBox="1"/>
          <p:nvPr/>
        </p:nvSpPr>
        <p:spPr>
          <a:xfrm>
            <a:off x="3040100" y="211887"/>
            <a:ext cx="2164200" cy="1347300"/>
          </a:xfrm>
          <a:prstGeom prst="rect">
            <a:avLst/>
          </a:prstGeom>
          <a:noFill/>
          <a:ln>
            <a:noFill/>
          </a:ln>
        </p:spPr>
        <p:txBody>
          <a:bodyPr anchorCtr="0" anchor="t" bIns="91425" lIns="91425" rIns="91425" tIns="91425">
            <a:noAutofit/>
          </a:bodyPr>
          <a:lstStyle/>
          <a:p>
            <a:pPr indent="0" lvl="0" marL="0" rtl="0" algn="ctr">
              <a:lnSpc>
                <a:spcPct val="150000"/>
              </a:lnSpc>
              <a:spcBef>
                <a:spcPts val="0"/>
              </a:spcBef>
              <a:buNone/>
            </a:pPr>
            <a:r>
              <a:rPr b="1" lang="en">
                <a:latin typeface="Open Sans"/>
                <a:ea typeface="Open Sans"/>
                <a:cs typeface="Open Sans"/>
                <a:sym typeface="Open Sans"/>
              </a:rPr>
              <a:t>Start</a:t>
            </a:r>
          </a:p>
          <a:p>
            <a:pPr lvl="0" rtl="0" algn="ctr">
              <a:lnSpc>
                <a:spcPct val="150000"/>
              </a:lnSpc>
              <a:spcBef>
                <a:spcPts val="0"/>
              </a:spcBef>
              <a:buNone/>
            </a:pPr>
            <a:r>
              <a:rPr lang="en">
                <a:latin typeface="Open Sans"/>
                <a:ea typeface="Open Sans"/>
                <a:cs typeface="Open Sans"/>
                <a:sym typeface="Open Sans"/>
              </a:rPr>
              <a:t>Gain understanding of DNNs and numerical precision</a:t>
            </a:r>
          </a:p>
        </p:txBody>
      </p:sp>
      <p:sp>
        <p:nvSpPr>
          <p:cNvPr id="107" name="Shape 107"/>
          <p:cNvSpPr txBox="1"/>
          <p:nvPr/>
        </p:nvSpPr>
        <p:spPr>
          <a:xfrm>
            <a:off x="6440800" y="564450"/>
            <a:ext cx="1841700" cy="605400"/>
          </a:xfrm>
          <a:prstGeom prst="rect">
            <a:avLst/>
          </a:prstGeom>
          <a:noFill/>
          <a:ln>
            <a:noFill/>
          </a:ln>
        </p:spPr>
        <p:txBody>
          <a:bodyPr anchorCtr="0" anchor="t" bIns="91425" lIns="91425" rIns="91425" tIns="91425">
            <a:noAutofit/>
          </a:bodyPr>
          <a:lstStyle/>
          <a:p>
            <a:pPr lvl="0" rtl="0" algn="ctr">
              <a:lnSpc>
                <a:spcPct val="150000"/>
              </a:lnSpc>
              <a:spcBef>
                <a:spcPts val="0"/>
              </a:spcBef>
              <a:spcAft>
                <a:spcPts val="1600"/>
              </a:spcAft>
              <a:buNone/>
            </a:pPr>
            <a:r>
              <a:rPr lang="en">
                <a:solidFill>
                  <a:schemeClr val="dk1"/>
                </a:solidFill>
                <a:latin typeface="Open Sans"/>
                <a:ea typeface="Open Sans"/>
                <a:cs typeface="Open Sans"/>
                <a:sym typeface="Open Sans"/>
              </a:rPr>
              <a:t>Implementation of  arbitrary precision</a:t>
            </a:r>
          </a:p>
        </p:txBody>
      </p:sp>
      <p:sp>
        <p:nvSpPr>
          <p:cNvPr id="108" name="Shape 108"/>
          <p:cNvSpPr/>
          <p:nvPr/>
        </p:nvSpPr>
        <p:spPr>
          <a:xfrm rot="5400000">
            <a:off x="7198475" y="3260102"/>
            <a:ext cx="452699" cy="275100"/>
          </a:xfrm>
          <a:prstGeom prst="rightArrow">
            <a:avLst>
              <a:gd fmla="val 50000" name="adj1"/>
              <a:gd fmla="val 50000" name="adj2"/>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109" name="Shape 109"/>
          <p:cNvGrpSpPr/>
          <p:nvPr/>
        </p:nvGrpSpPr>
        <p:grpSpPr>
          <a:xfrm>
            <a:off x="6440800" y="2248800"/>
            <a:ext cx="1968175" cy="1031100"/>
            <a:chOff x="1025412" y="2310600"/>
            <a:chExt cx="1968175" cy="1031100"/>
          </a:xfrm>
        </p:grpSpPr>
        <p:sp>
          <p:nvSpPr>
            <p:cNvPr id="110" name="Shape 110"/>
            <p:cNvSpPr/>
            <p:nvPr/>
          </p:nvSpPr>
          <p:spPr>
            <a:xfrm>
              <a:off x="1025412" y="2310600"/>
              <a:ext cx="1958418" cy="831276"/>
            </a:xfrm>
            <a:prstGeom prst="flowChartTerminator">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 name="Shape 111"/>
            <p:cNvSpPr txBox="1"/>
            <p:nvPr/>
          </p:nvSpPr>
          <p:spPr>
            <a:xfrm>
              <a:off x="1066387" y="2386800"/>
              <a:ext cx="1927200" cy="954900"/>
            </a:xfrm>
            <a:prstGeom prst="rect">
              <a:avLst/>
            </a:prstGeom>
            <a:noFill/>
            <a:ln>
              <a:noFill/>
            </a:ln>
          </p:spPr>
          <p:txBody>
            <a:bodyPr anchorCtr="0" anchor="t" bIns="91425" lIns="91425" rIns="91425" tIns="91425">
              <a:noAutofit/>
            </a:bodyPr>
            <a:lstStyle/>
            <a:p>
              <a:pPr lvl="0" rtl="0" algn="ctr">
                <a:lnSpc>
                  <a:spcPct val="150000"/>
                </a:lnSpc>
                <a:spcBef>
                  <a:spcPts val="0"/>
                </a:spcBef>
                <a:spcAft>
                  <a:spcPts val="1600"/>
                </a:spcAft>
                <a:buNone/>
              </a:pPr>
              <a:r>
                <a:rPr lang="en">
                  <a:solidFill>
                    <a:schemeClr val="dk1"/>
                  </a:solidFill>
                  <a:latin typeface="Open Sans"/>
                  <a:ea typeface="Open Sans"/>
                  <a:cs typeface="Open Sans"/>
                  <a:sym typeface="Open Sans"/>
                </a:rPr>
                <a:t>What affects training accuracy?</a:t>
              </a:r>
            </a:p>
          </p:txBody>
        </p:sp>
      </p:grpSp>
      <p:sp>
        <p:nvSpPr>
          <p:cNvPr id="112" name="Shape 112"/>
          <p:cNvSpPr txBox="1"/>
          <p:nvPr/>
        </p:nvSpPr>
        <p:spPr>
          <a:xfrm>
            <a:off x="3636360" y="2248787"/>
            <a:ext cx="1958400" cy="954900"/>
          </a:xfrm>
          <a:prstGeom prst="rect">
            <a:avLst/>
          </a:prstGeom>
          <a:noFill/>
          <a:ln>
            <a:noFill/>
          </a:ln>
        </p:spPr>
        <p:txBody>
          <a:bodyPr anchorCtr="0" anchor="t" bIns="91425" lIns="91425" rIns="91425" tIns="91425">
            <a:noAutofit/>
          </a:bodyPr>
          <a:lstStyle/>
          <a:p>
            <a:pPr lvl="0" rtl="0" algn="ctr">
              <a:lnSpc>
                <a:spcPct val="150000"/>
              </a:lnSpc>
              <a:spcBef>
                <a:spcPts val="0"/>
              </a:spcBef>
              <a:spcAft>
                <a:spcPts val="1600"/>
              </a:spcAft>
              <a:buNone/>
            </a:pPr>
            <a:r>
              <a:rPr lang="en">
                <a:solidFill>
                  <a:schemeClr val="dk1"/>
                </a:solidFill>
                <a:latin typeface="Open Sans"/>
                <a:ea typeface="Open Sans"/>
                <a:cs typeface="Open Sans"/>
                <a:sym typeface="Open Sans"/>
              </a:rPr>
              <a:t>Estimate precision bounds for particular networks</a:t>
            </a:r>
          </a:p>
        </p:txBody>
      </p:sp>
      <p:sp>
        <p:nvSpPr>
          <p:cNvPr id="113" name="Shape 113"/>
          <p:cNvSpPr txBox="1"/>
          <p:nvPr/>
        </p:nvSpPr>
        <p:spPr>
          <a:xfrm>
            <a:off x="6542825" y="3696212"/>
            <a:ext cx="1764000" cy="954900"/>
          </a:xfrm>
          <a:prstGeom prst="rect">
            <a:avLst/>
          </a:prstGeom>
          <a:noFill/>
          <a:ln>
            <a:noFill/>
          </a:ln>
        </p:spPr>
        <p:txBody>
          <a:bodyPr anchorCtr="0" anchor="t" bIns="91425" lIns="91425" rIns="91425" tIns="91425">
            <a:noAutofit/>
          </a:bodyPr>
          <a:lstStyle/>
          <a:p>
            <a:pPr lvl="0" rtl="0" algn="ctr">
              <a:lnSpc>
                <a:spcPct val="150000"/>
              </a:lnSpc>
              <a:spcBef>
                <a:spcPts val="0"/>
              </a:spcBef>
              <a:spcAft>
                <a:spcPts val="1600"/>
              </a:spcAft>
              <a:buNone/>
            </a:pPr>
            <a:r>
              <a:rPr lang="en">
                <a:solidFill>
                  <a:schemeClr val="dk1"/>
                </a:solidFill>
                <a:latin typeface="Open Sans"/>
                <a:ea typeface="Open Sans"/>
                <a:cs typeface="Open Sans"/>
                <a:sym typeface="Open Sans"/>
              </a:rPr>
              <a:t>Plot params of interest against bit-size</a:t>
            </a:r>
          </a:p>
        </p:txBody>
      </p:sp>
      <p:grpSp>
        <p:nvGrpSpPr>
          <p:cNvPr id="114" name="Shape 114"/>
          <p:cNvGrpSpPr/>
          <p:nvPr/>
        </p:nvGrpSpPr>
        <p:grpSpPr>
          <a:xfrm>
            <a:off x="964611" y="2377012"/>
            <a:ext cx="1683288" cy="698485"/>
            <a:chOff x="6888036" y="2372175"/>
            <a:chExt cx="1683288" cy="698485"/>
          </a:xfrm>
        </p:grpSpPr>
        <p:sp>
          <p:nvSpPr>
            <p:cNvPr id="115" name="Shape 115"/>
            <p:cNvSpPr/>
            <p:nvPr/>
          </p:nvSpPr>
          <p:spPr>
            <a:xfrm>
              <a:off x="6888036" y="2381836"/>
              <a:ext cx="1683288" cy="688824"/>
            </a:xfrm>
            <a:prstGeom prst="flowChartTerminator">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t/>
              </a:r>
              <a:endParaRPr/>
            </a:p>
          </p:txBody>
        </p:sp>
        <p:sp>
          <p:nvSpPr>
            <p:cNvPr id="116" name="Shape 116"/>
            <p:cNvSpPr txBox="1"/>
            <p:nvPr/>
          </p:nvSpPr>
          <p:spPr>
            <a:xfrm>
              <a:off x="7060399" y="2372175"/>
              <a:ext cx="1338600" cy="605400"/>
            </a:xfrm>
            <a:prstGeom prst="rect">
              <a:avLst/>
            </a:prstGeom>
            <a:noFill/>
            <a:ln>
              <a:noFill/>
            </a:ln>
          </p:spPr>
          <p:txBody>
            <a:bodyPr anchorCtr="0" anchor="t" bIns="91425" lIns="91425" rIns="91425" tIns="91425">
              <a:noAutofit/>
            </a:bodyPr>
            <a:lstStyle/>
            <a:p>
              <a:pPr lvl="0" rtl="0" algn="ctr">
                <a:lnSpc>
                  <a:spcPct val="150000"/>
                </a:lnSpc>
                <a:spcBef>
                  <a:spcPts val="0"/>
                </a:spcBef>
                <a:spcAft>
                  <a:spcPts val="1600"/>
                </a:spcAft>
                <a:buNone/>
              </a:pPr>
              <a:r>
                <a:rPr lang="en">
                  <a:solidFill>
                    <a:schemeClr val="dk1"/>
                  </a:solidFill>
                  <a:latin typeface="Open Sans"/>
                  <a:ea typeface="Open Sans"/>
                  <a:cs typeface="Open Sans"/>
                  <a:sym typeface="Open Sans"/>
                </a:rPr>
                <a:t>Conduct error analysis </a:t>
              </a:r>
            </a:p>
          </p:txBody>
        </p:sp>
      </p:grpSp>
      <p:sp>
        <p:nvSpPr>
          <p:cNvPr id="117" name="Shape 117"/>
          <p:cNvSpPr txBox="1"/>
          <p:nvPr/>
        </p:nvSpPr>
        <p:spPr>
          <a:xfrm>
            <a:off x="967350" y="3763350"/>
            <a:ext cx="1683300" cy="1075500"/>
          </a:xfrm>
          <a:prstGeom prst="rect">
            <a:avLst/>
          </a:prstGeom>
          <a:noFill/>
          <a:ln>
            <a:noFill/>
          </a:ln>
        </p:spPr>
        <p:txBody>
          <a:bodyPr anchorCtr="0" anchor="t" bIns="91425" lIns="91425" rIns="91425" tIns="91425">
            <a:noAutofit/>
          </a:bodyPr>
          <a:lstStyle/>
          <a:p>
            <a:pPr indent="-69850" lvl="0" marL="0" rtl="0" algn="ctr">
              <a:lnSpc>
                <a:spcPct val="150000"/>
              </a:lnSpc>
              <a:spcBef>
                <a:spcPts val="0"/>
              </a:spcBef>
              <a:buClr>
                <a:schemeClr val="dk1"/>
              </a:buClr>
              <a:buFont typeface="Arial"/>
              <a:buNone/>
            </a:pPr>
            <a:r>
              <a:rPr b="1" lang="en">
                <a:solidFill>
                  <a:schemeClr val="dk1"/>
                </a:solidFill>
                <a:latin typeface="Open Sans"/>
                <a:ea typeface="Open Sans"/>
                <a:cs typeface="Open Sans"/>
                <a:sym typeface="Open Sans"/>
              </a:rPr>
              <a:t>End</a:t>
            </a:r>
          </a:p>
          <a:p>
            <a:pPr lvl="0" rtl="0" algn="ctr">
              <a:lnSpc>
                <a:spcPct val="150000"/>
              </a:lnSpc>
              <a:spcBef>
                <a:spcPts val="0"/>
              </a:spcBef>
              <a:spcAft>
                <a:spcPts val="1600"/>
              </a:spcAft>
              <a:buNone/>
            </a:pPr>
            <a:r>
              <a:rPr lang="en">
                <a:solidFill>
                  <a:schemeClr val="dk1"/>
                </a:solidFill>
                <a:latin typeface="Open Sans"/>
                <a:ea typeface="Open Sans"/>
                <a:cs typeface="Open Sans"/>
                <a:sym typeface="Open Sans"/>
              </a:rPr>
              <a:t>Ongoing Results and Future Work</a:t>
            </a:r>
          </a:p>
        </p:txBody>
      </p:sp>
      <p:sp>
        <p:nvSpPr>
          <p:cNvPr id="118" name="Shape 118"/>
          <p:cNvSpPr/>
          <p:nvPr/>
        </p:nvSpPr>
        <p:spPr>
          <a:xfrm rot="5400000">
            <a:off x="7123525" y="1646600"/>
            <a:ext cx="602700" cy="275100"/>
          </a:xfrm>
          <a:prstGeom prst="rightArrow">
            <a:avLst>
              <a:gd fmla="val 50000" name="adj1"/>
              <a:gd fmla="val 50000" name="adj2"/>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MNIST Dataset</a:t>
            </a:r>
          </a:p>
        </p:txBody>
      </p:sp>
      <p:sp>
        <p:nvSpPr>
          <p:cNvPr id="124" name="Shape 124"/>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Digit recognition (Classification Problem)</a:t>
            </a:r>
          </a:p>
          <a:p>
            <a:pPr indent="-228600" lvl="0" marL="457200" rtl="0">
              <a:lnSpc>
                <a:spcPct val="150000"/>
              </a:lnSpc>
              <a:spcBef>
                <a:spcPts val="0"/>
              </a:spcBef>
            </a:pPr>
            <a:r>
              <a:rPr lang="en"/>
              <a:t>28x28 pixel, </a:t>
            </a:r>
            <a:r>
              <a:rPr lang="en"/>
              <a:t>grayscale</a:t>
            </a:r>
          </a:p>
          <a:p>
            <a:pPr indent="-228600" lvl="0" marL="457200" rtl="0">
              <a:lnSpc>
                <a:spcPct val="150000"/>
              </a:lnSpc>
              <a:spcBef>
                <a:spcPts val="0"/>
              </a:spcBef>
            </a:pPr>
            <a:r>
              <a:rPr lang="en"/>
              <a:t>Input: 60,000 images for training</a:t>
            </a:r>
            <a:br>
              <a:rPr lang="en"/>
            </a:br>
            <a:r>
              <a:rPr lang="en"/>
              <a:t>           10,000 images for testing</a:t>
            </a:r>
          </a:p>
          <a:p>
            <a:pPr indent="-228600" lvl="0" marL="457200" rtl="0">
              <a:lnSpc>
                <a:spcPct val="150000"/>
              </a:lnSpc>
              <a:spcBef>
                <a:spcPts val="0"/>
              </a:spcBef>
            </a:pPr>
            <a:r>
              <a:rPr lang="en"/>
              <a:t>Output: 10-element vector</a:t>
            </a:r>
          </a:p>
          <a:p>
            <a:pPr indent="-228600" lvl="0" marL="457200" rtl="0">
              <a:lnSpc>
                <a:spcPct val="150000"/>
              </a:lnSpc>
              <a:spcBef>
                <a:spcPts val="0"/>
              </a:spcBef>
            </a:pPr>
            <a:r>
              <a:rPr lang="en"/>
              <a:t>Simple ML dataset</a:t>
            </a:r>
          </a:p>
          <a:p>
            <a:pPr indent="-228600" lvl="1" marL="914400" rtl="0">
              <a:lnSpc>
                <a:spcPct val="150000"/>
              </a:lnSpc>
              <a:spcBef>
                <a:spcPts val="0"/>
              </a:spcBef>
            </a:pPr>
            <a:r>
              <a:rPr lang="en"/>
              <a:t>1 i</a:t>
            </a:r>
            <a:r>
              <a:rPr lang="en"/>
              <a:t>teration = go through the entire dataset once with mini-batch</a:t>
            </a:r>
          </a:p>
          <a:p>
            <a:pPr indent="-228600" lvl="1" marL="914400" rtl="0">
              <a:lnSpc>
                <a:spcPct val="150000"/>
              </a:lnSpc>
              <a:spcBef>
                <a:spcPts val="0"/>
              </a:spcBef>
            </a:pPr>
            <a:r>
              <a:rPr lang="en"/>
              <a:t>Takes less than 50 iterations to converge</a:t>
            </a:r>
          </a:p>
          <a:p>
            <a:pPr indent="-228600" lvl="1" marL="914400" rtl="0">
              <a:lnSpc>
                <a:spcPct val="150000"/>
              </a:lnSpc>
              <a:spcBef>
                <a:spcPts val="0"/>
              </a:spcBef>
            </a:pPr>
            <a:r>
              <a:rPr lang="en"/>
              <a:t>Usually get to over 95% accuracy</a:t>
            </a:r>
          </a:p>
        </p:txBody>
      </p:sp>
      <p:pic>
        <p:nvPicPr>
          <p:cNvPr id="125" name="Shape 125"/>
          <p:cNvPicPr preferRelativeResize="0"/>
          <p:nvPr/>
        </p:nvPicPr>
        <p:blipFill>
          <a:blip r:embed="rId3">
            <a:alphaModFix/>
          </a:blip>
          <a:stretch>
            <a:fillRect/>
          </a:stretch>
        </p:blipFill>
        <p:spPr>
          <a:xfrm>
            <a:off x="4456849" y="1759725"/>
            <a:ext cx="4339476" cy="203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315925"/>
            <a:ext cx="3801000" cy="831300"/>
          </a:xfrm>
          <a:prstGeom prst="rect">
            <a:avLst/>
          </a:prstGeom>
        </p:spPr>
        <p:txBody>
          <a:bodyPr anchorCtr="0" anchor="b" bIns="91425" lIns="91425" rIns="91425" tIns="91425">
            <a:noAutofit/>
          </a:bodyPr>
          <a:lstStyle/>
          <a:p>
            <a:pPr lvl="0">
              <a:spcBef>
                <a:spcPts val="0"/>
              </a:spcBef>
              <a:buNone/>
            </a:pPr>
            <a:r>
              <a:rPr lang="en"/>
              <a:t>CIFAR-10 Dataset</a:t>
            </a:r>
          </a:p>
        </p:txBody>
      </p:sp>
      <p:sp>
        <p:nvSpPr>
          <p:cNvPr id="131" name="Shape 131"/>
          <p:cNvSpPr txBox="1"/>
          <p:nvPr>
            <p:ph idx="1" type="body"/>
          </p:nvPr>
        </p:nvSpPr>
        <p:spPr>
          <a:xfrm>
            <a:off x="311700" y="1225225"/>
            <a:ext cx="4127100" cy="33540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Object classification</a:t>
            </a:r>
          </a:p>
          <a:p>
            <a:pPr indent="-228600" lvl="0" marL="457200" rtl="0">
              <a:lnSpc>
                <a:spcPct val="150000"/>
              </a:lnSpc>
              <a:spcBef>
                <a:spcPts val="0"/>
              </a:spcBef>
            </a:pPr>
            <a:r>
              <a:rPr lang="en"/>
              <a:t>32</a:t>
            </a:r>
            <a:r>
              <a:rPr lang="en"/>
              <a:t>x32 pixel, colored</a:t>
            </a:r>
          </a:p>
          <a:p>
            <a:pPr indent="-228600" lvl="0" marL="457200" rtl="0">
              <a:lnSpc>
                <a:spcPct val="150000"/>
              </a:lnSpc>
              <a:spcBef>
                <a:spcPts val="0"/>
              </a:spcBef>
            </a:pPr>
            <a:r>
              <a:rPr lang="en"/>
              <a:t>Input: 60,000 images for training</a:t>
            </a:r>
            <a:br>
              <a:rPr lang="en"/>
            </a:br>
            <a:r>
              <a:rPr lang="en"/>
              <a:t>           10,000 images for testing</a:t>
            </a:r>
          </a:p>
          <a:p>
            <a:pPr indent="-228600" lvl="0" marL="457200" rtl="0">
              <a:lnSpc>
                <a:spcPct val="150000"/>
              </a:lnSpc>
              <a:spcBef>
                <a:spcPts val="0"/>
              </a:spcBef>
            </a:pPr>
            <a:r>
              <a:rPr lang="en"/>
              <a:t>Output: 10-element vector</a:t>
            </a:r>
          </a:p>
          <a:p>
            <a:pPr indent="-228600" lvl="0" marL="457200" rtl="0">
              <a:lnSpc>
                <a:spcPct val="150000"/>
              </a:lnSpc>
              <a:spcBef>
                <a:spcPts val="0"/>
              </a:spcBef>
            </a:pPr>
            <a:r>
              <a:rPr lang="en"/>
              <a:t>More complex than MNIST</a:t>
            </a:r>
          </a:p>
          <a:p>
            <a:pPr indent="-228600" lvl="1" marL="914400" rtl="0">
              <a:lnSpc>
                <a:spcPct val="150000"/>
              </a:lnSpc>
              <a:spcBef>
                <a:spcPts val="0"/>
              </a:spcBef>
            </a:pPr>
            <a:r>
              <a:rPr lang="en"/>
              <a:t>Needs higher precision</a:t>
            </a:r>
          </a:p>
          <a:p>
            <a:pPr indent="-228600" lvl="1" marL="914400">
              <a:lnSpc>
                <a:spcPct val="150000"/>
              </a:lnSpc>
              <a:spcBef>
                <a:spcPts val="0"/>
              </a:spcBef>
            </a:pPr>
            <a:r>
              <a:rPr lang="en"/>
              <a:t>~80%: good</a:t>
            </a:r>
          </a:p>
        </p:txBody>
      </p:sp>
      <p:pic>
        <p:nvPicPr>
          <p:cNvPr id="132" name="Shape 132"/>
          <p:cNvPicPr preferRelativeResize="0"/>
          <p:nvPr/>
        </p:nvPicPr>
        <p:blipFill>
          <a:blip r:embed="rId3">
            <a:alphaModFix/>
          </a:blip>
          <a:stretch>
            <a:fillRect/>
          </a:stretch>
        </p:blipFill>
        <p:spPr>
          <a:xfrm>
            <a:off x="4562150" y="924624"/>
            <a:ext cx="4261024" cy="329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Software</a:t>
            </a:r>
          </a:p>
        </p:txBody>
      </p:sp>
      <p:sp>
        <p:nvSpPr>
          <p:cNvPr id="138" name="Shape 138"/>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Need framework in order to experiment with precision</a:t>
            </a:r>
          </a:p>
          <a:p>
            <a:pPr indent="-228600" lvl="0" marL="457200" rtl="0">
              <a:lnSpc>
                <a:spcPct val="150000"/>
              </a:lnSpc>
              <a:spcBef>
                <a:spcPts val="0"/>
              </a:spcBef>
            </a:pPr>
            <a:r>
              <a:rPr lang="en"/>
              <a:t>Common frameworks:</a:t>
            </a:r>
          </a:p>
          <a:p>
            <a:pPr indent="-228600" lvl="1" marL="914400" rtl="0">
              <a:lnSpc>
                <a:spcPct val="150000"/>
              </a:lnSpc>
              <a:spcBef>
                <a:spcPts val="0"/>
              </a:spcBef>
            </a:pPr>
            <a:r>
              <a:rPr lang="en"/>
              <a:t>Tensorflow: too many basic operations per function</a:t>
            </a:r>
          </a:p>
          <a:p>
            <a:pPr indent="-228600" lvl="1" marL="914400" rtl="0">
              <a:lnSpc>
                <a:spcPct val="150000"/>
              </a:lnSpc>
              <a:spcBef>
                <a:spcPts val="0"/>
              </a:spcBef>
            </a:pPr>
            <a:r>
              <a:rPr lang="en"/>
              <a:t>CAFFE: only supports float-32 by default</a:t>
            </a:r>
          </a:p>
          <a:p>
            <a:pPr indent="-228600" lvl="1" marL="914400">
              <a:lnSpc>
                <a:spcPct val="150000"/>
              </a:lnSpc>
              <a:spcBef>
                <a:spcPts val="0"/>
              </a:spcBef>
            </a:pPr>
            <a:r>
              <a:rPr lang="en"/>
              <a:t>Theano: less “black-boxed” than Tensorflow</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