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Economica"/>
      <p:regular r:id="rId27"/>
      <p:bold r:id="rId28"/>
      <p:italic r:id="rId29"/>
      <p:boldItalic r:id="rId30"/>
    </p:embeddedFont>
    <p:embeddedFont>
      <p:font typeface="Roboto"/>
      <p:regular r:id="rId31"/>
      <p:bold r:id="rId32"/>
      <p:italic r:id="rId33"/>
      <p:boldItalic r:id="rId34"/>
    </p:embeddedFont>
    <p:embeddedFont>
      <p:font typeface="Source Code Pro"/>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Economica-boldItalic.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SourceCodePro-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SourceCodePro-bold.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Using round-to-nearest, not stochastic rounding</a:t>
            </a:r>
          </a:p>
          <a:p>
            <a:pPr lvl="0">
              <a:spcBef>
                <a:spcPts val="0"/>
              </a:spcBef>
              <a:buNone/>
            </a:pPr>
            <a:r>
              <a:rPr lang="en">
                <a:solidFill>
                  <a:schemeClr val="dk1"/>
                </a:solidFill>
              </a:rPr>
              <a:t>Theano + matplotlib</a:t>
            </a:r>
          </a:p>
          <a:p>
            <a:pPr lvl="0" rtl="0">
              <a:spcBef>
                <a:spcPts val="0"/>
              </a:spcBef>
              <a:buClr>
                <a:schemeClr val="dk1"/>
              </a:buClr>
              <a:buSzPct val="100000"/>
              <a:buFont typeface="Arial"/>
              <a:buNone/>
            </a:pPr>
            <a:r>
              <a:rPr lang="en">
                <a:solidFill>
                  <a:schemeClr val="dk1"/>
                </a:solidFill>
              </a:rPr>
              <a:t>30 trials per bitsize, 1000 iterations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Catalina ends</a:t>
            </a:r>
          </a:p>
          <a:p>
            <a:pPr lvl="0">
              <a:spcBef>
                <a:spcPts val="0"/>
              </a:spcBef>
              <a:buNone/>
            </a:pPr>
            <a:r>
              <a:rPr lang="en"/>
              <a:t>Using round-to-nearest, not stochastic rounding</a:t>
            </a:r>
          </a:p>
          <a:p>
            <a:pPr lvl="0">
              <a:spcBef>
                <a:spcPts val="0"/>
              </a:spcBef>
              <a:buNone/>
            </a:pPr>
            <a:r>
              <a:rPr lang="en"/>
              <a:t>Theano + matplotlib</a:t>
            </a:r>
          </a:p>
          <a:p>
            <a:pPr lvl="0">
              <a:spcBef>
                <a:spcPts val="0"/>
              </a:spcBef>
              <a:buNone/>
            </a:pPr>
            <a:r>
              <a:rPr lang="en"/>
              <a:t>One trial, 500 iterations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Another method which we experimented with was mixed precision, where we achieved the goal of reducing precision by changing precision after a certain number of iterations. This process could happen multiple times as (?) we repeat it per batch or per layer. The current direction of precision goes from high to low, where we attempted and investigated the results of float64 to float32, float32 to float16. The result shows that float64 to float32 </a:t>
            </a:r>
            <a:r>
              <a:rPr lang="en"/>
              <a:t>exhibit</a:t>
            </a:r>
            <a:r>
              <a:rPr lang="en"/>
              <a:t> very similar </a:t>
            </a:r>
            <a:r>
              <a:rPr lang="en"/>
              <a:t>accuracy with the optimal accuracy. While float32 to float16 demonstrates a significant accuracy decline. We hypothesize the reason behind this result was due to the sfact that high precision determines the better local minima to approach, while low precision speeds up the process of convergence, </a:t>
            </a:r>
            <a:r>
              <a:rPr lang="en">
                <a:solidFill>
                  <a:schemeClr val="dk1"/>
                </a:solidFill>
              </a:rPr>
              <a:t>which means, high precision more precisely direct us to the route towards optimal accuracy, while low precision </a:t>
            </a:r>
            <a:r>
              <a:rPr lang="en"/>
              <a:t>allows us to reach it with faster speed.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rgbClr val="212121"/>
                </a:solidFill>
                <a:latin typeface="Roboto"/>
                <a:ea typeface="Roboto"/>
                <a:cs typeface="Roboto"/>
                <a:sym typeface="Roboto"/>
              </a:rPr>
              <a:t>The last method we experimented with was quantization. The idea behind it is that, since we know almost all of the space taken up by neural network is consist of the weights for neural connections, we could shrink the file sizes by storing the min and max for each layer of the network, and then compress each weight value, which is a float number,  to an n-bit integer representing the closest real number in a linear set of 2^n within that range. The picture here shows the quantization process within a layer. We first select the min and max of the input float numbers, and then quantize these numbers to, in this case, 8-bit integers and run them through every similarly quantized operation such as the activation Relu function. At the end, we return them back to float values as output. </a:t>
            </a:r>
          </a:p>
          <a:p>
            <a:pPr lvl="0">
              <a:spcBef>
                <a:spcPts val="0"/>
              </a:spcBef>
              <a:buNone/>
            </a:pPr>
            <a:r>
              <a:t/>
            </a:r>
            <a:endParaRPr sz="1200">
              <a:solidFill>
                <a:srgbClr val="212121"/>
              </a:solidFill>
              <a:latin typeface="Roboto"/>
              <a:ea typeface="Roboto"/>
              <a:cs typeface="Roboto"/>
              <a:sym typeface="Roboto"/>
            </a:endParaRPr>
          </a:p>
          <a:p>
            <a:pPr lvl="0">
              <a:spcBef>
                <a:spcPts val="0"/>
              </a:spcBef>
              <a:buNone/>
            </a:pPr>
            <a:r>
              <a:rPr lang="en" sz="1200">
                <a:solidFill>
                  <a:srgbClr val="212121"/>
                </a:solidFill>
                <a:latin typeface="Roboto"/>
                <a:ea typeface="Roboto"/>
                <a:cs typeface="Roboto"/>
                <a:sym typeface="Roboto"/>
              </a:rPr>
              <a:t>The two methods of quantization we investigated were binarynet and 8-bit integer representation, both of which were invented by Matthieu Courbariaux. binaryNet is a more extreme version of quantization, where the quantized values were restricted to only -1 and 1. Though surprisingly simple, it achieved benchmark performance on MNIST, CIFAR-10 and SVHN according to literature. However, we were a bit sceptical of its general application to other tasks other than image classification, and thus did not proceeded investigating it in depth. The 8-bit CNN version quantized the input, weight and output gradient for each layer to N-bit integers, where N was determined by numpy datatype uint8,16,32, and 64. It achieved a 99.07% accuracy for the MNIST dataset and was the main thing we experimented with. </a:t>
            </a:r>
          </a:p>
          <a:p>
            <a:pPr lvl="0">
              <a:spcBef>
                <a:spcPts val="0"/>
              </a:spcBef>
              <a:buNone/>
            </a:pPr>
            <a:r>
              <a:t/>
            </a:r>
            <a:endParaRPr sz="1200">
              <a:solidFill>
                <a:srgbClr val="212121"/>
              </a:solidFill>
              <a:latin typeface="Roboto"/>
              <a:ea typeface="Roboto"/>
              <a:cs typeface="Roboto"/>
              <a:sym typeface="Roboto"/>
            </a:endParaRPr>
          </a:p>
          <a:p>
            <a:pPr lvl="0">
              <a:spcBef>
                <a:spcPts val="0"/>
              </a:spcBef>
              <a:buNone/>
            </a:pPr>
            <a:r>
              <a:t/>
            </a:r>
            <a:endParaRPr sz="1200">
              <a:solidFill>
                <a:srgbClr val="212121"/>
              </a:solidFill>
              <a:latin typeface="Roboto"/>
              <a:ea typeface="Roboto"/>
              <a:cs typeface="Roboto"/>
              <a:sym typeface="Roboto"/>
            </a:endParaRPr>
          </a:p>
          <a:p>
            <a:pPr lvl="0">
              <a:spcBef>
                <a:spcPts val="0"/>
              </a:spcBef>
              <a:buNone/>
            </a:pPr>
            <a:r>
              <a:rPr lang="en" sz="1200">
                <a:solidFill>
                  <a:srgbClr val="212121"/>
                </a:solidFill>
                <a:latin typeface="Roboto"/>
                <a:ea typeface="Roboto"/>
                <a:cs typeface="Roboto"/>
                <a:sym typeface="Roboto"/>
              </a:rPr>
              <a:t>(0.96% 2.80% 11.40%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mentioned in the previous slide, the 8-bit code uses numpy datatype unsigned integers to implement its 8-bit integer quantization, this significantly restricted our choices of length of bits as it requires us to modify many basic C source code and theano library code to implement our own arbitrary n-bit unsigned integer.</a:t>
            </a:r>
          </a:p>
          <a:p>
            <a:pPr lvl="0">
              <a:spcBef>
                <a:spcPts val="0"/>
              </a:spcBef>
              <a:buNone/>
            </a:pPr>
            <a:r>
              <a:t/>
            </a:r>
            <a:endParaRPr/>
          </a:p>
          <a:p>
            <a:pPr lvl="0">
              <a:spcBef>
                <a:spcPts val="0"/>
              </a:spcBef>
              <a:buNone/>
            </a:pPr>
            <a:r>
              <a:rPr lang="en"/>
              <a:t>A crucial benefit for us in the future  was that </a:t>
            </a:r>
            <a:r>
              <a:rPr lang="en">
                <a:solidFill>
                  <a:schemeClr val="dk1"/>
                </a:solidFill>
              </a:rPr>
              <a:t>this implementation also uses Nvidia GPU to speed up its compilation and convergence. If we attempt to train larger and more complex dataset other than MNIST and CIFAR-10, this will definitely come into use. </a:t>
            </a:r>
          </a:p>
          <a:p>
            <a:pPr lvl="0">
              <a:spcBef>
                <a:spcPts val="0"/>
              </a:spcBef>
              <a:buNone/>
            </a:pPr>
            <a:r>
              <a:t/>
            </a:r>
            <a:endParaRPr/>
          </a:p>
          <a:p>
            <a:pPr lvl="0">
              <a:spcBef>
                <a:spcPts val="0"/>
              </a:spcBef>
              <a:buNone/>
            </a:pPr>
            <a:r>
              <a:rPr lang="en"/>
              <a:t>However, one thing to be noted of the backslash of using GPUs was that it usually is relatively </a:t>
            </a:r>
            <a:r>
              <a:rPr lang="en"/>
              <a:t>restricted</a:t>
            </a:r>
            <a:r>
              <a:rPr lang="en"/>
              <a:t> to using only float32</a:t>
            </a:r>
          </a:p>
          <a:p>
            <a:pPr lvl="0">
              <a:spcBef>
                <a:spcPts val="0"/>
              </a:spcBef>
              <a:buNone/>
            </a:pPr>
            <a:r>
              <a:t/>
            </a:r>
            <a:endParaRPr/>
          </a:p>
          <a:p>
            <a:pPr indent="-228600" lvl="1" marL="914400" rtl="0">
              <a:lnSpc>
                <a:spcPct val="150000"/>
              </a:lnSpc>
              <a:spcBef>
                <a:spcPts val="0"/>
              </a:spcBef>
              <a:spcAft>
                <a:spcPts val="1600"/>
              </a:spcAft>
              <a:buClr>
                <a:schemeClr val="dk1"/>
              </a:buClr>
              <a:buFont typeface="Open Sans"/>
            </a:pPr>
            <a:r>
              <a:rPr lang="en" sz="1400">
                <a:solidFill>
                  <a:schemeClr val="dk1"/>
                </a:solidFill>
                <a:latin typeface="Open Sans"/>
                <a:ea typeface="Open Sans"/>
                <a:cs typeface="Open Sans"/>
                <a:sym typeface="Open Sans"/>
              </a:rPr>
              <a:t>‘Uint8’: 35s/epoch, 61 epochs, error rate converges to 99.07%</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CL1CK T0 4DD SP34K3R N0T3S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00000"/>
              <a:buFont typeface="Arial"/>
              <a:buNone/>
            </a:pPr>
            <a:r>
              <a:rPr lang="en">
                <a:solidFill>
                  <a:schemeClr val="dk1"/>
                </a:solidFill>
                <a:latin typeface="Open Sans"/>
                <a:ea typeface="Open Sans"/>
                <a:cs typeface="Open Sans"/>
                <a:sym typeface="Open Sans"/>
              </a:rPr>
              <a:t>A company that makes/designs hardware - computer chips, game consoles, cloud servers</a:t>
            </a:r>
          </a:p>
          <a:p>
            <a:pPr lvl="0" rtl="0">
              <a:lnSpc>
                <a:spcPct val="115000"/>
              </a:lnSpc>
              <a:spcBef>
                <a:spcPts val="0"/>
              </a:spcBef>
              <a:spcAft>
                <a:spcPts val="1600"/>
              </a:spcAft>
              <a:buClr>
                <a:schemeClr val="dk1"/>
              </a:buClr>
              <a:buSzPct val="100000"/>
              <a:buFont typeface="Arial"/>
              <a:buNone/>
            </a:pPr>
            <a:r>
              <a:rPr lang="en">
                <a:solidFill>
                  <a:schemeClr val="dk1"/>
                </a:solidFill>
                <a:latin typeface="Open Sans"/>
                <a:ea typeface="Open Sans"/>
                <a:cs typeface="Open Sans"/>
                <a:sym typeface="Open Sans"/>
              </a:rPr>
              <a:t>Work for their research team, who is, not just interested in hardware, interested in computing in general - from circuit design to computer architecture - contribution to the future of computing</a:t>
            </a:r>
          </a:p>
          <a:p>
            <a:pPr lvl="0" rtl="0">
              <a:lnSpc>
                <a:spcPct val="115000"/>
              </a:lnSpc>
              <a:spcBef>
                <a:spcPts val="0"/>
              </a:spcBef>
              <a:spcAft>
                <a:spcPts val="1600"/>
              </a:spcAft>
              <a:buClr>
                <a:schemeClr val="dk1"/>
              </a:buClr>
              <a:buSzPct val="100000"/>
              <a:buFont typeface="Arial"/>
              <a:buNone/>
            </a:pPr>
            <a:r>
              <a:rPr lang="en">
                <a:solidFill>
                  <a:schemeClr val="dk1"/>
                </a:solidFill>
                <a:latin typeface="Open Sans"/>
                <a:ea typeface="Open Sans"/>
                <a:cs typeface="Open Sans"/>
                <a:sym typeface="Open Sans"/>
              </a:rPr>
              <a:t>Advanced Micro Devices, Inc. (AMD) is a semiconductor company designing and integrating technology that powers millions of intelligent devices, including personal computers, game consoles and cloud servers that define the future of computing. AMD's  research team develops methods and products in many cutting-edge fields that lead to critical advances for not only the company, but computing in general. Its diverse research areas range from circuit design and computer architecture to system software and application engineering. The overarching goal of the company is to influence both industry and academia through exploration of research directions and future technologies in an environment conducive to collaborations with groups within and outside AMD.</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Neural network: a type of network that looks like, the human’s brain</a:t>
            </a:r>
          </a:p>
          <a:p>
            <a:pPr lvl="0">
              <a:spcBef>
                <a:spcPts val="0"/>
              </a:spcBef>
              <a:buNone/>
            </a:pPr>
            <a:r>
              <a:t/>
            </a:r>
            <a:endParaRPr/>
          </a:p>
          <a:p>
            <a:pPr lvl="0">
              <a:spcBef>
                <a:spcPts val="0"/>
              </a:spcBef>
              <a:buNone/>
            </a:pPr>
            <a:r>
              <a:rPr lang="en"/>
              <a:t>Take an example of describing a blackboard - input (eyes, black, square, …), hidden, output (blackboard)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Computer can only store 0 / 1, how can it store decimal numbers?</a:t>
            </a:r>
          </a:p>
          <a:p>
            <a:pPr lvl="0">
              <a:spcBef>
                <a:spcPts val="0"/>
              </a:spcBef>
              <a:buNone/>
            </a:pPr>
            <a:r>
              <a:rPr lang="en"/>
              <a:t>develop standard, popular: FPF - scientific notation</a:t>
            </a:r>
          </a:p>
          <a:p>
            <a:pPr lvl="0">
              <a:spcBef>
                <a:spcPts val="0"/>
              </a:spcBef>
              <a:buNone/>
            </a:pPr>
            <a:r>
              <a:rPr lang="en"/>
              <a:t>Sign bit: 0 - positive; 1 - negative</a:t>
            </a:r>
          </a:p>
          <a:p>
            <a:pPr lvl="0">
              <a:spcBef>
                <a:spcPts val="0"/>
              </a:spcBef>
              <a:buNone/>
            </a:pPr>
            <a:r>
              <a:rPr lang="en"/>
              <a:t>Ex.</a:t>
            </a:r>
          </a:p>
          <a:p>
            <a:pPr lvl="0">
              <a:spcBef>
                <a:spcPts val="0"/>
              </a:spcBef>
              <a:buNone/>
            </a:pPr>
            <a:r>
              <a:rPr lang="en"/>
              <a:t>Representation error, large if low prec, low if high prec</a:t>
            </a:r>
          </a:p>
          <a:p>
            <a:pPr lvl="0">
              <a:spcBef>
                <a:spcPts val="0"/>
              </a:spcBef>
              <a:buNone/>
            </a:pPr>
            <a:r>
              <a:rPr lang="en"/>
              <a:t>Neural network: don’t need high prec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Reduce precision -&gt; reduce data needs to be stored</a:t>
            </a:r>
          </a:p>
          <a:p>
            <a:pPr lvl="0" rtl="0">
              <a:spcBef>
                <a:spcPts val="0"/>
              </a:spcBef>
              <a:buClr>
                <a:schemeClr val="dk1"/>
              </a:buClr>
              <a:buSzPct val="100000"/>
              <a:buFont typeface="Arial"/>
              <a:buNone/>
            </a:pPr>
            <a:r>
              <a:rPr lang="en">
                <a:solidFill>
                  <a:schemeClr val="dk1"/>
                </a:solidFill>
              </a:rPr>
              <a:t>- For mobile devices, which have limited amount of memory, by reducing data we can store more info</a:t>
            </a:r>
          </a:p>
          <a:p>
            <a:pPr lvl="0">
              <a:spcBef>
                <a:spcPts val="0"/>
              </a:spcBef>
              <a:buClr>
                <a:schemeClr val="dk1"/>
              </a:buClr>
              <a:buSzPct val="100000"/>
              <a:buFont typeface="Arial"/>
              <a:buNone/>
            </a:pPr>
            <a:r>
              <a:rPr lang="en">
                <a:solidFill>
                  <a:schemeClr val="dk1"/>
                </a:solidFill>
              </a:rPr>
              <a:t>- For GPU, we can reduce the amount of data transferring between machines, thus good for performing small tasks in parallel</a:t>
            </a:r>
          </a:p>
          <a:p>
            <a:pPr lvl="0">
              <a:spcBef>
                <a:spcPts val="0"/>
              </a:spcBef>
              <a:buClr>
                <a:schemeClr val="dk1"/>
              </a:buClr>
              <a:buSzPct val="100000"/>
              <a:buFont typeface="Arial"/>
              <a:buNone/>
            </a:pPr>
            <a:r>
              <a:rPr lang="en">
                <a:solidFill>
                  <a:schemeClr val="dk1"/>
                </a:solidFill>
              </a:rPr>
              <a:t>- For distributed algorithms, where many machines interact with parameter server, less precision means that less bits to be transferred between machines - fast the alg</a:t>
            </a:r>
          </a:p>
          <a:p>
            <a:pPr lvl="0" rtl="0">
              <a:spcBef>
                <a:spcPts val="0"/>
              </a:spcBef>
              <a:buClr>
                <a:schemeClr val="dk1"/>
              </a:buClr>
              <a:buSzPct val="100000"/>
              <a:buFont typeface="Arial"/>
              <a:buNone/>
            </a:pPr>
            <a:r>
              <a:t/>
            </a:r>
            <a:endParaRPr>
              <a:solidFill>
                <a:schemeClr val="dk1"/>
              </a:solidFill>
            </a:endParaRPr>
          </a:p>
          <a:p>
            <a:pPr lvl="0">
              <a:spcBef>
                <a:spcPts val="0"/>
              </a:spcBef>
              <a:buNone/>
            </a:pPr>
            <a:r>
              <a:rPr lang="en">
                <a:solidFill>
                  <a:schemeClr val="dk1"/>
                </a:solidFill>
              </a:rPr>
              <a:t>DL: multiple machine runs on the same network -&gt; needs communication -&gt;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Catalina starts</a:t>
            </a:r>
          </a:p>
          <a:p>
            <a:pPr lvl="0" rtl="0">
              <a:spcBef>
                <a:spcPts val="0"/>
              </a:spcBef>
              <a:buNone/>
            </a:pPr>
            <a:r>
              <a:rPr lang="en"/>
              <a:t>32 bits - single precision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102537" y="65185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6831900" y="330847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buChar char="●"/>
              <a:defRPr/>
            </a:lvl1pPr>
            <a:lvl2pPr lvl="1" algn="ctr">
              <a:spcBef>
                <a:spcPts val="0"/>
              </a:spcBef>
              <a:buChar char="○"/>
              <a:defRPr/>
            </a:lvl2pPr>
            <a:lvl3pPr lvl="2" algn="ctr">
              <a:spcBef>
                <a:spcPts val="0"/>
              </a:spcBef>
              <a:buChar char="■"/>
              <a:defRPr/>
            </a:lvl3pPr>
            <a:lvl4pPr lvl="3" algn="ctr">
              <a:spcBef>
                <a:spcPts val="0"/>
              </a:spcBef>
              <a:buChar char="●"/>
              <a:defRPr/>
            </a:lvl4pPr>
            <a:lvl5pPr lvl="4" algn="ctr">
              <a:spcBef>
                <a:spcPts val="0"/>
              </a:spcBef>
              <a:buChar char="○"/>
              <a:defRPr/>
            </a:lvl5pPr>
            <a:lvl6pPr lvl="5" algn="ctr">
              <a:spcBef>
                <a:spcPts val="0"/>
              </a:spcBef>
              <a:buChar char="■"/>
              <a:defRPr/>
            </a:lvl6pPr>
            <a:lvl7pPr lvl="6" algn="ctr">
              <a:spcBef>
                <a:spcPts val="0"/>
              </a:spcBef>
              <a:buChar char="●"/>
              <a:defRPr/>
            </a:lvl7pPr>
            <a:lvl8pPr lvl="7" algn="ctr">
              <a:spcBef>
                <a:spcPts val="0"/>
              </a:spcBef>
              <a:buChar char="○"/>
              <a:defRPr/>
            </a:lvl8pPr>
            <a:lvl9pPr lvl="8" algn="ctr">
              <a:spcBef>
                <a:spcPts val="0"/>
              </a:spcBef>
              <a:buChar char="■"/>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buChar char="●"/>
              <a:defRPr>
                <a:solidFill>
                  <a:schemeClr val="lt1"/>
                </a:solidFill>
              </a:defRPr>
            </a:lvl1pPr>
            <a:lvl2pPr lvl="1">
              <a:spcBef>
                <a:spcPts val="0"/>
              </a:spcBef>
              <a:buClr>
                <a:schemeClr val="lt1"/>
              </a:buClr>
              <a:buChar char="○"/>
              <a:defRPr>
                <a:solidFill>
                  <a:schemeClr val="lt1"/>
                </a:solidFill>
              </a:defRPr>
            </a:lvl2pPr>
            <a:lvl3pPr lvl="2">
              <a:spcBef>
                <a:spcPts val="0"/>
              </a:spcBef>
              <a:buClr>
                <a:schemeClr val="lt1"/>
              </a:buClr>
              <a:buChar char="■"/>
              <a:defRPr>
                <a:solidFill>
                  <a:schemeClr val="lt1"/>
                </a:solidFill>
              </a:defRPr>
            </a:lvl3pPr>
            <a:lvl4pPr lvl="3">
              <a:spcBef>
                <a:spcPts val="0"/>
              </a:spcBef>
              <a:buClr>
                <a:schemeClr val="lt1"/>
              </a:buClr>
              <a:buChar char="●"/>
              <a:defRPr>
                <a:solidFill>
                  <a:schemeClr val="lt1"/>
                </a:solidFill>
              </a:defRPr>
            </a:lvl4pPr>
            <a:lvl5pPr lvl="4">
              <a:spcBef>
                <a:spcPts val="0"/>
              </a:spcBef>
              <a:buClr>
                <a:schemeClr val="lt1"/>
              </a:buClr>
              <a:buChar char="○"/>
              <a:defRPr>
                <a:solidFill>
                  <a:schemeClr val="lt1"/>
                </a:solidFill>
              </a:defRPr>
            </a:lvl5pPr>
            <a:lvl6pPr lvl="5">
              <a:spcBef>
                <a:spcPts val="0"/>
              </a:spcBef>
              <a:buClr>
                <a:schemeClr val="lt1"/>
              </a:buClr>
              <a:buChar char="■"/>
              <a:defRPr>
                <a:solidFill>
                  <a:schemeClr val="lt1"/>
                </a:solidFill>
              </a:defRPr>
            </a:lvl6pPr>
            <a:lvl7pPr lvl="6">
              <a:spcBef>
                <a:spcPts val="0"/>
              </a:spcBef>
              <a:buClr>
                <a:schemeClr val="lt1"/>
              </a:buClr>
              <a:buChar char="●"/>
              <a:defRPr>
                <a:solidFill>
                  <a:schemeClr val="lt1"/>
                </a:solidFill>
              </a:defRPr>
            </a:lvl7pPr>
            <a:lvl8pPr lvl="7">
              <a:spcBef>
                <a:spcPts val="0"/>
              </a:spcBef>
              <a:buClr>
                <a:schemeClr val="lt1"/>
              </a:buClr>
              <a:buChar char="○"/>
              <a:defRPr>
                <a:solidFill>
                  <a:schemeClr val="lt1"/>
                </a:solidFill>
              </a:defRPr>
            </a:lvl8pPr>
            <a:lvl9pPr lvl="8">
              <a:spcBef>
                <a:spcPts val="0"/>
              </a:spcBef>
              <a:buClr>
                <a:schemeClr val="lt1"/>
              </a:buClr>
              <a:buChar cha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Char char="●"/>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1241400" y="763875"/>
            <a:ext cx="6661200" cy="1263000"/>
          </a:xfrm>
          <a:prstGeom prst="rect">
            <a:avLst/>
          </a:prstGeom>
        </p:spPr>
        <p:txBody>
          <a:bodyPr anchorCtr="0" anchor="b" bIns="91425" lIns="91425" rIns="91425" tIns="91425">
            <a:noAutofit/>
          </a:bodyPr>
          <a:lstStyle/>
          <a:p>
            <a:pPr lvl="0">
              <a:spcBef>
                <a:spcPts val="0"/>
              </a:spcBef>
              <a:buNone/>
            </a:pPr>
            <a:r>
              <a:rPr lang="en" sz="3600"/>
              <a:t>Exploration of Numerical Precision in Deep Neural Networks</a:t>
            </a:r>
          </a:p>
        </p:txBody>
      </p:sp>
      <p:sp>
        <p:nvSpPr>
          <p:cNvPr id="63" name="Shape 63"/>
          <p:cNvSpPr txBox="1"/>
          <p:nvPr>
            <p:ph idx="1" type="subTitle"/>
          </p:nvPr>
        </p:nvSpPr>
        <p:spPr>
          <a:xfrm>
            <a:off x="2580300" y="2026875"/>
            <a:ext cx="4254900" cy="1650000"/>
          </a:xfrm>
          <a:prstGeom prst="rect">
            <a:avLst/>
          </a:prstGeom>
        </p:spPr>
        <p:txBody>
          <a:bodyPr anchorCtr="0" anchor="t" bIns="91425" lIns="91425" rIns="91425" tIns="91425">
            <a:noAutofit/>
          </a:bodyPr>
          <a:lstStyle/>
          <a:p>
            <a:pPr indent="0" lvl="0" marL="0" rtl="0">
              <a:spcBef>
                <a:spcPts val="0"/>
              </a:spcBef>
              <a:buNone/>
            </a:pPr>
            <a:r>
              <a:rPr lang="en" sz="1900"/>
              <a:t>Zhaoqi Li, Yu Ma, C</a:t>
            </a:r>
            <a:r>
              <a:rPr lang="en" sz="1900"/>
              <a:t>atalina Vajiac, Yunkai Zhang</a:t>
            </a:r>
          </a:p>
          <a:p>
            <a:pPr lvl="0" rtl="0">
              <a:spcBef>
                <a:spcPts val="0"/>
              </a:spcBef>
              <a:buNone/>
            </a:pPr>
            <a:r>
              <a:rPr b="1" lang="en" sz="1900"/>
              <a:t>Industry Mentors:</a:t>
            </a:r>
            <a:r>
              <a:rPr lang="en" sz="1900"/>
              <a:t>   Nicholas Malaya,  Allen Rush</a:t>
            </a:r>
          </a:p>
          <a:p>
            <a:pPr lvl="0" rtl="0">
              <a:lnSpc>
                <a:spcPct val="115000"/>
              </a:lnSpc>
              <a:spcBef>
                <a:spcPts val="0"/>
              </a:spcBef>
              <a:buNone/>
            </a:pPr>
            <a:r>
              <a:rPr b="1" lang="en" sz="1900"/>
              <a:t>Academic Mentor:</a:t>
            </a:r>
            <a:r>
              <a:rPr lang="en" sz="1900"/>
              <a:t> Hangjie Ji </a:t>
            </a:r>
          </a:p>
          <a:p>
            <a:pPr lvl="0">
              <a:lnSpc>
                <a:spcPct val="115000"/>
              </a:lnSpc>
              <a:spcBef>
                <a:spcPts val="0"/>
              </a:spcBef>
              <a:buNone/>
            </a:pPr>
            <a:r>
              <a:rPr lang="en" sz="1900"/>
              <a:t>Research in Industrial Projects for Students (RIPS) 2017</a:t>
            </a:r>
          </a:p>
        </p:txBody>
      </p:sp>
      <p:pic>
        <p:nvPicPr>
          <p:cNvPr id="64" name="Shape 64"/>
          <p:cNvPicPr preferRelativeResize="0"/>
          <p:nvPr/>
        </p:nvPicPr>
        <p:blipFill>
          <a:blip r:embed="rId3">
            <a:alphaModFix/>
          </a:blip>
          <a:stretch>
            <a:fillRect/>
          </a:stretch>
        </p:blipFill>
        <p:spPr>
          <a:xfrm rot="-5400000">
            <a:off x="167537" y="2645212"/>
            <a:ext cx="2152499" cy="915825"/>
          </a:xfrm>
          <a:prstGeom prst="rect">
            <a:avLst/>
          </a:prstGeom>
          <a:noFill/>
          <a:ln>
            <a:noFill/>
          </a:ln>
        </p:spPr>
      </p:pic>
      <p:pic>
        <p:nvPicPr>
          <p:cNvPr id="65" name="Shape 65"/>
          <p:cNvPicPr preferRelativeResize="0"/>
          <p:nvPr/>
        </p:nvPicPr>
        <p:blipFill>
          <a:blip r:embed="rId4">
            <a:alphaModFix/>
          </a:blip>
          <a:stretch>
            <a:fillRect/>
          </a:stretch>
        </p:blipFill>
        <p:spPr>
          <a:xfrm>
            <a:off x="2992276" y="3798500"/>
            <a:ext cx="3159448" cy="758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15925"/>
            <a:ext cx="6746700" cy="831300"/>
          </a:xfrm>
          <a:prstGeom prst="rect">
            <a:avLst/>
          </a:prstGeom>
        </p:spPr>
        <p:txBody>
          <a:bodyPr anchorCtr="0" anchor="b" bIns="91425" lIns="91425" rIns="91425" tIns="91425">
            <a:noAutofit/>
          </a:bodyPr>
          <a:lstStyle/>
          <a:p>
            <a:pPr lvl="0" rtl="0">
              <a:spcBef>
                <a:spcPts val="0"/>
              </a:spcBef>
              <a:buNone/>
            </a:pPr>
            <a:r>
              <a:rPr lang="en"/>
              <a:t>Arbitrary Precision: Truncation</a:t>
            </a:r>
          </a:p>
        </p:txBody>
      </p:sp>
      <p:sp>
        <p:nvSpPr>
          <p:cNvPr id="126" name="Shape 126"/>
          <p:cNvSpPr txBox="1"/>
          <p:nvPr>
            <p:ph idx="1" type="body"/>
          </p:nvPr>
        </p:nvSpPr>
        <p:spPr>
          <a:xfrm>
            <a:off x="311700" y="1225225"/>
            <a:ext cx="5942100" cy="37248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a:t>Different levels of truncation:</a:t>
            </a:r>
          </a:p>
          <a:p>
            <a:pPr indent="-228600" lvl="0" marL="457200" rtl="0">
              <a:lnSpc>
                <a:spcPct val="150000"/>
              </a:lnSpc>
              <a:spcBef>
                <a:spcPts val="0"/>
              </a:spcBef>
              <a:spcAft>
                <a:spcPts val="0"/>
              </a:spcAft>
            </a:pPr>
            <a:r>
              <a:rPr lang="en"/>
              <a:t>After each basic arithmetic operation</a:t>
            </a:r>
          </a:p>
          <a:p>
            <a:pPr indent="-228600" lvl="1" marL="914400" rtl="0">
              <a:lnSpc>
                <a:spcPct val="150000"/>
              </a:lnSpc>
              <a:spcBef>
                <a:spcPts val="0"/>
              </a:spcBef>
            </a:pPr>
            <a:r>
              <a:rPr lang="en"/>
              <a:t>Emulates hardware-</a:t>
            </a:r>
            <a:r>
              <a:rPr lang="en"/>
              <a:t>like</a:t>
            </a:r>
            <a:r>
              <a:rPr lang="en"/>
              <a:t> setting</a:t>
            </a:r>
            <a:r>
              <a:rPr lang="en"/>
              <a:t> where nothing can be done with higher precision</a:t>
            </a:r>
          </a:p>
          <a:p>
            <a:pPr indent="-228600" lvl="1" marL="914400" rtl="0">
              <a:lnSpc>
                <a:spcPct val="150000"/>
              </a:lnSpc>
              <a:spcBef>
                <a:spcPts val="0"/>
              </a:spcBef>
            </a:pPr>
            <a:r>
              <a:rPr lang="en"/>
              <a:t>Complicated: need to redefine Theano functions</a:t>
            </a:r>
          </a:p>
          <a:p>
            <a:pPr indent="-228600" lvl="0" marL="457200" rtl="0">
              <a:lnSpc>
                <a:spcPct val="150000"/>
              </a:lnSpc>
              <a:spcBef>
                <a:spcPts val="0"/>
              </a:spcBef>
            </a:pPr>
            <a:r>
              <a:rPr lang="en"/>
              <a:t>After each batch</a:t>
            </a:r>
          </a:p>
          <a:p>
            <a:pPr indent="-228600" lvl="1" marL="914400" rtl="0">
              <a:lnSpc>
                <a:spcPct val="150000"/>
              </a:lnSpc>
              <a:spcBef>
                <a:spcPts val="0"/>
              </a:spcBef>
            </a:pPr>
            <a:r>
              <a:rPr lang="en"/>
              <a:t>Represents parameter server for distributed ML algorithms</a:t>
            </a:r>
          </a:p>
          <a:p>
            <a:pPr indent="-228600" lvl="1" marL="914400" rtl="0">
              <a:lnSpc>
                <a:spcPct val="150000"/>
              </a:lnSpc>
              <a:spcBef>
                <a:spcPts val="0"/>
              </a:spcBef>
            </a:pPr>
            <a:r>
              <a:rPr lang="en"/>
              <a:t>Not necessary to redefine Theano functions</a:t>
            </a:r>
          </a:p>
        </p:txBody>
      </p:sp>
      <p:pic>
        <p:nvPicPr>
          <p:cNvPr descr="fig1.png" id="127" name="Shape 127"/>
          <p:cNvPicPr preferRelativeResize="0"/>
          <p:nvPr/>
        </p:nvPicPr>
        <p:blipFill>
          <a:blip r:embed="rId3">
            <a:alphaModFix/>
          </a:blip>
          <a:stretch>
            <a:fillRect/>
          </a:stretch>
        </p:blipFill>
        <p:spPr>
          <a:xfrm>
            <a:off x="5397575" y="2196075"/>
            <a:ext cx="3570323" cy="267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699" y="315925"/>
            <a:ext cx="6043800" cy="831300"/>
          </a:xfrm>
          <a:prstGeom prst="rect">
            <a:avLst/>
          </a:prstGeom>
        </p:spPr>
        <p:txBody>
          <a:bodyPr anchorCtr="0" anchor="b" bIns="91425" lIns="91425" rIns="91425" tIns="91425">
            <a:noAutofit/>
          </a:bodyPr>
          <a:lstStyle/>
          <a:p>
            <a:pPr lvl="0">
              <a:spcBef>
                <a:spcPts val="0"/>
              </a:spcBef>
              <a:buNone/>
            </a:pPr>
            <a:r>
              <a:rPr lang="en"/>
              <a:t>Arbitrary Precision: Implementation</a:t>
            </a:r>
          </a:p>
        </p:txBody>
      </p:sp>
      <p:sp>
        <p:nvSpPr>
          <p:cNvPr id="133" name="Shape 133"/>
          <p:cNvSpPr txBox="1"/>
          <p:nvPr/>
        </p:nvSpPr>
        <p:spPr>
          <a:xfrm>
            <a:off x="880650" y="1147225"/>
            <a:ext cx="7382700" cy="3348600"/>
          </a:xfrm>
          <a:prstGeom prst="rect">
            <a:avLst/>
          </a:prstGeom>
          <a:noFill/>
          <a:ln>
            <a:noFill/>
          </a:ln>
        </p:spPr>
        <p:txBody>
          <a:bodyPr anchorCtr="0" anchor="t" bIns="91425" lIns="91425" rIns="91425" tIns="91425">
            <a:noAutofit/>
          </a:bodyPr>
          <a:lstStyle/>
          <a:p>
            <a:pPr indent="-342900" lvl="0" marL="457200" rtl="0">
              <a:lnSpc>
                <a:spcPct val="150000"/>
              </a:lnSpc>
              <a:spcBef>
                <a:spcPts val="0"/>
              </a:spcBef>
              <a:spcAft>
                <a:spcPts val="0"/>
              </a:spcAft>
              <a:buClr>
                <a:schemeClr val="dk1"/>
              </a:buClr>
              <a:buSzPct val="100000"/>
              <a:buFont typeface="Open Sans"/>
              <a:buChar char="●"/>
            </a:pPr>
            <a:r>
              <a:rPr lang="en" sz="1800">
                <a:solidFill>
                  <a:schemeClr val="dk1"/>
                </a:solidFill>
                <a:latin typeface="Open Sans"/>
                <a:ea typeface="Open Sans"/>
                <a:cs typeface="Open Sans"/>
                <a:sym typeface="Open Sans"/>
              </a:rPr>
              <a:t>How to truncate:</a:t>
            </a:r>
          </a:p>
          <a:p>
            <a:pPr indent="-228600" lvl="1" marL="914400" rtl="0">
              <a:lnSpc>
                <a:spcPct val="150000"/>
              </a:lnSpc>
              <a:spcBef>
                <a:spcPts val="0"/>
              </a:spcBef>
              <a:spcAft>
                <a:spcPts val="0"/>
              </a:spcAft>
              <a:buClr>
                <a:schemeClr val="dk1"/>
              </a:buClr>
              <a:buFont typeface="Open Sans"/>
              <a:buChar char="○"/>
            </a:pPr>
            <a:r>
              <a:rPr lang="en">
                <a:solidFill>
                  <a:schemeClr val="dk1"/>
                </a:solidFill>
                <a:latin typeface="Open Sans"/>
                <a:ea typeface="Open Sans"/>
                <a:cs typeface="Open Sans"/>
                <a:sym typeface="Open Sans"/>
              </a:rPr>
              <a:t>Create filter</a:t>
            </a:r>
          </a:p>
          <a:p>
            <a:pPr indent="-228600" lvl="1" marL="914400" rtl="0">
              <a:lnSpc>
                <a:spcPct val="150000"/>
              </a:lnSpc>
              <a:spcBef>
                <a:spcPts val="0"/>
              </a:spcBef>
              <a:spcAft>
                <a:spcPts val="0"/>
              </a:spcAft>
              <a:buClr>
                <a:schemeClr val="dk1"/>
              </a:buClr>
              <a:buFont typeface="Open Sans"/>
              <a:buChar char="○"/>
            </a:pPr>
            <a:r>
              <a:rPr lang="en">
                <a:solidFill>
                  <a:schemeClr val="dk1"/>
                </a:solidFill>
                <a:latin typeface="Open Sans"/>
                <a:ea typeface="Open Sans"/>
                <a:cs typeface="Open Sans"/>
                <a:sym typeface="Open Sans"/>
              </a:rPr>
              <a:t>Bitwise AND with original number</a:t>
            </a:r>
          </a:p>
          <a:p>
            <a:pPr lvl="0" rtl="0">
              <a:lnSpc>
                <a:spcPct val="100000"/>
              </a:lnSpc>
              <a:spcBef>
                <a:spcPts val="0"/>
              </a:spcBef>
              <a:spcAft>
                <a:spcPts val="0"/>
              </a:spcAft>
              <a:buNone/>
            </a:pPr>
            <a:r>
              <a:t/>
            </a:r>
            <a:endParaRPr sz="1600">
              <a:solidFill>
                <a:schemeClr val="dk1"/>
              </a:solidFill>
              <a:latin typeface="Source Code Pro"/>
              <a:ea typeface="Source Code Pro"/>
              <a:cs typeface="Source Code Pro"/>
              <a:sym typeface="Source Code Pro"/>
            </a:endParaRP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   0 0111 1111 1111 1100 1100 1100 1100 110   1.9875</a:t>
            </a: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&amp;</a:t>
            </a: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   1 1111 1111 1111 1110 0000 0000 0000 000   16-bit filter</a:t>
            </a: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   ----------------------------------------</a:t>
            </a: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   0 0111 1111 1111 1100 0000 0000 0000 000   1.984375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a:blip r:embed="rId3">
            <a:alphaModFix/>
          </a:blip>
          <a:stretch>
            <a:fillRect/>
          </a:stretch>
        </p:blipFill>
        <p:spPr>
          <a:xfrm>
            <a:off x="1995727" y="1053800"/>
            <a:ext cx="5152550" cy="3864399"/>
          </a:xfrm>
          <a:prstGeom prst="rect">
            <a:avLst/>
          </a:prstGeom>
          <a:noFill/>
          <a:ln>
            <a:noFill/>
          </a:ln>
        </p:spPr>
      </p:pic>
      <p:sp>
        <p:nvSpPr>
          <p:cNvPr id="139" name="Shape 13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Arbitrary Precision: Logistic Regression Results</a:t>
            </a:r>
          </a:p>
        </p:txBody>
      </p:sp>
      <p:pic>
        <p:nvPicPr>
          <p:cNvPr descr="Different Precisions.png" id="140" name="Shape 140"/>
          <p:cNvPicPr preferRelativeResize="0"/>
          <p:nvPr/>
        </p:nvPicPr>
        <p:blipFill>
          <a:blip r:embed="rId4">
            <a:alphaModFix/>
          </a:blip>
          <a:stretch>
            <a:fillRect/>
          </a:stretch>
        </p:blipFill>
        <p:spPr>
          <a:xfrm>
            <a:off x="2191874" y="1078550"/>
            <a:ext cx="5086524" cy="3814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1942510" y="1003250"/>
            <a:ext cx="5258974" cy="3944224"/>
          </a:xfrm>
          <a:prstGeom prst="rect">
            <a:avLst/>
          </a:prstGeom>
          <a:noFill/>
          <a:ln>
            <a:noFill/>
          </a:ln>
        </p:spPr>
      </p:pic>
      <p:sp>
        <p:nvSpPr>
          <p:cNvPr id="146" name="Shape 146"/>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Arbitrary Precision: CNN Results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Mixed Precision</a:t>
            </a:r>
          </a:p>
        </p:txBody>
      </p:sp>
      <p:sp>
        <p:nvSpPr>
          <p:cNvPr id="152" name="Shape 152"/>
          <p:cNvSpPr txBox="1"/>
          <p:nvPr>
            <p:ph idx="1" type="body"/>
          </p:nvPr>
        </p:nvSpPr>
        <p:spPr>
          <a:xfrm>
            <a:off x="311700" y="1147225"/>
            <a:ext cx="50607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Change precision after a certain number of iterations</a:t>
            </a:r>
          </a:p>
          <a:p>
            <a:pPr indent="-228600" lvl="1" marL="914400" rtl="0">
              <a:lnSpc>
                <a:spcPct val="150000"/>
              </a:lnSpc>
              <a:spcBef>
                <a:spcPts val="0"/>
              </a:spcBef>
            </a:pPr>
            <a:r>
              <a:rPr lang="en"/>
              <a:t>Could happen multiple times per several epochs/batches</a:t>
            </a:r>
          </a:p>
          <a:p>
            <a:pPr indent="-228600" lvl="1" marL="914400" rtl="0">
              <a:lnSpc>
                <a:spcPct val="150000"/>
              </a:lnSpc>
              <a:spcBef>
                <a:spcPts val="0"/>
              </a:spcBef>
            </a:pPr>
            <a:r>
              <a:rPr lang="en"/>
              <a:t>Current direction: low to high</a:t>
            </a:r>
          </a:p>
          <a:p>
            <a:pPr indent="-228600" lvl="0" marL="457200" rtl="0">
              <a:lnSpc>
                <a:spcPct val="150000"/>
              </a:lnSpc>
              <a:spcBef>
                <a:spcPts val="0"/>
              </a:spcBef>
            </a:pPr>
            <a:r>
              <a:rPr lang="en"/>
              <a:t>The Hypothesis</a:t>
            </a:r>
          </a:p>
          <a:p>
            <a:pPr indent="-228600" lvl="1" marL="914400" rtl="0">
              <a:lnSpc>
                <a:spcPct val="150000"/>
              </a:lnSpc>
              <a:spcBef>
                <a:spcPts val="0"/>
              </a:spcBef>
            </a:pPr>
            <a:r>
              <a:rPr lang="en"/>
              <a:t>High precision determines the better local minima to approach</a:t>
            </a:r>
          </a:p>
          <a:p>
            <a:pPr indent="-228600" lvl="1" marL="914400">
              <a:lnSpc>
                <a:spcPct val="150000"/>
              </a:lnSpc>
              <a:spcBef>
                <a:spcPts val="0"/>
              </a:spcBef>
            </a:pPr>
            <a:r>
              <a:rPr lang="en"/>
              <a:t>Low precision speeds up the convergence process</a:t>
            </a:r>
          </a:p>
        </p:txBody>
      </p:sp>
      <p:pic>
        <p:nvPicPr>
          <p:cNvPr descr="Different Precisions.png" id="153" name="Shape 153"/>
          <p:cNvPicPr preferRelativeResize="0"/>
          <p:nvPr/>
        </p:nvPicPr>
        <p:blipFill>
          <a:blip r:embed="rId3">
            <a:alphaModFix/>
          </a:blip>
          <a:stretch>
            <a:fillRect/>
          </a:stretch>
        </p:blipFill>
        <p:spPr>
          <a:xfrm>
            <a:off x="5176800" y="1283250"/>
            <a:ext cx="3825774" cy="2869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Quantization - Introduction</a:t>
            </a:r>
          </a:p>
        </p:txBody>
      </p:sp>
      <p:sp>
        <p:nvSpPr>
          <p:cNvPr id="159" name="Shape 159"/>
          <p:cNvSpPr txBox="1"/>
          <p:nvPr>
            <p:ph idx="1" type="body"/>
          </p:nvPr>
        </p:nvSpPr>
        <p:spPr>
          <a:xfrm>
            <a:off x="451400" y="1275750"/>
            <a:ext cx="450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G</a:t>
            </a:r>
            <a:r>
              <a:rPr lang="en"/>
              <a:t>oogle TPU </a:t>
            </a:r>
            <a:r>
              <a:rPr lang="en">
                <a:highlight>
                  <a:srgbClr val="FFFFFF"/>
                </a:highlight>
              </a:rPr>
              <a:t>contains 256 x 256 8bit multiply-add computational units</a:t>
            </a:r>
          </a:p>
          <a:p>
            <a:pPr indent="-228600" lvl="0" marL="457200" rtl="0">
              <a:lnSpc>
                <a:spcPct val="150000"/>
              </a:lnSpc>
              <a:spcBef>
                <a:spcPts val="0"/>
              </a:spcBef>
            </a:pPr>
            <a:r>
              <a:rPr lang="en">
                <a:highlight>
                  <a:srgbClr val="FFFFFF"/>
                </a:highlight>
              </a:rPr>
              <a:t>Google low precision GEMM library</a:t>
            </a:r>
          </a:p>
          <a:p>
            <a:pPr indent="-228600" lvl="0" marL="457200" rtl="0">
              <a:lnSpc>
                <a:spcPct val="150000"/>
              </a:lnSpc>
              <a:spcBef>
                <a:spcPts val="0"/>
              </a:spcBef>
            </a:pPr>
            <a:r>
              <a:rPr lang="en"/>
              <a:t>Reduce computational resources</a:t>
            </a:r>
          </a:p>
          <a:p>
            <a:pPr indent="-228600" lvl="0" marL="457200" rtl="0">
              <a:lnSpc>
                <a:spcPct val="150000"/>
              </a:lnSpc>
              <a:spcBef>
                <a:spcPts val="0"/>
              </a:spcBef>
            </a:pPr>
            <a:r>
              <a:rPr lang="en"/>
              <a:t>Theano based code by Matthieu Courbariaux</a:t>
            </a:r>
          </a:p>
        </p:txBody>
      </p:sp>
      <p:pic>
        <p:nvPicPr>
          <p:cNvPr id="160" name="Shape 160"/>
          <p:cNvPicPr preferRelativeResize="0"/>
          <p:nvPr/>
        </p:nvPicPr>
        <p:blipFill>
          <a:blip r:embed="rId3">
            <a:alphaModFix/>
          </a:blip>
          <a:stretch>
            <a:fillRect/>
          </a:stretch>
        </p:blipFill>
        <p:spPr>
          <a:xfrm>
            <a:off x="5335999" y="1491825"/>
            <a:ext cx="3280525" cy="2159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15925"/>
            <a:ext cx="5271300" cy="831300"/>
          </a:xfrm>
          <a:prstGeom prst="rect">
            <a:avLst/>
          </a:prstGeom>
        </p:spPr>
        <p:txBody>
          <a:bodyPr anchorCtr="0" anchor="b" bIns="91425" lIns="91425" rIns="91425" tIns="91425">
            <a:noAutofit/>
          </a:bodyPr>
          <a:lstStyle/>
          <a:p>
            <a:pPr lvl="0">
              <a:spcBef>
                <a:spcPts val="0"/>
              </a:spcBef>
              <a:buNone/>
            </a:pPr>
            <a:r>
              <a:rPr lang="en"/>
              <a:t>Quantization - Implementation</a:t>
            </a:r>
          </a:p>
        </p:txBody>
      </p:sp>
      <p:sp>
        <p:nvSpPr>
          <p:cNvPr id="166" name="Shape 166"/>
          <p:cNvSpPr txBox="1"/>
          <p:nvPr>
            <p:ph idx="1" type="body"/>
          </p:nvPr>
        </p:nvSpPr>
        <p:spPr>
          <a:xfrm>
            <a:off x="311700" y="1225225"/>
            <a:ext cx="52713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BinaryNet (quantize to -1 and 1)</a:t>
            </a:r>
          </a:p>
          <a:p>
            <a:pPr indent="-228600" lvl="1" marL="914400" rtl="0">
              <a:lnSpc>
                <a:spcPct val="150000"/>
              </a:lnSpc>
              <a:spcBef>
                <a:spcPts val="0"/>
              </a:spcBef>
            </a:pPr>
            <a:r>
              <a:rPr lang="en"/>
              <a:t>Benchmark performance on MNIST, CIFAR-10 and SVHN</a:t>
            </a:r>
          </a:p>
          <a:p>
            <a:pPr indent="-228600" lvl="0" marL="457200" rtl="0">
              <a:lnSpc>
                <a:spcPct val="150000"/>
              </a:lnSpc>
              <a:spcBef>
                <a:spcPts val="0"/>
              </a:spcBef>
            </a:pPr>
            <a:r>
              <a:rPr lang="en"/>
              <a:t>8-bit CNN </a:t>
            </a:r>
          </a:p>
          <a:p>
            <a:pPr indent="-317500" lvl="1" marL="914400" rtl="0">
              <a:lnSpc>
                <a:spcPct val="150000"/>
              </a:lnSpc>
              <a:spcBef>
                <a:spcPts val="0"/>
              </a:spcBef>
              <a:buSzPct val="100000"/>
            </a:pPr>
            <a:r>
              <a:rPr lang="en" sz="1400"/>
              <a:t>Quantize input, weight, and output gradient</a:t>
            </a:r>
          </a:p>
          <a:p>
            <a:pPr indent="-317500" lvl="1" marL="914400" rtl="0">
              <a:lnSpc>
                <a:spcPct val="150000"/>
              </a:lnSpc>
              <a:spcBef>
                <a:spcPts val="0"/>
              </a:spcBef>
              <a:buSzPct val="100000"/>
            </a:pPr>
            <a:r>
              <a:rPr lang="en"/>
              <a:t>Difficult to customize arbitrary uint datatype</a:t>
            </a:r>
          </a:p>
          <a:p>
            <a:pPr indent="-228600" lvl="0" marL="457200" rtl="0">
              <a:lnSpc>
                <a:spcPct val="150000"/>
              </a:lnSpc>
              <a:spcBef>
                <a:spcPts val="0"/>
              </a:spcBef>
            </a:pPr>
            <a:r>
              <a:rPr lang="en"/>
              <a:t>Nvidia GPU, Theano configuration for CUDA, Lasagne</a:t>
            </a:r>
          </a:p>
          <a:p>
            <a:pPr indent="-228600" lvl="1" marL="914400" rtl="0">
              <a:lnSpc>
                <a:spcPct val="150000"/>
              </a:lnSpc>
              <a:spcBef>
                <a:spcPts val="0"/>
              </a:spcBef>
            </a:pPr>
            <a:r>
              <a:rPr lang="en"/>
              <a:t>Fast compilation and fast convergence</a:t>
            </a:r>
          </a:p>
        </p:txBody>
      </p:sp>
      <p:pic>
        <p:nvPicPr>
          <p:cNvPr id="167" name="Shape 167"/>
          <p:cNvPicPr preferRelativeResize="0"/>
          <p:nvPr/>
        </p:nvPicPr>
        <p:blipFill>
          <a:blip r:embed="rId3">
            <a:alphaModFix/>
          </a:blip>
          <a:stretch>
            <a:fillRect/>
          </a:stretch>
        </p:blipFill>
        <p:spPr>
          <a:xfrm>
            <a:off x="5378425" y="893324"/>
            <a:ext cx="3696825" cy="3757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Next Step I</a:t>
            </a:r>
          </a:p>
        </p:txBody>
      </p:sp>
      <p:sp>
        <p:nvSpPr>
          <p:cNvPr id="173" name="Shape 173"/>
          <p:cNvSpPr txBox="1"/>
          <p:nvPr>
            <p:ph idx="1" type="body"/>
          </p:nvPr>
        </p:nvSpPr>
        <p:spPr>
          <a:xfrm>
            <a:off x="4289475" y="794162"/>
            <a:ext cx="4254300" cy="33540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One model for all </a:t>
            </a:r>
            <a:br>
              <a:rPr lang="en"/>
            </a:br>
            <a:r>
              <a:rPr lang="en"/>
              <a:t>- # of layers/neurons vs runtime</a:t>
            </a:r>
            <a:br>
              <a:rPr lang="en"/>
            </a:br>
            <a:r>
              <a:rPr lang="en"/>
              <a:t>- accumulation error?</a:t>
            </a:r>
          </a:p>
          <a:p>
            <a:pPr indent="-228600" lvl="0" marL="457200" rtl="0">
              <a:lnSpc>
                <a:spcPct val="200000"/>
              </a:lnSpc>
              <a:spcBef>
                <a:spcPts val="0"/>
              </a:spcBef>
            </a:pPr>
            <a:r>
              <a:rPr lang="en"/>
              <a:t>Truncation after each layer</a:t>
            </a:r>
            <a:br>
              <a:rPr lang="en"/>
            </a:br>
            <a:r>
              <a:rPr lang="en"/>
              <a:t>- need to feed data first</a:t>
            </a:r>
            <a:br>
              <a:rPr lang="en"/>
            </a:br>
            <a:r>
              <a:rPr lang="en"/>
              <a:t>- automatic differentiation</a:t>
            </a:r>
          </a:p>
        </p:txBody>
      </p:sp>
      <p:pic>
        <p:nvPicPr>
          <p:cNvPr id="174" name="Shape 174"/>
          <p:cNvPicPr preferRelativeResize="0"/>
          <p:nvPr/>
        </p:nvPicPr>
        <p:blipFill>
          <a:blip r:embed="rId3">
            <a:alphaModFix/>
          </a:blip>
          <a:stretch>
            <a:fillRect/>
          </a:stretch>
        </p:blipFill>
        <p:spPr>
          <a:xfrm>
            <a:off x="820649" y="1246900"/>
            <a:ext cx="2932899" cy="2186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Next Step II</a:t>
            </a:r>
          </a:p>
        </p:txBody>
      </p:sp>
      <p:sp>
        <p:nvSpPr>
          <p:cNvPr id="180" name="Shape 180"/>
          <p:cNvSpPr txBox="1"/>
          <p:nvPr>
            <p:ph idx="1" type="body"/>
          </p:nvPr>
        </p:nvSpPr>
        <p:spPr>
          <a:xfrm>
            <a:off x="596575" y="1220775"/>
            <a:ext cx="8195400" cy="23259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1.</a:t>
            </a:r>
            <a:r>
              <a:rPr lang="en"/>
              <a:t>  </a:t>
            </a:r>
            <a:r>
              <a:rPr lang="en" sz="1400">
                <a:solidFill>
                  <a:srgbClr val="000000"/>
                </a:solidFill>
                <a:latin typeface="Source Code Pro"/>
                <a:ea typeface="Source Code Pro"/>
                <a:cs typeface="Source Code Pro"/>
                <a:sym typeface="Source Code Pro"/>
              </a:rPr>
              <a:t>y = T.nnet.softmax(T.dot(x, W) + b)</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2. cross_entropy = -T.sum(y_*T.log(y))</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3. g_W = T.grad(cost=cross_entropy, wrt=W)</a:t>
            </a:r>
          </a:p>
          <a:p>
            <a:pPr indent="-69850" lvl="0" marL="0" rtl="0">
              <a:lnSpc>
                <a:spcPct val="100000"/>
              </a:lnSpc>
              <a:spcBef>
                <a:spcPts val="0"/>
              </a:spcBef>
              <a:spcAft>
                <a:spcPts val="0"/>
              </a:spcAft>
              <a:buClr>
                <a:schemeClr val="dk1"/>
              </a:buClr>
              <a:buSzPct val="78571"/>
              <a:buFont typeface="Arial"/>
              <a:buNone/>
            </a:pPr>
            <a:r>
              <a:rPr lang="en" sz="1400">
                <a:solidFill>
                  <a:srgbClr val="000000"/>
                </a:solidFill>
                <a:latin typeface="Source Code Pro"/>
                <a:ea typeface="Source Code Pro"/>
                <a:cs typeface="Source Code Pro"/>
                <a:sym typeface="Source Code Pro"/>
              </a:rPr>
              <a:t>   g_b = T.grad(cost=cross_entropy, wrt=b)</a:t>
            </a:r>
          </a:p>
          <a:p>
            <a:pPr lvl="0" rtl="0">
              <a:lnSpc>
                <a:spcPct val="100000"/>
              </a:lnSpc>
              <a:spcBef>
                <a:spcPts val="0"/>
              </a:spcBef>
              <a:spcAft>
                <a:spcPts val="0"/>
              </a:spcAft>
              <a:buClr>
                <a:schemeClr val="dk1"/>
              </a:buClr>
              <a:buSzPct val="78571"/>
              <a:buFont typeface="Arial"/>
              <a:buNone/>
            </a:pPr>
            <a:r>
              <a:rPr lang="en" sz="1400">
                <a:solidFill>
                  <a:srgbClr val="000000"/>
                </a:solidFill>
                <a:latin typeface="Source Code Pro"/>
                <a:ea typeface="Source Code Pro"/>
                <a:cs typeface="Source Code Pro"/>
                <a:sym typeface="Source Code Pro"/>
              </a:rPr>
              <a:t>4. updates = [(W, W - learning_rate * g_W), (b, b-learning_rate * g_b)]</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5. train_model = theano.function(inputs=[x, y_], outputs=cross_entropy, updates=updates)</a:t>
            </a:r>
          </a:p>
          <a:p>
            <a:pPr lvl="0">
              <a:spcBef>
                <a:spcPts val="0"/>
              </a:spcBef>
              <a:buNone/>
            </a:pPr>
            <a:r>
              <a:t/>
            </a:r>
            <a:endParaRPr sz="1400"/>
          </a:p>
        </p:txBody>
      </p:sp>
      <p:sp>
        <p:nvSpPr>
          <p:cNvPr id="181" name="Shape 181"/>
          <p:cNvSpPr txBox="1"/>
          <p:nvPr/>
        </p:nvSpPr>
        <p:spPr>
          <a:xfrm>
            <a:off x="3760250" y="839325"/>
            <a:ext cx="2047800" cy="431400"/>
          </a:xfrm>
          <a:prstGeom prst="rect">
            <a:avLst/>
          </a:prstGeom>
          <a:noFill/>
          <a:ln>
            <a:noFill/>
          </a:ln>
        </p:spPr>
        <p:txBody>
          <a:bodyPr anchorCtr="0" anchor="t" bIns="91425" lIns="91425" rIns="91425" tIns="91425">
            <a:noAutofit/>
          </a:bodyPr>
          <a:lstStyle/>
          <a:p>
            <a:pPr lvl="0">
              <a:spcBef>
                <a:spcPts val="0"/>
              </a:spcBef>
              <a:buNone/>
            </a:pPr>
            <a:r>
              <a:rPr lang="en" sz="2400"/>
              <a:t>Python Code</a:t>
            </a:r>
          </a:p>
        </p:txBody>
      </p:sp>
      <p:sp>
        <p:nvSpPr>
          <p:cNvPr id="182" name="Shape 182"/>
          <p:cNvSpPr txBox="1"/>
          <p:nvPr/>
        </p:nvSpPr>
        <p:spPr>
          <a:xfrm>
            <a:off x="3542000" y="2744250"/>
            <a:ext cx="2658900" cy="431400"/>
          </a:xfrm>
          <a:prstGeom prst="rect">
            <a:avLst/>
          </a:prstGeom>
          <a:noFill/>
          <a:ln>
            <a:noFill/>
          </a:ln>
        </p:spPr>
        <p:txBody>
          <a:bodyPr anchorCtr="0" anchor="t" bIns="91425" lIns="91425" rIns="91425" tIns="91425">
            <a:noAutofit/>
          </a:bodyPr>
          <a:lstStyle/>
          <a:p>
            <a:pPr lvl="0" rtl="0">
              <a:spcBef>
                <a:spcPts val="0"/>
              </a:spcBef>
              <a:buNone/>
            </a:pPr>
            <a:r>
              <a:rPr lang="en" sz="2400"/>
              <a:t>Human Language</a:t>
            </a:r>
          </a:p>
        </p:txBody>
      </p:sp>
      <p:sp>
        <p:nvSpPr>
          <p:cNvPr id="183" name="Shape 183"/>
          <p:cNvSpPr txBox="1"/>
          <p:nvPr>
            <p:ph idx="1" type="body"/>
          </p:nvPr>
        </p:nvSpPr>
        <p:spPr>
          <a:xfrm>
            <a:off x="474300" y="3143775"/>
            <a:ext cx="8195400" cy="23259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1. y = xW + b</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2. Cost function = ∑(y_*T.log(y))</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3. Differentiate cost function with respect to w and b</a:t>
            </a:r>
          </a:p>
          <a:p>
            <a:pPr lvl="0" rtl="0">
              <a:lnSpc>
                <a:spcPct val="100000"/>
              </a:lnSpc>
              <a:spcBef>
                <a:spcPts val="0"/>
              </a:spcBef>
              <a:spcAft>
                <a:spcPts val="0"/>
              </a:spcAft>
              <a:buClr>
                <a:schemeClr val="dk1"/>
              </a:buClr>
              <a:buSzPct val="78571"/>
              <a:buFont typeface="Arial"/>
              <a:buNone/>
            </a:pPr>
            <a:r>
              <a:rPr lang="en" sz="1400">
                <a:solidFill>
                  <a:srgbClr val="000000"/>
                </a:solidFill>
                <a:latin typeface="Source Code Pro"/>
                <a:ea typeface="Source Code Pro"/>
                <a:cs typeface="Source Code Pro"/>
                <a:sym typeface="Source Code Pro"/>
              </a:rPr>
              <a:t>4. Update W = W - learning_rate * g_W, b = b-learning_rate * g_b</a:t>
            </a:r>
          </a:p>
          <a:p>
            <a:pPr lvl="0" rtl="0">
              <a:lnSpc>
                <a:spcPct val="100000"/>
              </a:lnSpc>
              <a:spcBef>
                <a:spcPts val="0"/>
              </a:spcBef>
              <a:spcAft>
                <a:spcPts val="0"/>
              </a:spcAft>
              <a:buClr>
                <a:schemeClr val="dk1"/>
              </a:buClr>
              <a:buSzPct val="78571"/>
              <a:buFont typeface="Arial"/>
              <a:buNone/>
            </a:pPr>
            <a:r>
              <a:rPr lang="en" sz="1400">
                <a:solidFill>
                  <a:srgbClr val="000000"/>
                </a:solidFill>
                <a:latin typeface="Source Code Pro"/>
                <a:ea typeface="Source Code Pro"/>
                <a:cs typeface="Source Code Pro"/>
                <a:sym typeface="Source Code Pro"/>
              </a:rPr>
              <a:t>5. Define train_model that takes x, y_ as inputs, find the cost function, and update w and b correspondingly.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Next Step</a:t>
            </a:r>
            <a:r>
              <a:rPr lang="en"/>
              <a:t> II</a:t>
            </a:r>
          </a:p>
        </p:txBody>
      </p:sp>
      <p:sp>
        <p:nvSpPr>
          <p:cNvPr id="189" name="Shape 189"/>
          <p:cNvSpPr txBox="1"/>
          <p:nvPr>
            <p:ph idx="1" type="body"/>
          </p:nvPr>
        </p:nvSpPr>
        <p:spPr>
          <a:xfrm>
            <a:off x="636900" y="1801100"/>
            <a:ext cx="8195400" cy="23259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y = T.nnet.softmax(T.dot(x, W) + b)</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cross_entropy = -T.sum(y_*T.log(y))</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g_W = T.grad(cost=cross_entropy, wrt=W)</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g_b = T.grad(cost=cross_entropy, wrt=b)</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updates = [(W, W - learning_rate * g_W), (b, b - learning_rate * g_b)]</a:t>
            </a:r>
          </a:p>
          <a:p>
            <a:pPr lvl="0" rtl="0">
              <a:lnSpc>
                <a:spcPct val="100000"/>
              </a:lnSpc>
              <a:spcBef>
                <a:spcPts val="0"/>
              </a:spcBef>
              <a:spcAft>
                <a:spcPts val="0"/>
              </a:spcAft>
              <a:buNone/>
            </a:pPr>
            <a:r>
              <a:rPr lang="en" sz="1400">
                <a:solidFill>
                  <a:srgbClr val="000000"/>
                </a:solidFill>
                <a:latin typeface="Source Code Pro"/>
                <a:ea typeface="Source Code Pro"/>
                <a:cs typeface="Source Code Pro"/>
                <a:sym typeface="Source Code Pro"/>
              </a:rPr>
              <a:t>train_model = theano.function(inputs=[x, y_], outputs=cross_entropy, updates=updates)</a:t>
            </a:r>
          </a:p>
          <a:p>
            <a:pPr lvl="0" rtl="0">
              <a:spcBef>
                <a:spcPts val="0"/>
              </a:spcBef>
              <a:buNone/>
            </a:pPr>
            <a:r>
              <a:t/>
            </a:r>
            <a:endParaRPr sz="1400"/>
          </a:p>
        </p:txBody>
      </p:sp>
      <p:cxnSp>
        <p:nvCxnSpPr>
          <p:cNvPr id="190" name="Shape 190"/>
          <p:cNvCxnSpPr/>
          <p:nvPr/>
        </p:nvCxnSpPr>
        <p:spPr>
          <a:xfrm>
            <a:off x="654150" y="3070412"/>
            <a:ext cx="8140500" cy="26100"/>
          </a:xfrm>
          <a:prstGeom prst="straightConnector1">
            <a:avLst/>
          </a:prstGeom>
          <a:noFill/>
          <a:ln cap="flat" cmpd="sng" w="28575">
            <a:solidFill>
              <a:srgbClr val="980000"/>
            </a:solidFill>
            <a:prstDash val="solid"/>
            <a:round/>
            <a:headEnd len="lg" w="lg" type="none"/>
            <a:tailEnd len="lg" w="lg" type="none"/>
          </a:ln>
        </p:spPr>
      </p:cxnSp>
      <p:cxnSp>
        <p:nvCxnSpPr>
          <p:cNvPr id="191" name="Shape 191"/>
          <p:cNvCxnSpPr/>
          <p:nvPr/>
        </p:nvCxnSpPr>
        <p:spPr>
          <a:xfrm rot="10800000">
            <a:off x="235600" y="2451800"/>
            <a:ext cx="418800" cy="1047000"/>
          </a:xfrm>
          <a:prstGeom prst="straightConnector1">
            <a:avLst/>
          </a:prstGeom>
          <a:noFill/>
          <a:ln cap="flat" cmpd="sng" w="28575">
            <a:solidFill>
              <a:schemeClr val="dk2"/>
            </a:solidFill>
            <a:prstDash val="solid"/>
            <a:round/>
            <a:headEnd len="lg" w="lg" type="none"/>
            <a:tailEnd len="lg" w="lg" type="none"/>
          </a:ln>
        </p:spPr>
      </p:cxnSp>
      <p:cxnSp>
        <p:nvCxnSpPr>
          <p:cNvPr id="192" name="Shape 192"/>
          <p:cNvCxnSpPr/>
          <p:nvPr/>
        </p:nvCxnSpPr>
        <p:spPr>
          <a:xfrm flipH="1" rot="10800000">
            <a:off x="235600" y="1561700"/>
            <a:ext cx="602100" cy="890100"/>
          </a:xfrm>
          <a:prstGeom prst="straightConnector1">
            <a:avLst/>
          </a:prstGeom>
          <a:noFill/>
          <a:ln cap="flat" cmpd="sng" w="38100">
            <a:solidFill>
              <a:schemeClr val="dk2"/>
            </a:solidFill>
            <a:prstDash val="solid"/>
            <a:round/>
            <a:headEnd len="lg" w="lg" type="none"/>
            <a:tailEnd len="lg" w="lg" type="triangle"/>
          </a:ln>
        </p:spPr>
      </p:cxnSp>
      <p:sp>
        <p:nvSpPr>
          <p:cNvPr id="193" name="Shape 193"/>
          <p:cNvSpPr/>
          <p:nvPr/>
        </p:nvSpPr>
        <p:spPr>
          <a:xfrm>
            <a:off x="636900" y="2320900"/>
            <a:ext cx="4336500" cy="418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txBox="1"/>
          <p:nvPr/>
        </p:nvSpPr>
        <p:spPr>
          <a:xfrm>
            <a:off x="5237500" y="2356875"/>
            <a:ext cx="1759200" cy="255300"/>
          </a:xfrm>
          <a:prstGeom prst="rect">
            <a:avLst/>
          </a:prstGeom>
          <a:noFill/>
          <a:ln>
            <a:noFill/>
          </a:ln>
        </p:spPr>
        <p:txBody>
          <a:bodyPr anchorCtr="0" anchor="t" bIns="91425" lIns="91425" rIns="91425" tIns="91425">
            <a:noAutofit/>
          </a:bodyPr>
          <a:lstStyle/>
          <a:p>
            <a:pPr lvl="0">
              <a:spcBef>
                <a:spcPts val="0"/>
              </a:spcBef>
              <a:buNone/>
            </a:pPr>
            <a:r>
              <a:rPr lang="en"/>
              <a:t>#gradient</a:t>
            </a:r>
          </a:p>
        </p:txBody>
      </p:sp>
      <p:sp>
        <p:nvSpPr>
          <p:cNvPr id="195" name="Shape 195"/>
          <p:cNvSpPr txBox="1"/>
          <p:nvPr/>
        </p:nvSpPr>
        <p:spPr>
          <a:xfrm>
            <a:off x="5237500" y="1945250"/>
            <a:ext cx="1759200" cy="255300"/>
          </a:xfrm>
          <a:prstGeom prst="rect">
            <a:avLst/>
          </a:prstGeom>
          <a:noFill/>
          <a:ln>
            <a:noFill/>
          </a:ln>
        </p:spPr>
        <p:txBody>
          <a:bodyPr anchorCtr="0" anchor="t" bIns="91425" lIns="91425" rIns="91425" tIns="91425">
            <a:noAutofit/>
          </a:bodyPr>
          <a:lstStyle/>
          <a:p>
            <a:pPr lvl="0" rtl="0">
              <a:spcBef>
                <a:spcPts val="0"/>
              </a:spcBef>
              <a:buNone/>
            </a:pPr>
            <a:r>
              <a:rPr lang="en"/>
              <a:t>#Y = xW+b</a:t>
            </a:r>
          </a:p>
        </p:txBody>
      </p:sp>
      <p:sp>
        <p:nvSpPr>
          <p:cNvPr id="196" name="Shape 196"/>
          <p:cNvSpPr/>
          <p:nvPr/>
        </p:nvSpPr>
        <p:spPr>
          <a:xfrm>
            <a:off x="4973400" y="951025"/>
            <a:ext cx="1255200" cy="8901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nvSpPr>
        <p:spPr>
          <a:xfrm>
            <a:off x="5063525" y="956125"/>
            <a:ext cx="1039500" cy="738300"/>
          </a:xfrm>
          <a:prstGeom prst="rect">
            <a:avLst/>
          </a:prstGeom>
          <a:noFill/>
          <a:ln>
            <a:noFill/>
          </a:ln>
        </p:spPr>
        <p:txBody>
          <a:bodyPr anchorCtr="0" anchor="t" bIns="91425" lIns="91425" rIns="91425" tIns="91425">
            <a:noAutofit/>
          </a:bodyPr>
          <a:lstStyle/>
          <a:p>
            <a:pPr lvl="0">
              <a:spcBef>
                <a:spcPts val="0"/>
              </a:spcBef>
              <a:buNone/>
            </a:pPr>
            <a:r>
              <a:rPr lang="en"/>
              <a:t>Processed Using Symbols</a:t>
            </a:r>
          </a:p>
        </p:txBody>
      </p:sp>
      <p:sp>
        <p:nvSpPr>
          <p:cNvPr id="198" name="Shape 198"/>
          <p:cNvSpPr/>
          <p:nvPr/>
        </p:nvSpPr>
        <p:spPr>
          <a:xfrm rot="8539521">
            <a:off x="4545312" y="1946857"/>
            <a:ext cx="978276" cy="11977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3050975" y="3504600"/>
            <a:ext cx="1316400" cy="9696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txBox="1"/>
          <p:nvPr/>
        </p:nvSpPr>
        <p:spPr>
          <a:xfrm>
            <a:off x="3237750" y="3427225"/>
            <a:ext cx="1076400" cy="738300"/>
          </a:xfrm>
          <a:prstGeom prst="rect">
            <a:avLst/>
          </a:prstGeom>
          <a:noFill/>
          <a:ln>
            <a:noFill/>
          </a:ln>
        </p:spPr>
        <p:txBody>
          <a:bodyPr anchorCtr="0" anchor="t" bIns="91425" lIns="91425" rIns="91425" tIns="91425">
            <a:noAutofit/>
          </a:bodyPr>
          <a:lstStyle/>
          <a:p>
            <a:pPr lvl="0">
              <a:spcBef>
                <a:spcPts val="0"/>
              </a:spcBef>
              <a:buNone/>
            </a:pPr>
            <a:r>
              <a:rPr lang="en"/>
              <a:t>Want to change to numbers to truncate</a:t>
            </a:r>
          </a:p>
        </p:txBody>
      </p:sp>
      <p:cxnSp>
        <p:nvCxnSpPr>
          <p:cNvPr id="201" name="Shape 201"/>
          <p:cNvCxnSpPr/>
          <p:nvPr/>
        </p:nvCxnSpPr>
        <p:spPr>
          <a:xfrm>
            <a:off x="664350" y="3287512"/>
            <a:ext cx="8140500" cy="26100"/>
          </a:xfrm>
          <a:prstGeom prst="straightConnector1">
            <a:avLst/>
          </a:prstGeom>
          <a:noFill/>
          <a:ln cap="flat" cmpd="sng" w="28575">
            <a:solidFill>
              <a:srgbClr val="980000"/>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Overview</a:t>
            </a:r>
          </a:p>
        </p:txBody>
      </p:sp>
      <p:sp>
        <p:nvSpPr>
          <p:cNvPr id="71" name="Shape 71"/>
          <p:cNvSpPr txBox="1"/>
          <p:nvPr>
            <p:ph idx="1" type="body"/>
          </p:nvPr>
        </p:nvSpPr>
        <p:spPr>
          <a:xfrm>
            <a:off x="311700" y="1147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Introduction</a:t>
            </a:r>
          </a:p>
          <a:p>
            <a:pPr indent="-228600" lvl="1" marL="914400" rtl="0">
              <a:lnSpc>
                <a:spcPct val="150000"/>
              </a:lnSpc>
              <a:spcBef>
                <a:spcPts val="0"/>
              </a:spcBef>
              <a:buChar char="○"/>
            </a:pPr>
            <a:r>
              <a:rPr lang="en"/>
              <a:t>Background</a:t>
            </a:r>
          </a:p>
          <a:p>
            <a:pPr indent="-228600" lvl="1" marL="914400" rtl="0">
              <a:lnSpc>
                <a:spcPct val="150000"/>
              </a:lnSpc>
              <a:spcBef>
                <a:spcPts val="0"/>
              </a:spcBef>
              <a:buChar char="○"/>
            </a:pPr>
            <a:r>
              <a:rPr lang="en"/>
              <a:t>Motivation</a:t>
            </a:r>
          </a:p>
          <a:p>
            <a:pPr indent="-228600" lvl="1" marL="914400" rtl="0">
              <a:lnSpc>
                <a:spcPct val="150000"/>
              </a:lnSpc>
              <a:spcBef>
                <a:spcPts val="0"/>
              </a:spcBef>
              <a:buChar char="○"/>
            </a:pPr>
            <a:r>
              <a:rPr lang="en"/>
              <a:t>Goals</a:t>
            </a:r>
          </a:p>
          <a:p>
            <a:pPr indent="-228600" lvl="0" marL="457200" rtl="0">
              <a:lnSpc>
                <a:spcPct val="150000"/>
              </a:lnSpc>
              <a:spcBef>
                <a:spcPts val="0"/>
              </a:spcBef>
              <a:buChar char="●"/>
            </a:pPr>
            <a:r>
              <a:rPr lang="en"/>
              <a:t>Method</a:t>
            </a:r>
          </a:p>
          <a:p>
            <a:pPr indent="-228600" lvl="1" marL="914400" rtl="0">
              <a:lnSpc>
                <a:spcPct val="150000"/>
              </a:lnSpc>
              <a:spcBef>
                <a:spcPts val="0"/>
              </a:spcBef>
              <a:buChar char="○"/>
            </a:pPr>
            <a:r>
              <a:rPr lang="en"/>
              <a:t>Arbitrary Precision</a:t>
            </a:r>
          </a:p>
          <a:p>
            <a:pPr indent="-228600" lvl="1" marL="914400" rtl="0">
              <a:lnSpc>
                <a:spcPct val="150000"/>
              </a:lnSpc>
              <a:spcBef>
                <a:spcPts val="0"/>
              </a:spcBef>
              <a:buChar char="○"/>
            </a:pPr>
            <a:r>
              <a:rPr lang="en"/>
              <a:t>Mixed Precision</a:t>
            </a:r>
          </a:p>
          <a:p>
            <a:pPr indent="-228600" lvl="1" marL="914400" rtl="0">
              <a:lnSpc>
                <a:spcPct val="150000"/>
              </a:lnSpc>
              <a:spcBef>
                <a:spcPts val="0"/>
              </a:spcBef>
              <a:buChar char="○"/>
            </a:pPr>
            <a:r>
              <a:rPr lang="en"/>
              <a:t>Quantization</a:t>
            </a:r>
          </a:p>
          <a:p>
            <a:pPr indent="-228600" lvl="0" marL="457200" rtl="0">
              <a:lnSpc>
                <a:spcPct val="150000"/>
              </a:lnSpc>
              <a:spcBef>
                <a:spcPts val="0"/>
              </a:spcBef>
              <a:buChar char="●"/>
            </a:pPr>
            <a:r>
              <a:rPr lang="en"/>
              <a:t>Future Work</a:t>
            </a:r>
          </a:p>
        </p:txBody>
      </p:sp>
      <p:pic>
        <p:nvPicPr>
          <p:cNvPr id="72" name="Shape 72"/>
          <p:cNvPicPr preferRelativeResize="0"/>
          <p:nvPr/>
        </p:nvPicPr>
        <p:blipFill>
          <a:blip r:embed="rId3">
            <a:alphaModFix/>
          </a:blip>
          <a:stretch>
            <a:fillRect/>
          </a:stretch>
        </p:blipFill>
        <p:spPr>
          <a:xfrm>
            <a:off x="4301051" y="744137"/>
            <a:ext cx="4179825" cy="3655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289075"/>
            <a:ext cx="8520600" cy="831300"/>
          </a:xfrm>
          <a:prstGeom prst="rect">
            <a:avLst/>
          </a:prstGeom>
        </p:spPr>
        <p:txBody>
          <a:bodyPr anchorCtr="0" anchor="b" bIns="91425" lIns="91425" rIns="91425" tIns="91425">
            <a:noAutofit/>
          </a:bodyPr>
          <a:lstStyle/>
          <a:p>
            <a:pPr lvl="0" rtl="0">
              <a:spcBef>
                <a:spcPts val="0"/>
              </a:spcBef>
              <a:buNone/>
            </a:pPr>
            <a:r>
              <a:rPr lang="en"/>
              <a:t>Finally...</a:t>
            </a:r>
          </a:p>
        </p:txBody>
      </p:sp>
      <p:sp>
        <p:nvSpPr>
          <p:cNvPr id="207" name="Shape 207"/>
          <p:cNvSpPr txBox="1"/>
          <p:nvPr>
            <p:ph idx="1" type="body"/>
          </p:nvPr>
        </p:nvSpPr>
        <p:spPr>
          <a:xfrm>
            <a:off x="311700" y="1211800"/>
            <a:ext cx="8520600" cy="33540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“Prove” it!</a:t>
            </a:r>
          </a:p>
        </p:txBody>
      </p:sp>
      <p:pic>
        <p:nvPicPr>
          <p:cNvPr id="208" name="Shape 208"/>
          <p:cNvPicPr preferRelativeResize="0"/>
          <p:nvPr/>
        </p:nvPicPr>
        <p:blipFill>
          <a:blip r:embed="rId3">
            <a:alphaModFix/>
          </a:blip>
          <a:stretch>
            <a:fillRect/>
          </a:stretch>
        </p:blipFill>
        <p:spPr>
          <a:xfrm>
            <a:off x="3938225" y="505250"/>
            <a:ext cx="3441300" cy="396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2" name="Shape 212"/>
        <p:cNvGrpSpPr/>
        <p:nvPr/>
      </p:nvGrpSpPr>
      <p:grpSpPr>
        <a:xfrm>
          <a:off x="0" y="0"/>
          <a:ext cx="0" cy="0"/>
          <a:chOff x="0" y="0"/>
          <a:chExt cx="0" cy="0"/>
        </a:xfrm>
      </p:grpSpPr>
      <p:sp>
        <p:nvSpPr>
          <p:cNvPr id="213" name="Shape 213"/>
          <p:cNvSpPr txBox="1"/>
          <p:nvPr>
            <p:ph idx="1" type="body"/>
          </p:nvPr>
        </p:nvSpPr>
        <p:spPr>
          <a:xfrm>
            <a:off x="311700" y="1725575"/>
            <a:ext cx="8520600" cy="1490100"/>
          </a:xfrm>
          <a:prstGeom prst="rect">
            <a:avLst/>
          </a:prstGeom>
        </p:spPr>
        <p:txBody>
          <a:bodyPr anchorCtr="0" anchor="t" bIns="91425" lIns="91425" rIns="91425" tIns="91425">
            <a:noAutofit/>
          </a:bodyPr>
          <a:lstStyle/>
          <a:p>
            <a:pPr lvl="0" algn="ctr">
              <a:spcBef>
                <a:spcPts val="0"/>
              </a:spcBef>
              <a:buNone/>
            </a:pPr>
            <a:r>
              <a:rPr lang="en" sz="3600">
                <a:solidFill>
                  <a:srgbClr val="000000"/>
                </a:solidFill>
              </a:rPr>
              <a:t>Thank you for your attention!</a:t>
            </a:r>
          </a:p>
          <a:p>
            <a:pPr lvl="0" algn="ctr">
              <a:spcBef>
                <a:spcPts val="0"/>
              </a:spcBef>
              <a:buNone/>
            </a:pPr>
            <a:r>
              <a:rPr lang="en" sz="3600">
                <a:solidFill>
                  <a:srgbClr val="000000"/>
                </a:solidFill>
              </a:rPr>
              <a:t>Questions?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References</a:t>
            </a:r>
          </a:p>
        </p:txBody>
      </p:sp>
      <p:sp>
        <p:nvSpPr>
          <p:cNvPr id="219" name="Shape 219"/>
          <p:cNvSpPr txBox="1"/>
          <p:nvPr>
            <p:ph idx="1" type="body"/>
          </p:nvPr>
        </p:nvSpPr>
        <p:spPr>
          <a:xfrm>
            <a:off x="311700" y="1147225"/>
            <a:ext cx="8520600" cy="3354000"/>
          </a:xfrm>
          <a:prstGeom prst="rect">
            <a:avLst/>
          </a:prstGeom>
        </p:spPr>
        <p:txBody>
          <a:bodyPr anchorCtr="0" anchor="t" bIns="91425" lIns="91425" rIns="91425" tIns="91425">
            <a:noAutofit/>
          </a:bodyPr>
          <a:lstStyle/>
          <a:p>
            <a:pPr indent="0" lvl="0" marL="0" rtl="0">
              <a:spcBef>
                <a:spcPts val="0"/>
              </a:spcBef>
              <a:buNone/>
            </a:pPr>
            <a:r>
              <a:rPr lang="en"/>
              <a:t>[1] </a:t>
            </a:r>
            <a:r>
              <a:rPr lang="en"/>
              <a:t>Gupta, Suyog, et al. “Deep Learning with Limited Numerical Precision." ICML. 2015.</a:t>
            </a:r>
          </a:p>
          <a:p>
            <a:pPr lvl="0" rtl="0">
              <a:spcBef>
                <a:spcPts val="0"/>
              </a:spcBef>
              <a:buNone/>
            </a:pPr>
            <a:r>
              <a:rPr lang="en"/>
              <a:t>[2] Goodfellow, Ian, Yoshua Bengio, and Aaron Courville. Deep learning. MIT press, 2016.</a:t>
            </a:r>
          </a:p>
          <a:p>
            <a:pPr lvl="0" rtl="0">
              <a:spcBef>
                <a:spcPts val="0"/>
              </a:spcBef>
              <a:buNone/>
            </a:pPr>
            <a:r>
              <a:rPr lang="en"/>
              <a:t>[3] Courbariaux, Matthieu, Yoshua Bengio, and Jean-Pierre David. "Training deep neural networks with low precision multiplications." arXiv preprint arXiv:1412.7024 (2014).</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AMD - The Company</a:t>
            </a:r>
          </a:p>
        </p:txBody>
      </p:sp>
      <p:sp>
        <p:nvSpPr>
          <p:cNvPr id="78" name="Shape 7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355600" lvl="0" marL="457200" rtl="0">
              <a:lnSpc>
                <a:spcPct val="200000"/>
              </a:lnSpc>
              <a:spcBef>
                <a:spcPts val="0"/>
              </a:spcBef>
              <a:buSzPct val="100000"/>
            </a:pPr>
            <a:r>
              <a:rPr lang="en" sz="2000"/>
              <a:t>Semiconductor company</a:t>
            </a:r>
          </a:p>
          <a:p>
            <a:pPr indent="-355600" lvl="0" marL="457200" rtl="0">
              <a:lnSpc>
                <a:spcPct val="200000"/>
              </a:lnSpc>
              <a:spcBef>
                <a:spcPts val="0"/>
              </a:spcBef>
              <a:buSzPct val="100000"/>
            </a:pPr>
            <a:r>
              <a:rPr lang="en" sz="2000"/>
              <a:t>Circuit design &amp; computer architecture</a:t>
            </a:r>
          </a:p>
          <a:p>
            <a:pPr indent="-355600" lvl="0" marL="457200" rtl="0">
              <a:lnSpc>
                <a:spcPct val="200000"/>
              </a:lnSpc>
              <a:spcBef>
                <a:spcPts val="0"/>
              </a:spcBef>
              <a:buSzPct val="100000"/>
            </a:pPr>
            <a:r>
              <a:rPr lang="en" sz="2000"/>
              <a:t>Interested in performance of algorithms</a:t>
            </a:r>
          </a:p>
        </p:txBody>
      </p:sp>
      <p:pic>
        <p:nvPicPr>
          <p:cNvPr id="79" name="Shape 79"/>
          <p:cNvPicPr preferRelativeResize="0"/>
          <p:nvPr/>
        </p:nvPicPr>
        <p:blipFill>
          <a:blip r:embed="rId3">
            <a:alphaModFix/>
          </a:blip>
          <a:stretch>
            <a:fillRect/>
          </a:stretch>
        </p:blipFill>
        <p:spPr>
          <a:xfrm>
            <a:off x="5476075" y="781500"/>
            <a:ext cx="3356224" cy="184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Convolutional Neural Network</a:t>
            </a:r>
          </a:p>
        </p:txBody>
      </p:sp>
      <p:sp>
        <p:nvSpPr>
          <p:cNvPr id="85" name="Shape 85"/>
          <p:cNvSpPr txBox="1"/>
          <p:nvPr>
            <p:ph idx="1" type="body"/>
          </p:nvPr>
        </p:nvSpPr>
        <p:spPr>
          <a:xfrm>
            <a:off x="311700" y="1225225"/>
            <a:ext cx="50070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What is a neural network?</a:t>
            </a:r>
          </a:p>
          <a:p>
            <a:pPr indent="-330200" lvl="1" marL="914400" rtl="0">
              <a:lnSpc>
                <a:spcPct val="150000"/>
              </a:lnSpc>
              <a:spcBef>
                <a:spcPts val="0"/>
              </a:spcBef>
              <a:buSzPct val="100000"/>
            </a:pPr>
            <a:r>
              <a:rPr lang="en" sz="1600"/>
              <a:t>Motivated by human brain</a:t>
            </a:r>
          </a:p>
          <a:p>
            <a:pPr indent="-228600" lvl="0" marL="457200" rtl="0">
              <a:lnSpc>
                <a:spcPct val="150000"/>
              </a:lnSpc>
              <a:spcBef>
                <a:spcPts val="0"/>
              </a:spcBef>
            </a:pPr>
            <a:r>
              <a:rPr lang="en"/>
              <a:t>Convolutional: sparsely-connected</a:t>
            </a:r>
          </a:p>
          <a:p>
            <a:pPr indent="-330200" lvl="1" marL="914400" rtl="0">
              <a:lnSpc>
                <a:spcPct val="150000"/>
              </a:lnSpc>
              <a:spcBef>
                <a:spcPts val="0"/>
              </a:spcBef>
              <a:buSzPct val="100000"/>
            </a:pPr>
            <a:r>
              <a:rPr lang="en" sz="1600"/>
              <a:t>Avoid waste of unnecessary interactions between units</a:t>
            </a:r>
          </a:p>
          <a:p>
            <a:pPr indent="0" lvl="0" marL="0" rtl="0">
              <a:lnSpc>
                <a:spcPct val="150000"/>
              </a:lnSpc>
              <a:spcBef>
                <a:spcPts val="0"/>
              </a:spcBef>
              <a:buNone/>
            </a:pPr>
            <a:r>
              <a:t/>
            </a:r>
            <a:endParaRPr/>
          </a:p>
        </p:txBody>
      </p:sp>
      <p:pic>
        <p:nvPicPr>
          <p:cNvPr descr="296px-Colored_neural_network.svg.png" id="86" name="Shape 86"/>
          <p:cNvPicPr preferRelativeResize="0"/>
          <p:nvPr/>
        </p:nvPicPr>
        <p:blipFill>
          <a:blip r:embed="rId3">
            <a:alphaModFix/>
          </a:blip>
          <a:stretch>
            <a:fillRect/>
          </a:stretch>
        </p:blipFill>
        <p:spPr>
          <a:xfrm>
            <a:off x="5489650" y="876300"/>
            <a:ext cx="2819400" cy="339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Numerical Representation in Memory</a:t>
            </a:r>
          </a:p>
        </p:txBody>
      </p:sp>
      <p:sp>
        <p:nvSpPr>
          <p:cNvPr id="92" name="Shape 9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x = ±1.</a:t>
            </a:r>
            <a:r>
              <a:rPr i="1" lang="en"/>
              <a:t>mantissa </a:t>
            </a:r>
            <a:r>
              <a:rPr lang="en"/>
              <a:t>* 2</a:t>
            </a:r>
            <a:r>
              <a:rPr baseline="30000" lang="en"/>
              <a:t>exponent</a:t>
            </a:r>
          </a:p>
          <a:p>
            <a:pPr lvl="0" rtl="0">
              <a:spcBef>
                <a:spcPts val="0"/>
              </a:spcBef>
              <a:buNone/>
            </a:pPr>
            <a:r>
              <a:t/>
            </a:r>
            <a:endParaRPr/>
          </a:p>
          <a:p>
            <a:pPr lvl="0" rtl="0">
              <a:spcBef>
                <a:spcPts val="0"/>
              </a:spcBef>
              <a:buNone/>
            </a:pPr>
            <a:r>
              <a:t/>
            </a:r>
            <a:endParaRPr/>
          </a:p>
          <a:p>
            <a:pPr indent="-228600" lvl="0" marL="457200" rtl="0">
              <a:spcBef>
                <a:spcPts val="0"/>
              </a:spcBef>
              <a:buChar char="●"/>
            </a:pPr>
            <a:r>
              <a:rPr lang="en"/>
              <a:t>1.3?</a:t>
            </a:r>
          </a:p>
        </p:txBody>
      </p:sp>
      <p:pic>
        <p:nvPicPr>
          <p:cNvPr descr="Untitled drawing.jpg" id="93" name="Shape 93"/>
          <p:cNvPicPr preferRelativeResize="0"/>
          <p:nvPr/>
        </p:nvPicPr>
        <p:blipFill rotWithShape="1">
          <a:blip r:embed="rId3">
            <a:alphaModFix/>
          </a:blip>
          <a:srcRect b="62472" l="4966" r="5875" t="19956"/>
          <a:stretch/>
        </p:blipFill>
        <p:spPr>
          <a:xfrm>
            <a:off x="1514912" y="1718224"/>
            <a:ext cx="6114175" cy="903724"/>
          </a:xfrm>
          <a:prstGeom prst="rect">
            <a:avLst/>
          </a:prstGeom>
          <a:noFill/>
          <a:ln>
            <a:noFill/>
          </a:ln>
        </p:spPr>
      </p:pic>
      <p:pic>
        <p:nvPicPr>
          <p:cNvPr descr="Untitled drawing (1).jpg" id="94" name="Shape 94"/>
          <p:cNvPicPr preferRelativeResize="0"/>
          <p:nvPr/>
        </p:nvPicPr>
        <p:blipFill rotWithShape="1">
          <a:blip r:embed="rId4">
            <a:alphaModFix/>
          </a:blip>
          <a:srcRect b="18655" l="0" r="0" t="62472"/>
          <a:stretch/>
        </p:blipFill>
        <p:spPr>
          <a:xfrm>
            <a:off x="1404875" y="3347175"/>
            <a:ext cx="6858000" cy="97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Motivation for Reduced Precision</a:t>
            </a:r>
          </a:p>
        </p:txBody>
      </p:sp>
      <p:sp>
        <p:nvSpPr>
          <p:cNvPr id="100" name="Shape 100"/>
          <p:cNvSpPr txBox="1"/>
          <p:nvPr>
            <p:ph idx="1" type="body"/>
          </p:nvPr>
        </p:nvSpPr>
        <p:spPr>
          <a:xfrm>
            <a:off x="311700" y="1214000"/>
            <a:ext cx="8520600" cy="37275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Memory-bound systems</a:t>
            </a:r>
          </a:p>
          <a:p>
            <a:pPr indent="-228600" lvl="1" marL="914400" rtl="0">
              <a:lnSpc>
                <a:spcPct val="150000"/>
              </a:lnSpc>
              <a:spcBef>
                <a:spcPts val="0"/>
              </a:spcBef>
            </a:pPr>
            <a:r>
              <a:rPr lang="en"/>
              <a:t>Neural networks for simple devices (i.e. mobile)</a:t>
            </a:r>
          </a:p>
          <a:p>
            <a:pPr indent="-228600" lvl="0" marL="457200" rtl="0">
              <a:lnSpc>
                <a:spcPct val="150000"/>
              </a:lnSpc>
              <a:spcBef>
                <a:spcPts val="0"/>
              </a:spcBef>
            </a:pPr>
            <a:r>
              <a:rPr lang="en"/>
              <a:t>GPUs</a:t>
            </a:r>
          </a:p>
          <a:p>
            <a:pPr indent="-228600" lvl="1" marL="914400" rtl="0">
              <a:lnSpc>
                <a:spcPct val="150000"/>
              </a:lnSpc>
              <a:spcBef>
                <a:spcPts val="0"/>
              </a:spcBef>
            </a:pPr>
            <a:r>
              <a:rPr lang="en"/>
              <a:t>Overhead for transferring data from CPU to GPU</a:t>
            </a:r>
          </a:p>
          <a:p>
            <a:pPr indent="-228600" lvl="1" marL="914400" rtl="0">
              <a:lnSpc>
                <a:spcPct val="150000"/>
              </a:lnSpc>
              <a:spcBef>
                <a:spcPts val="0"/>
              </a:spcBef>
            </a:pPr>
            <a:r>
              <a:rPr lang="en"/>
              <a:t>Good for performing many small tasks in parallel</a:t>
            </a:r>
          </a:p>
          <a:p>
            <a:pPr indent="-228600" lvl="0" marL="457200" rtl="0">
              <a:lnSpc>
                <a:spcPct val="150000"/>
              </a:lnSpc>
              <a:spcBef>
                <a:spcPts val="0"/>
              </a:spcBef>
            </a:pPr>
            <a:r>
              <a:rPr lang="en"/>
              <a:t>Distributed ML Algorithms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Previous Work</a:t>
            </a:r>
          </a:p>
        </p:txBody>
      </p:sp>
      <p:sp>
        <p:nvSpPr>
          <p:cNvPr id="106" name="Shape 10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200000"/>
              </a:lnSpc>
              <a:spcBef>
                <a:spcPts val="0"/>
              </a:spcBef>
              <a:buChar char="●"/>
            </a:pPr>
            <a:r>
              <a:rPr lang="en"/>
              <a:t>Reduced precision works for inference (Gupta, et al. 2015)		</a:t>
            </a:r>
          </a:p>
          <a:p>
            <a:pPr indent="-228600" lvl="0" marL="457200" rtl="0">
              <a:lnSpc>
                <a:spcPct val="200000"/>
              </a:lnSpc>
              <a:spcBef>
                <a:spcPts val="0"/>
              </a:spcBef>
              <a:buChar char="●"/>
            </a:pPr>
            <a:r>
              <a:rPr lang="en"/>
              <a:t>Low precision works for the training process (Courbariaux, et al. 2014)</a:t>
            </a:r>
          </a:p>
          <a:p>
            <a:pPr indent="-228600" lvl="0" marL="457200" rtl="0">
              <a:lnSpc>
                <a:spcPct val="200000"/>
              </a:lnSpc>
              <a:spcBef>
                <a:spcPts val="0"/>
              </a:spcBef>
              <a:spcAft>
                <a:spcPts val="0"/>
              </a:spcAft>
              <a:buChar char="●"/>
            </a:pPr>
            <a:r>
              <a:rPr lang="en"/>
              <a:t>Intel supports half precision, Google supports 8-bit arithmetic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315925"/>
            <a:ext cx="3426300" cy="831300"/>
          </a:xfrm>
          <a:prstGeom prst="rect">
            <a:avLst/>
          </a:prstGeom>
        </p:spPr>
        <p:txBody>
          <a:bodyPr anchorCtr="0" anchor="b" bIns="91425" lIns="91425" rIns="91425" tIns="91425">
            <a:noAutofit/>
          </a:bodyPr>
          <a:lstStyle/>
          <a:p>
            <a:pPr lvl="0">
              <a:spcBef>
                <a:spcPts val="0"/>
              </a:spcBef>
              <a:buNone/>
            </a:pPr>
            <a:r>
              <a:rPr lang="en"/>
              <a:t>Goals</a:t>
            </a:r>
          </a:p>
        </p:txBody>
      </p:sp>
      <p:sp>
        <p:nvSpPr>
          <p:cNvPr id="112" name="Shape 112"/>
          <p:cNvSpPr txBox="1"/>
          <p:nvPr>
            <p:ph idx="1" type="body"/>
          </p:nvPr>
        </p:nvSpPr>
        <p:spPr>
          <a:xfrm>
            <a:off x="311700" y="1147225"/>
            <a:ext cx="7347600" cy="3755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Gain understanding of</a:t>
            </a:r>
          </a:p>
          <a:p>
            <a:pPr indent="-228600" lvl="1" marL="914400" rtl="0">
              <a:lnSpc>
                <a:spcPct val="150000"/>
              </a:lnSpc>
              <a:spcBef>
                <a:spcPts val="0"/>
              </a:spcBef>
            </a:pPr>
            <a:r>
              <a:rPr lang="en"/>
              <a:t>Deep Neural Networks (DNNs)</a:t>
            </a:r>
          </a:p>
          <a:p>
            <a:pPr indent="-228600" lvl="1" marL="914400" rtl="0">
              <a:lnSpc>
                <a:spcPct val="150000"/>
              </a:lnSpc>
              <a:spcBef>
                <a:spcPts val="0"/>
              </a:spcBef>
            </a:pPr>
            <a:r>
              <a:rPr lang="en"/>
              <a:t>Numerical representations in memory</a:t>
            </a:r>
          </a:p>
          <a:p>
            <a:pPr indent="-228600" lvl="1" marL="914400" rtl="0">
              <a:lnSpc>
                <a:spcPct val="150000"/>
              </a:lnSpc>
              <a:spcBef>
                <a:spcPts val="0"/>
              </a:spcBef>
            </a:pPr>
            <a:r>
              <a:rPr lang="en"/>
              <a:t>Computer arithmetic</a:t>
            </a:r>
          </a:p>
          <a:p>
            <a:pPr indent="-228600" lvl="0" marL="457200" rtl="0">
              <a:lnSpc>
                <a:spcPct val="150000"/>
              </a:lnSpc>
              <a:spcBef>
                <a:spcPts val="0"/>
              </a:spcBef>
            </a:pPr>
            <a:r>
              <a:rPr lang="en"/>
              <a:t>Optimize deep learning performance with low precision</a:t>
            </a:r>
          </a:p>
          <a:p>
            <a:pPr indent="-228600" lvl="1" marL="914400" rtl="0">
              <a:lnSpc>
                <a:spcPct val="150000"/>
              </a:lnSpc>
              <a:spcBef>
                <a:spcPts val="0"/>
              </a:spcBef>
            </a:pPr>
            <a:r>
              <a:rPr lang="en"/>
              <a:t>Precision/stability vs. memory/speed</a:t>
            </a:r>
          </a:p>
          <a:p>
            <a:pPr indent="-228600" lvl="0" marL="457200" rtl="0">
              <a:lnSpc>
                <a:spcPct val="150000"/>
              </a:lnSpc>
              <a:spcBef>
                <a:spcPts val="0"/>
              </a:spcBef>
            </a:pPr>
            <a:r>
              <a:rPr lang="en"/>
              <a:t>Estimate precision bounds for particular networks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315925"/>
            <a:ext cx="5493900" cy="831300"/>
          </a:xfrm>
          <a:prstGeom prst="rect">
            <a:avLst/>
          </a:prstGeom>
        </p:spPr>
        <p:txBody>
          <a:bodyPr anchorCtr="0" anchor="b" bIns="91425" lIns="91425" rIns="91425" tIns="91425">
            <a:noAutofit/>
          </a:bodyPr>
          <a:lstStyle/>
          <a:p>
            <a:pPr lvl="0" rtl="0">
              <a:spcBef>
                <a:spcPts val="0"/>
              </a:spcBef>
              <a:buNone/>
            </a:pPr>
            <a:r>
              <a:rPr lang="en"/>
              <a:t>Arbitrary Precision: Introduction</a:t>
            </a:r>
          </a:p>
        </p:txBody>
      </p:sp>
      <p:sp>
        <p:nvSpPr>
          <p:cNvPr id="118" name="Shape 118"/>
          <p:cNvSpPr txBox="1"/>
          <p:nvPr>
            <p:ph idx="1" type="body"/>
          </p:nvPr>
        </p:nvSpPr>
        <p:spPr>
          <a:xfrm>
            <a:off x="311700" y="1225225"/>
            <a:ext cx="5493900" cy="33540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R</a:t>
            </a:r>
            <a:r>
              <a:rPr lang="en"/>
              <a:t>epresent a number with any number of bits</a:t>
            </a:r>
          </a:p>
          <a:p>
            <a:pPr indent="-228600" lvl="0" marL="457200" rtl="0">
              <a:lnSpc>
                <a:spcPct val="150000"/>
              </a:lnSpc>
              <a:spcBef>
                <a:spcPts val="0"/>
              </a:spcBef>
              <a:buChar char="●"/>
            </a:pPr>
            <a:r>
              <a:rPr lang="en"/>
              <a:t>Software:</a:t>
            </a:r>
          </a:p>
          <a:p>
            <a:pPr indent="-228600" lvl="1" marL="914400" rtl="0">
              <a:lnSpc>
                <a:spcPct val="150000"/>
              </a:lnSpc>
              <a:spcBef>
                <a:spcPts val="0"/>
              </a:spcBef>
              <a:buChar char="○"/>
            </a:pPr>
            <a:r>
              <a:rPr lang="en"/>
              <a:t>Tensorflow: black boxed functions</a:t>
            </a:r>
          </a:p>
          <a:p>
            <a:pPr indent="-228600" lvl="1" marL="914400" rtl="0">
              <a:lnSpc>
                <a:spcPct val="150000"/>
              </a:lnSpc>
              <a:spcBef>
                <a:spcPts val="0"/>
              </a:spcBef>
              <a:buChar char="○"/>
            </a:pPr>
            <a:r>
              <a:rPr lang="en"/>
              <a:t>CAFFE: only supports float 32</a:t>
            </a:r>
          </a:p>
          <a:p>
            <a:pPr indent="-228600" lvl="1" marL="914400" rtl="0">
              <a:lnSpc>
                <a:spcPct val="150000"/>
              </a:lnSpc>
              <a:spcBef>
                <a:spcPts val="0"/>
              </a:spcBef>
              <a:buChar char="○"/>
            </a:pPr>
            <a:r>
              <a:rPr lang="en"/>
              <a:t>Theano: more transparent than the rest</a:t>
            </a:r>
          </a:p>
          <a:p>
            <a:pPr indent="-228600" lvl="0" marL="457200" rtl="0">
              <a:lnSpc>
                <a:spcPct val="150000"/>
              </a:lnSpc>
              <a:spcBef>
                <a:spcPts val="0"/>
              </a:spcBef>
              <a:spcAft>
                <a:spcPts val="0"/>
              </a:spcAft>
              <a:buChar char="●"/>
            </a:pPr>
            <a:r>
              <a:rPr lang="en"/>
              <a:t>Datasets:</a:t>
            </a:r>
          </a:p>
          <a:p>
            <a:pPr indent="-228600" lvl="1" marL="914400" rtl="0">
              <a:lnSpc>
                <a:spcPct val="150000"/>
              </a:lnSpc>
              <a:spcBef>
                <a:spcPts val="0"/>
              </a:spcBef>
              <a:spcAft>
                <a:spcPts val="0"/>
              </a:spcAft>
              <a:buChar char="○"/>
            </a:pPr>
            <a:r>
              <a:rPr lang="en"/>
              <a:t>MNIST (digit recognition)</a:t>
            </a:r>
          </a:p>
          <a:p>
            <a:pPr indent="-228600" lvl="1" marL="914400" rtl="0">
              <a:lnSpc>
                <a:spcPct val="150000"/>
              </a:lnSpc>
              <a:spcBef>
                <a:spcPts val="0"/>
              </a:spcBef>
              <a:spcAft>
                <a:spcPts val="0"/>
              </a:spcAft>
              <a:buChar char="○"/>
            </a:pPr>
            <a:r>
              <a:rPr lang="en"/>
              <a:t>CIFAR10 (object classification)</a:t>
            </a:r>
          </a:p>
        </p:txBody>
      </p:sp>
      <p:pic>
        <p:nvPicPr>
          <p:cNvPr id="119" name="Shape 119"/>
          <p:cNvPicPr preferRelativeResize="0"/>
          <p:nvPr/>
        </p:nvPicPr>
        <p:blipFill>
          <a:blip r:embed="rId3">
            <a:alphaModFix/>
          </a:blip>
          <a:stretch>
            <a:fillRect/>
          </a:stretch>
        </p:blipFill>
        <p:spPr>
          <a:xfrm>
            <a:off x="6054049" y="915860"/>
            <a:ext cx="2907174" cy="1362714"/>
          </a:xfrm>
          <a:prstGeom prst="rect">
            <a:avLst/>
          </a:prstGeom>
          <a:noFill/>
          <a:ln>
            <a:noFill/>
          </a:ln>
        </p:spPr>
      </p:pic>
      <p:pic>
        <p:nvPicPr>
          <p:cNvPr id="120" name="Shape 120"/>
          <p:cNvPicPr preferRelativeResize="0"/>
          <p:nvPr/>
        </p:nvPicPr>
        <p:blipFill rotWithShape="1">
          <a:blip r:embed="rId4">
            <a:alphaModFix/>
          </a:blip>
          <a:srcRect b="0" l="5072" r="59579" t="0"/>
          <a:stretch/>
        </p:blipFill>
        <p:spPr>
          <a:xfrm>
            <a:off x="6599162" y="2323774"/>
            <a:ext cx="1816949" cy="265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