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3" r:id="rId3"/>
    <p:sldId id="261" r:id="rId4"/>
    <p:sldId id="274" r:id="rId5"/>
    <p:sldId id="277" r:id="rId6"/>
    <p:sldId id="278" r:id="rId7"/>
    <p:sldId id="275" r:id="rId8"/>
    <p:sldId id="276" r:id="rId9"/>
    <p:sldId id="279" r:id="rId10"/>
    <p:sldId id="280" r:id="rId11"/>
    <p:sldId id="282" r:id="rId12"/>
    <p:sldId id="283" r:id="rId13"/>
    <p:sldId id="257" r:id="rId14"/>
    <p:sldId id="268" r:id="rId15"/>
    <p:sldId id="269" r:id="rId16"/>
    <p:sldId id="271" r:id="rId17"/>
    <p:sldId id="272" r:id="rId18"/>
    <p:sldId id="258" r:id="rId19"/>
    <p:sldId id="259" r:id="rId20"/>
    <p:sldId id="260" r:id="rId21"/>
    <p:sldId id="267" r:id="rId22"/>
    <p:sldId id="285" r:id="rId23"/>
    <p:sldId id="286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69" autoAdjust="0"/>
    <p:restoredTop sz="94660"/>
  </p:normalViewPr>
  <p:slideViewPr>
    <p:cSldViewPr snapToGrid="0">
      <p:cViewPr varScale="1">
        <p:scale>
          <a:sx n="64" d="100"/>
          <a:sy n="64" d="100"/>
        </p:scale>
        <p:origin x="84" y="10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8F323-876E-4921-8FE4-6E1AE67CB41B}" type="datetimeFigureOut">
              <a:rPr lang="ko-KR" altLang="en-US" smtClean="0"/>
              <a:t>2019-04-25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D7B53-7229-4479-B36A-FE66A046B9FA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509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8F323-876E-4921-8FE4-6E1AE67CB41B}" type="datetimeFigureOut">
              <a:rPr lang="ko-KR" altLang="en-US" smtClean="0"/>
              <a:t>2019-04-25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D7B53-7229-4479-B36A-FE66A046B9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2047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8F323-876E-4921-8FE4-6E1AE67CB41B}" type="datetimeFigureOut">
              <a:rPr lang="ko-KR" altLang="en-US" smtClean="0"/>
              <a:t>2019-04-25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D7B53-7229-4479-B36A-FE66A046B9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231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8F323-876E-4921-8FE4-6E1AE67CB41B}" type="datetimeFigureOut">
              <a:rPr lang="ko-KR" altLang="en-US" smtClean="0"/>
              <a:t>2019-04-25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D7B53-7229-4479-B36A-FE66A046B9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8910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8F323-876E-4921-8FE4-6E1AE67CB41B}" type="datetimeFigureOut">
              <a:rPr lang="ko-KR" altLang="en-US" smtClean="0"/>
              <a:t>2019-04-25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D7B53-7229-4479-B36A-FE66A046B9FA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9000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8F323-876E-4921-8FE4-6E1AE67CB41B}" type="datetimeFigureOut">
              <a:rPr lang="ko-KR" altLang="en-US" smtClean="0"/>
              <a:t>2019-04-25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D7B53-7229-4479-B36A-FE66A046B9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9443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8F323-876E-4921-8FE4-6E1AE67CB41B}" type="datetimeFigureOut">
              <a:rPr lang="ko-KR" altLang="en-US" smtClean="0"/>
              <a:t>2019-04-25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D7B53-7229-4479-B36A-FE66A046B9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821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8F323-876E-4921-8FE4-6E1AE67CB41B}" type="datetimeFigureOut">
              <a:rPr lang="ko-KR" altLang="en-US" smtClean="0"/>
              <a:t>2019-04-25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D7B53-7229-4479-B36A-FE66A046B9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6794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8F323-876E-4921-8FE4-6E1AE67CB41B}" type="datetimeFigureOut">
              <a:rPr lang="ko-KR" altLang="en-US" smtClean="0"/>
              <a:t>2019-04-25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D7B53-7229-4479-B36A-FE66A046B9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1476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8B8F323-876E-4921-8FE4-6E1AE67CB41B}" type="datetimeFigureOut">
              <a:rPr lang="ko-KR" altLang="en-US" smtClean="0"/>
              <a:t>2019-04-25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30D7B53-7229-4479-B36A-FE66A046B9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5623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8F323-876E-4921-8FE4-6E1AE67CB41B}" type="datetimeFigureOut">
              <a:rPr lang="ko-KR" altLang="en-US" smtClean="0"/>
              <a:t>2019-04-25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D7B53-7229-4479-B36A-FE66A046B9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3174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8B8F323-876E-4921-8FE4-6E1AE67CB41B}" type="datetimeFigureOut">
              <a:rPr lang="ko-KR" altLang="en-US" smtClean="0"/>
              <a:t>2019-04-25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30D7B53-7229-4479-B36A-FE66A046B9FA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0643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5</a:t>
            </a:r>
            <a:r>
              <a:rPr lang="ko-KR" altLang="en-US" dirty="0" smtClean="0"/>
              <a:t>강 실습하기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이지희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9043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35685" y="5456420"/>
            <a:ext cx="5884643" cy="365781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altLang="ko-KR" dirty="0" smtClean="0"/>
              <a:t>kopo07</a:t>
            </a:r>
            <a:r>
              <a:rPr lang="ko-KR" altLang="en-US" dirty="0" smtClean="0"/>
              <a:t>이 속해있는 그룹을 변경하고 </a:t>
            </a:r>
            <a:r>
              <a:rPr lang="en-US" altLang="ko-KR" dirty="0" smtClean="0"/>
              <a:t>id </a:t>
            </a:r>
            <a:r>
              <a:rPr lang="ko-KR" altLang="en-US" dirty="0" smtClean="0"/>
              <a:t>값 비교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685" y="1845734"/>
            <a:ext cx="5540253" cy="3331690"/>
          </a:xfrm>
          <a:prstGeom prst="rect">
            <a:avLst/>
          </a:prstGeom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1-1) </a:t>
            </a:r>
            <a:r>
              <a:rPr lang="ko-KR" altLang="en-US" dirty="0" smtClean="0"/>
              <a:t>그룹 변경</a:t>
            </a:r>
            <a:r>
              <a:rPr lang="en-US" altLang="ko-KR" dirty="0" smtClean="0"/>
              <a:t>, </a:t>
            </a:r>
            <a:r>
              <a:rPr lang="ko-KR" altLang="en-US" dirty="0" smtClean="0"/>
              <a:t>추가함에 따라 권한이 변경되는지 확인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0505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27593" y="1886805"/>
            <a:ext cx="3605946" cy="2192826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altLang="ko-KR" dirty="0" smtClean="0">
                <a:solidFill>
                  <a:schemeClr val="tx1"/>
                </a:solidFill>
              </a:rPr>
              <a:t>root</a:t>
            </a:r>
            <a:r>
              <a:rPr lang="ko-KR" altLang="en-US" dirty="0" smtClean="0">
                <a:solidFill>
                  <a:schemeClr val="tx1"/>
                </a:solidFill>
              </a:rPr>
              <a:t>에서 </a:t>
            </a:r>
            <a:r>
              <a:rPr lang="en-US" altLang="ko-KR" dirty="0" smtClean="0">
                <a:solidFill>
                  <a:schemeClr val="tx1"/>
                </a:solidFill>
              </a:rPr>
              <a:t>aa </a:t>
            </a:r>
            <a:r>
              <a:rPr lang="ko-KR" altLang="en-US" dirty="0" smtClean="0">
                <a:solidFill>
                  <a:schemeClr val="tx1"/>
                </a:solidFill>
              </a:rPr>
              <a:t>파일을 생성함</a:t>
            </a:r>
            <a:endParaRPr lang="en-US" altLang="ko-KR" dirty="0">
              <a:solidFill>
                <a:schemeClr val="tx1"/>
              </a:solidFill>
            </a:endParaRPr>
          </a:p>
          <a:p>
            <a:pPr marL="457200" indent="-457200">
              <a:buAutoNum type="arabicPeriod"/>
            </a:pPr>
            <a:r>
              <a:rPr lang="en-US" altLang="ko-KR" dirty="0" err="1" smtClean="0">
                <a:solidFill>
                  <a:schemeClr val="tx1"/>
                </a:solidFill>
              </a:rPr>
              <a:t>chown</a:t>
            </a:r>
            <a:r>
              <a:rPr lang="en-US" altLang="ko-KR" dirty="0" smtClean="0">
                <a:solidFill>
                  <a:schemeClr val="tx1"/>
                </a:solidFill>
              </a:rPr>
              <a:t> kopo15 aa: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aa </a:t>
            </a:r>
            <a:r>
              <a:rPr lang="ko-KR" altLang="en-US" dirty="0" smtClean="0">
                <a:solidFill>
                  <a:schemeClr val="tx1"/>
                </a:solidFill>
              </a:rPr>
              <a:t>파일의 소유자를 </a:t>
            </a:r>
            <a:r>
              <a:rPr lang="en-US" altLang="ko-KR" dirty="0" smtClean="0">
                <a:solidFill>
                  <a:schemeClr val="tx1"/>
                </a:solidFill>
              </a:rPr>
              <a:t>kopo15</a:t>
            </a:r>
            <a:r>
              <a:rPr lang="ko-KR" altLang="en-US" dirty="0" smtClean="0">
                <a:solidFill>
                  <a:schemeClr val="tx1"/>
                </a:solidFill>
              </a:rPr>
              <a:t>로 바꿈</a:t>
            </a:r>
            <a:endParaRPr lang="en-US" altLang="ko-KR" dirty="0">
              <a:solidFill>
                <a:schemeClr val="tx1"/>
              </a:solidFill>
            </a:endParaRPr>
          </a:p>
          <a:p>
            <a:pPr marL="457200" indent="-457200">
              <a:buAutoNum type="arabicPeriod"/>
            </a:pPr>
            <a:r>
              <a:rPr lang="en-US" altLang="ko-KR" dirty="0" smtClean="0">
                <a:solidFill>
                  <a:schemeClr val="tx1"/>
                </a:solidFill>
              </a:rPr>
              <a:t>ls </a:t>
            </a:r>
            <a:r>
              <a:rPr lang="en-US" altLang="ko-KR" dirty="0" smtClean="0"/>
              <a:t>-al</a:t>
            </a:r>
            <a:r>
              <a:rPr lang="ko-KR" altLang="en-US" dirty="0" smtClean="0"/>
              <a:t>로 확인</a:t>
            </a:r>
            <a:endParaRPr lang="en-US" altLang="ko-KR" dirty="0" smtClean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1-1) </a:t>
            </a:r>
            <a:r>
              <a:rPr lang="en-US" altLang="ko-KR" dirty="0" err="1" smtClean="0"/>
              <a:t>chown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chgrp</a:t>
            </a:r>
            <a:r>
              <a:rPr lang="en-US" altLang="ko-KR" dirty="0" smtClean="0"/>
              <a:t> </a:t>
            </a:r>
            <a:r>
              <a:rPr lang="ko-KR" altLang="en-US" dirty="0" smtClean="0"/>
              <a:t>실습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685" y="1886805"/>
            <a:ext cx="5391517" cy="3438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728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27593" y="1886805"/>
            <a:ext cx="3605946" cy="2192826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altLang="ko-KR" dirty="0" err="1" smtClean="0">
                <a:solidFill>
                  <a:schemeClr val="tx1"/>
                </a:solidFill>
              </a:rPr>
              <a:t>chgrp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en-US" altLang="ko-KR" dirty="0" err="1" smtClean="0">
                <a:solidFill>
                  <a:schemeClr val="tx1"/>
                </a:solidFill>
              </a:rPr>
              <a:t>kopokopo</a:t>
            </a:r>
            <a:r>
              <a:rPr lang="en-US" altLang="ko-KR" dirty="0" smtClean="0">
                <a:solidFill>
                  <a:schemeClr val="tx1"/>
                </a:solidFill>
              </a:rPr>
              <a:t> aa: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aa </a:t>
            </a:r>
            <a:r>
              <a:rPr lang="ko-KR" altLang="en-US" dirty="0" smtClean="0">
                <a:solidFill>
                  <a:schemeClr val="tx1"/>
                </a:solidFill>
              </a:rPr>
              <a:t>파일의 소유를 </a:t>
            </a:r>
            <a:r>
              <a:rPr lang="en-US" altLang="ko-KR" dirty="0" err="1" smtClean="0">
                <a:solidFill>
                  <a:schemeClr val="tx1"/>
                </a:solidFill>
              </a:rPr>
              <a:t>kopokopo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그룹으로 바꿈</a:t>
            </a:r>
            <a:endParaRPr lang="en-US" altLang="ko-KR" dirty="0">
              <a:solidFill>
                <a:schemeClr val="tx1"/>
              </a:solidFill>
            </a:endParaRPr>
          </a:p>
          <a:p>
            <a:pPr marL="457200" indent="-457200">
              <a:buAutoNum type="arabicPeriod"/>
            </a:pPr>
            <a:r>
              <a:rPr lang="en-US" altLang="ko-KR" dirty="0" smtClean="0">
                <a:solidFill>
                  <a:schemeClr val="tx1"/>
                </a:solidFill>
              </a:rPr>
              <a:t>ls </a:t>
            </a:r>
            <a:r>
              <a:rPr lang="en-US" altLang="ko-KR" dirty="0" smtClean="0"/>
              <a:t>-al</a:t>
            </a:r>
            <a:r>
              <a:rPr lang="ko-KR" altLang="en-US" dirty="0" smtClean="0"/>
              <a:t>로 확인</a:t>
            </a:r>
            <a:endParaRPr lang="en-US" altLang="ko-KR" dirty="0" smtClean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1-1) </a:t>
            </a:r>
            <a:r>
              <a:rPr lang="en-US" altLang="ko-KR" dirty="0" err="1" smtClean="0"/>
              <a:t>chown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chgrp</a:t>
            </a:r>
            <a:r>
              <a:rPr lang="en-US" altLang="ko-KR" dirty="0" smtClean="0"/>
              <a:t> </a:t>
            </a:r>
            <a:r>
              <a:rPr lang="ko-KR" altLang="en-US" dirty="0" smtClean="0"/>
              <a:t>실습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886805"/>
            <a:ext cx="5465641" cy="3470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608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2-1)</a:t>
            </a:r>
            <a:r>
              <a:rPr lang="ko-KR" altLang="en-US" dirty="0" smtClean="0"/>
              <a:t>상대모드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711042" y="1845734"/>
            <a:ext cx="4865915" cy="1222299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n-US" altLang="ko-KR" dirty="0" smtClean="0"/>
              <a:t>- </a:t>
            </a:r>
            <a:r>
              <a:rPr lang="en-US" altLang="ko-KR" dirty="0" err="1" smtClean="0"/>
              <a:t>chmod</a:t>
            </a:r>
            <a:r>
              <a:rPr lang="en-US" altLang="ko-KR" dirty="0" smtClean="0"/>
              <a:t> g-w </a:t>
            </a:r>
            <a:r>
              <a:rPr lang="en-US" altLang="ko-KR" dirty="0" err="1" smtClean="0"/>
              <a:t>aaa</a:t>
            </a:r>
            <a:endParaRPr lang="en-US" altLang="ko-KR" dirty="0" smtClean="0"/>
          </a:p>
          <a:p>
            <a:r>
              <a:rPr lang="en-US" altLang="ko-KR" dirty="0" smtClean="0"/>
              <a:t>: group </a:t>
            </a:r>
            <a:r>
              <a:rPr lang="ko-KR" altLang="en-US" dirty="0" smtClean="0"/>
              <a:t>모드 중에서 </a:t>
            </a:r>
            <a:r>
              <a:rPr lang="en-US" altLang="ko-KR" dirty="0" smtClean="0"/>
              <a:t>w(</a:t>
            </a:r>
            <a:r>
              <a:rPr lang="ko-KR" altLang="en-US" dirty="0" smtClean="0"/>
              <a:t>읽기</a:t>
            </a:r>
            <a:r>
              <a:rPr lang="en-US" altLang="ko-KR" dirty="0" smtClean="0"/>
              <a:t>) </a:t>
            </a:r>
            <a:r>
              <a:rPr lang="ko-KR" altLang="en-US" dirty="0" smtClean="0"/>
              <a:t>권한을 없앰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820258"/>
            <a:ext cx="5286375" cy="1247775"/>
          </a:xfrm>
          <a:prstGeom prst="rect">
            <a:avLst/>
          </a:prstGeom>
        </p:spPr>
      </p:pic>
      <p:sp>
        <p:nvSpPr>
          <p:cNvPr id="7" name="내용 개체 틀 2"/>
          <p:cNvSpPr txBox="1">
            <a:spLocks/>
          </p:cNvSpPr>
          <p:nvPr/>
        </p:nvSpPr>
        <p:spPr>
          <a:xfrm>
            <a:off x="6711042" y="3176407"/>
            <a:ext cx="4865915" cy="139559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1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- </a:t>
            </a:r>
            <a:r>
              <a:rPr lang="en-US" altLang="ko-KR" dirty="0" err="1" smtClean="0"/>
              <a:t>chmod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g+rw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abc</a:t>
            </a:r>
            <a:endParaRPr lang="en-US" altLang="ko-KR" dirty="0" smtClean="0"/>
          </a:p>
          <a:p>
            <a:r>
              <a:rPr lang="en-US" altLang="ko-KR" dirty="0" smtClean="0"/>
              <a:t>: group </a:t>
            </a:r>
            <a:r>
              <a:rPr lang="ko-KR" altLang="en-US" dirty="0" smtClean="0"/>
              <a:t>모드 중에서 </a:t>
            </a:r>
            <a:r>
              <a:rPr lang="en-US" altLang="ko-KR" dirty="0" smtClean="0"/>
              <a:t>w(</a:t>
            </a:r>
            <a:r>
              <a:rPr lang="ko-KR" altLang="en-US" dirty="0" smtClean="0"/>
              <a:t>읽기</a:t>
            </a:r>
            <a:r>
              <a:rPr lang="en-US" altLang="ko-KR" dirty="0" smtClean="0"/>
              <a:t>) </a:t>
            </a:r>
            <a:r>
              <a:rPr lang="ko-KR" altLang="en-US" dirty="0" smtClean="0"/>
              <a:t>권한을 없앰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rcRect r="6105"/>
          <a:stretch/>
        </p:blipFill>
        <p:spPr>
          <a:xfrm>
            <a:off x="1097281" y="3176407"/>
            <a:ext cx="5303520" cy="140017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80" y="4684956"/>
            <a:ext cx="5343525" cy="1579657"/>
          </a:xfrm>
          <a:prstGeom prst="rect">
            <a:avLst/>
          </a:prstGeom>
        </p:spPr>
      </p:pic>
      <p:sp>
        <p:nvSpPr>
          <p:cNvPr id="10" name="내용 개체 틀 2"/>
          <p:cNvSpPr txBox="1">
            <a:spLocks/>
          </p:cNvSpPr>
          <p:nvPr/>
        </p:nvSpPr>
        <p:spPr>
          <a:xfrm>
            <a:off x="6711042" y="4680374"/>
            <a:ext cx="4865915" cy="139559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1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- </a:t>
            </a:r>
            <a:r>
              <a:rPr lang="en-US" altLang="ko-KR" dirty="0" err="1" smtClean="0"/>
              <a:t>chmod</a:t>
            </a:r>
            <a:r>
              <a:rPr lang="en-US" altLang="ko-KR" dirty="0"/>
              <a:t> </a:t>
            </a:r>
            <a:r>
              <a:rPr lang="en-US" altLang="ko-KR" dirty="0" err="1" smtClean="0"/>
              <a:t>a+x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abc</a:t>
            </a:r>
            <a:endParaRPr lang="en-US" altLang="ko-KR" dirty="0" smtClean="0"/>
          </a:p>
          <a:p>
            <a:r>
              <a:rPr lang="en-US" altLang="ko-KR" dirty="0" smtClean="0"/>
              <a:t>: </a:t>
            </a:r>
            <a:r>
              <a:rPr lang="ko-KR" altLang="en-US" dirty="0" smtClean="0"/>
              <a:t>파일에서 모두 실행 권한을 부여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5505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2-1)</a:t>
            </a:r>
            <a:r>
              <a:rPr lang="ko-KR" altLang="en-US" dirty="0" smtClean="0"/>
              <a:t>상대모드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711042" y="2001377"/>
            <a:ext cx="4865915" cy="1222299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n-US" altLang="ko-KR" dirty="0" smtClean="0"/>
              <a:t>- </a:t>
            </a:r>
            <a:r>
              <a:rPr lang="en-US" altLang="ko-KR" dirty="0" err="1" smtClean="0"/>
              <a:t>chmod</a:t>
            </a:r>
            <a:r>
              <a:rPr lang="en-US" altLang="ko-KR" dirty="0" smtClean="0"/>
              <a:t> o-</a:t>
            </a:r>
            <a:r>
              <a:rPr lang="en-US" altLang="ko-KR" dirty="0" err="1" smtClean="0"/>
              <a:t>rwx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abc</a:t>
            </a:r>
            <a:endParaRPr lang="en-US" altLang="ko-KR" dirty="0" smtClean="0"/>
          </a:p>
          <a:p>
            <a:r>
              <a:rPr lang="en-US" altLang="ko-KR" dirty="0" smtClean="0"/>
              <a:t>: </a:t>
            </a:r>
            <a:r>
              <a:rPr lang="ko-KR" altLang="en-US" dirty="0" smtClean="0"/>
              <a:t>파일은 다른 사람은 읽거나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쓰거나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실행하지도 못하도록 함</a:t>
            </a:r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001377"/>
            <a:ext cx="5303521" cy="1695450"/>
          </a:xfrm>
          <a:prstGeom prst="rect">
            <a:avLst/>
          </a:prstGeom>
        </p:spPr>
      </p:pic>
      <p:sp>
        <p:nvSpPr>
          <p:cNvPr id="12" name="내용 개체 틀 2"/>
          <p:cNvSpPr txBox="1">
            <a:spLocks/>
          </p:cNvSpPr>
          <p:nvPr/>
        </p:nvSpPr>
        <p:spPr>
          <a:xfrm>
            <a:off x="6711042" y="3696827"/>
            <a:ext cx="4865915" cy="12222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1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- ls -al</a:t>
            </a:r>
          </a:p>
          <a:p>
            <a:r>
              <a:rPr lang="en-US" altLang="ko-KR" dirty="0" smtClean="0"/>
              <a:t>: </a:t>
            </a:r>
            <a:r>
              <a:rPr lang="ko-KR" altLang="en-US" dirty="0" smtClean="0"/>
              <a:t>실행 후 </a:t>
            </a:r>
            <a:r>
              <a:rPr lang="en-US" altLang="ko-KR" dirty="0" smtClean="0"/>
              <a:t>ls -al</a:t>
            </a:r>
            <a:r>
              <a:rPr lang="ko-KR" altLang="en-US" dirty="0" smtClean="0"/>
              <a:t>로 권한설정 변경 확인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3858752"/>
            <a:ext cx="5303521" cy="2328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415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2-2)</a:t>
            </a:r>
            <a:r>
              <a:rPr lang="ko-KR" altLang="en-US" dirty="0" smtClean="0"/>
              <a:t>절대모드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711042" y="2001378"/>
            <a:ext cx="4865915" cy="1870232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altLang="ko-KR" b="1" dirty="0" smtClean="0"/>
              <a:t>-</a:t>
            </a:r>
            <a:r>
              <a:rPr kumimoji="1" lang="en-US" altLang="ko-KR" b="1" dirty="0">
                <a:solidFill>
                  <a:srgbClr val="000000"/>
                </a:solidFill>
                <a:latin typeface="돋움"/>
                <a:ea typeface="돋움"/>
              </a:rPr>
              <a:t> </a:t>
            </a:r>
            <a:r>
              <a:rPr kumimoji="1" lang="en-US" altLang="ko-KR" b="1" dirty="0" err="1">
                <a:solidFill>
                  <a:srgbClr val="000000"/>
                </a:solidFill>
                <a:latin typeface="돋움"/>
                <a:ea typeface="돋움"/>
              </a:rPr>
              <a:t>chmod</a:t>
            </a:r>
            <a:r>
              <a:rPr kumimoji="1" lang="en-US" altLang="ko-KR" b="1" dirty="0">
                <a:solidFill>
                  <a:srgbClr val="000000"/>
                </a:solidFill>
                <a:latin typeface="돋움"/>
                <a:ea typeface="돋움"/>
              </a:rPr>
              <a:t> 744 </a:t>
            </a:r>
            <a:r>
              <a:rPr kumimoji="1" lang="en-US" altLang="ko-KR" b="1" dirty="0" err="1" smtClean="0">
                <a:solidFill>
                  <a:srgbClr val="000000"/>
                </a:solidFill>
                <a:latin typeface="돋움"/>
                <a:ea typeface="돋움"/>
              </a:rPr>
              <a:t>abc</a:t>
            </a:r>
            <a:endParaRPr kumimoji="1" lang="en-US" altLang="ko-KR" b="1" dirty="0" smtClean="0">
              <a:solidFill>
                <a:srgbClr val="000000"/>
              </a:solidFill>
              <a:latin typeface="돋움"/>
              <a:ea typeface="돋움"/>
            </a:endParaRPr>
          </a:p>
          <a:p>
            <a:r>
              <a:rPr kumimoji="1" lang="en-US" altLang="ko-KR" dirty="0" smtClean="0">
                <a:solidFill>
                  <a:srgbClr val="000000"/>
                </a:solidFill>
                <a:latin typeface="돋움"/>
                <a:ea typeface="돋움"/>
              </a:rPr>
              <a:t>: </a:t>
            </a:r>
            <a:r>
              <a:rPr kumimoji="1" lang="ko-KR" altLang="en-US" dirty="0" smtClean="0">
                <a:solidFill>
                  <a:srgbClr val="000000"/>
                </a:solidFill>
                <a:latin typeface="돋움"/>
                <a:ea typeface="돋움"/>
              </a:rPr>
              <a:t>권한을 가운데에 있는 숫자를 이진수로 변경해 나타낸다</a:t>
            </a:r>
            <a:r>
              <a:rPr kumimoji="1" lang="en-US" altLang="ko-KR" dirty="0" smtClean="0">
                <a:solidFill>
                  <a:srgbClr val="000000"/>
                </a:solidFill>
                <a:latin typeface="돋움"/>
                <a:ea typeface="돋움"/>
              </a:rPr>
              <a:t>. 0</a:t>
            </a:r>
            <a:r>
              <a:rPr kumimoji="1" lang="ko-KR" altLang="en-US" dirty="0" smtClean="0">
                <a:solidFill>
                  <a:srgbClr val="000000"/>
                </a:solidFill>
                <a:latin typeface="돋움"/>
                <a:ea typeface="돋움"/>
              </a:rPr>
              <a:t>일 경우 </a:t>
            </a:r>
            <a:r>
              <a:rPr kumimoji="1" lang="en-US" altLang="ko-KR" dirty="0" smtClean="0">
                <a:solidFill>
                  <a:srgbClr val="000000"/>
                </a:solidFill>
                <a:latin typeface="돋움"/>
                <a:ea typeface="돋움"/>
              </a:rPr>
              <a:t>–</a:t>
            </a:r>
            <a:r>
              <a:rPr kumimoji="1" lang="ko-KR" altLang="en-US" dirty="0" smtClean="0">
                <a:solidFill>
                  <a:srgbClr val="000000"/>
                </a:solidFill>
                <a:latin typeface="돋움"/>
                <a:ea typeface="돋움"/>
              </a:rPr>
              <a:t>로</a:t>
            </a:r>
            <a:r>
              <a:rPr kumimoji="1" lang="en-US" altLang="ko-KR" dirty="0" smtClean="0">
                <a:solidFill>
                  <a:srgbClr val="000000"/>
                </a:solidFill>
                <a:latin typeface="돋움"/>
                <a:ea typeface="돋움"/>
              </a:rPr>
              <a:t> </a:t>
            </a:r>
            <a:r>
              <a:rPr kumimoji="1" lang="ko-KR" altLang="en-US" dirty="0" smtClean="0">
                <a:solidFill>
                  <a:srgbClr val="000000"/>
                </a:solidFill>
                <a:latin typeface="돋움"/>
                <a:ea typeface="돋움"/>
              </a:rPr>
              <a:t>표시</a:t>
            </a:r>
            <a:r>
              <a:rPr kumimoji="1" lang="en-US" altLang="ko-KR" dirty="0" smtClean="0">
                <a:solidFill>
                  <a:srgbClr val="000000"/>
                </a:solidFill>
                <a:latin typeface="돋움"/>
                <a:ea typeface="돋움"/>
              </a:rPr>
              <a:t>, 1</a:t>
            </a:r>
            <a:r>
              <a:rPr kumimoji="1" lang="ko-KR" altLang="en-US" dirty="0" smtClean="0">
                <a:solidFill>
                  <a:srgbClr val="000000"/>
                </a:solidFill>
                <a:latin typeface="돋움"/>
                <a:ea typeface="돋움"/>
              </a:rPr>
              <a:t>일 경우 각 자리의 문자로 나타낸다</a:t>
            </a:r>
            <a:r>
              <a:rPr kumimoji="1" lang="en-US" altLang="ko-KR" dirty="0" smtClean="0">
                <a:solidFill>
                  <a:srgbClr val="000000"/>
                </a:solidFill>
                <a:latin typeface="돋움"/>
                <a:ea typeface="돋움"/>
              </a:rPr>
              <a:t>.</a:t>
            </a:r>
          </a:p>
          <a:p>
            <a:r>
              <a:rPr lang="ko-KR" altLang="en-US" dirty="0" smtClean="0"/>
              <a:t>예</a:t>
            </a:r>
            <a:r>
              <a:rPr lang="en-US" altLang="ko-KR" dirty="0" smtClean="0"/>
              <a:t>) 744 -&gt; 111 100 100-&gt; -</a:t>
            </a:r>
            <a:r>
              <a:rPr lang="en-US" altLang="ko-KR" dirty="0" err="1" smtClean="0"/>
              <a:t>rwxr</a:t>
            </a:r>
            <a:r>
              <a:rPr lang="en-US" altLang="ko-KR" dirty="0" smtClean="0"/>
              <a:t>—r--</a:t>
            </a:r>
            <a:endParaRPr lang="ko-KR" altLang="en-US" dirty="0"/>
          </a:p>
        </p:txBody>
      </p:sp>
      <p:sp>
        <p:nvSpPr>
          <p:cNvPr id="12" name="내용 개체 틀 2"/>
          <p:cNvSpPr txBox="1">
            <a:spLocks/>
          </p:cNvSpPr>
          <p:nvPr/>
        </p:nvSpPr>
        <p:spPr>
          <a:xfrm>
            <a:off x="6711042" y="4014121"/>
            <a:ext cx="4865915" cy="8886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1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- </a:t>
            </a:r>
            <a:r>
              <a:rPr lang="en-US" altLang="ko-KR" dirty="0" err="1" smtClean="0"/>
              <a:t>chmod</a:t>
            </a:r>
            <a:r>
              <a:rPr lang="en-US" altLang="ko-KR" dirty="0" smtClean="0"/>
              <a:t> 553 </a:t>
            </a:r>
            <a:r>
              <a:rPr lang="en-US" altLang="ko-KR" dirty="0" err="1" smtClean="0"/>
              <a:t>abc</a:t>
            </a:r>
            <a:endParaRPr lang="en-US" altLang="ko-KR" dirty="0" smtClean="0"/>
          </a:p>
          <a:p>
            <a:r>
              <a:rPr lang="en-US" altLang="ko-KR" dirty="0" smtClean="0"/>
              <a:t>: 101 101 011 -&gt; -r-</a:t>
            </a:r>
            <a:r>
              <a:rPr lang="en-US" altLang="ko-KR" dirty="0" err="1" smtClean="0"/>
              <a:t>xr</a:t>
            </a:r>
            <a:r>
              <a:rPr lang="en-US" altLang="ko-KR" dirty="0" smtClean="0"/>
              <a:t>-x-</a:t>
            </a:r>
            <a:r>
              <a:rPr lang="en-US" altLang="ko-KR" dirty="0" err="1" smtClean="0"/>
              <a:t>wx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991852"/>
            <a:ext cx="5438775" cy="17049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4014120"/>
            <a:ext cx="5438775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473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2-2)</a:t>
            </a:r>
            <a:r>
              <a:rPr lang="ko-KR" altLang="en-US" dirty="0" smtClean="0"/>
              <a:t>절대모드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177969" y="2487762"/>
            <a:ext cx="4865915" cy="1870232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altLang="ko-KR" dirty="0" smtClean="0"/>
              <a:t>-</a:t>
            </a:r>
            <a:r>
              <a:rPr kumimoji="1" lang="en-US" altLang="ko-KR" dirty="0">
                <a:solidFill>
                  <a:srgbClr val="000000"/>
                </a:solidFill>
                <a:latin typeface="돋움"/>
                <a:ea typeface="돋움"/>
              </a:rPr>
              <a:t> </a:t>
            </a:r>
            <a:r>
              <a:rPr kumimoji="1" lang="en-US" altLang="ko-KR" dirty="0" err="1">
                <a:solidFill>
                  <a:srgbClr val="000000"/>
                </a:solidFill>
                <a:latin typeface="돋움"/>
                <a:ea typeface="돋움"/>
              </a:rPr>
              <a:t>chmod</a:t>
            </a:r>
            <a:r>
              <a:rPr kumimoji="1" lang="en-US" altLang="ko-KR" dirty="0">
                <a:solidFill>
                  <a:srgbClr val="000000"/>
                </a:solidFill>
                <a:latin typeface="돋움"/>
                <a:ea typeface="돋움"/>
              </a:rPr>
              <a:t> </a:t>
            </a:r>
            <a:r>
              <a:rPr kumimoji="1" lang="en-US" altLang="ko-KR" dirty="0" err="1" smtClean="0">
                <a:solidFill>
                  <a:srgbClr val="000000"/>
                </a:solidFill>
                <a:latin typeface="돋움"/>
                <a:ea typeface="돋움"/>
              </a:rPr>
              <a:t>a+x</a:t>
            </a:r>
            <a:r>
              <a:rPr kumimoji="1" lang="en-US" altLang="ko-KR" dirty="0" smtClean="0">
                <a:solidFill>
                  <a:srgbClr val="000000"/>
                </a:solidFill>
                <a:latin typeface="돋움"/>
                <a:ea typeface="돋움"/>
              </a:rPr>
              <a:t> </a:t>
            </a:r>
            <a:r>
              <a:rPr kumimoji="1" lang="en-US" altLang="ko-KR" dirty="0" err="1" smtClean="0">
                <a:solidFill>
                  <a:srgbClr val="000000"/>
                </a:solidFill>
                <a:latin typeface="돋움"/>
                <a:ea typeface="돋움"/>
              </a:rPr>
              <a:t>abc</a:t>
            </a:r>
            <a:r>
              <a:rPr kumimoji="1" lang="ko-KR" altLang="en-US" dirty="0" smtClean="0">
                <a:solidFill>
                  <a:srgbClr val="000000"/>
                </a:solidFill>
                <a:latin typeface="돋움"/>
                <a:ea typeface="돋움"/>
              </a:rPr>
              <a:t>를 절대모드로 변경하려면</a:t>
            </a:r>
            <a:r>
              <a:rPr kumimoji="1" lang="en-US" altLang="ko-KR" dirty="0" smtClean="0">
                <a:solidFill>
                  <a:srgbClr val="000000"/>
                </a:solidFill>
                <a:latin typeface="돋움"/>
                <a:ea typeface="돋움"/>
              </a:rPr>
              <a:t>?</a:t>
            </a:r>
          </a:p>
          <a:p>
            <a:r>
              <a:rPr kumimoji="1" lang="en-US" altLang="ko-KR" dirty="0" smtClean="0">
                <a:solidFill>
                  <a:srgbClr val="000000"/>
                </a:solidFill>
                <a:latin typeface="돋움"/>
                <a:ea typeface="돋움"/>
              </a:rPr>
              <a:t>: </a:t>
            </a:r>
            <a:r>
              <a:rPr kumimoji="1" lang="en-US" altLang="ko-KR" dirty="0" err="1" smtClean="0">
                <a:solidFill>
                  <a:srgbClr val="000000"/>
                </a:solidFill>
                <a:latin typeface="돋움"/>
                <a:ea typeface="돋움"/>
              </a:rPr>
              <a:t>chmod</a:t>
            </a:r>
            <a:r>
              <a:rPr kumimoji="1" lang="en-US" altLang="ko-KR" dirty="0" smtClean="0">
                <a:solidFill>
                  <a:srgbClr val="000000"/>
                </a:solidFill>
                <a:latin typeface="돋움"/>
                <a:ea typeface="돋움"/>
              </a:rPr>
              <a:t> 111 </a:t>
            </a:r>
            <a:r>
              <a:rPr kumimoji="1" lang="en-US" altLang="ko-KR" dirty="0" err="1" smtClean="0">
                <a:solidFill>
                  <a:srgbClr val="000000"/>
                </a:solidFill>
                <a:latin typeface="돋움"/>
                <a:ea typeface="돋움"/>
              </a:rPr>
              <a:t>abc</a:t>
            </a:r>
            <a:endParaRPr kumimoji="1" lang="en-US" altLang="ko-KR" dirty="0" smtClean="0">
              <a:solidFill>
                <a:srgbClr val="000000"/>
              </a:solidFill>
              <a:latin typeface="돋움"/>
              <a:ea typeface="돋움"/>
            </a:endParaRPr>
          </a:p>
          <a:p>
            <a:r>
              <a:rPr kumimoji="1" lang="ko-KR" altLang="en-US" dirty="0" err="1" smtClean="0">
                <a:solidFill>
                  <a:srgbClr val="000000"/>
                </a:solidFill>
                <a:latin typeface="돋움"/>
                <a:ea typeface="돋움"/>
              </a:rPr>
              <a:t>두개의</a:t>
            </a:r>
            <a:r>
              <a:rPr kumimoji="1" lang="ko-KR" altLang="en-US" dirty="0" smtClean="0">
                <a:solidFill>
                  <a:srgbClr val="000000"/>
                </a:solidFill>
                <a:latin typeface="돋움"/>
                <a:ea typeface="돋움"/>
              </a:rPr>
              <a:t> 결과값이 같음</a:t>
            </a:r>
            <a:endParaRPr kumimoji="1" lang="en-US" altLang="ko-KR" dirty="0" smtClean="0">
              <a:solidFill>
                <a:srgbClr val="000000"/>
              </a:solidFill>
              <a:latin typeface="돋움"/>
              <a:ea typeface="돋움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632" y="1984543"/>
            <a:ext cx="6153150" cy="3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753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2-2)</a:t>
            </a:r>
            <a:r>
              <a:rPr lang="ko-KR" altLang="en-US" dirty="0" smtClean="0"/>
              <a:t>절대모드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177969" y="2487762"/>
            <a:ext cx="4865915" cy="1870232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altLang="ko-KR" dirty="0" smtClean="0"/>
              <a:t>-</a:t>
            </a:r>
            <a:r>
              <a:rPr kumimoji="1" lang="en-US" altLang="ko-KR" dirty="0">
                <a:solidFill>
                  <a:srgbClr val="000000"/>
                </a:solidFill>
                <a:latin typeface="돋움"/>
                <a:ea typeface="돋움"/>
              </a:rPr>
              <a:t> </a:t>
            </a:r>
            <a:r>
              <a:rPr kumimoji="1" lang="en-US" altLang="ko-KR" dirty="0" err="1">
                <a:solidFill>
                  <a:srgbClr val="000000"/>
                </a:solidFill>
                <a:latin typeface="돋움"/>
                <a:ea typeface="돋움"/>
              </a:rPr>
              <a:t>chmod</a:t>
            </a:r>
            <a:r>
              <a:rPr kumimoji="1" lang="en-US" altLang="ko-KR" dirty="0">
                <a:solidFill>
                  <a:srgbClr val="000000"/>
                </a:solidFill>
                <a:latin typeface="돋움"/>
                <a:ea typeface="돋움"/>
              </a:rPr>
              <a:t> </a:t>
            </a:r>
            <a:r>
              <a:rPr kumimoji="1" lang="en-US" altLang="ko-KR" dirty="0" smtClean="0">
                <a:solidFill>
                  <a:srgbClr val="000000"/>
                </a:solidFill>
                <a:latin typeface="돋움"/>
                <a:ea typeface="돋움"/>
              </a:rPr>
              <a:t>o-</a:t>
            </a:r>
            <a:r>
              <a:rPr kumimoji="1" lang="en-US" altLang="ko-KR" dirty="0" err="1" smtClean="0">
                <a:solidFill>
                  <a:srgbClr val="000000"/>
                </a:solidFill>
                <a:latin typeface="돋움"/>
                <a:ea typeface="돋움"/>
              </a:rPr>
              <a:t>rwx</a:t>
            </a:r>
            <a:r>
              <a:rPr kumimoji="1" lang="en-US" altLang="ko-KR" dirty="0" smtClean="0">
                <a:solidFill>
                  <a:srgbClr val="000000"/>
                </a:solidFill>
                <a:latin typeface="돋움"/>
                <a:ea typeface="돋움"/>
              </a:rPr>
              <a:t> </a:t>
            </a:r>
            <a:r>
              <a:rPr kumimoji="1" lang="en-US" altLang="ko-KR" dirty="0" err="1" smtClean="0">
                <a:solidFill>
                  <a:srgbClr val="000000"/>
                </a:solidFill>
                <a:latin typeface="돋움"/>
                <a:ea typeface="돋움"/>
              </a:rPr>
              <a:t>abc</a:t>
            </a:r>
            <a:r>
              <a:rPr kumimoji="1" lang="ko-KR" altLang="en-US" dirty="0" smtClean="0">
                <a:solidFill>
                  <a:srgbClr val="000000"/>
                </a:solidFill>
                <a:latin typeface="돋움"/>
                <a:ea typeface="돋움"/>
              </a:rPr>
              <a:t>를 절대모드로 변경하려면</a:t>
            </a:r>
            <a:r>
              <a:rPr kumimoji="1" lang="en-US" altLang="ko-KR" dirty="0" smtClean="0">
                <a:solidFill>
                  <a:srgbClr val="000000"/>
                </a:solidFill>
                <a:latin typeface="돋움"/>
                <a:ea typeface="돋움"/>
              </a:rPr>
              <a:t>?</a:t>
            </a:r>
          </a:p>
          <a:p>
            <a:r>
              <a:rPr kumimoji="1" lang="en-US" altLang="ko-KR" dirty="0" smtClean="0">
                <a:solidFill>
                  <a:srgbClr val="000000"/>
                </a:solidFill>
                <a:latin typeface="돋움"/>
                <a:ea typeface="돋움"/>
              </a:rPr>
              <a:t>: </a:t>
            </a:r>
            <a:r>
              <a:rPr kumimoji="1" lang="en-US" altLang="ko-KR" dirty="0" err="1" smtClean="0">
                <a:solidFill>
                  <a:srgbClr val="000000"/>
                </a:solidFill>
                <a:latin typeface="돋움"/>
                <a:ea typeface="돋움"/>
              </a:rPr>
              <a:t>chmod</a:t>
            </a:r>
            <a:r>
              <a:rPr kumimoji="1" lang="en-US" altLang="ko-KR" dirty="0" smtClean="0">
                <a:solidFill>
                  <a:srgbClr val="000000"/>
                </a:solidFill>
                <a:latin typeface="돋움"/>
                <a:ea typeface="돋움"/>
              </a:rPr>
              <a:t> 770 </a:t>
            </a:r>
            <a:r>
              <a:rPr kumimoji="1" lang="en-US" altLang="ko-KR" dirty="0" err="1" smtClean="0">
                <a:solidFill>
                  <a:srgbClr val="000000"/>
                </a:solidFill>
                <a:latin typeface="돋움"/>
                <a:ea typeface="돋움"/>
              </a:rPr>
              <a:t>abc</a:t>
            </a:r>
            <a:endParaRPr kumimoji="1" lang="en-US" altLang="ko-KR" dirty="0" smtClean="0">
              <a:solidFill>
                <a:srgbClr val="000000"/>
              </a:solidFill>
              <a:latin typeface="돋움"/>
              <a:ea typeface="돋움"/>
            </a:endParaRPr>
          </a:p>
          <a:p>
            <a:r>
              <a:rPr kumimoji="1" lang="ko-KR" altLang="en-US" dirty="0" err="1" smtClean="0">
                <a:solidFill>
                  <a:srgbClr val="000000"/>
                </a:solidFill>
                <a:latin typeface="돋움"/>
                <a:ea typeface="돋움"/>
              </a:rPr>
              <a:t>두개의</a:t>
            </a:r>
            <a:r>
              <a:rPr kumimoji="1" lang="ko-KR" altLang="en-US" dirty="0" smtClean="0">
                <a:solidFill>
                  <a:srgbClr val="000000"/>
                </a:solidFill>
                <a:latin typeface="돋움"/>
                <a:ea typeface="돋움"/>
              </a:rPr>
              <a:t> 결과값이 같음</a:t>
            </a:r>
            <a:endParaRPr kumimoji="1" lang="en-US" altLang="ko-KR" dirty="0" smtClean="0">
              <a:solidFill>
                <a:srgbClr val="000000"/>
              </a:solidFill>
              <a:latin typeface="돋움"/>
              <a:ea typeface="돋움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028217"/>
            <a:ext cx="5514975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34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-3) Hard Link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rcRect t="1074" r="630"/>
          <a:stretch/>
        </p:blipFill>
        <p:spPr>
          <a:xfrm>
            <a:off x="1219366" y="1845734"/>
            <a:ext cx="6246909" cy="3468649"/>
          </a:xfrm>
          <a:prstGeom prst="rect">
            <a:avLst/>
          </a:prstGeom>
        </p:spPr>
      </p:pic>
      <p:sp>
        <p:nvSpPr>
          <p:cNvPr id="8" name="내용 개체 틀 7"/>
          <p:cNvSpPr>
            <a:spLocks noGrp="1"/>
          </p:cNvSpPr>
          <p:nvPr>
            <p:ph idx="1"/>
          </p:nvPr>
        </p:nvSpPr>
        <p:spPr>
          <a:xfrm>
            <a:off x="7696862" y="1845734"/>
            <a:ext cx="3458817" cy="3269474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n-US" altLang="ko-KR" dirty="0" smtClean="0"/>
              <a:t>1. touch </a:t>
            </a:r>
            <a:r>
              <a:rPr lang="en-US" altLang="ko-KR" dirty="0" err="1" smtClean="0"/>
              <a:t>abc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abc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 생성</a:t>
            </a:r>
            <a:endParaRPr lang="en-US" altLang="ko-KR" dirty="0" smtClean="0"/>
          </a:p>
          <a:p>
            <a:r>
              <a:rPr lang="en-US" altLang="ko-KR" dirty="0" smtClean="0"/>
              <a:t>2. ln</a:t>
            </a:r>
            <a:r>
              <a:rPr lang="ko-KR" altLang="en-US" dirty="0"/>
              <a:t> </a:t>
            </a:r>
            <a:r>
              <a:rPr lang="en-US" altLang="ko-KR" dirty="0" err="1" smtClean="0"/>
              <a:t>abc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l_abc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abc</a:t>
            </a:r>
            <a:r>
              <a:rPr lang="ko-KR" altLang="en-US" dirty="0" smtClean="0"/>
              <a:t>라는 파일을 </a:t>
            </a:r>
            <a:r>
              <a:rPr lang="en-US" altLang="ko-KR" dirty="0"/>
              <a:t> </a:t>
            </a:r>
            <a:r>
              <a:rPr lang="en-US" altLang="ko-KR" dirty="0" smtClean="0"/>
              <a:t> 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</a:t>
            </a:r>
            <a:r>
              <a:rPr lang="en-US" altLang="ko-KR" dirty="0" err="1" smtClean="0"/>
              <a:t>l_abc</a:t>
            </a:r>
            <a:r>
              <a:rPr lang="ko-KR" altLang="en-US" dirty="0" smtClean="0"/>
              <a:t>라는 하드 링크 파일로 </a:t>
            </a:r>
            <a:endParaRPr lang="en-US" altLang="ko-KR" dirty="0" smtClean="0"/>
          </a:p>
          <a:p>
            <a:r>
              <a:rPr lang="en-US" altLang="ko-KR" dirty="0" smtClean="0"/>
              <a:t>     </a:t>
            </a:r>
            <a:r>
              <a:rPr lang="ko-KR" altLang="en-US" dirty="0" smtClean="0"/>
              <a:t>연결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abc</a:t>
            </a:r>
            <a:r>
              <a:rPr lang="ko-KR" altLang="en-US" dirty="0" smtClean="0"/>
              <a:t>는 새로 생성됨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3. ls –al *</a:t>
            </a:r>
            <a:r>
              <a:rPr lang="ko-KR" altLang="en-US" dirty="0" smtClean="0"/>
              <a:t>으로 두 파일 확인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675038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2-3)Hard Link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650178" y="2025631"/>
            <a:ext cx="3505502" cy="1042321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n-US" altLang="ko-KR" dirty="0"/>
              <a:t>4. stat </a:t>
            </a:r>
            <a:r>
              <a:rPr lang="en-US" altLang="ko-KR" dirty="0" err="1"/>
              <a:t>abc</a:t>
            </a:r>
            <a:r>
              <a:rPr lang="en-US" altLang="ko-KR" dirty="0" smtClean="0"/>
              <a:t>, stat </a:t>
            </a:r>
            <a:r>
              <a:rPr lang="en-US" altLang="ko-KR" dirty="0" err="1" smtClean="0"/>
              <a:t>l_abc</a:t>
            </a:r>
            <a:r>
              <a:rPr lang="ko-KR" altLang="en-US" dirty="0" smtClean="0"/>
              <a:t>로 상태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</a:t>
            </a:r>
            <a:r>
              <a:rPr lang="ko-KR" altLang="en-US" dirty="0" smtClean="0"/>
              <a:t>확인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053964"/>
            <a:ext cx="628650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40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1-1)</a:t>
            </a:r>
            <a:r>
              <a:rPr lang="ko-KR" altLang="en-US" dirty="0" smtClean="0"/>
              <a:t>사용자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그룹 관리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3968"/>
          <a:stretch/>
        </p:blipFill>
        <p:spPr>
          <a:xfrm>
            <a:off x="1427063" y="2206671"/>
            <a:ext cx="5918117" cy="26193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785125" y="2510621"/>
            <a:ext cx="3190673" cy="175432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-/</a:t>
            </a:r>
            <a:r>
              <a:rPr lang="en-US" altLang="ko-KR" dirty="0" err="1" smtClean="0"/>
              <a:t>etc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passwd</a:t>
            </a:r>
            <a:r>
              <a:rPr lang="en-US" altLang="ko-KR" dirty="0" smtClean="0"/>
              <a:t>: </a:t>
            </a:r>
            <a:endParaRPr lang="en-US" altLang="ko-KR" dirty="0" smtClean="0"/>
          </a:p>
          <a:p>
            <a:r>
              <a:rPr lang="ko-KR" altLang="en-US" dirty="0" smtClean="0"/>
              <a:t>사용자의 </a:t>
            </a:r>
            <a:r>
              <a:rPr lang="ko-KR" altLang="en-US" dirty="0" smtClean="0"/>
              <a:t>정보로 </a:t>
            </a:r>
            <a:r>
              <a:rPr lang="en-US" altLang="ko-KR" dirty="0" smtClean="0"/>
              <a:t>user, password, </a:t>
            </a:r>
            <a:r>
              <a:rPr lang="en-US" altLang="ko-KR" dirty="0" err="1" smtClean="0"/>
              <a:t>uid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pid</a:t>
            </a:r>
            <a:r>
              <a:rPr lang="en-US" altLang="ko-KR" dirty="0" smtClean="0"/>
              <a:t> </a:t>
            </a:r>
            <a:r>
              <a:rPr lang="ko-KR" altLang="en-US" dirty="0" smtClean="0"/>
              <a:t>정보가 기록되며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해당 파일의 수정</a:t>
            </a:r>
            <a:r>
              <a:rPr lang="en-US" altLang="ko-KR" dirty="0"/>
              <a:t> </a:t>
            </a:r>
            <a:r>
              <a:rPr lang="ko-KR" altLang="en-US" dirty="0" smtClean="0"/>
              <a:t>삭제 등으로 사용자 관련 설정 변경도 가능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6413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2-4) Symbolic Link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928747"/>
            <a:ext cx="6047799" cy="3833628"/>
          </a:xfrm>
          <a:prstGeom prst="rect">
            <a:avLst/>
          </a:prstGeom>
        </p:spPr>
      </p:pic>
      <p:sp>
        <p:nvSpPr>
          <p:cNvPr id="5" name="내용 개체 틀 7"/>
          <p:cNvSpPr txBox="1">
            <a:spLocks/>
          </p:cNvSpPr>
          <p:nvPr/>
        </p:nvSpPr>
        <p:spPr>
          <a:xfrm>
            <a:off x="7696863" y="1928747"/>
            <a:ext cx="3458817" cy="326947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1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1. touch </a:t>
            </a:r>
            <a:r>
              <a:rPr lang="en-US" altLang="ko-KR" dirty="0" err="1" smtClean="0"/>
              <a:t>efg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efg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 생성</a:t>
            </a:r>
            <a:endParaRPr lang="en-US" altLang="ko-KR" dirty="0" smtClean="0"/>
          </a:p>
          <a:p>
            <a:r>
              <a:rPr lang="en-US" altLang="ko-KR" dirty="0" smtClean="0"/>
              <a:t>2. ln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–s </a:t>
            </a:r>
            <a:r>
              <a:rPr lang="en-US" altLang="ko-KR" dirty="0" err="1" smtClean="0"/>
              <a:t>efg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s_efg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efg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파일과 </a:t>
            </a:r>
            <a:r>
              <a:rPr lang="en-US" altLang="ko-KR" dirty="0" err="1" smtClean="0"/>
              <a:t>L_efg</a:t>
            </a:r>
            <a:r>
              <a:rPr lang="en-US" altLang="ko-KR" dirty="0" smtClean="0"/>
              <a:t> </a:t>
            </a:r>
            <a:r>
              <a:rPr lang="ko-KR" altLang="en-US" dirty="0" smtClean="0"/>
              <a:t>을 </a:t>
            </a:r>
            <a:r>
              <a:rPr lang="ko-KR" altLang="en-US" dirty="0" err="1" smtClean="0"/>
              <a:t>심볼릭</a:t>
            </a:r>
            <a:r>
              <a:rPr lang="ko-KR" altLang="en-US" dirty="0" smtClean="0"/>
              <a:t> 링크함</a:t>
            </a:r>
            <a:endParaRPr lang="en-US" altLang="ko-KR" dirty="0" smtClean="0"/>
          </a:p>
          <a:p>
            <a:r>
              <a:rPr lang="en-US" altLang="ko-KR" dirty="0" smtClean="0"/>
              <a:t>3. ls –al *</a:t>
            </a:r>
            <a:r>
              <a:rPr lang="ko-KR" altLang="en-US" dirty="0" smtClean="0"/>
              <a:t>으로 두 파일 확인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328060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2-4)Symbolic Link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650178" y="2025631"/>
            <a:ext cx="3505502" cy="1042321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n-US" altLang="ko-KR" dirty="0"/>
              <a:t>4. stat </a:t>
            </a:r>
            <a:r>
              <a:rPr lang="en-US" altLang="ko-KR" dirty="0" err="1" smtClean="0"/>
              <a:t>efg</a:t>
            </a:r>
            <a:r>
              <a:rPr lang="en-US" altLang="ko-KR" dirty="0" smtClean="0"/>
              <a:t>, stat </a:t>
            </a:r>
            <a:r>
              <a:rPr lang="en-US" altLang="ko-KR" dirty="0" err="1" smtClean="0"/>
              <a:t>l_efg</a:t>
            </a:r>
            <a:r>
              <a:rPr lang="ko-KR" altLang="en-US" dirty="0" smtClean="0"/>
              <a:t>로 상태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</a:t>
            </a:r>
            <a:r>
              <a:rPr lang="ko-KR" altLang="en-US" dirty="0" smtClean="0"/>
              <a:t>확인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025631"/>
            <a:ext cx="6257925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752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</a:t>
            </a:r>
            <a:r>
              <a:rPr lang="ko-KR" altLang="en-US" dirty="0" smtClean="0"/>
              <a:t>강 노트정리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462311" y="2308073"/>
            <a:ext cx="4468570" cy="3537010"/>
          </a:xfrm>
        </p:spPr>
      </p:pic>
      <p:sp>
        <p:nvSpPr>
          <p:cNvPr id="3" name="칠각형 2"/>
          <p:cNvSpPr/>
          <p:nvPr/>
        </p:nvSpPr>
        <p:spPr>
          <a:xfrm>
            <a:off x="3703238" y="1737360"/>
            <a:ext cx="449705" cy="434715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41652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</a:t>
            </a:r>
            <a:r>
              <a:rPr lang="ko-KR" altLang="en-US" dirty="0" smtClean="0"/>
              <a:t>강 노트정리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333" t="-3789" r="13333" b="3789"/>
          <a:stretch/>
        </p:blipFill>
        <p:spPr>
          <a:xfrm rot="5400000">
            <a:off x="3660647" y="1078404"/>
            <a:ext cx="4931666" cy="5143500"/>
          </a:xfrm>
          <a:prstGeom prst="rect">
            <a:avLst/>
          </a:prstGeom>
        </p:spPr>
      </p:pic>
      <p:sp>
        <p:nvSpPr>
          <p:cNvPr id="4" name="칠각형 3"/>
          <p:cNvSpPr/>
          <p:nvPr/>
        </p:nvSpPr>
        <p:spPr>
          <a:xfrm>
            <a:off x="3329877" y="1737360"/>
            <a:ext cx="449705" cy="434715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6209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1-1) </a:t>
            </a:r>
            <a:r>
              <a:rPr lang="ko-KR" altLang="en-US" dirty="0" smtClean="0"/>
              <a:t>사용자 생성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삭제를 통한 </a:t>
            </a:r>
            <a:r>
              <a:rPr lang="en-US" altLang="ko-KR" dirty="0" err="1" smtClean="0"/>
              <a:t>paswd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 변경 확인</a:t>
            </a:r>
            <a:endParaRPr lang="ko-KR" altLang="en-US" dirty="0"/>
          </a:p>
        </p:txBody>
      </p:sp>
      <p:pic>
        <p:nvPicPr>
          <p:cNvPr id="8" name="내용 개체 틀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4415940"/>
            <a:ext cx="6656898" cy="223855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1866112"/>
            <a:ext cx="6655967" cy="2421076"/>
          </a:xfrm>
          <a:prstGeom prst="rect">
            <a:avLst/>
          </a:prstGeom>
        </p:spPr>
      </p:pic>
      <p:sp>
        <p:nvSpPr>
          <p:cNvPr id="9" name="내용 개체 틀 2"/>
          <p:cNvSpPr txBox="1">
            <a:spLocks/>
          </p:cNvSpPr>
          <p:nvPr/>
        </p:nvSpPr>
        <p:spPr>
          <a:xfrm>
            <a:off x="8084893" y="1866112"/>
            <a:ext cx="3505502" cy="10423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1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사용자 생성 전 </a:t>
            </a:r>
            <a:r>
              <a:rPr lang="en-US" altLang="ko-KR" dirty="0" err="1" smtClean="0"/>
              <a:t>passwd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</a:t>
            </a:r>
            <a:endParaRPr lang="ko-KR" altLang="en-US" dirty="0"/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8084893" y="4415940"/>
            <a:ext cx="3505502" cy="10423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1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사용자 생성 후 </a:t>
            </a:r>
            <a:r>
              <a:rPr lang="en-US" altLang="ko-KR" dirty="0" err="1" smtClean="0"/>
              <a:t>passwd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097280" y="6295869"/>
            <a:ext cx="641579" cy="17988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097279" y="2041929"/>
            <a:ext cx="641579" cy="17988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/>
          <p:cNvCxnSpPr/>
          <p:nvPr/>
        </p:nvCxnSpPr>
        <p:spPr>
          <a:xfrm flipH="1">
            <a:off x="4290351" y="4161108"/>
            <a:ext cx="1" cy="41972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8955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1-1) </a:t>
            </a:r>
            <a:r>
              <a:rPr lang="ko-KR" altLang="en-US" dirty="0"/>
              <a:t>해당 </a:t>
            </a:r>
            <a:r>
              <a:rPr lang="en-US" altLang="ko-KR" dirty="0"/>
              <a:t>id</a:t>
            </a:r>
            <a:r>
              <a:rPr lang="ko-KR" altLang="en-US" dirty="0"/>
              <a:t>로 로그인 한 후 해당 </a:t>
            </a:r>
            <a:r>
              <a:rPr lang="en-US" altLang="ko-KR" dirty="0"/>
              <a:t>id</a:t>
            </a:r>
            <a:r>
              <a:rPr lang="ko-KR" altLang="en-US" dirty="0"/>
              <a:t>가 속하는 그룹과 홈 </a:t>
            </a:r>
            <a:r>
              <a:rPr lang="ko-KR" altLang="en-US" dirty="0" err="1"/>
              <a:t>디렉토리</a:t>
            </a:r>
            <a:r>
              <a:rPr lang="ko-KR" altLang="en-US" dirty="0"/>
              <a:t> 등을 확인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588" r="5639"/>
          <a:stretch/>
        </p:blipFill>
        <p:spPr>
          <a:xfrm>
            <a:off x="944380" y="2294928"/>
            <a:ext cx="9578715" cy="92828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807" y="3780777"/>
            <a:ext cx="9686659" cy="795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654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97279" y="286603"/>
            <a:ext cx="9841015" cy="1450757"/>
          </a:xfrm>
        </p:spPr>
        <p:txBody>
          <a:bodyPr/>
          <a:lstStyle/>
          <a:p>
            <a:r>
              <a:rPr lang="en-US" altLang="ko-KR" dirty="0" smtClean="0"/>
              <a:t>1-1) </a:t>
            </a:r>
            <a:r>
              <a:rPr lang="ko-KR" altLang="en-US" dirty="0" smtClean="0"/>
              <a:t>그룹조회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그룹생성</a:t>
            </a:r>
            <a:r>
              <a:rPr lang="en-US" altLang="ko-KR" dirty="0" smtClean="0"/>
              <a:t>,</a:t>
            </a:r>
            <a:r>
              <a:rPr lang="ko-KR" altLang="en-US" dirty="0"/>
              <a:t> </a:t>
            </a:r>
            <a:r>
              <a:rPr lang="ko-KR" altLang="en-US" dirty="0" smtClean="0"/>
              <a:t>그룹변경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그룹삭제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97279" y="1737360"/>
            <a:ext cx="10058400" cy="402336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n-US" altLang="ko-KR" dirty="0" smtClean="0"/>
              <a:t>1 </a:t>
            </a:r>
          </a:p>
          <a:p>
            <a:endParaRPr lang="en-US" altLang="ko-KR" dirty="0"/>
          </a:p>
          <a:p>
            <a:r>
              <a:rPr lang="en-US" altLang="ko-KR" dirty="0" smtClean="0"/>
              <a:t>      </a:t>
            </a:r>
            <a:r>
              <a:rPr lang="ko-KR" altLang="en-US" dirty="0" smtClean="0"/>
              <a:t>그룹조회</a:t>
            </a:r>
            <a:endParaRPr lang="en-US" altLang="ko-KR" dirty="0" smtClean="0"/>
          </a:p>
          <a:p>
            <a:r>
              <a:rPr lang="en-US" altLang="ko-KR" dirty="0" smtClean="0"/>
              <a:t>2</a:t>
            </a:r>
          </a:p>
          <a:p>
            <a:pPr marL="201168" lvl="1" indent="0">
              <a:buNone/>
            </a:pPr>
            <a:endParaRPr lang="en-US" altLang="ko-KR" dirty="0"/>
          </a:p>
          <a:p>
            <a:pPr marL="201168" lvl="1" indent="0">
              <a:buNone/>
            </a:pPr>
            <a:r>
              <a:rPr lang="en-US" altLang="ko-KR" dirty="0" smtClean="0"/>
              <a:t>     </a:t>
            </a:r>
            <a:r>
              <a:rPr lang="ko-KR" altLang="en-US" dirty="0" smtClean="0"/>
              <a:t>그룹생성</a:t>
            </a:r>
            <a:r>
              <a:rPr lang="en-US" altLang="ko-KR" dirty="0" smtClean="0"/>
              <a:t> </a:t>
            </a:r>
          </a:p>
          <a:p>
            <a:pPr marL="201168" lvl="1" indent="0">
              <a:buNone/>
            </a:pPr>
            <a:endParaRPr lang="en-US" altLang="ko-KR" dirty="0"/>
          </a:p>
          <a:p>
            <a:pPr marL="201168" lvl="1" indent="0">
              <a:buNone/>
            </a:pPr>
            <a:endParaRPr lang="en-US" altLang="ko-KR" dirty="0" smtClean="0"/>
          </a:p>
          <a:p>
            <a:pPr marL="201168" lvl="1" indent="0">
              <a:buNone/>
            </a:pPr>
            <a:endParaRPr lang="en-US" altLang="ko-KR" dirty="0" smtClean="0"/>
          </a:p>
          <a:p>
            <a:pPr marL="201168" lvl="1" indent="0">
              <a:buNone/>
            </a:pPr>
            <a:endParaRPr lang="en-US" altLang="ko-KR" dirty="0" smtClean="0"/>
          </a:p>
          <a:p>
            <a:pPr marL="201168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smtClean="0"/>
              <a:t>생성 후 조회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347" y="1845734"/>
            <a:ext cx="6388932" cy="72785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1347" y="4334970"/>
            <a:ext cx="6388932" cy="83561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1347" y="3313078"/>
            <a:ext cx="6401845" cy="36177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511347" y="4870777"/>
            <a:ext cx="2296155" cy="2548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4815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97279" y="286603"/>
            <a:ext cx="9841015" cy="1450757"/>
          </a:xfrm>
        </p:spPr>
        <p:txBody>
          <a:bodyPr/>
          <a:lstStyle/>
          <a:p>
            <a:r>
              <a:rPr lang="en-US" altLang="ko-KR" dirty="0" smtClean="0"/>
              <a:t>1-1) </a:t>
            </a:r>
            <a:r>
              <a:rPr lang="ko-KR" altLang="en-US" dirty="0" smtClean="0"/>
              <a:t>그룹조회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그룹생성</a:t>
            </a:r>
            <a:r>
              <a:rPr lang="en-US" altLang="ko-KR" dirty="0" smtClean="0"/>
              <a:t>,</a:t>
            </a:r>
            <a:r>
              <a:rPr lang="ko-KR" altLang="en-US" dirty="0"/>
              <a:t> </a:t>
            </a:r>
            <a:r>
              <a:rPr lang="ko-KR" altLang="en-US" dirty="0" smtClean="0"/>
              <a:t>그룹변경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그룹삭제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97279" y="1824165"/>
            <a:ext cx="10058400" cy="4390943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n-US" altLang="ko-KR" dirty="0"/>
              <a:t>3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      </a:t>
            </a:r>
            <a:r>
              <a:rPr lang="ko-KR" altLang="en-US" dirty="0" smtClean="0"/>
              <a:t>그룹변경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/>
              <a:t>4</a:t>
            </a:r>
            <a:endParaRPr lang="en-US" altLang="ko-KR" dirty="0" smtClean="0"/>
          </a:p>
          <a:p>
            <a:pPr marL="201168" lvl="1" indent="0">
              <a:buNone/>
            </a:pPr>
            <a:endParaRPr lang="en-US" altLang="ko-KR" dirty="0"/>
          </a:p>
          <a:p>
            <a:pPr marL="201168" lvl="1" indent="0">
              <a:buNone/>
            </a:pPr>
            <a:r>
              <a:rPr lang="en-US" altLang="ko-KR" dirty="0" smtClean="0"/>
              <a:t>     </a:t>
            </a:r>
            <a:r>
              <a:rPr lang="ko-KR" altLang="en-US" dirty="0" smtClean="0"/>
              <a:t>그룹삭제</a:t>
            </a:r>
            <a:r>
              <a:rPr lang="en-US" altLang="ko-KR" dirty="0" smtClean="0"/>
              <a:t> </a:t>
            </a:r>
          </a:p>
          <a:p>
            <a:pPr marL="201168" lvl="1" indent="0">
              <a:buNone/>
            </a:pPr>
            <a:endParaRPr lang="en-US" altLang="ko-KR" dirty="0"/>
          </a:p>
          <a:p>
            <a:pPr marL="201168" lvl="1" indent="0">
              <a:buNone/>
            </a:pPr>
            <a:endParaRPr lang="en-US" altLang="ko-KR" dirty="0" smtClean="0"/>
          </a:p>
          <a:p>
            <a:pPr marL="201168" lvl="1" indent="0">
              <a:buNone/>
            </a:pPr>
            <a:endParaRPr lang="en-US" altLang="ko-KR" dirty="0" smtClean="0"/>
          </a:p>
          <a:p>
            <a:pPr marL="201168" lvl="1" indent="0">
              <a:buNone/>
            </a:pPr>
            <a:endParaRPr lang="en-US" altLang="ko-KR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259" y="1892159"/>
            <a:ext cx="7589201" cy="34914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259" y="3317110"/>
            <a:ext cx="5704676" cy="83125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260" y="4546418"/>
            <a:ext cx="6921896" cy="663937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4259" y="5582694"/>
            <a:ext cx="5480389" cy="548039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1524259" y="3845954"/>
            <a:ext cx="2296155" cy="2548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/>
          <p:cNvCxnSpPr/>
          <p:nvPr/>
        </p:nvCxnSpPr>
        <p:spPr>
          <a:xfrm>
            <a:off x="2413416" y="4148363"/>
            <a:ext cx="0" cy="137336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0447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1-1) </a:t>
            </a:r>
            <a:r>
              <a:rPr lang="ko-KR" altLang="en-US" dirty="0" smtClean="0"/>
              <a:t>그룹 변경</a:t>
            </a:r>
            <a:r>
              <a:rPr lang="en-US" altLang="ko-KR" dirty="0" smtClean="0"/>
              <a:t>, </a:t>
            </a:r>
            <a:r>
              <a:rPr lang="ko-KR" altLang="en-US" dirty="0" smtClean="0"/>
              <a:t>추가함에 따라 권한이 변경되는지 확인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52556" y="5442306"/>
            <a:ext cx="7166826" cy="348469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새로운 그룹에 </a:t>
            </a:r>
            <a:r>
              <a:rPr lang="en-US" altLang="ko-KR" dirty="0" smtClean="0"/>
              <a:t>kopo07</a:t>
            </a:r>
            <a:r>
              <a:rPr lang="ko-KR" altLang="en-US" dirty="0" smtClean="0"/>
              <a:t>을 추가하고 </a:t>
            </a:r>
            <a:r>
              <a:rPr lang="en-US" altLang="ko-KR" dirty="0" smtClean="0"/>
              <a:t>id </a:t>
            </a:r>
            <a:r>
              <a:rPr lang="ko-KR" altLang="en-US" dirty="0" smtClean="0"/>
              <a:t>비교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556" y="1970175"/>
            <a:ext cx="5526332" cy="3239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463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35685" y="5486400"/>
            <a:ext cx="6933953" cy="335801"/>
          </a:xfrm>
          <a:ln>
            <a:solidFill>
              <a:srgbClr val="C00000"/>
            </a:solidFill>
          </a:ln>
        </p:spPr>
        <p:txBody>
          <a:bodyPr>
            <a:normAutofit lnSpcReduction="10000"/>
          </a:bodyPr>
          <a:lstStyle/>
          <a:p>
            <a:r>
              <a:rPr lang="en-US" altLang="ko-KR" dirty="0" smtClean="0"/>
              <a:t>kopo07</a:t>
            </a:r>
            <a:r>
              <a:rPr lang="ko-KR" altLang="en-US" dirty="0" smtClean="0"/>
              <a:t>이 속해있는 그룹을 변경하고 </a:t>
            </a:r>
            <a:r>
              <a:rPr lang="en-US" altLang="ko-KR" dirty="0" smtClean="0"/>
              <a:t>id </a:t>
            </a:r>
            <a:r>
              <a:rPr lang="ko-KR" altLang="en-US" dirty="0" smtClean="0"/>
              <a:t>값 비교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685" y="1845734"/>
            <a:ext cx="5540253" cy="3331690"/>
          </a:xfrm>
          <a:prstGeom prst="rect">
            <a:avLst/>
          </a:prstGeom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1-1) </a:t>
            </a:r>
            <a:r>
              <a:rPr lang="ko-KR" altLang="en-US" dirty="0" smtClean="0"/>
              <a:t>그룹 변경</a:t>
            </a:r>
            <a:r>
              <a:rPr lang="en-US" altLang="ko-KR" dirty="0" smtClean="0"/>
              <a:t>, </a:t>
            </a:r>
            <a:r>
              <a:rPr lang="ko-KR" altLang="en-US" dirty="0" smtClean="0"/>
              <a:t>추가함에 따라 권한이 변경되는지 확인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0602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35686" y="5501390"/>
            <a:ext cx="5659790" cy="320811"/>
          </a:xfrm>
          <a:ln>
            <a:solidFill>
              <a:srgbClr val="C00000"/>
            </a:solidFill>
          </a:ln>
        </p:spPr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kopo07</a:t>
            </a:r>
            <a:r>
              <a:rPr lang="ko-KR" altLang="en-US" dirty="0" smtClean="0"/>
              <a:t>이 속해있는 그룹을 변경하고 </a:t>
            </a:r>
            <a:r>
              <a:rPr lang="en-US" altLang="ko-KR" dirty="0" smtClean="0"/>
              <a:t>id </a:t>
            </a:r>
            <a:r>
              <a:rPr lang="ko-KR" altLang="en-US" dirty="0" smtClean="0"/>
              <a:t>값 비교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685" y="1845734"/>
            <a:ext cx="5540253" cy="3331690"/>
          </a:xfrm>
          <a:prstGeom prst="rect">
            <a:avLst/>
          </a:prstGeom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1-1) </a:t>
            </a:r>
            <a:r>
              <a:rPr lang="ko-KR" altLang="en-US" dirty="0" smtClean="0"/>
              <a:t>그룹 변경</a:t>
            </a:r>
            <a:r>
              <a:rPr lang="en-US" altLang="ko-KR" dirty="0" smtClean="0"/>
              <a:t>, </a:t>
            </a:r>
            <a:r>
              <a:rPr lang="ko-KR" altLang="en-US" dirty="0" smtClean="0"/>
              <a:t>추가함에 따라 권한이 변경되는지 확인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95076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추억">
  <a:themeElements>
    <a:clrScheme name="추억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530</TotalTime>
  <Words>507</Words>
  <Application>Microsoft Office PowerPoint</Application>
  <PresentationFormat>와이드스크린</PresentationFormat>
  <Paragraphs>94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8" baseType="lpstr">
      <vt:lpstr>돋움</vt:lpstr>
      <vt:lpstr>맑은 고딕</vt:lpstr>
      <vt:lpstr>Calibri</vt:lpstr>
      <vt:lpstr>Calibri Light</vt:lpstr>
      <vt:lpstr>추억</vt:lpstr>
      <vt:lpstr>5강 실습하기</vt:lpstr>
      <vt:lpstr>1-1)사용자, 그룹 관리</vt:lpstr>
      <vt:lpstr>1-1) 사용자 생성, 삭제를 통한 paswd 파일 변경 확인</vt:lpstr>
      <vt:lpstr>1-1) 해당 id로 로그인 한 후 해당 id가 속하는 그룹과 홈 디렉토리 등을 확인 </vt:lpstr>
      <vt:lpstr>1-1) 그룹조회, 그룹생성, 그룹변경, 그룹삭제</vt:lpstr>
      <vt:lpstr>1-1) 그룹조회, 그룹생성, 그룹변경, 그룹삭제</vt:lpstr>
      <vt:lpstr>1-1) 그룹 변경, 추가함에 따라 권한이 변경되는지 확인</vt:lpstr>
      <vt:lpstr>1-1) 그룹 변경, 추가함에 따라 권한이 변경되는지 확인</vt:lpstr>
      <vt:lpstr>1-1) 그룹 변경, 추가함에 따라 권한이 변경되는지 확인</vt:lpstr>
      <vt:lpstr>1-1) 그룹 변경, 추가함에 따라 권한이 변경되는지 확인</vt:lpstr>
      <vt:lpstr>1-1) chown, chgrp 실습</vt:lpstr>
      <vt:lpstr>1-1) chown, chgrp 실습</vt:lpstr>
      <vt:lpstr>2-1)상대모드 실습</vt:lpstr>
      <vt:lpstr>2-1)상대모드 실습</vt:lpstr>
      <vt:lpstr>2-2)절대모드 실습</vt:lpstr>
      <vt:lpstr>2-2)절대모드 실습</vt:lpstr>
      <vt:lpstr>2-2)절대모드 실습</vt:lpstr>
      <vt:lpstr>2-3) Hard Link</vt:lpstr>
      <vt:lpstr>2-3)Hard Link</vt:lpstr>
      <vt:lpstr>2-4) Symbolic Link</vt:lpstr>
      <vt:lpstr>2-4)Symbolic Link</vt:lpstr>
      <vt:lpstr>5강 노트정리</vt:lpstr>
      <vt:lpstr>5강 노트정리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ksw</dc:creator>
  <cp:lastModifiedBy>ksw</cp:lastModifiedBy>
  <cp:revision>22</cp:revision>
  <dcterms:created xsi:type="dcterms:W3CDTF">2019-04-24T00:17:23Z</dcterms:created>
  <dcterms:modified xsi:type="dcterms:W3CDTF">2019-04-25T08:13:29Z</dcterms:modified>
</cp:coreProperties>
</file>