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22" r:id="rId4"/>
    <p:sldId id="323" r:id="rId5"/>
    <p:sldId id="325" r:id="rId6"/>
    <p:sldId id="324" r:id="rId7"/>
    <p:sldId id="326" r:id="rId8"/>
    <p:sldId id="327" r:id="rId9"/>
    <p:sldId id="328" r:id="rId10"/>
    <p:sldId id="329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7" r:id="rId21"/>
    <p:sldId id="344" r:id="rId22"/>
    <p:sldId id="348" r:id="rId23"/>
    <p:sldId id="34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41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지희" initials="서" lastIdx="2" clrIdx="0">
    <p:extLst>
      <p:ext uri="{19B8F6BF-5375-455C-9EA6-DF929625EA0E}">
        <p15:presenceInfo xmlns:p15="http://schemas.microsoft.com/office/powerpoint/2012/main" userId="S::skanuniv99@kangwon.ac.kr::9f50e67c-63ce-46e9-9f87-6cd854bed6c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4C4"/>
    <a:srgbClr val="FF7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223A2E-6A2E-4152-8FD8-806752FABA96}" v="1139" dt="2020-12-06T12:13:57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3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78" y="438"/>
      </p:cViewPr>
      <p:guideLst>
        <p:guide orient="horz" pos="2205"/>
        <p:guide pos="3863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0551B-B9E5-4CFF-A8BC-92E85776C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9AD070-A1A4-4E82-B3CE-FEEE2383D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FB810-CBB8-447E-8966-6820B9D7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BBF8-F706-4646-969A-191E9B6A49F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908C3-0079-40AD-AA4C-B5A97319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B99D7-F8DA-497C-9665-A1E18F31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C75-F0F9-4A42-B20E-7382061D6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0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951D5-13CB-43AD-A420-E2C48150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6AEA17-6CF9-4E73-A19E-CC0C198D0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134B0-21CF-47C1-89AE-B795B67A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BBF8-F706-4646-969A-191E9B6A49F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05433-54EB-43CE-87FB-70E49032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9EB94-39EF-47FE-9E1E-A1F7034E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C75-F0F9-4A42-B20E-7382061D6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1FE20C-EFD0-4966-A7DC-6FC0D2AFC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46B88E-0487-4C12-89B0-8E7B6CCD3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284D9-6D72-48F9-9FDA-C73A6E83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BBF8-F706-4646-969A-191E9B6A49F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90398-7CF9-4CD8-94F5-BC2B1690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71315-E91F-4D7F-AA4C-DC3B0A1C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C75-F0F9-4A42-B20E-7382061D6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6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6BCF8-BC66-4E72-BD10-3CA6B8D2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3D2DA-F855-4C5C-9DE4-EF9054D0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  <a:lvl2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2pPr>
            <a:lvl3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3pPr>
            <a:lvl4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4pPr>
            <a:lvl5pPr>
              <a:defRPr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D8DC2-6E0B-4306-98D5-C12A8EAA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BBF8-F706-4646-969A-191E9B6A49F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2E9C0-BEA0-413E-BA5D-72978990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318AE-95AC-4A9D-BED5-EC96BB35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C75-F0F9-4A42-B20E-7382061D6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9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6F1C8-9744-410C-8ECE-8F66FAE1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09DFA-D75C-45CD-820F-7847AFF5F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5AC46-24FF-49CD-94E4-3A6F6C9C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BBF8-F706-4646-969A-191E9B6A49F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0F38F-0272-4730-85C0-83C44F80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E3050-9CB5-4023-BB0E-69B39E15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C75-F0F9-4A42-B20E-7382061D6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9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E70D5-B288-489B-B0DF-89863C69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13534-99F7-4830-AE77-5F1B70BAF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CC5815-DAA1-43CB-A3EB-21E6A86ED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9BD46-B018-43FC-BD62-DE1A9659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BBF8-F706-4646-969A-191E9B6A49F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3F445-B064-45DE-8C9E-933654AA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B4307-3FBE-4309-A431-4B5592C1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C75-F0F9-4A42-B20E-7382061D6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E04C9-F938-4D8D-A48E-5E8A3233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C7AB8-F012-497F-B043-AE2AA894F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4320C-22AF-4EFB-BD32-185B9472A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F20973-60BE-48EE-9B02-E622ABD26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0DA59A-102D-4CD8-BFD7-7BFEEDBE8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BFAF6-116C-4B7D-A7E6-0EEAA661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BBF8-F706-4646-969A-191E9B6A49F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E61455-2953-4931-A535-CA627AAC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C40E52-EB7D-4E81-8628-9A4B546A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C75-F0F9-4A42-B20E-7382061D6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2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B1EA4-A399-4FF3-A81D-DA4A24F6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FEAC47-B37B-47C0-B883-5D614768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BBF8-F706-4646-969A-191E9B6A49F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5156A4-5DEA-451E-904F-F9C97977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51B72C-3690-4653-8B54-DF9E5C8E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C75-F0F9-4A42-B20E-7382061D6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8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103C2B-C410-42C0-AA1D-0DEC0A8E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BBF8-F706-4646-969A-191E9B6A49F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C4B765-7CC8-4958-B256-B873BCF3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4C4B81-77C8-4EFB-8A4F-F7F9B7ED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C75-F0F9-4A42-B20E-7382061D6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0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9A691-4EEA-4C98-85C5-2C2CB52D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A5986-344F-4750-AB04-F20EB7C3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5EA29E-B672-4B1B-8FC9-5FD002EFC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20674-7F67-4C4A-9838-E7DDA726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BBF8-F706-4646-969A-191E9B6A49F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04708-23AA-4DBC-B5E0-981835A3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9B2CFE-C2A0-455A-AA6F-D4C19E6F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C75-F0F9-4A42-B20E-7382061D6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6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DC15-25D7-4D35-A4A8-3B13C7C2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237B45-1E56-43EE-BFE5-F244F2E7A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36800E-0830-46CC-9514-F84DE7990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30E955-554A-4CAA-9A10-E4D3C6C3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BBF8-F706-4646-969A-191E9B6A49F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5A5EA9-7CEC-4297-9D27-AEDA801A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A2EE0-0302-4362-9DC5-E04CC2A3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C75-F0F9-4A42-B20E-7382061D6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92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4F7927-243A-46B4-BEF5-FCB16078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E3D19-ED80-4B98-BD7B-9747412FC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7F7CF-B7A5-426C-91DD-7A34450A2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1BBF8-F706-4646-969A-191E9B6A49F8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6892D-5F35-4025-B85D-EFA71E715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F2A98-C97B-4A66-B748-812D33D7A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4C75-F0F9-4A42-B20E-7382061D6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12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5 Medium" panose="020B0503030302020204" pitchFamily="34" charset="-127"/>
          <a:ea typeface="에스코어 드림 5 Medium" panose="020B05030303020202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dataList/OA-20279/S/1/datasetView.do" TargetMode="External"/><Relationship Id="rId2" Type="http://schemas.openxmlformats.org/officeDocument/2006/relationships/hyperlink" Target="https://www.t-money.co.kr/ncs/pct/ugd/ReadTrcrStstList.dev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dataList/OA-20279/S/1/datasetView.do" TargetMode="External"/><Relationship Id="rId2" Type="http://schemas.openxmlformats.org/officeDocument/2006/relationships/hyperlink" Target="https://www.t-money.co.kr/ncs/pct/ugd/ReadTrcrStstList.de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dataList/OA-20279/S/1/datasetView.do" TargetMode="External"/><Relationship Id="rId2" Type="http://schemas.openxmlformats.org/officeDocument/2006/relationships/hyperlink" Target="https://www.t-money.co.kr/ncs/pct/ugd/ReadTrcrStstList.de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dataList/OA-20279/S/1/datasetView.do" TargetMode="External"/><Relationship Id="rId2" Type="http://schemas.openxmlformats.org/officeDocument/2006/relationships/hyperlink" Target="https://www.t-money.co.kr/ncs/pct/ugd/ReadTrcrStstList.de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eoul.go.kr/dataList/OA-20279/S/1/datasetView.do" TargetMode="External"/><Relationship Id="rId2" Type="http://schemas.openxmlformats.org/officeDocument/2006/relationships/hyperlink" Target="https://www.t-money.co.kr/ncs/pct/ugd/ReadTrcrStstList.de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E78A8-3EF3-4B82-AACF-CB956A99B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25" y="34290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8000" dirty="0">
                <a:solidFill>
                  <a:schemeClr val="bg1"/>
                </a:solidFill>
              </a:rPr>
              <a:t>서울시</a:t>
            </a:r>
            <a:br>
              <a:rPr lang="en-US" altLang="ko-KR" sz="8000" dirty="0">
                <a:solidFill>
                  <a:schemeClr val="bg1"/>
                </a:solidFill>
              </a:rPr>
            </a:br>
            <a:r>
              <a:rPr lang="ko-KR" altLang="en-US" sz="80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지하철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238F-7965-415F-8AED-23BCDE14AC7C}"/>
              </a:ext>
            </a:extLst>
          </p:cNvPr>
          <p:cNvSpPr txBox="1"/>
          <p:nvPr/>
        </p:nvSpPr>
        <p:spPr>
          <a:xfrm>
            <a:off x="597725" y="7718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데이터시각화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0C4FA-D1E5-4018-A135-75264FFF82C4}"/>
              </a:ext>
            </a:extLst>
          </p:cNvPr>
          <p:cNvSpPr txBox="1"/>
          <p:nvPr/>
        </p:nvSpPr>
        <p:spPr>
          <a:xfrm>
            <a:off x="9234786" y="77189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201814471_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서지희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CDF800-4A31-4768-8165-80876841D839}"/>
              </a:ext>
            </a:extLst>
          </p:cNvPr>
          <p:cNvCxnSpPr>
            <a:cxnSpLocks/>
          </p:cNvCxnSpPr>
          <p:nvPr/>
        </p:nvCxnSpPr>
        <p:spPr>
          <a:xfrm>
            <a:off x="2398816" y="956561"/>
            <a:ext cx="64601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94601E-98EF-4C81-9E60-E89553ACF760}"/>
              </a:ext>
            </a:extLst>
          </p:cNvPr>
          <p:cNvSpPr txBox="1"/>
          <p:nvPr/>
        </p:nvSpPr>
        <p:spPr>
          <a:xfrm>
            <a:off x="7652622" y="4800928"/>
            <a:ext cx="3926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다양한 빅데이터 활용 분야 중</a:t>
            </a:r>
            <a:endParaRPr lang="en-US" altLang="ko-KR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해결하고자 하는 비즈니스 응용문제를</a:t>
            </a:r>
            <a:endParaRPr lang="en-US" altLang="ko-KR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시각화로 분석</a:t>
            </a:r>
          </a:p>
        </p:txBody>
      </p:sp>
    </p:spTree>
    <p:extLst>
      <p:ext uri="{BB962C8B-B14F-4D97-AF65-F5344CB8AC3E}">
        <p14:creationId xmlns:p14="http://schemas.microsoft.com/office/powerpoint/2010/main" val="399374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EE1B7BD-E986-45CC-A8EC-88B5A3E2ED44}"/>
              </a:ext>
            </a:extLst>
          </p:cNvPr>
          <p:cNvSpPr txBox="1"/>
          <p:nvPr/>
        </p:nvSpPr>
        <p:spPr>
          <a:xfrm>
            <a:off x="597725" y="7718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시각화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DE6E89-8CF6-45C7-B2B5-3387F7126604}"/>
              </a:ext>
            </a:extLst>
          </p:cNvPr>
          <p:cNvCxnSpPr>
            <a:cxnSpLocks/>
          </p:cNvCxnSpPr>
          <p:nvPr/>
        </p:nvCxnSpPr>
        <p:spPr>
          <a:xfrm>
            <a:off x="2458995" y="956561"/>
            <a:ext cx="84890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B8A27B-65BC-4B4D-826F-3C9E6562E7C6}"/>
              </a:ext>
            </a:extLst>
          </p:cNvPr>
          <p:cNvSpPr txBox="1"/>
          <p:nvPr/>
        </p:nvSpPr>
        <p:spPr>
          <a:xfrm>
            <a:off x="11105491" y="77189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F5136A-85DD-468C-91F9-6BA0435A4B30}"/>
              </a:ext>
            </a:extLst>
          </p:cNvPr>
          <p:cNvSpPr txBox="1"/>
          <p:nvPr/>
        </p:nvSpPr>
        <p:spPr>
          <a:xfrm>
            <a:off x="658813" y="1548419"/>
            <a:ext cx="34515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정제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87395B-1FAF-465C-B89B-8A4157CA2FD9}"/>
              </a:ext>
            </a:extLst>
          </p:cNvPr>
          <p:cNvSpPr txBox="1"/>
          <p:nvPr/>
        </p:nvSpPr>
        <p:spPr>
          <a:xfrm>
            <a:off x="5480639" y="1253669"/>
            <a:ext cx="60980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.xlsx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.csv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파일로 변경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/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/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pandas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read_csv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함수 사용시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thousands = ‘,’</a:t>
            </a:r>
          </a:p>
          <a:p>
            <a:pPr algn="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함수를 사용하여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,(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컴마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빼준다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algn="r"/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/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4:00:00 ~ 4:59:59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컬럼 형식을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4:00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 바꿔준다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algn="r"/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하차 인원수를 삭제해 준다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0ECD62-8FEF-487E-B717-92881CE5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4043"/>
            <a:ext cx="12192000" cy="329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04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8653BCB-4D74-423C-9FC0-71415B8E7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7" t="53054" r="31535" b="1622"/>
          <a:stretch/>
        </p:blipFill>
        <p:spPr>
          <a:xfrm>
            <a:off x="884997" y="1568298"/>
            <a:ext cx="9007572" cy="48021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E1B7BD-E986-45CC-A8EC-88B5A3E2ED44}"/>
              </a:ext>
            </a:extLst>
          </p:cNvPr>
          <p:cNvSpPr txBox="1"/>
          <p:nvPr/>
        </p:nvSpPr>
        <p:spPr>
          <a:xfrm>
            <a:off x="597725" y="7718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시각화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DE6E89-8CF6-45C7-B2B5-3387F7126604}"/>
              </a:ext>
            </a:extLst>
          </p:cNvPr>
          <p:cNvCxnSpPr>
            <a:cxnSpLocks/>
          </p:cNvCxnSpPr>
          <p:nvPr/>
        </p:nvCxnSpPr>
        <p:spPr>
          <a:xfrm>
            <a:off x="2458995" y="956561"/>
            <a:ext cx="84890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B8A27B-65BC-4B4D-826F-3C9E6562E7C6}"/>
              </a:ext>
            </a:extLst>
          </p:cNvPr>
          <p:cNvSpPr txBox="1"/>
          <p:nvPr/>
        </p:nvSpPr>
        <p:spPr>
          <a:xfrm>
            <a:off x="11105491" y="77189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F5136A-85DD-468C-91F9-6BA0435A4B30}"/>
              </a:ext>
            </a:extLst>
          </p:cNvPr>
          <p:cNvSpPr txBox="1"/>
          <p:nvPr/>
        </p:nvSpPr>
        <p:spPr>
          <a:xfrm>
            <a:off x="6360917" y="5224331"/>
            <a:ext cx="48718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정보 확인</a:t>
            </a:r>
          </a:p>
        </p:txBody>
      </p:sp>
    </p:spTree>
    <p:extLst>
      <p:ext uri="{BB962C8B-B14F-4D97-AF65-F5344CB8AC3E}">
        <p14:creationId xmlns:p14="http://schemas.microsoft.com/office/powerpoint/2010/main" val="4273614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EE1B7BD-E986-45CC-A8EC-88B5A3E2ED44}"/>
              </a:ext>
            </a:extLst>
          </p:cNvPr>
          <p:cNvSpPr txBox="1"/>
          <p:nvPr/>
        </p:nvSpPr>
        <p:spPr>
          <a:xfrm>
            <a:off x="597725" y="7718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시각화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DE6E89-8CF6-45C7-B2B5-3387F7126604}"/>
              </a:ext>
            </a:extLst>
          </p:cNvPr>
          <p:cNvCxnSpPr>
            <a:cxnSpLocks/>
          </p:cNvCxnSpPr>
          <p:nvPr/>
        </p:nvCxnSpPr>
        <p:spPr>
          <a:xfrm>
            <a:off x="2458995" y="956561"/>
            <a:ext cx="84890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B8A27B-65BC-4B4D-826F-3C9E6562E7C6}"/>
              </a:ext>
            </a:extLst>
          </p:cNvPr>
          <p:cNvSpPr txBox="1"/>
          <p:nvPr/>
        </p:nvSpPr>
        <p:spPr>
          <a:xfrm>
            <a:off x="11105491" y="77189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F5136A-85DD-468C-91F9-6BA0435A4B30}"/>
              </a:ext>
            </a:extLst>
          </p:cNvPr>
          <p:cNvSpPr txBox="1"/>
          <p:nvPr/>
        </p:nvSpPr>
        <p:spPr>
          <a:xfrm>
            <a:off x="658813" y="1548419"/>
            <a:ext cx="49439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시각화</a:t>
            </a:r>
            <a:r>
              <a:rPr lang="en-US" altLang="ko-KR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(1)</a:t>
            </a:r>
            <a:endParaRPr lang="ko-KR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D10522-7A80-408F-B203-8B6931832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80" t="13399" r="34211" b="41736"/>
          <a:stretch/>
        </p:blipFill>
        <p:spPr>
          <a:xfrm>
            <a:off x="597725" y="3178808"/>
            <a:ext cx="6496050" cy="3368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975FF3-D472-415D-B726-374F314A4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03" t="9648" r="8945" b="13703"/>
          <a:stretch/>
        </p:blipFill>
        <p:spPr>
          <a:xfrm>
            <a:off x="7191029" y="1388926"/>
            <a:ext cx="4600575" cy="49335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2477BB-1D06-4DAD-B056-26199BEE4C94}"/>
              </a:ext>
            </a:extLst>
          </p:cNvPr>
          <p:cNvSpPr txBox="1"/>
          <p:nvPr/>
        </p:nvSpPr>
        <p:spPr>
          <a:xfrm>
            <a:off x="796721" y="2530942"/>
            <a:ext cx="609805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7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시부터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8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 사이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승객 수가 많은 지하철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pie plot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으로 나타내기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588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EE1B7BD-E986-45CC-A8EC-88B5A3E2ED44}"/>
              </a:ext>
            </a:extLst>
          </p:cNvPr>
          <p:cNvSpPr txBox="1"/>
          <p:nvPr/>
        </p:nvSpPr>
        <p:spPr>
          <a:xfrm>
            <a:off x="597725" y="7718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시각화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DE6E89-8CF6-45C7-B2B5-3387F7126604}"/>
              </a:ext>
            </a:extLst>
          </p:cNvPr>
          <p:cNvCxnSpPr>
            <a:cxnSpLocks/>
          </p:cNvCxnSpPr>
          <p:nvPr/>
        </p:nvCxnSpPr>
        <p:spPr>
          <a:xfrm>
            <a:off x="2458995" y="956561"/>
            <a:ext cx="84890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B8A27B-65BC-4B4D-826F-3C9E6562E7C6}"/>
              </a:ext>
            </a:extLst>
          </p:cNvPr>
          <p:cNvSpPr txBox="1"/>
          <p:nvPr/>
        </p:nvSpPr>
        <p:spPr>
          <a:xfrm>
            <a:off x="11105491" y="77189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F5136A-85DD-468C-91F9-6BA0435A4B30}"/>
              </a:ext>
            </a:extLst>
          </p:cNvPr>
          <p:cNvSpPr txBox="1"/>
          <p:nvPr/>
        </p:nvSpPr>
        <p:spPr>
          <a:xfrm>
            <a:off x="658813" y="1548419"/>
            <a:ext cx="49439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시각화</a:t>
            </a:r>
            <a:r>
              <a:rPr lang="en-US" altLang="ko-KR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(2)</a:t>
            </a:r>
            <a:endParaRPr lang="ko-KR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4AE5D2-F746-4133-A1A0-11B6E5851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09" t="56927" r="27614" b="1313"/>
          <a:stretch/>
        </p:blipFill>
        <p:spPr>
          <a:xfrm>
            <a:off x="1672415" y="2540478"/>
            <a:ext cx="8920196" cy="4151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2B0944-7439-4803-B073-50251A2F29FE}"/>
              </a:ext>
            </a:extLst>
          </p:cNvPr>
          <p:cNvSpPr txBox="1"/>
          <p:nvPr/>
        </p:nvSpPr>
        <p:spPr>
          <a:xfrm>
            <a:off x="5602795" y="1990588"/>
            <a:ext cx="609805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출근 시간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(7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~ 10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따른 지하철 승객 수가 많은 지하철 역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379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0953698-1B7A-41BC-B541-546F6D28E9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E1B7BD-E986-45CC-A8EC-88B5A3E2ED44}"/>
              </a:ext>
            </a:extLst>
          </p:cNvPr>
          <p:cNvSpPr txBox="1"/>
          <p:nvPr/>
        </p:nvSpPr>
        <p:spPr>
          <a:xfrm>
            <a:off x="597725" y="7718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시각화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DE6E89-8CF6-45C7-B2B5-3387F7126604}"/>
              </a:ext>
            </a:extLst>
          </p:cNvPr>
          <p:cNvCxnSpPr>
            <a:cxnSpLocks/>
          </p:cNvCxnSpPr>
          <p:nvPr/>
        </p:nvCxnSpPr>
        <p:spPr>
          <a:xfrm>
            <a:off x="2458995" y="956561"/>
            <a:ext cx="84890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B8A27B-65BC-4B4D-826F-3C9E6562E7C6}"/>
              </a:ext>
            </a:extLst>
          </p:cNvPr>
          <p:cNvSpPr txBox="1"/>
          <p:nvPr/>
        </p:nvSpPr>
        <p:spPr>
          <a:xfrm>
            <a:off x="11105491" y="77189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F5136A-85DD-468C-91F9-6BA0435A4B30}"/>
              </a:ext>
            </a:extLst>
          </p:cNvPr>
          <p:cNvSpPr txBox="1"/>
          <p:nvPr/>
        </p:nvSpPr>
        <p:spPr>
          <a:xfrm>
            <a:off x="658813" y="1548419"/>
            <a:ext cx="49439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시각화</a:t>
            </a:r>
            <a:r>
              <a:rPr lang="en-US" altLang="ko-KR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(2)</a:t>
            </a:r>
            <a:endParaRPr lang="ko-KR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4AE5D2-F746-4133-A1A0-11B6E5851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09" t="56927" r="27614" b="1313"/>
          <a:stretch/>
        </p:blipFill>
        <p:spPr>
          <a:xfrm>
            <a:off x="0" y="614588"/>
            <a:ext cx="12192000" cy="567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67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EE1B7BD-E986-45CC-A8EC-88B5A3E2ED44}"/>
              </a:ext>
            </a:extLst>
          </p:cNvPr>
          <p:cNvSpPr txBox="1"/>
          <p:nvPr/>
        </p:nvSpPr>
        <p:spPr>
          <a:xfrm>
            <a:off x="597725" y="7718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시각화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DE6E89-8CF6-45C7-B2B5-3387F7126604}"/>
              </a:ext>
            </a:extLst>
          </p:cNvPr>
          <p:cNvCxnSpPr>
            <a:cxnSpLocks/>
          </p:cNvCxnSpPr>
          <p:nvPr/>
        </p:nvCxnSpPr>
        <p:spPr>
          <a:xfrm>
            <a:off x="2458995" y="956561"/>
            <a:ext cx="84890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B8A27B-65BC-4B4D-826F-3C9E6562E7C6}"/>
              </a:ext>
            </a:extLst>
          </p:cNvPr>
          <p:cNvSpPr txBox="1"/>
          <p:nvPr/>
        </p:nvSpPr>
        <p:spPr>
          <a:xfrm>
            <a:off x="11105491" y="77189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F5136A-85DD-468C-91F9-6BA0435A4B30}"/>
              </a:ext>
            </a:extLst>
          </p:cNvPr>
          <p:cNvSpPr txBox="1"/>
          <p:nvPr/>
        </p:nvSpPr>
        <p:spPr>
          <a:xfrm>
            <a:off x="658813" y="1548419"/>
            <a:ext cx="49439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시각화</a:t>
            </a:r>
            <a:r>
              <a:rPr lang="en-US" altLang="ko-KR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(3)</a:t>
            </a:r>
            <a:endParaRPr lang="ko-KR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B0944-7439-4803-B073-50251A2F29FE}"/>
              </a:ext>
            </a:extLst>
          </p:cNvPr>
          <p:cNvSpPr txBox="1"/>
          <p:nvPr/>
        </p:nvSpPr>
        <p:spPr>
          <a:xfrm>
            <a:off x="5602795" y="1990588"/>
            <a:ext cx="609805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2020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11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 시간대별 지하철 인원 추이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88BBAA4F-DE5C-4A9A-A87B-730A181EF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18" y="2513469"/>
            <a:ext cx="10425563" cy="3868677"/>
          </a:xfrm>
        </p:spPr>
      </p:pic>
    </p:spTree>
    <p:extLst>
      <p:ext uri="{BB962C8B-B14F-4D97-AF65-F5344CB8AC3E}">
        <p14:creationId xmlns:p14="http://schemas.microsoft.com/office/powerpoint/2010/main" val="2439096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EE1B7BD-E986-45CC-A8EC-88B5A3E2ED44}"/>
              </a:ext>
            </a:extLst>
          </p:cNvPr>
          <p:cNvSpPr txBox="1"/>
          <p:nvPr/>
        </p:nvSpPr>
        <p:spPr>
          <a:xfrm>
            <a:off x="597725" y="7718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시각화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DE6E89-8CF6-45C7-B2B5-3387F7126604}"/>
              </a:ext>
            </a:extLst>
          </p:cNvPr>
          <p:cNvCxnSpPr>
            <a:cxnSpLocks/>
          </p:cNvCxnSpPr>
          <p:nvPr/>
        </p:nvCxnSpPr>
        <p:spPr>
          <a:xfrm>
            <a:off x="2458995" y="956561"/>
            <a:ext cx="84890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B8A27B-65BC-4B4D-826F-3C9E6562E7C6}"/>
              </a:ext>
            </a:extLst>
          </p:cNvPr>
          <p:cNvSpPr txBox="1"/>
          <p:nvPr/>
        </p:nvSpPr>
        <p:spPr>
          <a:xfrm>
            <a:off x="11105491" y="77189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0947AF-6E7D-4196-BCF5-AED3F04FB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78" y="1335392"/>
            <a:ext cx="1647825" cy="518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EB96B1-DFFF-4255-B911-882171A07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969" y="1302741"/>
            <a:ext cx="7358062" cy="52142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8399B4-BBAC-4061-A9A2-5741BFD83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7511" y="1997444"/>
            <a:ext cx="1581150" cy="26765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0F5136A-85DD-468C-91F9-6BA0435A4B30}"/>
              </a:ext>
            </a:extLst>
          </p:cNvPr>
          <p:cNvSpPr txBox="1"/>
          <p:nvPr/>
        </p:nvSpPr>
        <p:spPr>
          <a:xfrm>
            <a:off x="8508026" y="5655218"/>
            <a:ext cx="34515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정제</a:t>
            </a:r>
          </a:p>
        </p:txBody>
      </p:sp>
    </p:spTree>
    <p:extLst>
      <p:ext uri="{BB962C8B-B14F-4D97-AF65-F5344CB8AC3E}">
        <p14:creationId xmlns:p14="http://schemas.microsoft.com/office/powerpoint/2010/main" val="117641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EE1B7BD-E986-45CC-A8EC-88B5A3E2ED44}"/>
              </a:ext>
            </a:extLst>
          </p:cNvPr>
          <p:cNvSpPr txBox="1"/>
          <p:nvPr/>
        </p:nvSpPr>
        <p:spPr>
          <a:xfrm>
            <a:off x="597725" y="7718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시각화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DE6E89-8CF6-45C7-B2B5-3387F7126604}"/>
              </a:ext>
            </a:extLst>
          </p:cNvPr>
          <p:cNvCxnSpPr>
            <a:cxnSpLocks/>
          </p:cNvCxnSpPr>
          <p:nvPr/>
        </p:nvCxnSpPr>
        <p:spPr>
          <a:xfrm>
            <a:off x="2458995" y="956561"/>
            <a:ext cx="84890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B8A27B-65BC-4B4D-826F-3C9E6562E7C6}"/>
              </a:ext>
            </a:extLst>
          </p:cNvPr>
          <p:cNvSpPr txBox="1"/>
          <p:nvPr/>
        </p:nvSpPr>
        <p:spPr>
          <a:xfrm>
            <a:off x="11105491" y="77189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F5136A-85DD-468C-91F9-6BA0435A4B30}"/>
              </a:ext>
            </a:extLst>
          </p:cNvPr>
          <p:cNvSpPr txBox="1"/>
          <p:nvPr/>
        </p:nvSpPr>
        <p:spPr>
          <a:xfrm>
            <a:off x="8508026" y="5655218"/>
            <a:ext cx="34515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정제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205624-5AB5-4538-A8A3-49E705BCB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5" y="1141227"/>
            <a:ext cx="3162300" cy="5124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26F7ED-5DF4-4F3E-AECD-81F8049BF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745" y="1298714"/>
            <a:ext cx="2219325" cy="2828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7BC0F6-18F2-420A-919F-64CE4D663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108" y="1298714"/>
            <a:ext cx="2381250" cy="3028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05F72C8-E866-421C-9182-0D19258CA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8813" y="1172632"/>
            <a:ext cx="3081923" cy="429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1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EE1B7BD-E986-45CC-A8EC-88B5A3E2ED44}"/>
              </a:ext>
            </a:extLst>
          </p:cNvPr>
          <p:cNvSpPr txBox="1"/>
          <p:nvPr/>
        </p:nvSpPr>
        <p:spPr>
          <a:xfrm>
            <a:off x="597725" y="7718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시각화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DE6E89-8CF6-45C7-B2B5-3387F7126604}"/>
              </a:ext>
            </a:extLst>
          </p:cNvPr>
          <p:cNvCxnSpPr>
            <a:cxnSpLocks/>
          </p:cNvCxnSpPr>
          <p:nvPr/>
        </p:nvCxnSpPr>
        <p:spPr>
          <a:xfrm>
            <a:off x="2458995" y="956561"/>
            <a:ext cx="84890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B8A27B-65BC-4B4D-826F-3C9E6562E7C6}"/>
              </a:ext>
            </a:extLst>
          </p:cNvPr>
          <p:cNvSpPr txBox="1"/>
          <p:nvPr/>
        </p:nvSpPr>
        <p:spPr>
          <a:xfrm>
            <a:off x="11105491" y="77189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F5136A-85DD-468C-91F9-6BA0435A4B30}"/>
              </a:ext>
            </a:extLst>
          </p:cNvPr>
          <p:cNvSpPr txBox="1"/>
          <p:nvPr/>
        </p:nvSpPr>
        <p:spPr>
          <a:xfrm>
            <a:off x="658813" y="1548419"/>
            <a:ext cx="49439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시각화</a:t>
            </a:r>
            <a:r>
              <a:rPr lang="en-US" altLang="ko-KR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(1)</a:t>
            </a:r>
            <a:endParaRPr lang="ko-KR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54BD15-0457-4485-940B-C1E0C8A63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491" y="2248592"/>
            <a:ext cx="5905204" cy="4301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DB115D-1D60-4681-94B7-73B8B4ACB0CB}"/>
              </a:ext>
            </a:extLst>
          </p:cNvPr>
          <p:cNvSpPr txBox="1"/>
          <p:nvPr/>
        </p:nvSpPr>
        <p:spPr>
          <a:xfrm>
            <a:off x="658813" y="2834515"/>
            <a:ext cx="4817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데이터를 보면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확진자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수에 비해 지하철 승차 인원이 너무 적어서 두 변수를 비교할 수가 없다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지하철 승차 인원이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억 몇 명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억 몇 명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이렇게되어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수를 조절해준다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813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EE1B7BD-E986-45CC-A8EC-88B5A3E2ED44}"/>
              </a:ext>
            </a:extLst>
          </p:cNvPr>
          <p:cNvSpPr txBox="1"/>
          <p:nvPr/>
        </p:nvSpPr>
        <p:spPr>
          <a:xfrm>
            <a:off x="597725" y="7718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시각화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DE6E89-8CF6-45C7-B2B5-3387F7126604}"/>
              </a:ext>
            </a:extLst>
          </p:cNvPr>
          <p:cNvCxnSpPr>
            <a:cxnSpLocks/>
          </p:cNvCxnSpPr>
          <p:nvPr/>
        </p:nvCxnSpPr>
        <p:spPr>
          <a:xfrm>
            <a:off x="2458995" y="956561"/>
            <a:ext cx="84890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B8A27B-65BC-4B4D-826F-3C9E6562E7C6}"/>
              </a:ext>
            </a:extLst>
          </p:cNvPr>
          <p:cNvSpPr txBox="1"/>
          <p:nvPr/>
        </p:nvSpPr>
        <p:spPr>
          <a:xfrm>
            <a:off x="11105491" y="77189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F5136A-85DD-468C-91F9-6BA0435A4B30}"/>
              </a:ext>
            </a:extLst>
          </p:cNvPr>
          <p:cNvSpPr txBox="1"/>
          <p:nvPr/>
        </p:nvSpPr>
        <p:spPr>
          <a:xfrm>
            <a:off x="658813" y="1548419"/>
            <a:ext cx="49439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시각화</a:t>
            </a:r>
            <a:r>
              <a:rPr lang="en-US" altLang="ko-KR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(2)</a:t>
            </a:r>
            <a:endParaRPr lang="ko-KR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CA01B7-1D8E-48C5-AF3E-FCFAE77E9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02" y="2410193"/>
            <a:ext cx="9670396" cy="39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76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4842BD-3135-4335-8EE3-745307596CF0}"/>
              </a:ext>
            </a:extLst>
          </p:cNvPr>
          <p:cNvSpPr txBox="1"/>
          <p:nvPr/>
        </p:nvSpPr>
        <p:spPr>
          <a:xfrm>
            <a:off x="1485861" y="2101930"/>
            <a:ext cx="21178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12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583E9-9927-40C1-B083-F61960F35BF1}"/>
              </a:ext>
            </a:extLst>
          </p:cNvPr>
          <p:cNvSpPr txBox="1"/>
          <p:nvPr/>
        </p:nvSpPr>
        <p:spPr>
          <a:xfrm>
            <a:off x="597725" y="7718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데이터시각화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F41CE-1CEC-46DC-8A54-EB8CF10E776F}"/>
              </a:ext>
            </a:extLst>
          </p:cNvPr>
          <p:cNvCxnSpPr>
            <a:cxnSpLocks/>
          </p:cNvCxnSpPr>
          <p:nvPr/>
        </p:nvCxnSpPr>
        <p:spPr>
          <a:xfrm>
            <a:off x="2398816" y="956561"/>
            <a:ext cx="76857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B6DA4E-5523-4E11-B749-83CB57F3DA71}"/>
              </a:ext>
            </a:extLst>
          </p:cNvPr>
          <p:cNvSpPr txBox="1"/>
          <p:nvPr/>
        </p:nvSpPr>
        <p:spPr>
          <a:xfrm>
            <a:off x="2072643" y="4180114"/>
            <a:ext cx="726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A2332-A007-46FE-A3C6-8DF545473605}"/>
              </a:ext>
            </a:extLst>
          </p:cNvPr>
          <p:cNvSpPr txBox="1"/>
          <p:nvPr/>
        </p:nvSpPr>
        <p:spPr>
          <a:xfrm>
            <a:off x="1290294" y="4766842"/>
            <a:ext cx="25090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목적과 기대효과를 알아보기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222BB-FC23-4AEA-9F02-DEFB9479B876}"/>
              </a:ext>
            </a:extLst>
          </p:cNvPr>
          <p:cNvSpPr txBox="1"/>
          <p:nvPr/>
        </p:nvSpPr>
        <p:spPr>
          <a:xfrm>
            <a:off x="10366955" y="771895"/>
            <a:ext cx="12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Contents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6F53B0-E5EE-4ED8-9E8F-14E3F51665B8}"/>
              </a:ext>
            </a:extLst>
          </p:cNvPr>
          <p:cNvSpPr txBox="1"/>
          <p:nvPr/>
        </p:nvSpPr>
        <p:spPr>
          <a:xfrm>
            <a:off x="5037056" y="2101931"/>
            <a:ext cx="21178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12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981752-93E7-4509-BA14-5554FB8D444B}"/>
              </a:ext>
            </a:extLst>
          </p:cNvPr>
          <p:cNvSpPr txBox="1"/>
          <p:nvPr/>
        </p:nvSpPr>
        <p:spPr>
          <a:xfrm>
            <a:off x="8625323" y="2101930"/>
            <a:ext cx="21178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12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3E9D5E-C858-4802-A380-6A4369C9721B}"/>
              </a:ext>
            </a:extLst>
          </p:cNvPr>
          <p:cNvSpPr txBox="1"/>
          <p:nvPr/>
        </p:nvSpPr>
        <p:spPr>
          <a:xfrm>
            <a:off x="5149267" y="4180114"/>
            <a:ext cx="18934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시각화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369E24-7E6C-4D54-A930-39DDAABB7FA0}"/>
              </a:ext>
            </a:extLst>
          </p:cNvPr>
          <p:cNvSpPr txBox="1"/>
          <p:nvPr/>
        </p:nvSpPr>
        <p:spPr>
          <a:xfrm>
            <a:off x="9321026" y="4180114"/>
            <a:ext cx="726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결과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99384D-F8EB-431F-8A20-7240984CBD96}"/>
              </a:ext>
            </a:extLst>
          </p:cNvPr>
          <p:cNvSpPr txBox="1"/>
          <p:nvPr/>
        </p:nvSpPr>
        <p:spPr>
          <a:xfrm>
            <a:off x="9287362" y="4740728"/>
            <a:ext cx="79380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출처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느낀 점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A956870-47B7-4950-892F-BA51FB87F43F}"/>
              </a:ext>
            </a:extLst>
          </p:cNvPr>
          <p:cNvSpPr/>
          <p:nvPr/>
        </p:nvSpPr>
        <p:spPr>
          <a:xfrm>
            <a:off x="4086424" y="3590872"/>
            <a:ext cx="305527" cy="3055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A694882-C731-4D15-B54F-D30B44659DB9}"/>
              </a:ext>
            </a:extLst>
          </p:cNvPr>
          <p:cNvSpPr/>
          <p:nvPr/>
        </p:nvSpPr>
        <p:spPr>
          <a:xfrm>
            <a:off x="7800048" y="3590872"/>
            <a:ext cx="305527" cy="3055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AF0A70-6325-4BA5-9D5B-166C4C16CAB2}"/>
              </a:ext>
            </a:extLst>
          </p:cNvPr>
          <p:cNvSpPr txBox="1"/>
          <p:nvPr/>
        </p:nvSpPr>
        <p:spPr>
          <a:xfrm>
            <a:off x="4635553" y="4722716"/>
            <a:ext cx="3118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수집과 정제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정보를 추출하여 시각화로 나타내기</a:t>
            </a:r>
          </a:p>
        </p:txBody>
      </p:sp>
    </p:spTree>
    <p:extLst>
      <p:ext uri="{BB962C8B-B14F-4D97-AF65-F5344CB8AC3E}">
        <p14:creationId xmlns:p14="http://schemas.microsoft.com/office/powerpoint/2010/main" val="3870266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4842BD-3135-4335-8EE3-745307596CF0}"/>
              </a:ext>
            </a:extLst>
          </p:cNvPr>
          <p:cNvSpPr txBox="1"/>
          <p:nvPr/>
        </p:nvSpPr>
        <p:spPr>
          <a:xfrm>
            <a:off x="1448790" y="2101930"/>
            <a:ext cx="21531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120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E4E7A-7FCA-42C5-B28B-036F3F6D5554}"/>
              </a:ext>
            </a:extLst>
          </p:cNvPr>
          <p:cNvSpPr txBox="1"/>
          <p:nvPr/>
        </p:nvSpPr>
        <p:spPr>
          <a:xfrm>
            <a:off x="5037056" y="2101931"/>
            <a:ext cx="21531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120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6B633-2BF1-4A7F-8CF7-FBC07B3ADAF4}"/>
              </a:ext>
            </a:extLst>
          </p:cNvPr>
          <p:cNvSpPr txBox="1"/>
          <p:nvPr/>
        </p:nvSpPr>
        <p:spPr>
          <a:xfrm>
            <a:off x="8625323" y="2101930"/>
            <a:ext cx="21531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03</a:t>
            </a:r>
            <a:endParaRPr lang="ko-KR" altLang="en-US" sz="120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B6DA4E-5523-4E11-B749-83CB57F3DA71}"/>
              </a:ext>
            </a:extLst>
          </p:cNvPr>
          <p:cNvSpPr txBox="1"/>
          <p:nvPr/>
        </p:nvSpPr>
        <p:spPr>
          <a:xfrm>
            <a:off x="2035572" y="4180114"/>
            <a:ext cx="726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864F98-B4D4-4AA8-8D5C-60EA6926D821}"/>
              </a:ext>
            </a:extLst>
          </p:cNvPr>
          <p:cNvSpPr txBox="1"/>
          <p:nvPr/>
        </p:nvSpPr>
        <p:spPr>
          <a:xfrm>
            <a:off x="5149267" y="4180114"/>
            <a:ext cx="18934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시각화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986DC-A40D-42B3-8B8C-DEE2992FC622}"/>
              </a:ext>
            </a:extLst>
          </p:cNvPr>
          <p:cNvSpPr txBox="1"/>
          <p:nvPr/>
        </p:nvSpPr>
        <p:spPr>
          <a:xfrm>
            <a:off x="9284157" y="4180114"/>
            <a:ext cx="8002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A2332-A007-46FE-A3C6-8DF545473605}"/>
              </a:ext>
            </a:extLst>
          </p:cNvPr>
          <p:cNvSpPr txBox="1"/>
          <p:nvPr/>
        </p:nvSpPr>
        <p:spPr>
          <a:xfrm>
            <a:off x="1253223" y="4779200"/>
            <a:ext cx="25090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목적과 기대효과를 알아보기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0CEDB-B4F2-45EE-8266-4A7C864F2A70}"/>
              </a:ext>
            </a:extLst>
          </p:cNvPr>
          <p:cNvSpPr txBox="1"/>
          <p:nvPr/>
        </p:nvSpPr>
        <p:spPr>
          <a:xfrm>
            <a:off x="9244880" y="4740728"/>
            <a:ext cx="87876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출처</a:t>
            </a:r>
            <a:endParaRPr lang="en-US" altLang="ko-KR" sz="17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7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느낀 점</a:t>
            </a:r>
            <a:endParaRPr lang="en-US" altLang="ko-KR" sz="17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7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AC24A76-7EDE-458D-9809-36F5686A2D46}"/>
              </a:ext>
            </a:extLst>
          </p:cNvPr>
          <p:cNvSpPr/>
          <p:nvPr/>
        </p:nvSpPr>
        <p:spPr>
          <a:xfrm>
            <a:off x="4086424" y="3590872"/>
            <a:ext cx="305527" cy="3055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0DC7813-4D24-49E9-9DD3-F7D5B0FC08CB}"/>
              </a:ext>
            </a:extLst>
          </p:cNvPr>
          <p:cNvSpPr/>
          <p:nvPr/>
        </p:nvSpPr>
        <p:spPr>
          <a:xfrm>
            <a:off x="7800048" y="3590872"/>
            <a:ext cx="305527" cy="3055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77C21C-B72D-4D05-88B2-E7BF46065AA8}"/>
              </a:ext>
            </a:extLst>
          </p:cNvPr>
          <p:cNvSpPr txBox="1"/>
          <p:nvPr/>
        </p:nvSpPr>
        <p:spPr>
          <a:xfrm>
            <a:off x="4635553" y="4722716"/>
            <a:ext cx="31181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수집과 정제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정보를 추출하여 시각화로 나타내기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A12506-87CB-4EC4-B2B4-1464964729D4}"/>
              </a:ext>
            </a:extLst>
          </p:cNvPr>
          <p:cNvSpPr txBox="1"/>
          <p:nvPr/>
        </p:nvSpPr>
        <p:spPr>
          <a:xfrm>
            <a:off x="597725" y="7718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데이터시각화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713C21C-49B0-473D-AC19-1472FA02F3A7}"/>
              </a:ext>
            </a:extLst>
          </p:cNvPr>
          <p:cNvCxnSpPr>
            <a:cxnSpLocks/>
          </p:cNvCxnSpPr>
          <p:nvPr/>
        </p:nvCxnSpPr>
        <p:spPr>
          <a:xfrm>
            <a:off x="2398816" y="956561"/>
            <a:ext cx="76857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E8FAEB-7D88-4290-A4C2-5FC4EAE97E58}"/>
              </a:ext>
            </a:extLst>
          </p:cNvPr>
          <p:cNvSpPr txBox="1"/>
          <p:nvPr/>
        </p:nvSpPr>
        <p:spPr>
          <a:xfrm>
            <a:off x="10366955" y="771895"/>
            <a:ext cx="12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080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2401A2-24D7-4D19-83C4-47D19DBF6624}"/>
              </a:ext>
            </a:extLst>
          </p:cNvPr>
          <p:cNvSpPr txBox="1"/>
          <p:nvPr/>
        </p:nvSpPr>
        <p:spPr>
          <a:xfrm>
            <a:off x="597725" y="77189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B7A17E-BDF0-483B-88A8-2400C43E2FCB}"/>
              </a:ext>
            </a:extLst>
          </p:cNvPr>
          <p:cNvCxnSpPr>
            <a:cxnSpLocks/>
          </p:cNvCxnSpPr>
          <p:nvPr/>
        </p:nvCxnSpPr>
        <p:spPr>
          <a:xfrm>
            <a:off x="1361872" y="956561"/>
            <a:ext cx="958621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08CA4C-9600-4808-856D-659C276B9F7C}"/>
              </a:ext>
            </a:extLst>
          </p:cNvPr>
          <p:cNvSpPr txBox="1"/>
          <p:nvPr/>
        </p:nvSpPr>
        <p:spPr>
          <a:xfrm>
            <a:off x="11105491" y="77189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4F068-5B22-48EE-8400-165AD685FB86}"/>
              </a:ext>
            </a:extLst>
          </p:cNvPr>
          <p:cNvSpPr txBox="1"/>
          <p:nvPr/>
        </p:nvSpPr>
        <p:spPr>
          <a:xfrm>
            <a:off x="658813" y="1548419"/>
            <a:ext cx="34515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만들고 나서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0AFC0-E588-44B3-B13F-0B60E445F1BF}"/>
              </a:ext>
            </a:extLst>
          </p:cNvPr>
          <p:cNvSpPr txBox="1"/>
          <p:nvPr/>
        </p:nvSpPr>
        <p:spPr>
          <a:xfrm>
            <a:off x="658812" y="2817385"/>
            <a:ext cx="106544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강원도의 춘천시나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나의 고향에 대한 정보를 시각화 하고 싶었는데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서울시처럼 잘 나와있지 않거나 정보가 없는 경우가 많아서 아쉬웠다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B2B1AA-954E-4D99-AB9D-CF7C5AF10FA2}"/>
              </a:ext>
            </a:extLst>
          </p:cNvPr>
          <p:cNvSpPr txBox="1"/>
          <p:nvPr/>
        </p:nvSpPr>
        <p:spPr>
          <a:xfrm>
            <a:off x="658812" y="3778575"/>
            <a:ext cx="1054745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 달 중에서 하루 날씨와 정보를 알고 싶었는데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월별 대중교통 정보만 나온 것이 아쉬웠다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23EE51-9912-4CE3-A2A0-C3D89292FCB1}"/>
              </a:ext>
            </a:extLst>
          </p:cNvPr>
          <p:cNvSpPr txBox="1"/>
          <p:nvPr/>
        </p:nvSpPr>
        <p:spPr>
          <a:xfrm>
            <a:off x="658813" y="4508932"/>
            <a:ext cx="1044667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 달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하루별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날씨와 정보를 알고 싶었는데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월별 대중교통 정보만 나온 것이 아쉬웠다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72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2401A2-24D7-4D19-83C4-47D19DBF6624}"/>
              </a:ext>
            </a:extLst>
          </p:cNvPr>
          <p:cNvSpPr txBox="1"/>
          <p:nvPr/>
        </p:nvSpPr>
        <p:spPr>
          <a:xfrm>
            <a:off x="597725" y="77189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B7A17E-BDF0-483B-88A8-2400C43E2FCB}"/>
              </a:ext>
            </a:extLst>
          </p:cNvPr>
          <p:cNvCxnSpPr>
            <a:cxnSpLocks/>
          </p:cNvCxnSpPr>
          <p:nvPr/>
        </p:nvCxnSpPr>
        <p:spPr>
          <a:xfrm>
            <a:off x="1361872" y="956561"/>
            <a:ext cx="958621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08CA4C-9600-4808-856D-659C276B9F7C}"/>
              </a:ext>
            </a:extLst>
          </p:cNvPr>
          <p:cNvSpPr txBox="1"/>
          <p:nvPr/>
        </p:nvSpPr>
        <p:spPr>
          <a:xfrm>
            <a:off x="11105491" y="77189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4F068-5B22-48EE-8400-165AD685FB86}"/>
              </a:ext>
            </a:extLst>
          </p:cNvPr>
          <p:cNvSpPr txBox="1"/>
          <p:nvPr/>
        </p:nvSpPr>
        <p:spPr>
          <a:xfrm>
            <a:off x="658813" y="1548419"/>
            <a:ext cx="14157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출처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0AFC0-E588-44B3-B13F-0B60E445F1BF}"/>
              </a:ext>
            </a:extLst>
          </p:cNvPr>
          <p:cNvSpPr txBox="1"/>
          <p:nvPr/>
        </p:nvSpPr>
        <p:spPr>
          <a:xfrm>
            <a:off x="658812" y="2817385"/>
            <a:ext cx="106544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CD4BFE-DD31-4F3E-9264-EFE0F41280BE}"/>
              </a:ext>
            </a:extLst>
          </p:cNvPr>
          <p:cNvSpPr txBox="1"/>
          <p:nvPr/>
        </p:nvSpPr>
        <p:spPr>
          <a:xfrm>
            <a:off x="658812" y="2817385"/>
            <a:ext cx="106544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2"/>
              </a:rPr>
              <a:t>[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2"/>
              </a:rPr>
              <a:t>대중교통 정보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2"/>
              </a:rPr>
              <a:t>] https://www.t-money.co.kr/ncs/pct/ugd/ReadTrcrStstList.dev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3"/>
              </a:rPr>
              <a:t>[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3"/>
              </a:rPr>
              <a:t>코로나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3"/>
              </a:rPr>
              <a:t>확진자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3"/>
              </a:rPr>
              <a:t> 정보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3"/>
              </a:rPr>
              <a:t>] https://data.seoul.go.kr/dataList/OA-20279/S/1/datasetView.do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도서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모두의 데이터분석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with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파이썬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850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E78A8-3EF3-4B82-AACF-CB956A99B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816" y="34761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ko-KR" altLang="en-US" sz="100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감사합니다</a:t>
            </a:r>
            <a:r>
              <a:rPr lang="en-US" altLang="ko-KR" sz="100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!</a:t>
            </a:r>
            <a:endParaRPr lang="ko-KR" altLang="en-US" sz="100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238F-7965-415F-8AED-23BCDE14AC7C}"/>
              </a:ext>
            </a:extLst>
          </p:cNvPr>
          <p:cNvSpPr txBox="1"/>
          <p:nvPr/>
        </p:nvSpPr>
        <p:spPr>
          <a:xfrm>
            <a:off x="597725" y="7718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데이터시각화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0C4FA-D1E5-4018-A135-75264FFF82C4}"/>
              </a:ext>
            </a:extLst>
          </p:cNvPr>
          <p:cNvSpPr txBox="1"/>
          <p:nvPr/>
        </p:nvSpPr>
        <p:spPr>
          <a:xfrm>
            <a:off x="9234786" y="77189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201814471_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서지희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CDF800-4A31-4768-8165-80876841D839}"/>
              </a:ext>
            </a:extLst>
          </p:cNvPr>
          <p:cNvCxnSpPr>
            <a:cxnSpLocks/>
          </p:cNvCxnSpPr>
          <p:nvPr/>
        </p:nvCxnSpPr>
        <p:spPr>
          <a:xfrm>
            <a:off x="2398816" y="956561"/>
            <a:ext cx="64601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94601E-98EF-4C81-9E60-E89553ACF760}"/>
              </a:ext>
            </a:extLst>
          </p:cNvPr>
          <p:cNvSpPr txBox="1"/>
          <p:nvPr/>
        </p:nvSpPr>
        <p:spPr>
          <a:xfrm>
            <a:off x="649184" y="4669919"/>
            <a:ext cx="3926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다양한 빅데이터 활용 분야 중</a:t>
            </a:r>
            <a:endParaRPr lang="en-US" altLang="ko-KR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해결하고자 하는 비즈니스 응용문제를</a:t>
            </a:r>
            <a:endParaRPr lang="en-US" altLang="ko-KR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시각화로 분석</a:t>
            </a:r>
          </a:p>
        </p:txBody>
      </p:sp>
    </p:spTree>
    <p:extLst>
      <p:ext uri="{BB962C8B-B14F-4D97-AF65-F5344CB8AC3E}">
        <p14:creationId xmlns:p14="http://schemas.microsoft.com/office/powerpoint/2010/main" val="1783836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4842BD-3135-4335-8EE3-745307596CF0}"/>
              </a:ext>
            </a:extLst>
          </p:cNvPr>
          <p:cNvSpPr txBox="1"/>
          <p:nvPr/>
        </p:nvSpPr>
        <p:spPr>
          <a:xfrm>
            <a:off x="1448790" y="2101930"/>
            <a:ext cx="21531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01</a:t>
            </a:r>
            <a:endParaRPr lang="ko-KR" altLang="en-US" sz="120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E4E7A-7FCA-42C5-B28B-036F3F6D5554}"/>
              </a:ext>
            </a:extLst>
          </p:cNvPr>
          <p:cNvSpPr txBox="1"/>
          <p:nvPr/>
        </p:nvSpPr>
        <p:spPr>
          <a:xfrm>
            <a:off x="5037056" y="2101931"/>
            <a:ext cx="21178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120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6B633-2BF1-4A7F-8CF7-FBC07B3ADAF4}"/>
              </a:ext>
            </a:extLst>
          </p:cNvPr>
          <p:cNvSpPr txBox="1"/>
          <p:nvPr/>
        </p:nvSpPr>
        <p:spPr>
          <a:xfrm>
            <a:off x="8625323" y="2101930"/>
            <a:ext cx="21178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120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B6DA4E-5523-4E11-B749-83CB57F3DA71}"/>
              </a:ext>
            </a:extLst>
          </p:cNvPr>
          <p:cNvSpPr txBox="1"/>
          <p:nvPr/>
        </p:nvSpPr>
        <p:spPr>
          <a:xfrm>
            <a:off x="1998703" y="4180114"/>
            <a:ext cx="8002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864F98-B4D4-4AA8-8D5C-60EA6926D821}"/>
              </a:ext>
            </a:extLst>
          </p:cNvPr>
          <p:cNvSpPr txBox="1"/>
          <p:nvPr/>
        </p:nvSpPr>
        <p:spPr>
          <a:xfrm>
            <a:off x="5149267" y="4180114"/>
            <a:ext cx="18934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시각화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986DC-A40D-42B3-8B8C-DEE2992FC622}"/>
              </a:ext>
            </a:extLst>
          </p:cNvPr>
          <p:cNvSpPr txBox="1"/>
          <p:nvPr/>
        </p:nvSpPr>
        <p:spPr>
          <a:xfrm>
            <a:off x="9321026" y="4180114"/>
            <a:ext cx="726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A2332-A007-46FE-A3C6-8DF545473605}"/>
              </a:ext>
            </a:extLst>
          </p:cNvPr>
          <p:cNvSpPr txBox="1"/>
          <p:nvPr/>
        </p:nvSpPr>
        <p:spPr>
          <a:xfrm>
            <a:off x="1091319" y="4779200"/>
            <a:ext cx="283282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목적과 기대효과를 알아보기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0CEDB-B4F2-45EE-8266-4A7C864F2A70}"/>
              </a:ext>
            </a:extLst>
          </p:cNvPr>
          <p:cNvSpPr txBox="1"/>
          <p:nvPr/>
        </p:nvSpPr>
        <p:spPr>
          <a:xfrm>
            <a:off x="9287362" y="4740728"/>
            <a:ext cx="79380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출처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느낀 점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AC24A76-7EDE-458D-9809-36F5686A2D46}"/>
              </a:ext>
            </a:extLst>
          </p:cNvPr>
          <p:cNvSpPr/>
          <p:nvPr/>
        </p:nvSpPr>
        <p:spPr>
          <a:xfrm>
            <a:off x="4086424" y="3590872"/>
            <a:ext cx="305527" cy="3055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0DC7813-4D24-49E9-9DD3-F7D5B0FC08CB}"/>
              </a:ext>
            </a:extLst>
          </p:cNvPr>
          <p:cNvSpPr/>
          <p:nvPr/>
        </p:nvSpPr>
        <p:spPr>
          <a:xfrm>
            <a:off x="7800048" y="3590872"/>
            <a:ext cx="305527" cy="3055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77C21C-B72D-4D05-88B2-E7BF46065AA8}"/>
              </a:ext>
            </a:extLst>
          </p:cNvPr>
          <p:cNvSpPr txBox="1"/>
          <p:nvPr/>
        </p:nvSpPr>
        <p:spPr>
          <a:xfrm>
            <a:off x="4635553" y="4722716"/>
            <a:ext cx="31181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수집과 정제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bg2">
                    <a:lumMod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정보를 추출하여 시각화로 나타내기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A12506-87CB-4EC4-B2B4-1464964729D4}"/>
              </a:ext>
            </a:extLst>
          </p:cNvPr>
          <p:cNvSpPr txBox="1"/>
          <p:nvPr/>
        </p:nvSpPr>
        <p:spPr>
          <a:xfrm>
            <a:off x="597725" y="7718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데이터시각화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713C21C-49B0-473D-AC19-1472FA02F3A7}"/>
              </a:ext>
            </a:extLst>
          </p:cNvPr>
          <p:cNvCxnSpPr>
            <a:cxnSpLocks/>
          </p:cNvCxnSpPr>
          <p:nvPr/>
        </p:nvCxnSpPr>
        <p:spPr>
          <a:xfrm>
            <a:off x="2398816" y="956561"/>
            <a:ext cx="76857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E8FAEB-7D88-4290-A4C2-5FC4EAE97E58}"/>
              </a:ext>
            </a:extLst>
          </p:cNvPr>
          <p:cNvSpPr txBox="1"/>
          <p:nvPr/>
        </p:nvSpPr>
        <p:spPr>
          <a:xfrm>
            <a:off x="10366955" y="771895"/>
            <a:ext cx="12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551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EE1B7BD-E986-45CC-A8EC-88B5A3E2ED44}"/>
              </a:ext>
            </a:extLst>
          </p:cNvPr>
          <p:cNvSpPr txBox="1"/>
          <p:nvPr/>
        </p:nvSpPr>
        <p:spPr>
          <a:xfrm>
            <a:off x="597725" y="77189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개요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DE6E89-8CF6-45C7-B2B5-3387F7126604}"/>
              </a:ext>
            </a:extLst>
          </p:cNvPr>
          <p:cNvCxnSpPr>
            <a:cxnSpLocks/>
          </p:cNvCxnSpPr>
          <p:nvPr/>
        </p:nvCxnSpPr>
        <p:spPr>
          <a:xfrm>
            <a:off x="1433384" y="956561"/>
            <a:ext cx="951470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B8A27B-65BC-4B4D-826F-3C9E6562E7C6}"/>
              </a:ext>
            </a:extLst>
          </p:cNvPr>
          <p:cNvSpPr txBox="1"/>
          <p:nvPr/>
        </p:nvSpPr>
        <p:spPr>
          <a:xfrm>
            <a:off x="11105491" y="77189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25" name="그림 24" descr="모션 블러된 지하철 풍경">
            <a:extLst>
              <a:ext uri="{FF2B5EF4-FFF2-40B4-BE49-F238E27FC236}">
                <a16:creationId xmlns:a16="http://schemas.microsoft.com/office/drawing/2014/main" id="{78551F41-C1C0-4B78-92FC-515B5E0B93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4"/>
          <a:stretch/>
        </p:blipFill>
        <p:spPr>
          <a:xfrm>
            <a:off x="6670825" y="1596704"/>
            <a:ext cx="4708340" cy="43047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0F5136A-85DD-468C-91F9-6BA0435A4B30}"/>
              </a:ext>
            </a:extLst>
          </p:cNvPr>
          <p:cNvSpPr txBox="1"/>
          <p:nvPr/>
        </p:nvSpPr>
        <p:spPr>
          <a:xfrm>
            <a:off x="658813" y="1548419"/>
            <a:ext cx="46826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목적과 기대효과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81E009-ECF5-4F99-A5E9-807FEFFF2103}"/>
              </a:ext>
            </a:extLst>
          </p:cNvPr>
          <p:cNvSpPr txBox="1"/>
          <p:nvPr/>
        </p:nvSpPr>
        <p:spPr>
          <a:xfrm>
            <a:off x="638017" y="2699952"/>
            <a:ext cx="55429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수도권 내 교통혼잡 심화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수도권 교통문제 해결을 위한 요구 증가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대중교통과 연관성 확인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64788-0D12-45DB-B1FB-0168625EA3AE}"/>
              </a:ext>
            </a:extLst>
          </p:cNvPr>
          <p:cNvSpPr txBox="1"/>
          <p:nvPr/>
        </p:nvSpPr>
        <p:spPr>
          <a:xfrm>
            <a:off x="638017" y="4615249"/>
            <a:ext cx="5542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엑셀의 많고 복잡한 정보를 한눈에 시각적으로 확인할 수 있음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새로운 정보를 얻을 수 있음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44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4842BD-3135-4335-8EE3-745307596CF0}"/>
              </a:ext>
            </a:extLst>
          </p:cNvPr>
          <p:cNvSpPr txBox="1"/>
          <p:nvPr/>
        </p:nvSpPr>
        <p:spPr>
          <a:xfrm>
            <a:off x="1448790" y="2101930"/>
            <a:ext cx="21531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120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E4E7A-7FCA-42C5-B28B-036F3F6D5554}"/>
              </a:ext>
            </a:extLst>
          </p:cNvPr>
          <p:cNvSpPr txBox="1"/>
          <p:nvPr/>
        </p:nvSpPr>
        <p:spPr>
          <a:xfrm>
            <a:off x="5037056" y="2101931"/>
            <a:ext cx="21531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02</a:t>
            </a:r>
            <a:endParaRPr lang="ko-KR" altLang="en-US" sz="120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6B633-2BF1-4A7F-8CF7-FBC07B3ADAF4}"/>
              </a:ext>
            </a:extLst>
          </p:cNvPr>
          <p:cNvSpPr txBox="1"/>
          <p:nvPr/>
        </p:nvSpPr>
        <p:spPr>
          <a:xfrm>
            <a:off x="8625323" y="2101930"/>
            <a:ext cx="21178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120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B6DA4E-5523-4E11-B749-83CB57F3DA71}"/>
              </a:ext>
            </a:extLst>
          </p:cNvPr>
          <p:cNvSpPr txBox="1"/>
          <p:nvPr/>
        </p:nvSpPr>
        <p:spPr>
          <a:xfrm>
            <a:off x="2035572" y="4180114"/>
            <a:ext cx="726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864F98-B4D4-4AA8-8D5C-60EA6926D821}"/>
              </a:ext>
            </a:extLst>
          </p:cNvPr>
          <p:cNvSpPr txBox="1"/>
          <p:nvPr/>
        </p:nvSpPr>
        <p:spPr>
          <a:xfrm>
            <a:off x="5033049" y="4180114"/>
            <a:ext cx="21259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시각화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986DC-A40D-42B3-8B8C-DEE2992FC622}"/>
              </a:ext>
            </a:extLst>
          </p:cNvPr>
          <p:cNvSpPr txBox="1"/>
          <p:nvPr/>
        </p:nvSpPr>
        <p:spPr>
          <a:xfrm>
            <a:off x="9321026" y="4180114"/>
            <a:ext cx="726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A2332-A007-46FE-A3C6-8DF545473605}"/>
              </a:ext>
            </a:extLst>
          </p:cNvPr>
          <p:cNvSpPr txBox="1"/>
          <p:nvPr/>
        </p:nvSpPr>
        <p:spPr>
          <a:xfrm>
            <a:off x="1253223" y="4779200"/>
            <a:ext cx="25090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목적과 기대효과를 알아보기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0CEDB-B4F2-45EE-8266-4A7C864F2A70}"/>
              </a:ext>
            </a:extLst>
          </p:cNvPr>
          <p:cNvSpPr txBox="1"/>
          <p:nvPr/>
        </p:nvSpPr>
        <p:spPr>
          <a:xfrm>
            <a:off x="9287361" y="4740728"/>
            <a:ext cx="79380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출처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느낀 점</a:t>
            </a:r>
            <a:endParaRPr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AC24A76-7EDE-458D-9809-36F5686A2D46}"/>
              </a:ext>
            </a:extLst>
          </p:cNvPr>
          <p:cNvSpPr/>
          <p:nvPr/>
        </p:nvSpPr>
        <p:spPr>
          <a:xfrm>
            <a:off x="4086424" y="3590872"/>
            <a:ext cx="305527" cy="3055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0DC7813-4D24-49E9-9DD3-F7D5B0FC08CB}"/>
              </a:ext>
            </a:extLst>
          </p:cNvPr>
          <p:cNvSpPr/>
          <p:nvPr/>
        </p:nvSpPr>
        <p:spPr>
          <a:xfrm>
            <a:off x="7800048" y="3590872"/>
            <a:ext cx="305527" cy="30552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77C21C-B72D-4D05-88B2-E7BF46065AA8}"/>
              </a:ext>
            </a:extLst>
          </p:cNvPr>
          <p:cNvSpPr txBox="1"/>
          <p:nvPr/>
        </p:nvSpPr>
        <p:spPr>
          <a:xfrm>
            <a:off x="4431170" y="4722716"/>
            <a:ext cx="35269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7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수집과 정제</a:t>
            </a:r>
            <a:endParaRPr lang="en-US" altLang="ko-KR" sz="17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17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정보를 추출하여 시각화로 나타내기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A12506-87CB-4EC4-B2B4-1464964729D4}"/>
              </a:ext>
            </a:extLst>
          </p:cNvPr>
          <p:cNvSpPr txBox="1"/>
          <p:nvPr/>
        </p:nvSpPr>
        <p:spPr>
          <a:xfrm>
            <a:off x="597725" y="7718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데이터시각화 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713C21C-49B0-473D-AC19-1472FA02F3A7}"/>
              </a:ext>
            </a:extLst>
          </p:cNvPr>
          <p:cNvCxnSpPr>
            <a:cxnSpLocks/>
          </p:cNvCxnSpPr>
          <p:nvPr/>
        </p:nvCxnSpPr>
        <p:spPr>
          <a:xfrm>
            <a:off x="2398816" y="956561"/>
            <a:ext cx="76857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E8FAEB-7D88-4290-A4C2-5FC4EAE97E58}"/>
              </a:ext>
            </a:extLst>
          </p:cNvPr>
          <p:cNvSpPr txBox="1"/>
          <p:nvPr/>
        </p:nvSpPr>
        <p:spPr>
          <a:xfrm>
            <a:off x="10366955" y="771895"/>
            <a:ext cx="12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39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EE1B7BD-E986-45CC-A8EC-88B5A3E2ED44}"/>
              </a:ext>
            </a:extLst>
          </p:cNvPr>
          <p:cNvSpPr txBox="1"/>
          <p:nvPr/>
        </p:nvSpPr>
        <p:spPr>
          <a:xfrm>
            <a:off x="597725" y="7718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시각화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DE6E89-8CF6-45C7-B2B5-3387F7126604}"/>
              </a:ext>
            </a:extLst>
          </p:cNvPr>
          <p:cNvCxnSpPr>
            <a:cxnSpLocks/>
          </p:cNvCxnSpPr>
          <p:nvPr/>
        </p:nvCxnSpPr>
        <p:spPr>
          <a:xfrm>
            <a:off x="2458995" y="956561"/>
            <a:ext cx="84890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B8A27B-65BC-4B4D-826F-3C9E6562E7C6}"/>
              </a:ext>
            </a:extLst>
          </p:cNvPr>
          <p:cNvSpPr txBox="1"/>
          <p:nvPr/>
        </p:nvSpPr>
        <p:spPr>
          <a:xfrm>
            <a:off x="11105491" y="77189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F5136A-85DD-468C-91F9-6BA0435A4B30}"/>
              </a:ext>
            </a:extLst>
          </p:cNvPr>
          <p:cNvSpPr txBox="1"/>
          <p:nvPr/>
        </p:nvSpPr>
        <p:spPr>
          <a:xfrm>
            <a:off x="658813" y="1548419"/>
            <a:ext cx="34515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수집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87395B-1FAF-465C-B89B-8A4157CA2FD9}"/>
              </a:ext>
            </a:extLst>
          </p:cNvPr>
          <p:cNvSpPr txBox="1"/>
          <p:nvPr/>
        </p:nvSpPr>
        <p:spPr>
          <a:xfrm>
            <a:off x="658813" y="2660473"/>
            <a:ext cx="60980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티머니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대중교통 통계자료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2"/>
              </a:rPr>
              <a:t>https://www.t-money.co.kr/ncs/pct/ugd/ReadTrcrStstList.dev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서울시 코로나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19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확진자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현황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3"/>
              </a:rPr>
              <a:t>https://data.seoul.go.kr/dataList/OA-20279/S/1/datasetView.do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6AF0D0-9447-4B07-9277-989D7DB0D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509" y="1375424"/>
            <a:ext cx="5086131" cy="5226854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F984B8EB-3BC2-4B3D-A691-4426DA7D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35" y="4432453"/>
            <a:ext cx="3892005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b="1" dirty="0">
                <a:solidFill>
                  <a:srgbClr val="333333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통계자료 정보</a:t>
            </a:r>
            <a:endParaRPr kumimoji="0" lang="ko-KR" altLang="ko-KR" sz="15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승 / 하차 산출기준 : 선 / 후불 교통카드 및 1회용 교통카드 기준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대상기관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지하철 : 서울교통공사, 한국철도공사, 공항철도, 9호선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버스 : 서울버스, 서울마을버스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566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EE1B7BD-E986-45CC-A8EC-88B5A3E2ED44}"/>
              </a:ext>
            </a:extLst>
          </p:cNvPr>
          <p:cNvSpPr txBox="1"/>
          <p:nvPr/>
        </p:nvSpPr>
        <p:spPr>
          <a:xfrm>
            <a:off x="597725" y="7718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시각화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DE6E89-8CF6-45C7-B2B5-3387F7126604}"/>
              </a:ext>
            </a:extLst>
          </p:cNvPr>
          <p:cNvCxnSpPr>
            <a:cxnSpLocks/>
          </p:cNvCxnSpPr>
          <p:nvPr/>
        </p:nvCxnSpPr>
        <p:spPr>
          <a:xfrm>
            <a:off x="2458995" y="956561"/>
            <a:ext cx="84890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B8A27B-65BC-4B4D-826F-3C9E6562E7C6}"/>
              </a:ext>
            </a:extLst>
          </p:cNvPr>
          <p:cNvSpPr txBox="1"/>
          <p:nvPr/>
        </p:nvSpPr>
        <p:spPr>
          <a:xfrm>
            <a:off x="11105491" y="77189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F5136A-85DD-468C-91F9-6BA0435A4B30}"/>
              </a:ext>
            </a:extLst>
          </p:cNvPr>
          <p:cNvSpPr txBox="1"/>
          <p:nvPr/>
        </p:nvSpPr>
        <p:spPr>
          <a:xfrm>
            <a:off x="658813" y="1548419"/>
            <a:ext cx="34515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수집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87395B-1FAF-465C-B89B-8A4157CA2FD9}"/>
              </a:ext>
            </a:extLst>
          </p:cNvPr>
          <p:cNvSpPr txBox="1"/>
          <p:nvPr/>
        </p:nvSpPr>
        <p:spPr>
          <a:xfrm>
            <a:off x="658813" y="2660473"/>
            <a:ext cx="60980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티머니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대중교통 통계자료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2"/>
              </a:rPr>
              <a:t>https://www.t-money.co.kr/ncs/pct/ugd/ReadTrcrStstList.dev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서울시 코로나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19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확진자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현황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3"/>
              </a:rPr>
              <a:t>https://data.seoul.go.kr/dataList/OA-20279/S/1/datasetView.do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984B8EB-3BC2-4B3D-A691-4426DA7D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35" y="4432453"/>
            <a:ext cx="3892005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통계자료 정보</a:t>
            </a:r>
            <a:endParaRPr kumimoji="0" lang="ko-KR" altLang="ko-KR" sz="15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승 / 하차 산출기준 : 선 / 후불 교통카드 및 1회용 교통카드 기준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대상기관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지하철 : 서울교통공사, 한국철도공사, 공항철도, 9호선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버스 : 서울버스, 서울마을버스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2541DF-C543-43B2-B7CF-BF4C57EA5A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6AF0D0-9447-4B07-9277-989D7DB0D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25" y="-1640047"/>
            <a:ext cx="10555750" cy="10847808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1ACBF90-D3BD-4D33-B31F-560D15854257}"/>
              </a:ext>
            </a:extLst>
          </p:cNvPr>
          <p:cNvSpPr/>
          <p:nvPr/>
        </p:nvSpPr>
        <p:spPr>
          <a:xfrm>
            <a:off x="1717058" y="2498172"/>
            <a:ext cx="8401110" cy="693931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F8A068-76F8-4B2B-9612-912AD6496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9274" y="-1640048"/>
            <a:ext cx="10555751" cy="1084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23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EE1B7BD-E986-45CC-A8EC-88B5A3E2ED44}"/>
              </a:ext>
            </a:extLst>
          </p:cNvPr>
          <p:cNvSpPr txBox="1"/>
          <p:nvPr/>
        </p:nvSpPr>
        <p:spPr>
          <a:xfrm>
            <a:off x="597725" y="7718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시각화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DE6E89-8CF6-45C7-B2B5-3387F7126604}"/>
              </a:ext>
            </a:extLst>
          </p:cNvPr>
          <p:cNvCxnSpPr>
            <a:cxnSpLocks/>
          </p:cNvCxnSpPr>
          <p:nvPr/>
        </p:nvCxnSpPr>
        <p:spPr>
          <a:xfrm>
            <a:off x="2458995" y="956561"/>
            <a:ext cx="84890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B8A27B-65BC-4B4D-826F-3C9E6562E7C6}"/>
              </a:ext>
            </a:extLst>
          </p:cNvPr>
          <p:cNvSpPr txBox="1"/>
          <p:nvPr/>
        </p:nvSpPr>
        <p:spPr>
          <a:xfrm>
            <a:off x="11105491" y="77189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F5136A-85DD-468C-91F9-6BA0435A4B30}"/>
              </a:ext>
            </a:extLst>
          </p:cNvPr>
          <p:cNvSpPr txBox="1"/>
          <p:nvPr/>
        </p:nvSpPr>
        <p:spPr>
          <a:xfrm>
            <a:off x="658813" y="1548419"/>
            <a:ext cx="34515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수집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87395B-1FAF-465C-B89B-8A4157CA2FD9}"/>
              </a:ext>
            </a:extLst>
          </p:cNvPr>
          <p:cNvSpPr txBox="1"/>
          <p:nvPr/>
        </p:nvSpPr>
        <p:spPr>
          <a:xfrm>
            <a:off x="658813" y="2660473"/>
            <a:ext cx="60980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티머니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대중교통 통계자료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2"/>
              </a:rPr>
              <a:t>https://www.t-money.co.kr/ncs/pct/ugd/ReadTrcrStstList.dev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서울시 코로나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19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확진자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현황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3"/>
              </a:rPr>
              <a:t>https://data.seoul.go.kr/dataList/OA-20279/S/1/datasetView.do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984B8EB-3BC2-4B3D-A691-4426DA7D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35" y="4432453"/>
            <a:ext cx="3892005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통계자료 정보</a:t>
            </a:r>
            <a:endParaRPr kumimoji="0" lang="ko-KR" altLang="ko-KR" sz="15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승 / 하차 산출기준 : 선 / 후불 교통카드 및 1회용 교통카드 기준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대상기관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지하철 : 서울교통공사, 한국철도공사, 공항철도, 9호선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버스 : 서울버스, 서울마을버스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ACBF90-D3BD-4D33-B31F-560D15854257}"/>
              </a:ext>
            </a:extLst>
          </p:cNvPr>
          <p:cNvSpPr/>
          <p:nvPr/>
        </p:nvSpPr>
        <p:spPr>
          <a:xfrm>
            <a:off x="1945658" y="2470419"/>
            <a:ext cx="8401110" cy="693931"/>
          </a:xfrm>
          <a:prstGeom prst="rect">
            <a:avLst/>
          </a:prstGeom>
          <a:solidFill>
            <a:schemeClr val="accent4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6FF2E6-2A6D-457F-A7E3-47CA25824D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3129623-FE77-4A5E-9862-A315A59B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24" y="-1640048"/>
            <a:ext cx="10555751" cy="108478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6AF0D0-9447-4B07-9277-989D7DB0D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926701" y="-1640047"/>
            <a:ext cx="10555750" cy="1084780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26ABD8-FA9D-4EA5-BB71-2D351EA682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047"/>
          <a:stretch/>
        </p:blipFill>
        <p:spPr>
          <a:xfrm>
            <a:off x="12632755" y="-893709"/>
            <a:ext cx="8113805" cy="864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02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EE1B7BD-E986-45CC-A8EC-88B5A3E2ED44}"/>
              </a:ext>
            </a:extLst>
          </p:cNvPr>
          <p:cNvSpPr txBox="1"/>
          <p:nvPr/>
        </p:nvSpPr>
        <p:spPr>
          <a:xfrm>
            <a:off x="597725" y="7718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시각화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CDE6E89-8CF6-45C7-B2B5-3387F7126604}"/>
              </a:ext>
            </a:extLst>
          </p:cNvPr>
          <p:cNvCxnSpPr>
            <a:cxnSpLocks/>
          </p:cNvCxnSpPr>
          <p:nvPr/>
        </p:nvCxnSpPr>
        <p:spPr>
          <a:xfrm>
            <a:off x="2458995" y="956561"/>
            <a:ext cx="84890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B8A27B-65BC-4B4D-826F-3C9E6562E7C6}"/>
              </a:ext>
            </a:extLst>
          </p:cNvPr>
          <p:cNvSpPr txBox="1"/>
          <p:nvPr/>
        </p:nvSpPr>
        <p:spPr>
          <a:xfrm>
            <a:off x="11105491" y="77189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F5136A-85DD-468C-91F9-6BA0435A4B30}"/>
              </a:ext>
            </a:extLst>
          </p:cNvPr>
          <p:cNvSpPr txBox="1"/>
          <p:nvPr/>
        </p:nvSpPr>
        <p:spPr>
          <a:xfrm>
            <a:off x="658813" y="1548419"/>
            <a:ext cx="34515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데이터 수집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87395B-1FAF-465C-B89B-8A4157CA2FD9}"/>
              </a:ext>
            </a:extLst>
          </p:cNvPr>
          <p:cNvSpPr txBox="1"/>
          <p:nvPr/>
        </p:nvSpPr>
        <p:spPr>
          <a:xfrm>
            <a:off x="658813" y="2660473"/>
            <a:ext cx="60980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티머니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대중교통 통계자료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2"/>
              </a:rPr>
              <a:t>https://www.t-money.co.kr/ncs/pct/ugd/ReadTrcrStstList.dev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서울시 코로나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19 </a:t>
            </a:r>
            <a:r>
              <a:rPr lang="ko-KR" altLang="en-US" sz="2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확진자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현황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hlinkClick r:id="rId3"/>
              </a:rPr>
              <a:t>https://data.seoul.go.kr/dataList/OA-20279/S/1/datasetView.do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984B8EB-3BC2-4B3D-A691-4426DA7D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35" y="4432453"/>
            <a:ext cx="3892005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통계자료 정보</a:t>
            </a:r>
            <a:endParaRPr kumimoji="0" lang="ko-KR" altLang="ko-KR" sz="15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승 / 하차 산출기준 : 선 / 후불 교통카드 및 1회용 교통카드 기준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대상기관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지하철 : 서울교통공사, 한국철도공사, 공항철도, 9호선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 버스 : 서울버스, 서울마을버스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1F36E7-5E37-4100-960A-53AF28979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26ABD8-FA9D-4EA5-BB71-2D351EA682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47"/>
          <a:stretch/>
        </p:blipFill>
        <p:spPr>
          <a:xfrm>
            <a:off x="2039097" y="-893709"/>
            <a:ext cx="8113805" cy="86454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129623-FE77-4A5E-9862-A315A59B2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166693" y="-1640048"/>
            <a:ext cx="10555751" cy="1084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13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816</Words>
  <Application>Microsoft Office PowerPoint</Application>
  <PresentationFormat>와이드스크린</PresentationFormat>
  <Paragraphs>183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맑은 고딕</vt:lpstr>
      <vt:lpstr>에스코어 드림 4 Regular</vt:lpstr>
      <vt:lpstr>에스코어 드림 5 Medium</vt:lpstr>
      <vt:lpstr>에스코어 드림 6 Bold</vt:lpstr>
      <vt:lpstr>에스코어 드림 7 ExtraBold</vt:lpstr>
      <vt:lpstr>에스코어 드림 8 Heavy</vt:lpstr>
      <vt:lpstr>Arial</vt:lpstr>
      <vt:lpstr>Office 테마</vt:lpstr>
      <vt:lpstr>서울시 지하철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서울시 대중교통 분석</dc:title>
  <dc:creator>서지희</dc:creator>
  <cp:lastModifiedBy>서지희</cp:lastModifiedBy>
  <cp:revision>3</cp:revision>
  <dcterms:created xsi:type="dcterms:W3CDTF">2020-12-04T12:54:51Z</dcterms:created>
  <dcterms:modified xsi:type="dcterms:W3CDTF">2020-12-06T12:15:11Z</dcterms:modified>
</cp:coreProperties>
</file>