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Bold" charset="1" panose="00000800000000000000"/>
      <p:regular r:id="rId23"/>
    </p:embeddedFont>
    <p:embeddedFont>
      <p:font typeface="Poppins" charset="1" panose="00000500000000000000"/>
      <p:regular r:id="rId24"/>
    </p:embeddedFont>
    <p:embeddedFont>
      <p:font typeface="Poppins Ultra-Bold" charset="1" panose="00000900000000000000"/>
      <p:regular r:id="rId25"/>
    </p:embeddedFont>
    <p:embeddedFont>
      <p:font typeface="Poppins Italics" charset="1" panose="00000500000000000000"/>
      <p:regular r:id="rId26"/>
    </p:embeddedFont>
    <p:embeddedFont>
      <p:font typeface="Poppins Heavy" charset="1" panose="00000A00000000000000"/>
      <p:regular r:id="rId27"/>
    </p:embeddedFont>
    <p:embeddedFont>
      <p:font typeface="Lato Bold" charset="1" panose="020F05020202040302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4" id="4"/>
          <p:cNvGrpSpPr/>
          <p:nvPr/>
        </p:nvGrpSpPr>
        <p:grpSpPr>
          <a:xfrm rot="2700000">
            <a:off x="13701291" y="9222774"/>
            <a:ext cx="3167606" cy="6164339"/>
            <a:chOff x="0" y="0"/>
            <a:chExt cx="983471" cy="1913890"/>
          </a:xfrm>
        </p:grpSpPr>
        <p:sp>
          <p:nvSpPr>
            <p:cNvPr name="Freeform 5" id="5"/>
            <p:cNvSpPr/>
            <p:nvPr/>
          </p:nvSpPr>
          <p:spPr>
            <a:xfrm flipH="false" flipV="false" rot="0">
              <a:off x="0" y="0"/>
              <a:ext cx="983471" cy="1913890"/>
            </a:xfrm>
            <a:custGeom>
              <a:avLst/>
              <a:gdLst/>
              <a:ahLst/>
              <a:cxnLst/>
              <a:rect r="r" b="b" t="t" l="l"/>
              <a:pathLst>
                <a:path h="1913890" w="983471">
                  <a:moveTo>
                    <a:pt x="0" y="0"/>
                  </a:moveTo>
                  <a:lnTo>
                    <a:pt x="0" y="1913890"/>
                  </a:lnTo>
                  <a:lnTo>
                    <a:pt x="983471" y="1913890"/>
                  </a:lnTo>
                  <a:lnTo>
                    <a:pt x="983471" y="0"/>
                  </a:lnTo>
                  <a:lnTo>
                    <a:pt x="0" y="0"/>
                  </a:lnTo>
                  <a:close/>
                  <a:moveTo>
                    <a:pt x="922511" y="1852930"/>
                  </a:moveTo>
                  <a:lnTo>
                    <a:pt x="59690" y="1852930"/>
                  </a:lnTo>
                  <a:lnTo>
                    <a:pt x="59690" y="59690"/>
                  </a:lnTo>
                  <a:lnTo>
                    <a:pt x="922511" y="59690"/>
                  </a:lnTo>
                  <a:lnTo>
                    <a:pt x="922511" y="1852930"/>
                  </a:lnTo>
                  <a:close/>
                </a:path>
              </a:pathLst>
            </a:custGeom>
            <a:solidFill>
              <a:srgbClr val="8B308E"/>
            </a:solidFill>
          </p:spPr>
        </p:sp>
      </p:grpSp>
      <p:sp>
        <p:nvSpPr>
          <p:cNvPr name="Freeform 6" id="6"/>
          <p:cNvSpPr/>
          <p:nvPr/>
        </p:nvSpPr>
        <p:spPr>
          <a:xfrm flipH="false" flipV="false" rot="0">
            <a:off x="-4134433" y="1004889"/>
            <a:ext cx="12993464" cy="2102579"/>
          </a:xfrm>
          <a:custGeom>
            <a:avLst/>
            <a:gdLst/>
            <a:ahLst/>
            <a:cxnLst/>
            <a:rect r="r" b="b" t="t" l="l"/>
            <a:pathLst>
              <a:path h="2102579" w="12993464">
                <a:moveTo>
                  <a:pt x="0" y="0"/>
                </a:moveTo>
                <a:lnTo>
                  <a:pt x="12993465" y="0"/>
                </a:lnTo>
                <a:lnTo>
                  <a:pt x="12993465" y="2102578"/>
                </a:lnTo>
                <a:lnTo>
                  <a:pt x="0" y="2102578"/>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0"/>
            <a:ext cx="541602" cy="10287000"/>
            <a:chOff x="0" y="0"/>
            <a:chExt cx="157867" cy="2998468"/>
          </a:xfrm>
        </p:grpSpPr>
        <p:sp>
          <p:nvSpPr>
            <p:cNvPr name="Freeform 8" id="8"/>
            <p:cNvSpPr/>
            <p:nvPr/>
          </p:nvSpPr>
          <p:spPr>
            <a:xfrm flipH="false" flipV="false" rot="0">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8B308E"/>
            </a:solidFill>
          </p:spPr>
        </p:sp>
      </p:grpSp>
      <p:sp>
        <p:nvSpPr>
          <p:cNvPr name="Freeform 9" id="9"/>
          <p:cNvSpPr/>
          <p:nvPr/>
        </p:nvSpPr>
        <p:spPr>
          <a:xfrm flipH="false" flipV="false" rot="0">
            <a:off x="11007668" y="746374"/>
            <a:ext cx="3954834" cy="2619609"/>
          </a:xfrm>
          <a:custGeom>
            <a:avLst/>
            <a:gdLst/>
            <a:ahLst/>
            <a:cxnLst/>
            <a:rect r="r" b="b" t="t" l="l"/>
            <a:pathLst>
              <a:path h="2619609" w="3954834">
                <a:moveTo>
                  <a:pt x="0" y="0"/>
                </a:moveTo>
                <a:lnTo>
                  <a:pt x="3954835" y="0"/>
                </a:lnTo>
                <a:lnTo>
                  <a:pt x="3954835" y="2619608"/>
                </a:lnTo>
                <a:lnTo>
                  <a:pt x="0" y="2619608"/>
                </a:lnTo>
                <a:lnTo>
                  <a:pt x="0" y="0"/>
                </a:lnTo>
                <a:close/>
              </a:path>
            </a:pathLst>
          </a:custGeom>
          <a:blipFill>
            <a:blip r:embed="rId4"/>
            <a:stretch>
              <a:fillRect l="-83994" t="0" r="0" b="0"/>
            </a:stretch>
          </a:blipFill>
        </p:spPr>
      </p:sp>
      <p:sp>
        <p:nvSpPr>
          <p:cNvPr name="TextBox 10" id="10"/>
          <p:cNvSpPr txBox="true"/>
          <p:nvPr/>
        </p:nvSpPr>
        <p:spPr>
          <a:xfrm rot="0">
            <a:off x="1609209" y="3830206"/>
            <a:ext cx="12616379" cy="3311854"/>
          </a:xfrm>
          <a:prstGeom prst="rect">
            <a:avLst/>
          </a:prstGeom>
        </p:spPr>
        <p:txBody>
          <a:bodyPr anchor="t" rtlCol="false" tIns="0" lIns="0" bIns="0" rIns="0">
            <a:spAutoFit/>
          </a:bodyPr>
          <a:lstStyle/>
          <a:p>
            <a:pPr algn="l">
              <a:lnSpc>
                <a:spcPts val="12443"/>
              </a:lnSpc>
            </a:pPr>
            <a:r>
              <a:rPr lang="en-US" sz="11850" spc="592">
                <a:solidFill>
                  <a:srgbClr val="000000"/>
                </a:solidFill>
                <a:latin typeface="Poppins Bold"/>
              </a:rPr>
              <a:t>SWAP CONTRACT</a:t>
            </a:r>
          </a:p>
        </p:txBody>
      </p:sp>
      <p:sp>
        <p:nvSpPr>
          <p:cNvPr name="TextBox 11" id="11"/>
          <p:cNvSpPr txBox="true"/>
          <p:nvPr/>
        </p:nvSpPr>
        <p:spPr>
          <a:xfrm rot="0">
            <a:off x="1609209" y="7170635"/>
            <a:ext cx="12616379" cy="542925"/>
          </a:xfrm>
          <a:prstGeom prst="rect">
            <a:avLst/>
          </a:prstGeom>
        </p:spPr>
        <p:txBody>
          <a:bodyPr anchor="t" rtlCol="false" tIns="0" lIns="0" bIns="0" rIns="0">
            <a:spAutoFit/>
          </a:bodyPr>
          <a:lstStyle/>
          <a:p>
            <a:pPr algn="l">
              <a:lnSpc>
                <a:spcPts val="4200"/>
              </a:lnSpc>
            </a:pPr>
            <a:r>
              <a:rPr lang="en-US" sz="3000" spc="300">
                <a:solidFill>
                  <a:srgbClr val="000000"/>
                </a:solidFill>
                <a:latin typeface="Poppins"/>
              </a:rPr>
              <a:t>Supervised by The Professor </a:t>
            </a:r>
            <a:r>
              <a:rPr lang="en-US" sz="3000" spc="300">
                <a:solidFill>
                  <a:srgbClr val="000000"/>
                </a:solidFill>
                <a:latin typeface="Poppins Bold"/>
              </a:rPr>
              <a:t>Eymen Erraies</a:t>
            </a:r>
          </a:p>
        </p:txBody>
      </p:sp>
      <p:grpSp>
        <p:nvGrpSpPr>
          <p:cNvPr name="Group 12" id="12"/>
          <p:cNvGrpSpPr/>
          <p:nvPr/>
        </p:nvGrpSpPr>
        <p:grpSpPr>
          <a:xfrm rot="2700000">
            <a:off x="15742560" y="2217060"/>
            <a:ext cx="5852880" cy="5852880"/>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8B308E"/>
        </a:solidFill>
      </p:bgPr>
    </p:bg>
    <p:spTree>
      <p:nvGrpSpPr>
        <p:cNvPr id="1" name=""/>
        <p:cNvGrpSpPr/>
        <p:nvPr/>
      </p:nvGrpSpPr>
      <p:grpSpPr>
        <a:xfrm>
          <a:off x="0" y="0"/>
          <a:ext cx="0" cy="0"/>
          <a:chOff x="0" y="0"/>
          <a:chExt cx="0" cy="0"/>
        </a:xfrm>
      </p:grpSpPr>
      <p:sp>
        <p:nvSpPr>
          <p:cNvPr name="TextBox 2" id="2"/>
          <p:cNvSpPr txBox="true"/>
          <p:nvPr/>
        </p:nvSpPr>
        <p:spPr>
          <a:xfrm rot="0">
            <a:off x="0" y="3018494"/>
            <a:ext cx="18288000" cy="3378834"/>
          </a:xfrm>
          <a:prstGeom prst="rect">
            <a:avLst/>
          </a:prstGeom>
        </p:spPr>
        <p:txBody>
          <a:bodyPr anchor="t" rtlCol="false" tIns="0" lIns="0" bIns="0" rIns="0">
            <a:spAutoFit/>
          </a:bodyPr>
          <a:lstStyle/>
          <a:p>
            <a:pPr algn="ctr">
              <a:lnSpc>
                <a:spcPts val="13265"/>
              </a:lnSpc>
            </a:pPr>
            <a:r>
              <a:rPr lang="en-US" sz="9475" spc="947">
                <a:solidFill>
                  <a:srgbClr val="FFFFFF"/>
                </a:solidFill>
                <a:latin typeface="Poppins Bold"/>
              </a:rPr>
              <a:t>ADVANTAGES OF SWAP CONTRACT FOR BANKS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flipH="false" flipV="false" rot="0">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EAEAEA"/>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6" id="16"/>
          <p:cNvSpPr txBox="true"/>
          <p:nvPr/>
        </p:nvSpPr>
        <p:spPr>
          <a:xfrm rot="0">
            <a:off x="895350" y="4333603"/>
            <a:ext cx="9233976" cy="22574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RISKS MANAGEMENT</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000000"/>
                </a:solidFill>
                <a:latin typeface="Poppins Heavy"/>
              </a:rPr>
              <a:t>1</a:t>
            </a:r>
          </a:p>
        </p:txBody>
      </p:sp>
      <p:grpSp>
        <p:nvGrpSpPr>
          <p:cNvPr name="Group 18" id="18"/>
          <p:cNvGrpSpPr/>
          <p:nvPr/>
        </p:nvGrpSpPr>
        <p:grpSpPr>
          <a:xfrm rot="0">
            <a:off x="10129326" y="0"/>
            <a:ext cx="8158674" cy="10287000"/>
            <a:chOff x="0" y="0"/>
            <a:chExt cx="2976306" cy="3752725"/>
          </a:xfrm>
        </p:grpSpPr>
        <p:sp>
          <p:nvSpPr>
            <p:cNvPr name="Freeform 19" id="19"/>
            <p:cNvSpPr/>
            <p:nvPr/>
          </p:nvSpPr>
          <p:spPr>
            <a:xfrm flipH="false" flipV="false" rot="0">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EAEAEA"/>
            </a:solidFill>
          </p:spPr>
        </p:sp>
      </p:grpSp>
      <p:sp>
        <p:nvSpPr>
          <p:cNvPr name="TextBox 20" id="20"/>
          <p:cNvSpPr txBox="true"/>
          <p:nvPr/>
        </p:nvSpPr>
        <p:spPr>
          <a:xfrm rot="0">
            <a:off x="10737235" y="2301767"/>
            <a:ext cx="6942855" cy="5036439"/>
          </a:xfrm>
          <a:prstGeom prst="rect">
            <a:avLst/>
          </a:prstGeom>
        </p:spPr>
        <p:txBody>
          <a:bodyPr anchor="t" rtlCol="false" tIns="0" lIns="0" bIns="0" rIns="0">
            <a:spAutoFit/>
          </a:bodyPr>
          <a:lstStyle/>
          <a:p>
            <a:pPr algn="l">
              <a:lnSpc>
                <a:spcPts val="4997"/>
              </a:lnSpc>
            </a:pPr>
            <a:r>
              <a:rPr lang="en-US" sz="3399" spc="33">
                <a:solidFill>
                  <a:srgbClr val="000000"/>
                </a:solidFill>
                <a:latin typeface="Poppins Italics"/>
              </a:rPr>
              <a:t>A swap contract enables the bank to effectively manage the risks associated with interest rate fluctuations. It enables the bank to reduce its risk exposure and protect itself against unfavorable fluctuations.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flipH="false" flipV="false" rot="0">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EAEAEA"/>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6" id="16"/>
          <p:cNvSpPr txBox="true"/>
          <p:nvPr/>
        </p:nvSpPr>
        <p:spPr>
          <a:xfrm rot="0">
            <a:off x="895350" y="4333603"/>
            <a:ext cx="9233976" cy="22574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RESOURCES OPTIMIZATION</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000000"/>
                </a:solidFill>
                <a:latin typeface="Poppins Heavy"/>
              </a:rPr>
              <a:t>2</a:t>
            </a:r>
          </a:p>
        </p:txBody>
      </p:sp>
      <p:grpSp>
        <p:nvGrpSpPr>
          <p:cNvPr name="Group 18" id="18"/>
          <p:cNvGrpSpPr/>
          <p:nvPr/>
        </p:nvGrpSpPr>
        <p:grpSpPr>
          <a:xfrm rot="0">
            <a:off x="10129326" y="0"/>
            <a:ext cx="8158674" cy="10287000"/>
            <a:chOff x="0" y="0"/>
            <a:chExt cx="2976306" cy="3752725"/>
          </a:xfrm>
        </p:grpSpPr>
        <p:sp>
          <p:nvSpPr>
            <p:cNvPr name="Freeform 19" id="19"/>
            <p:cNvSpPr/>
            <p:nvPr/>
          </p:nvSpPr>
          <p:spPr>
            <a:xfrm flipH="false" flipV="false" rot="0">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EAEAEA"/>
            </a:solidFill>
          </p:spPr>
        </p:sp>
      </p:grpSp>
      <p:sp>
        <p:nvSpPr>
          <p:cNvPr name="TextBox 20" id="20"/>
          <p:cNvSpPr txBox="true"/>
          <p:nvPr/>
        </p:nvSpPr>
        <p:spPr>
          <a:xfrm rot="0">
            <a:off x="10737235" y="1620393"/>
            <a:ext cx="6942855" cy="5036439"/>
          </a:xfrm>
          <a:prstGeom prst="rect">
            <a:avLst/>
          </a:prstGeom>
        </p:spPr>
        <p:txBody>
          <a:bodyPr anchor="t" rtlCol="false" tIns="0" lIns="0" bIns="0" rIns="0">
            <a:spAutoFit/>
          </a:bodyPr>
          <a:lstStyle/>
          <a:p>
            <a:pPr algn="just">
              <a:lnSpc>
                <a:spcPts val="4997"/>
              </a:lnSpc>
            </a:pPr>
            <a:r>
              <a:rPr lang="en-US" sz="3399" spc="33">
                <a:solidFill>
                  <a:srgbClr val="000000"/>
                </a:solidFill>
                <a:latin typeface="Poppins Italics"/>
              </a:rPr>
              <a:t>With a swap, a bank can optimize the use of its financial resources by adjusting its risk profile and maximizing returns. It can protect itself against negative fluctuations and take advantage of market opportunities to boost profits. </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flipH="false" flipV="false" rot="0">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EAEAEA"/>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6" id="16"/>
          <p:cNvSpPr txBox="true"/>
          <p:nvPr/>
        </p:nvSpPr>
        <p:spPr>
          <a:xfrm rot="0">
            <a:off x="277834" y="4186236"/>
            <a:ext cx="9851492" cy="2186941"/>
          </a:xfrm>
          <a:prstGeom prst="rect">
            <a:avLst/>
          </a:prstGeom>
        </p:spPr>
        <p:txBody>
          <a:bodyPr anchor="t" rtlCol="false" tIns="0" lIns="0" bIns="0" rIns="0">
            <a:spAutoFit/>
          </a:bodyPr>
          <a:lstStyle/>
          <a:p>
            <a:pPr algn="ctr">
              <a:lnSpc>
                <a:spcPts val="8190"/>
              </a:lnSpc>
            </a:pPr>
            <a:r>
              <a:rPr lang="en-US" sz="7800" spc="390">
                <a:solidFill>
                  <a:srgbClr val="CC95CD"/>
                </a:solidFill>
                <a:latin typeface="Poppins Ultra-Bold"/>
              </a:rPr>
              <a:t>REVENUES DIVERSIFICATION</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000000"/>
                </a:solidFill>
                <a:latin typeface="Poppins Heavy"/>
              </a:rPr>
              <a:t>3</a:t>
            </a:r>
          </a:p>
        </p:txBody>
      </p:sp>
      <p:grpSp>
        <p:nvGrpSpPr>
          <p:cNvPr name="Group 18" id="18"/>
          <p:cNvGrpSpPr/>
          <p:nvPr/>
        </p:nvGrpSpPr>
        <p:grpSpPr>
          <a:xfrm rot="0">
            <a:off x="10129326" y="0"/>
            <a:ext cx="8158674" cy="10287000"/>
            <a:chOff x="0" y="0"/>
            <a:chExt cx="2976306" cy="3752725"/>
          </a:xfrm>
        </p:grpSpPr>
        <p:sp>
          <p:nvSpPr>
            <p:cNvPr name="Freeform 19" id="19"/>
            <p:cNvSpPr/>
            <p:nvPr/>
          </p:nvSpPr>
          <p:spPr>
            <a:xfrm flipH="false" flipV="false" rot="0">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EAEAEA"/>
            </a:solidFill>
          </p:spPr>
        </p:sp>
      </p:grpSp>
      <p:sp>
        <p:nvSpPr>
          <p:cNvPr name="TextBox 20" id="20"/>
          <p:cNvSpPr txBox="true"/>
          <p:nvPr/>
        </p:nvSpPr>
        <p:spPr>
          <a:xfrm rot="0">
            <a:off x="10737235" y="1300738"/>
            <a:ext cx="6942855" cy="6922389"/>
          </a:xfrm>
          <a:prstGeom prst="rect">
            <a:avLst/>
          </a:prstGeom>
        </p:spPr>
        <p:txBody>
          <a:bodyPr anchor="t" rtlCol="false" tIns="0" lIns="0" bIns="0" rIns="0">
            <a:spAutoFit/>
          </a:bodyPr>
          <a:lstStyle/>
          <a:p>
            <a:pPr algn="just">
              <a:lnSpc>
                <a:spcPts val="4997"/>
              </a:lnSpc>
            </a:pPr>
            <a:r>
              <a:rPr lang="en-US" sz="3399" spc="33">
                <a:solidFill>
                  <a:srgbClr val="000000"/>
                </a:solidFill>
                <a:latin typeface="Poppins Italics"/>
              </a:rPr>
              <a:t>By entering into swap contracts, a bank can diversify its sources of income by using different risk management strategies and offering products and services tailored to customers' needs. This reduces dependence on a single source of income and makes the bank more resilient to market fluctuations. </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flipH="false" flipV="false" rot="0">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EAEAEA"/>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6" id="16"/>
          <p:cNvSpPr txBox="true"/>
          <p:nvPr/>
        </p:nvSpPr>
        <p:spPr>
          <a:xfrm rot="0">
            <a:off x="895350" y="4333603"/>
            <a:ext cx="9233976" cy="22574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FINANCIAL FLEXIBILITY</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000000"/>
                </a:solidFill>
                <a:latin typeface="Poppins Heavy"/>
              </a:rPr>
              <a:t>4</a:t>
            </a:r>
          </a:p>
        </p:txBody>
      </p:sp>
      <p:grpSp>
        <p:nvGrpSpPr>
          <p:cNvPr name="Group 18" id="18"/>
          <p:cNvGrpSpPr/>
          <p:nvPr/>
        </p:nvGrpSpPr>
        <p:grpSpPr>
          <a:xfrm rot="0">
            <a:off x="10129326" y="0"/>
            <a:ext cx="8158674" cy="10287000"/>
            <a:chOff x="0" y="0"/>
            <a:chExt cx="2976306" cy="3752725"/>
          </a:xfrm>
        </p:grpSpPr>
        <p:sp>
          <p:nvSpPr>
            <p:cNvPr name="Freeform 19" id="19"/>
            <p:cNvSpPr/>
            <p:nvPr/>
          </p:nvSpPr>
          <p:spPr>
            <a:xfrm flipH="false" flipV="false" rot="0">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EAEAEA"/>
            </a:solidFill>
          </p:spPr>
        </p:sp>
      </p:grpSp>
      <p:sp>
        <p:nvSpPr>
          <p:cNvPr name="TextBox 20" id="20"/>
          <p:cNvSpPr txBox="true"/>
          <p:nvPr/>
        </p:nvSpPr>
        <p:spPr>
          <a:xfrm rot="0">
            <a:off x="10737235" y="1620393"/>
            <a:ext cx="6942855" cy="6293739"/>
          </a:xfrm>
          <a:prstGeom prst="rect">
            <a:avLst/>
          </a:prstGeom>
        </p:spPr>
        <p:txBody>
          <a:bodyPr anchor="t" rtlCol="false" tIns="0" lIns="0" bIns="0" rIns="0">
            <a:spAutoFit/>
          </a:bodyPr>
          <a:lstStyle/>
          <a:p>
            <a:pPr algn="just">
              <a:lnSpc>
                <a:spcPts val="4997"/>
              </a:lnSpc>
            </a:pPr>
            <a:r>
              <a:rPr lang="en-US" sz="3399" spc="33">
                <a:solidFill>
                  <a:srgbClr val="000000"/>
                </a:solidFill>
                <a:latin typeface="Poppins Italics"/>
              </a:rPr>
              <a:t>Swap contracts give banks greater financial flexibility, enabling them to tailor the terms and conditions of payment exchanges to their specific needs. This enables the bank to adapt to market developments and meet customer requirements more effectively and efficiently.</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834" y="2425592"/>
            <a:ext cx="9968424" cy="1259922"/>
            <a:chOff x="0" y="0"/>
            <a:chExt cx="3636508" cy="459623"/>
          </a:xfrm>
        </p:grpSpPr>
        <p:sp>
          <p:nvSpPr>
            <p:cNvPr name="Freeform 3" id="3"/>
            <p:cNvSpPr/>
            <p:nvPr/>
          </p:nvSpPr>
          <p:spPr>
            <a:xfrm flipH="false" flipV="false" rot="0">
              <a:off x="0" y="0"/>
              <a:ext cx="3636508" cy="459623"/>
            </a:xfrm>
            <a:custGeom>
              <a:avLst/>
              <a:gdLst/>
              <a:ahLst/>
              <a:cxnLst/>
              <a:rect r="r" b="b" t="t" l="l"/>
              <a:pathLst>
                <a:path h="459623" w="3636508">
                  <a:moveTo>
                    <a:pt x="0" y="0"/>
                  </a:moveTo>
                  <a:lnTo>
                    <a:pt x="3636508" y="0"/>
                  </a:lnTo>
                  <a:lnTo>
                    <a:pt x="3636508" y="459623"/>
                  </a:lnTo>
                  <a:lnTo>
                    <a:pt x="0" y="459623"/>
                  </a:lnTo>
                  <a:close/>
                </a:path>
              </a:pathLst>
            </a:custGeom>
            <a:solidFill>
              <a:srgbClr val="EAEAEA"/>
            </a:solidFill>
          </p:spPr>
        </p:sp>
      </p:grpSp>
      <p:grpSp>
        <p:nvGrpSpPr>
          <p:cNvPr name="Group 4" id="4"/>
          <p:cNvGrpSpPr/>
          <p:nvPr/>
        </p:nvGrpSpPr>
        <p:grpSpPr>
          <a:xfrm rot="-2700000">
            <a:off x="-3283041" y="-3283041"/>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2926440" y="-292644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3283041" y="7003959"/>
            <a:ext cx="6566081" cy="6566081"/>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0" id="10"/>
          <p:cNvGrpSpPr/>
          <p:nvPr/>
        </p:nvGrpSpPr>
        <p:grpSpPr>
          <a:xfrm rot="2700000">
            <a:off x="-2926440" y="7360560"/>
            <a:ext cx="5852880" cy="5852880"/>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2700000">
            <a:off x="-3283041" y="8117325"/>
            <a:ext cx="6566081" cy="6566081"/>
            <a:chOff x="0" y="0"/>
            <a:chExt cx="1913890" cy="1913890"/>
          </a:xfrm>
        </p:grpSpPr>
        <p:sp>
          <p:nvSpPr>
            <p:cNvPr name="Freeform 13" id="1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14" id="14"/>
          <p:cNvGrpSpPr/>
          <p:nvPr/>
        </p:nvGrpSpPr>
        <p:grpSpPr>
          <a:xfrm rot="2700000">
            <a:off x="-2926440" y="8473925"/>
            <a:ext cx="5852880" cy="5852880"/>
            <a:chOff x="0" y="0"/>
            <a:chExt cx="1913890" cy="1913890"/>
          </a:xfrm>
        </p:grpSpPr>
        <p:sp>
          <p:nvSpPr>
            <p:cNvPr name="Freeform 15" id="1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6" id="16"/>
          <p:cNvSpPr txBox="true"/>
          <p:nvPr/>
        </p:nvSpPr>
        <p:spPr>
          <a:xfrm rot="0">
            <a:off x="461446" y="4005779"/>
            <a:ext cx="9601200" cy="3015618"/>
          </a:xfrm>
          <a:prstGeom prst="rect">
            <a:avLst/>
          </a:prstGeom>
        </p:spPr>
        <p:txBody>
          <a:bodyPr anchor="t" rtlCol="false" tIns="0" lIns="0" bIns="0" rIns="0">
            <a:spAutoFit/>
          </a:bodyPr>
          <a:lstStyle/>
          <a:p>
            <a:pPr algn="ctr">
              <a:lnSpc>
                <a:spcPts val="7665"/>
              </a:lnSpc>
            </a:pPr>
            <a:r>
              <a:rPr lang="en-US" sz="7300" spc="365">
                <a:solidFill>
                  <a:srgbClr val="CC95CD"/>
                </a:solidFill>
                <a:latin typeface="Poppins Ultra-Bold"/>
              </a:rPr>
              <a:t>STRENGHTENING OF CUSTOMER RELATIONSHIPS</a:t>
            </a:r>
          </a:p>
        </p:txBody>
      </p:sp>
      <p:sp>
        <p:nvSpPr>
          <p:cNvPr name="TextBox 17" id="17"/>
          <p:cNvSpPr txBox="true"/>
          <p:nvPr/>
        </p:nvSpPr>
        <p:spPr>
          <a:xfrm rot="0">
            <a:off x="3997858" y="2523496"/>
            <a:ext cx="2528376" cy="1190625"/>
          </a:xfrm>
          <a:prstGeom prst="rect">
            <a:avLst/>
          </a:prstGeom>
        </p:spPr>
        <p:txBody>
          <a:bodyPr anchor="t" rtlCol="false" tIns="0" lIns="0" bIns="0" rIns="0">
            <a:spAutoFit/>
          </a:bodyPr>
          <a:lstStyle/>
          <a:p>
            <a:pPr algn="ctr">
              <a:lnSpc>
                <a:spcPts val="8400"/>
              </a:lnSpc>
            </a:pPr>
            <a:r>
              <a:rPr lang="en-US" sz="8000" spc="400">
                <a:solidFill>
                  <a:srgbClr val="000000"/>
                </a:solidFill>
                <a:latin typeface="Poppins Heavy"/>
              </a:rPr>
              <a:t>5</a:t>
            </a:r>
          </a:p>
        </p:txBody>
      </p:sp>
      <p:grpSp>
        <p:nvGrpSpPr>
          <p:cNvPr name="Group 18" id="18"/>
          <p:cNvGrpSpPr/>
          <p:nvPr/>
        </p:nvGrpSpPr>
        <p:grpSpPr>
          <a:xfrm rot="0">
            <a:off x="10129326" y="0"/>
            <a:ext cx="8158674" cy="10287000"/>
            <a:chOff x="0" y="0"/>
            <a:chExt cx="2976306" cy="3752725"/>
          </a:xfrm>
        </p:grpSpPr>
        <p:sp>
          <p:nvSpPr>
            <p:cNvPr name="Freeform 19" id="19"/>
            <p:cNvSpPr/>
            <p:nvPr/>
          </p:nvSpPr>
          <p:spPr>
            <a:xfrm flipH="false" flipV="false" rot="0">
              <a:off x="0" y="0"/>
              <a:ext cx="2976306" cy="3752726"/>
            </a:xfrm>
            <a:custGeom>
              <a:avLst/>
              <a:gdLst/>
              <a:ahLst/>
              <a:cxnLst/>
              <a:rect r="r" b="b" t="t" l="l"/>
              <a:pathLst>
                <a:path h="3752726" w="2976306">
                  <a:moveTo>
                    <a:pt x="0" y="0"/>
                  </a:moveTo>
                  <a:lnTo>
                    <a:pt x="2976306" y="0"/>
                  </a:lnTo>
                  <a:lnTo>
                    <a:pt x="2976306" y="3752726"/>
                  </a:lnTo>
                  <a:lnTo>
                    <a:pt x="0" y="3752726"/>
                  </a:lnTo>
                  <a:close/>
                </a:path>
              </a:pathLst>
            </a:custGeom>
            <a:solidFill>
              <a:srgbClr val="EAEAEA"/>
            </a:solidFill>
          </p:spPr>
        </p:sp>
      </p:grpSp>
      <p:sp>
        <p:nvSpPr>
          <p:cNvPr name="TextBox 20" id="20"/>
          <p:cNvSpPr txBox="true"/>
          <p:nvPr/>
        </p:nvSpPr>
        <p:spPr>
          <a:xfrm rot="0">
            <a:off x="10737235" y="1306068"/>
            <a:ext cx="6942855" cy="6293739"/>
          </a:xfrm>
          <a:prstGeom prst="rect">
            <a:avLst/>
          </a:prstGeom>
        </p:spPr>
        <p:txBody>
          <a:bodyPr anchor="t" rtlCol="false" tIns="0" lIns="0" bIns="0" rIns="0">
            <a:spAutoFit/>
          </a:bodyPr>
          <a:lstStyle/>
          <a:p>
            <a:pPr algn="just">
              <a:lnSpc>
                <a:spcPts val="4997"/>
              </a:lnSpc>
            </a:pPr>
            <a:r>
              <a:rPr lang="en-US" sz="3399" spc="33">
                <a:solidFill>
                  <a:srgbClr val="000000"/>
                </a:solidFill>
                <a:latin typeface="Poppins Italics"/>
              </a:rPr>
              <a:t>By offering risk management solutions through swap contracts, a bank strengthens its relationship with customers, helping them to achieve their financial goals and meeting their specific needs. This fosters customer loyalty, builds trust and can lead to new business opportunities. </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85402"/>
            <a:ext cx="1532700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CALL TO ACTION</a:t>
            </a:r>
          </a:p>
        </p:txBody>
      </p:sp>
      <p:grpSp>
        <p:nvGrpSpPr>
          <p:cNvPr name="Group 3" id="3"/>
          <p:cNvGrpSpPr/>
          <p:nvPr/>
        </p:nvGrpSpPr>
        <p:grpSpPr>
          <a:xfrm rot="0">
            <a:off x="0" y="0"/>
            <a:ext cx="18288000" cy="417760"/>
            <a:chOff x="0" y="0"/>
            <a:chExt cx="6671512" cy="152400"/>
          </a:xfrm>
        </p:grpSpPr>
        <p:sp>
          <p:nvSpPr>
            <p:cNvPr name="Freeform 4" id="4"/>
            <p:cNvSpPr/>
            <p:nvPr/>
          </p:nvSpPr>
          <p:spPr>
            <a:xfrm flipH="false" flipV="false" rot="0">
              <a:off x="0" y="0"/>
              <a:ext cx="6671512" cy="152400"/>
            </a:xfrm>
            <a:custGeom>
              <a:avLst/>
              <a:gdLst/>
              <a:ahLst/>
              <a:cxnLst/>
              <a:rect r="r" b="b" t="t" l="l"/>
              <a:pathLst>
                <a:path h="152400" w="6671512">
                  <a:moveTo>
                    <a:pt x="0" y="0"/>
                  </a:moveTo>
                  <a:lnTo>
                    <a:pt x="6671512" y="0"/>
                  </a:lnTo>
                  <a:lnTo>
                    <a:pt x="6671512" y="152400"/>
                  </a:lnTo>
                  <a:lnTo>
                    <a:pt x="0" y="152400"/>
                  </a:lnTo>
                  <a:close/>
                </a:path>
              </a:pathLst>
            </a:custGeom>
            <a:solidFill>
              <a:srgbClr val="8B308E"/>
            </a:solidFill>
          </p:spPr>
        </p:sp>
      </p:grpSp>
      <p:grpSp>
        <p:nvGrpSpPr>
          <p:cNvPr name="Group 5" id="5"/>
          <p:cNvGrpSpPr/>
          <p:nvPr/>
        </p:nvGrpSpPr>
        <p:grpSpPr>
          <a:xfrm rot="5400000">
            <a:off x="-1963" y="1309"/>
            <a:ext cx="1635964" cy="1633346"/>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8B308E"/>
            </a:solidFill>
          </p:spPr>
        </p:sp>
      </p:grpSp>
      <p:grpSp>
        <p:nvGrpSpPr>
          <p:cNvPr name="Group 7" id="7"/>
          <p:cNvGrpSpPr/>
          <p:nvPr/>
        </p:nvGrpSpPr>
        <p:grpSpPr>
          <a:xfrm rot="-10800000">
            <a:off x="16652690" y="1309"/>
            <a:ext cx="1635964" cy="1633346"/>
            <a:chOff x="0" y="0"/>
            <a:chExt cx="6350000" cy="6339840"/>
          </a:xfrm>
        </p:grpSpPr>
        <p:sp>
          <p:nvSpPr>
            <p:cNvPr name="Freeform 8" id="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8B308E"/>
            </a:solidFill>
          </p:spPr>
        </p:sp>
      </p:grpSp>
      <p:sp>
        <p:nvSpPr>
          <p:cNvPr name="TextBox 9" id="9"/>
          <p:cNvSpPr txBox="true"/>
          <p:nvPr/>
        </p:nvSpPr>
        <p:spPr>
          <a:xfrm rot="0">
            <a:off x="1480498" y="3181744"/>
            <a:ext cx="14847056" cy="6346698"/>
          </a:xfrm>
          <a:prstGeom prst="rect">
            <a:avLst/>
          </a:prstGeom>
        </p:spPr>
        <p:txBody>
          <a:bodyPr anchor="t" rtlCol="false" tIns="0" lIns="0" bIns="0" rIns="0">
            <a:spAutoFit/>
          </a:bodyPr>
          <a:lstStyle/>
          <a:p>
            <a:pPr algn="just">
              <a:lnSpc>
                <a:spcPts val="5585"/>
              </a:lnSpc>
            </a:pPr>
            <a:r>
              <a:rPr lang="en-US" sz="3799" spc="37">
                <a:solidFill>
                  <a:srgbClr val="000000"/>
                </a:solidFill>
                <a:latin typeface="Poppins Italics"/>
              </a:rPr>
              <a:t>We cordially invite you to consider the possibility of entering into an interest rate swap contract with the insurance company “MAE assurances”. </a:t>
            </a:r>
          </a:p>
          <a:p>
            <a:pPr algn="just">
              <a:lnSpc>
                <a:spcPts val="5585"/>
              </a:lnSpc>
            </a:pPr>
            <a:r>
              <a:rPr lang="en-US" sz="3799" spc="37">
                <a:solidFill>
                  <a:srgbClr val="000000"/>
                </a:solidFill>
                <a:latin typeface="Poppins Italics"/>
              </a:rPr>
              <a:t>We firmly believe that this initiative will benefit both institutions in terms of risk management and optimization of resources. </a:t>
            </a:r>
          </a:p>
          <a:p>
            <a:pPr algn="just">
              <a:lnSpc>
                <a:spcPts val="5585"/>
              </a:lnSpc>
            </a:pPr>
            <a:r>
              <a:rPr lang="en-US" sz="3799" spc="37">
                <a:solidFill>
                  <a:srgbClr val="000000"/>
                </a:solidFill>
                <a:latin typeface="Poppins Italics"/>
              </a:rPr>
              <a:t>We kindly ask you to consider this opportunity and to contact us in order to start the necessary discussions to materialize this fruitful partnership.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004959" y="1860459"/>
            <a:ext cx="6566081" cy="6566081"/>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4" id="4"/>
          <p:cNvGrpSpPr/>
          <p:nvPr/>
        </p:nvGrpSpPr>
        <p:grpSpPr>
          <a:xfrm rot="2700000">
            <a:off x="15361560" y="2217060"/>
            <a:ext cx="5852880" cy="585288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6" id="6"/>
          <p:cNvGrpSpPr/>
          <p:nvPr/>
        </p:nvGrpSpPr>
        <p:grpSpPr>
          <a:xfrm rot="2700000">
            <a:off x="11143419" y="8163269"/>
            <a:ext cx="6164339" cy="6164339"/>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8B308E"/>
            </a:solidFill>
          </p:spPr>
        </p:sp>
      </p:grpSp>
      <p:sp>
        <p:nvSpPr>
          <p:cNvPr name="Freeform 8" id="8"/>
          <p:cNvSpPr/>
          <p:nvPr/>
        </p:nvSpPr>
        <p:spPr>
          <a:xfrm flipH="false" flipV="false" rot="0">
            <a:off x="-4134433" y="1004889"/>
            <a:ext cx="12993464" cy="2102579"/>
          </a:xfrm>
          <a:custGeom>
            <a:avLst/>
            <a:gdLst/>
            <a:ahLst/>
            <a:cxnLst/>
            <a:rect r="r" b="b" t="t" l="l"/>
            <a:pathLst>
              <a:path h="2102579" w="12993464">
                <a:moveTo>
                  <a:pt x="0" y="0"/>
                </a:moveTo>
                <a:lnTo>
                  <a:pt x="12993465" y="0"/>
                </a:lnTo>
                <a:lnTo>
                  <a:pt x="12993465" y="2102578"/>
                </a:lnTo>
                <a:lnTo>
                  <a:pt x="0" y="2102578"/>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0"/>
            <a:ext cx="541602" cy="10287000"/>
            <a:chOff x="0" y="0"/>
            <a:chExt cx="157867" cy="2998468"/>
          </a:xfrm>
        </p:grpSpPr>
        <p:sp>
          <p:nvSpPr>
            <p:cNvPr name="Freeform 10" id="10"/>
            <p:cNvSpPr/>
            <p:nvPr/>
          </p:nvSpPr>
          <p:spPr>
            <a:xfrm flipH="false" flipV="false" rot="0">
              <a:off x="0" y="0"/>
              <a:ext cx="157867" cy="2998468"/>
            </a:xfrm>
            <a:custGeom>
              <a:avLst/>
              <a:gdLst/>
              <a:ahLst/>
              <a:cxnLst/>
              <a:rect r="r" b="b" t="t" l="l"/>
              <a:pathLst>
                <a:path h="2998468" w="157867">
                  <a:moveTo>
                    <a:pt x="0" y="0"/>
                  </a:moveTo>
                  <a:lnTo>
                    <a:pt x="157867" y="0"/>
                  </a:lnTo>
                  <a:lnTo>
                    <a:pt x="157867" y="2998468"/>
                  </a:lnTo>
                  <a:lnTo>
                    <a:pt x="0" y="2998468"/>
                  </a:lnTo>
                  <a:close/>
                </a:path>
              </a:pathLst>
            </a:custGeom>
            <a:solidFill>
              <a:srgbClr val="8B308E"/>
            </a:solidFill>
          </p:spPr>
        </p:sp>
      </p:grpSp>
      <p:sp>
        <p:nvSpPr>
          <p:cNvPr name="TextBox 11" id="11"/>
          <p:cNvSpPr txBox="true"/>
          <p:nvPr/>
        </p:nvSpPr>
        <p:spPr>
          <a:xfrm rot="0">
            <a:off x="1028700" y="3992164"/>
            <a:ext cx="14686951" cy="2416973"/>
          </a:xfrm>
          <a:prstGeom prst="rect">
            <a:avLst/>
          </a:prstGeom>
        </p:spPr>
        <p:txBody>
          <a:bodyPr anchor="t" rtlCol="false" tIns="0" lIns="0" bIns="0" rIns="0">
            <a:spAutoFit/>
          </a:bodyPr>
          <a:lstStyle/>
          <a:p>
            <a:pPr algn="l">
              <a:lnSpc>
                <a:spcPts val="9318"/>
              </a:lnSpc>
            </a:pPr>
            <a:r>
              <a:rPr lang="en-US" sz="8875" spc="887">
                <a:solidFill>
                  <a:srgbClr val="000000"/>
                </a:solidFill>
                <a:latin typeface="Lato Bold"/>
              </a:rPr>
              <a:t>THANK YOU FOR YOUR ATTENTION !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5585469" y="1860459"/>
            <a:ext cx="6566081" cy="6566081"/>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4" id="4"/>
          <p:cNvGrpSpPr/>
          <p:nvPr/>
        </p:nvGrpSpPr>
        <p:grpSpPr>
          <a:xfrm rot="2700000">
            <a:off x="15942069" y="2217060"/>
            <a:ext cx="5852880" cy="585288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6" id="6"/>
          <p:cNvGrpSpPr/>
          <p:nvPr/>
        </p:nvGrpSpPr>
        <p:grpSpPr>
          <a:xfrm rot="2700000">
            <a:off x="11143419" y="8043030"/>
            <a:ext cx="6164339" cy="6164339"/>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8" id="8"/>
          <p:cNvGrpSpPr/>
          <p:nvPr/>
        </p:nvGrpSpPr>
        <p:grpSpPr>
          <a:xfrm rot="2700000">
            <a:off x="11143419" y="-3920369"/>
            <a:ext cx="6164339" cy="616433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sp>
        <p:nvSpPr>
          <p:cNvPr name="TextBox 10" id="10"/>
          <p:cNvSpPr txBox="true"/>
          <p:nvPr/>
        </p:nvSpPr>
        <p:spPr>
          <a:xfrm rot="0">
            <a:off x="1028700" y="1415709"/>
            <a:ext cx="913575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INTRODUCTION</a:t>
            </a:r>
          </a:p>
        </p:txBody>
      </p:sp>
      <p:grpSp>
        <p:nvGrpSpPr>
          <p:cNvPr name="Group 11" id="11"/>
          <p:cNvGrpSpPr/>
          <p:nvPr/>
        </p:nvGrpSpPr>
        <p:grpSpPr>
          <a:xfrm rot="5400000">
            <a:off x="-1309" y="1309"/>
            <a:ext cx="1635964" cy="1633346"/>
            <a:chOff x="0" y="0"/>
            <a:chExt cx="6350000" cy="6339840"/>
          </a:xfrm>
        </p:grpSpPr>
        <p:sp>
          <p:nvSpPr>
            <p:cNvPr name="Freeform 12" id="1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8B308E"/>
            </a:solidFill>
          </p:spPr>
        </p:sp>
      </p:grpSp>
      <p:sp>
        <p:nvSpPr>
          <p:cNvPr name="TextBox 13" id="13"/>
          <p:cNvSpPr txBox="true"/>
          <p:nvPr/>
        </p:nvSpPr>
        <p:spPr>
          <a:xfrm rot="0">
            <a:off x="1028700" y="3759926"/>
            <a:ext cx="9920364" cy="3730625"/>
          </a:xfrm>
          <a:prstGeom prst="rect">
            <a:avLst/>
          </a:prstGeom>
        </p:spPr>
        <p:txBody>
          <a:bodyPr anchor="t" rtlCol="false" tIns="0" lIns="0" bIns="0" rIns="0">
            <a:spAutoFit/>
          </a:bodyPr>
          <a:lstStyle/>
          <a:p>
            <a:pPr algn="just">
              <a:lnSpc>
                <a:spcPts val="4900"/>
              </a:lnSpc>
            </a:pPr>
            <a:r>
              <a:rPr lang="en-US" sz="3500" spc="350">
                <a:solidFill>
                  <a:srgbClr val="000000"/>
                </a:solidFill>
                <a:latin typeface="Poppins"/>
              </a:rPr>
              <a:t>WE ARE A TEAM OF 4 STUDENTS SPECIALIZING IN FINANCE AT </a:t>
            </a:r>
            <a:r>
              <a:rPr lang="en-US" sz="3500" spc="350">
                <a:solidFill>
                  <a:srgbClr val="000000"/>
                </a:solidFill>
                <a:latin typeface="Poppins Bold"/>
              </a:rPr>
              <a:t>TUNIS BUSINESS SCHOOL</a:t>
            </a:r>
            <a:r>
              <a:rPr lang="en-US" sz="3500" spc="350">
                <a:solidFill>
                  <a:srgbClr val="000000"/>
                </a:solidFill>
                <a:latin typeface="Poppins"/>
              </a:rPr>
              <a:t>, A PUBLIC UNIVERSITY SPECIALIZING IN BUSINESS ADMINISTRATION, ADOPTING THE AMERICAN EDUCATIONAL SYSTEM.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05021" y="-2492352"/>
            <a:ext cx="5770168" cy="5770168"/>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308E"/>
            </a:solidFill>
          </p:spPr>
        </p:sp>
      </p:grpSp>
      <p:grpSp>
        <p:nvGrpSpPr>
          <p:cNvPr name="Group 4" id="4"/>
          <p:cNvGrpSpPr/>
          <p:nvPr/>
        </p:nvGrpSpPr>
        <p:grpSpPr>
          <a:xfrm rot="0">
            <a:off x="3336986" y="-9994"/>
            <a:ext cx="14951014" cy="417760"/>
            <a:chOff x="0" y="0"/>
            <a:chExt cx="5454170" cy="152400"/>
          </a:xfrm>
        </p:grpSpPr>
        <p:sp>
          <p:nvSpPr>
            <p:cNvPr name="Freeform 5" id="5"/>
            <p:cNvSpPr/>
            <p:nvPr/>
          </p:nvSpPr>
          <p:spPr>
            <a:xfrm flipH="false" flipV="false" rot="0">
              <a:off x="0" y="0"/>
              <a:ext cx="5454171" cy="152400"/>
            </a:xfrm>
            <a:custGeom>
              <a:avLst/>
              <a:gdLst/>
              <a:ahLst/>
              <a:cxnLst/>
              <a:rect r="r" b="b" t="t" l="l"/>
              <a:pathLst>
                <a:path h="152400" w="5454171">
                  <a:moveTo>
                    <a:pt x="0" y="0"/>
                  </a:moveTo>
                  <a:lnTo>
                    <a:pt x="5454171" y="0"/>
                  </a:lnTo>
                  <a:lnTo>
                    <a:pt x="5454171" y="152400"/>
                  </a:lnTo>
                  <a:lnTo>
                    <a:pt x="0" y="152400"/>
                  </a:lnTo>
                  <a:close/>
                </a:path>
              </a:pathLst>
            </a:custGeom>
            <a:solidFill>
              <a:srgbClr val="8B308E"/>
            </a:solidFill>
          </p:spPr>
        </p:sp>
      </p:grpSp>
      <p:sp>
        <p:nvSpPr>
          <p:cNvPr name="TextBox 6" id="6"/>
          <p:cNvSpPr txBox="true"/>
          <p:nvPr/>
        </p:nvSpPr>
        <p:spPr>
          <a:xfrm rot="0">
            <a:off x="1244697" y="3882658"/>
            <a:ext cx="15300866" cy="5588000"/>
          </a:xfrm>
          <a:prstGeom prst="rect">
            <a:avLst/>
          </a:prstGeom>
        </p:spPr>
        <p:txBody>
          <a:bodyPr anchor="t" rtlCol="false" tIns="0" lIns="0" bIns="0" rIns="0">
            <a:spAutoFit/>
          </a:bodyPr>
          <a:lstStyle/>
          <a:p>
            <a:pPr algn="just">
              <a:lnSpc>
                <a:spcPts val="4900"/>
              </a:lnSpc>
            </a:pPr>
            <a:r>
              <a:rPr lang="en-US" sz="3500" spc="350">
                <a:solidFill>
                  <a:srgbClr val="000000"/>
                </a:solidFill>
                <a:latin typeface="Poppins"/>
              </a:rPr>
              <a:t>We are working on a university project which offers us the opportunity to use our knowledge of derivatives markets, and more specifically swaps, to neutralize the interest rate risk identified. </a:t>
            </a:r>
          </a:p>
          <a:p>
            <a:pPr algn="just">
              <a:lnSpc>
                <a:spcPts val="4900"/>
              </a:lnSpc>
            </a:pPr>
          </a:p>
          <a:p>
            <a:pPr algn="just">
              <a:lnSpc>
                <a:spcPts val="4900"/>
              </a:lnSpc>
            </a:pPr>
            <a:r>
              <a:rPr lang="en-US" sz="3500" spc="350">
                <a:solidFill>
                  <a:srgbClr val="000000"/>
                </a:solidFill>
                <a:latin typeface="Poppins"/>
              </a:rPr>
              <a:t>This contract will provide insurance companies and banks with a valuable tool for proactively managing their financial risks.</a:t>
            </a:r>
          </a:p>
          <a:p>
            <a:pPr algn="just">
              <a:lnSpc>
                <a:spcPts val="4900"/>
              </a:lnSpc>
            </a:pPr>
          </a:p>
        </p:txBody>
      </p:sp>
      <p:sp>
        <p:nvSpPr>
          <p:cNvPr name="Freeform 7" id="7"/>
          <p:cNvSpPr/>
          <p:nvPr/>
        </p:nvSpPr>
        <p:spPr>
          <a:xfrm flipH="false" flipV="false" rot="0">
            <a:off x="16287454" y="8232408"/>
            <a:ext cx="1485699" cy="1671032"/>
          </a:xfrm>
          <a:custGeom>
            <a:avLst/>
            <a:gdLst/>
            <a:ahLst/>
            <a:cxnLst/>
            <a:rect r="r" b="b" t="t" l="l"/>
            <a:pathLst>
              <a:path h="1671032" w="1485699">
                <a:moveTo>
                  <a:pt x="0" y="0"/>
                </a:moveTo>
                <a:lnTo>
                  <a:pt x="1485699" y="0"/>
                </a:lnTo>
                <a:lnTo>
                  <a:pt x="1485699" y="1671031"/>
                </a:lnTo>
                <a:lnTo>
                  <a:pt x="0" y="1671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195292" y="1872130"/>
            <a:ext cx="13350271"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PROJECT DESCRIPTION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05021" y="-2492352"/>
            <a:ext cx="5770168" cy="5770168"/>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B308E"/>
            </a:solidFill>
          </p:spPr>
        </p:sp>
      </p:grpSp>
      <p:grpSp>
        <p:nvGrpSpPr>
          <p:cNvPr name="Group 4" id="4"/>
          <p:cNvGrpSpPr/>
          <p:nvPr/>
        </p:nvGrpSpPr>
        <p:grpSpPr>
          <a:xfrm rot="0">
            <a:off x="3336986" y="-9994"/>
            <a:ext cx="14951014" cy="417760"/>
            <a:chOff x="0" y="0"/>
            <a:chExt cx="5454170" cy="152400"/>
          </a:xfrm>
        </p:grpSpPr>
        <p:sp>
          <p:nvSpPr>
            <p:cNvPr name="Freeform 5" id="5"/>
            <p:cNvSpPr/>
            <p:nvPr/>
          </p:nvSpPr>
          <p:spPr>
            <a:xfrm flipH="false" flipV="false" rot="0">
              <a:off x="0" y="0"/>
              <a:ext cx="5454171" cy="152400"/>
            </a:xfrm>
            <a:custGeom>
              <a:avLst/>
              <a:gdLst/>
              <a:ahLst/>
              <a:cxnLst/>
              <a:rect r="r" b="b" t="t" l="l"/>
              <a:pathLst>
                <a:path h="152400" w="5454171">
                  <a:moveTo>
                    <a:pt x="0" y="0"/>
                  </a:moveTo>
                  <a:lnTo>
                    <a:pt x="5454171" y="0"/>
                  </a:lnTo>
                  <a:lnTo>
                    <a:pt x="5454171" y="152400"/>
                  </a:lnTo>
                  <a:lnTo>
                    <a:pt x="0" y="152400"/>
                  </a:lnTo>
                  <a:close/>
                </a:path>
              </a:pathLst>
            </a:custGeom>
            <a:solidFill>
              <a:srgbClr val="8B308E"/>
            </a:solidFill>
          </p:spPr>
        </p:sp>
      </p:grpSp>
      <p:sp>
        <p:nvSpPr>
          <p:cNvPr name="TextBox 6" id="6"/>
          <p:cNvSpPr txBox="true"/>
          <p:nvPr/>
        </p:nvSpPr>
        <p:spPr>
          <a:xfrm rot="0">
            <a:off x="1244697" y="3882658"/>
            <a:ext cx="15300866" cy="4349750"/>
          </a:xfrm>
          <a:prstGeom prst="rect">
            <a:avLst/>
          </a:prstGeom>
        </p:spPr>
        <p:txBody>
          <a:bodyPr anchor="t" rtlCol="false" tIns="0" lIns="0" bIns="0" rIns="0">
            <a:spAutoFit/>
          </a:bodyPr>
          <a:lstStyle/>
          <a:p>
            <a:pPr algn="just">
              <a:lnSpc>
                <a:spcPts val="4900"/>
              </a:lnSpc>
            </a:pPr>
            <a:r>
              <a:rPr lang="en-US" sz="3500" spc="350">
                <a:solidFill>
                  <a:srgbClr val="000000"/>
                </a:solidFill>
                <a:latin typeface="Poppins"/>
              </a:rPr>
              <a:t>Article 22 : Proved intermediairies are authorized to carry out “vanilla” interest rate swap(IRS) transactions with their customers in respect of their financial transactions in their financial transactions in dinars and foreign currencies in accordance with regulations in force.</a:t>
            </a:r>
          </a:p>
          <a:p>
            <a:pPr algn="just">
              <a:lnSpc>
                <a:spcPts val="4900"/>
              </a:lnSpc>
            </a:pPr>
          </a:p>
          <a:p>
            <a:pPr algn="just">
              <a:lnSpc>
                <a:spcPts val="4900"/>
              </a:lnSpc>
            </a:pPr>
          </a:p>
        </p:txBody>
      </p:sp>
      <p:sp>
        <p:nvSpPr>
          <p:cNvPr name="TextBox 7" id="7"/>
          <p:cNvSpPr txBox="true"/>
          <p:nvPr/>
        </p:nvSpPr>
        <p:spPr>
          <a:xfrm rot="0">
            <a:off x="1228985" y="7587975"/>
            <a:ext cx="15417104" cy="635000"/>
          </a:xfrm>
          <a:prstGeom prst="rect">
            <a:avLst/>
          </a:prstGeom>
        </p:spPr>
        <p:txBody>
          <a:bodyPr anchor="t" rtlCol="false" tIns="0" lIns="0" bIns="0" rIns="0">
            <a:spAutoFit/>
          </a:bodyPr>
          <a:lstStyle/>
          <a:p>
            <a:pPr algn="l">
              <a:lnSpc>
                <a:spcPts val="4900"/>
              </a:lnSpc>
            </a:pPr>
            <a:r>
              <a:rPr lang="en-US" sz="3500" spc="350" u="sng">
                <a:solidFill>
                  <a:srgbClr val="000000"/>
                </a:solidFill>
                <a:latin typeface="Poppins"/>
              </a:rPr>
              <a:t>Central Bank of Tunisia</a:t>
            </a:r>
          </a:p>
        </p:txBody>
      </p:sp>
      <p:sp>
        <p:nvSpPr>
          <p:cNvPr name="TextBox 8" id="8"/>
          <p:cNvSpPr txBox="true"/>
          <p:nvPr/>
        </p:nvSpPr>
        <p:spPr>
          <a:xfrm rot="0">
            <a:off x="3994427" y="1872130"/>
            <a:ext cx="1188098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LEGALITY OF SWAPS</a:t>
            </a:r>
          </a:p>
        </p:txBody>
      </p:sp>
      <p:sp>
        <p:nvSpPr>
          <p:cNvPr name="Freeform 9" id="9"/>
          <p:cNvSpPr/>
          <p:nvPr/>
        </p:nvSpPr>
        <p:spPr>
          <a:xfrm flipH="false" flipV="false" rot="0">
            <a:off x="16580221" y="8327750"/>
            <a:ext cx="1281959" cy="1613449"/>
          </a:xfrm>
          <a:custGeom>
            <a:avLst/>
            <a:gdLst/>
            <a:ahLst/>
            <a:cxnLst/>
            <a:rect r="r" b="b" t="t" l="l"/>
            <a:pathLst>
              <a:path h="1613449" w="1281959">
                <a:moveTo>
                  <a:pt x="0" y="0"/>
                </a:moveTo>
                <a:lnTo>
                  <a:pt x="1281958" y="0"/>
                </a:lnTo>
                <a:lnTo>
                  <a:pt x="1281958" y="1613450"/>
                </a:lnTo>
                <a:lnTo>
                  <a:pt x="0" y="16134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67291" y="27017"/>
            <a:ext cx="452408" cy="10287000"/>
            <a:chOff x="0" y="0"/>
            <a:chExt cx="165040" cy="3752725"/>
          </a:xfrm>
        </p:grpSpPr>
        <p:sp>
          <p:nvSpPr>
            <p:cNvPr name="Freeform 3" id="3"/>
            <p:cNvSpPr/>
            <p:nvPr/>
          </p:nvSpPr>
          <p:spPr>
            <a:xfrm flipH="false" flipV="false" rot="0">
              <a:off x="0" y="0"/>
              <a:ext cx="165040" cy="3752726"/>
            </a:xfrm>
            <a:custGeom>
              <a:avLst/>
              <a:gdLst/>
              <a:ahLst/>
              <a:cxnLst/>
              <a:rect r="r" b="b" t="t" l="l"/>
              <a:pathLst>
                <a:path h="3752726" w="165040">
                  <a:moveTo>
                    <a:pt x="0" y="0"/>
                  </a:moveTo>
                  <a:lnTo>
                    <a:pt x="165040" y="0"/>
                  </a:lnTo>
                  <a:lnTo>
                    <a:pt x="165040" y="3752726"/>
                  </a:lnTo>
                  <a:lnTo>
                    <a:pt x="0" y="3752726"/>
                  </a:lnTo>
                  <a:close/>
                </a:path>
              </a:pathLst>
            </a:custGeom>
            <a:solidFill>
              <a:srgbClr val="8B308E"/>
            </a:solidFill>
          </p:spPr>
        </p:sp>
      </p:grpSp>
      <p:grpSp>
        <p:nvGrpSpPr>
          <p:cNvPr name="Group 4" id="4"/>
          <p:cNvGrpSpPr/>
          <p:nvPr/>
        </p:nvGrpSpPr>
        <p:grpSpPr>
          <a:xfrm rot="-2700000">
            <a:off x="15385959" y="1860459"/>
            <a:ext cx="6566081" cy="6566081"/>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8B308E"/>
            </a:solidFill>
          </p:spPr>
        </p:sp>
      </p:grpSp>
      <p:grpSp>
        <p:nvGrpSpPr>
          <p:cNvPr name="Group 6" id="6"/>
          <p:cNvGrpSpPr/>
          <p:nvPr/>
        </p:nvGrpSpPr>
        <p:grpSpPr>
          <a:xfrm rot="2700000">
            <a:off x="15742560" y="2217060"/>
            <a:ext cx="5852880" cy="5852880"/>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CC95CD"/>
            </a:solidFill>
          </p:spPr>
        </p:sp>
      </p:grpSp>
      <p:grpSp>
        <p:nvGrpSpPr>
          <p:cNvPr name="Group 8" id="8"/>
          <p:cNvGrpSpPr/>
          <p:nvPr/>
        </p:nvGrpSpPr>
        <p:grpSpPr>
          <a:xfrm rot="2700000">
            <a:off x="11524419" y="8043030"/>
            <a:ext cx="6164339" cy="616433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0" id="10"/>
          <p:cNvGrpSpPr/>
          <p:nvPr/>
        </p:nvGrpSpPr>
        <p:grpSpPr>
          <a:xfrm rot="2700000">
            <a:off x="11524419" y="-3920369"/>
            <a:ext cx="6164339" cy="6164339"/>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AEAEA"/>
            </a:solidFill>
          </p:spPr>
        </p:sp>
      </p:grpSp>
      <p:grpSp>
        <p:nvGrpSpPr>
          <p:cNvPr name="Group 12" id="12"/>
          <p:cNvGrpSpPr/>
          <p:nvPr/>
        </p:nvGrpSpPr>
        <p:grpSpPr>
          <a:xfrm rot="0">
            <a:off x="2227518" y="790835"/>
            <a:ext cx="9488013" cy="7599202"/>
            <a:chOff x="0" y="0"/>
            <a:chExt cx="12650684" cy="10132269"/>
          </a:xfrm>
        </p:grpSpPr>
        <p:grpSp>
          <p:nvGrpSpPr>
            <p:cNvPr name="Group 13" id="13"/>
            <p:cNvGrpSpPr/>
            <p:nvPr/>
          </p:nvGrpSpPr>
          <p:grpSpPr>
            <a:xfrm rot="0">
              <a:off x="0" y="0"/>
              <a:ext cx="12650684" cy="10132269"/>
              <a:chOff x="0" y="0"/>
              <a:chExt cx="7946459" cy="6364530"/>
            </a:xfrm>
          </p:grpSpPr>
          <p:sp>
            <p:nvSpPr>
              <p:cNvPr name="Freeform 14" id="14"/>
              <p:cNvSpPr/>
              <p:nvPr/>
            </p:nvSpPr>
            <p:spPr>
              <a:xfrm flipH="false" flipV="false" rot="0">
                <a:off x="0" y="0"/>
                <a:ext cx="7946459" cy="6364530"/>
              </a:xfrm>
              <a:custGeom>
                <a:avLst/>
                <a:gdLst/>
                <a:ahLst/>
                <a:cxnLst/>
                <a:rect r="r" b="b" t="t" l="l"/>
                <a:pathLst>
                  <a:path h="6364530" w="7946459">
                    <a:moveTo>
                      <a:pt x="7821999" y="6364530"/>
                    </a:moveTo>
                    <a:lnTo>
                      <a:pt x="124460" y="6364530"/>
                    </a:lnTo>
                    <a:cubicBezTo>
                      <a:pt x="55880" y="6364530"/>
                      <a:pt x="0" y="6308650"/>
                      <a:pt x="0" y="6240070"/>
                    </a:cubicBezTo>
                    <a:lnTo>
                      <a:pt x="0" y="124460"/>
                    </a:lnTo>
                    <a:cubicBezTo>
                      <a:pt x="0" y="55880"/>
                      <a:pt x="55880" y="0"/>
                      <a:pt x="124460" y="0"/>
                    </a:cubicBezTo>
                    <a:lnTo>
                      <a:pt x="7821999" y="0"/>
                    </a:lnTo>
                    <a:cubicBezTo>
                      <a:pt x="7890579" y="0"/>
                      <a:pt x="7946459" y="55880"/>
                      <a:pt x="7946459" y="124460"/>
                    </a:cubicBezTo>
                    <a:lnTo>
                      <a:pt x="7946459" y="6240070"/>
                    </a:lnTo>
                    <a:cubicBezTo>
                      <a:pt x="7946459" y="6308650"/>
                      <a:pt x="7890579" y="6364530"/>
                      <a:pt x="7821999" y="6364530"/>
                    </a:cubicBezTo>
                    <a:close/>
                  </a:path>
                </a:pathLst>
              </a:custGeom>
              <a:solidFill>
                <a:srgbClr val="EAEAEA"/>
              </a:solidFill>
            </p:spPr>
          </p:sp>
        </p:grpSp>
        <p:sp>
          <p:nvSpPr>
            <p:cNvPr name="TextBox 15" id="15"/>
            <p:cNvSpPr txBox="true"/>
            <p:nvPr/>
          </p:nvSpPr>
          <p:spPr>
            <a:xfrm rot="0">
              <a:off x="874052" y="968240"/>
              <a:ext cx="10902581" cy="8119589"/>
            </a:xfrm>
            <a:prstGeom prst="rect">
              <a:avLst/>
            </a:prstGeom>
          </p:spPr>
          <p:txBody>
            <a:bodyPr anchor="t" rtlCol="false" tIns="0" lIns="0" bIns="0" rIns="0">
              <a:spAutoFit/>
            </a:bodyPr>
            <a:lstStyle/>
            <a:p>
              <a:pPr algn="l">
                <a:lnSpc>
                  <a:spcPts val="4420"/>
                </a:lnSpc>
              </a:pPr>
              <a:r>
                <a:rPr lang="en-US" sz="3400" spc="340">
                  <a:solidFill>
                    <a:srgbClr val="000000"/>
                  </a:solidFill>
                  <a:latin typeface="Poppins"/>
                </a:rPr>
                <a:t>A swap contract is a type of derivative that provides for the periodic exchange of financial flows between two parties.</a:t>
              </a:r>
            </a:p>
            <a:p>
              <a:pPr algn="l">
                <a:lnSpc>
                  <a:spcPts val="4420"/>
                </a:lnSpc>
              </a:pPr>
            </a:p>
            <a:p>
              <a:pPr algn="l" marL="0" indent="0" lvl="0">
                <a:lnSpc>
                  <a:spcPts val="4420"/>
                </a:lnSpc>
                <a:spcBef>
                  <a:spcPct val="0"/>
                </a:spcBef>
              </a:pPr>
              <a:r>
                <a:rPr lang="en-US" sz="3400" spc="340">
                  <a:solidFill>
                    <a:srgbClr val="000000"/>
                  </a:solidFill>
                  <a:latin typeface="Poppins"/>
                </a:rPr>
                <a:t>In our case, an </a:t>
              </a:r>
              <a:r>
                <a:rPr lang="en-US" sz="3400" spc="340">
                  <a:solidFill>
                    <a:srgbClr val="000000"/>
                  </a:solidFill>
                  <a:latin typeface="Poppins Bold"/>
                </a:rPr>
                <a:t>interest-rate swap</a:t>
              </a:r>
              <a:r>
                <a:rPr lang="en-US" sz="3400" spc="340">
                  <a:solidFill>
                    <a:srgbClr val="000000"/>
                  </a:solidFill>
                  <a:latin typeface="Poppins"/>
                </a:rPr>
                <a:t> is a bilateral contract in which the parties agree to exchange fixed interest flows for variable ones, usually in the same currency.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0516" y="2477815"/>
            <a:ext cx="4222276" cy="4114800"/>
          </a:xfrm>
          <a:custGeom>
            <a:avLst/>
            <a:gdLst/>
            <a:ahLst/>
            <a:cxnLst/>
            <a:rect r="r" b="b" t="t" l="l"/>
            <a:pathLst>
              <a:path h="4114800" w="4222276">
                <a:moveTo>
                  <a:pt x="0" y="0"/>
                </a:moveTo>
                <a:lnTo>
                  <a:pt x="4222276" y="0"/>
                </a:lnTo>
                <a:lnTo>
                  <a:pt x="42222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50285" y="2477815"/>
            <a:ext cx="4270075" cy="4114800"/>
          </a:xfrm>
          <a:custGeom>
            <a:avLst/>
            <a:gdLst/>
            <a:ahLst/>
            <a:cxnLst/>
            <a:rect r="r" b="b" t="t" l="l"/>
            <a:pathLst>
              <a:path h="4114800" w="4270075">
                <a:moveTo>
                  <a:pt x="0" y="0"/>
                </a:moveTo>
                <a:lnTo>
                  <a:pt x="4270075" y="0"/>
                </a:lnTo>
                <a:lnTo>
                  <a:pt x="427007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H="true">
            <a:off x="5746017" y="5871389"/>
            <a:ext cx="6574402" cy="0"/>
          </a:xfrm>
          <a:prstGeom prst="line">
            <a:avLst/>
          </a:prstGeom>
          <a:ln cap="flat" w="38100">
            <a:solidFill>
              <a:srgbClr val="4B4018"/>
            </a:solidFill>
            <a:prstDash val="solid"/>
            <a:headEnd type="none" len="sm" w="sm"/>
            <a:tailEnd type="triangle" len="med" w="lg"/>
          </a:ln>
        </p:spPr>
      </p:sp>
      <p:sp>
        <p:nvSpPr>
          <p:cNvPr name="AutoShape 5" id="5"/>
          <p:cNvSpPr/>
          <p:nvPr/>
        </p:nvSpPr>
        <p:spPr>
          <a:xfrm>
            <a:off x="5746017" y="4014597"/>
            <a:ext cx="6574402" cy="0"/>
          </a:xfrm>
          <a:prstGeom prst="line">
            <a:avLst/>
          </a:prstGeom>
          <a:ln cap="flat" w="38100">
            <a:solidFill>
              <a:srgbClr val="4B4018"/>
            </a:solidFill>
            <a:prstDash val="solid"/>
            <a:headEnd type="none" len="sm" w="sm"/>
            <a:tailEnd type="triangle" len="med" w="lg"/>
          </a:ln>
        </p:spPr>
      </p:sp>
      <p:sp>
        <p:nvSpPr>
          <p:cNvPr name="TextBox 6" id="6"/>
          <p:cNvSpPr txBox="true"/>
          <p:nvPr/>
        </p:nvSpPr>
        <p:spPr>
          <a:xfrm rot="0">
            <a:off x="5458618" y="5880914"/>
            <a:ext cx="7833003" cy="767079"/>
          </a:xfrm>
          <a:prstGeom prst="rect">
            <a:avLst/>
          </a:prstGeom>
        </p:spPr>
        <p:txBody>
          <a:bodyPr anchor="t" rtlCol="false" tIns="0" lIns="0" bIns="0" rIns="0">
            <a:spAutoFit/>
          </a:bodyPr>
          <a:lstStyle/>
          <a:p>
            <a:pPr algn="ctr">
              <a:lnSpc>
                <a:spcPts val="6020"/>
              </a:lnSpc>
            </a:pPr>
            <a:r>
              <a:rPr lang="en-US" sz="4300">
                <a:solidFill>
                  <a:srgbClr val="000000"/>
                </a:solidFill>
                <a:latin typeface="Poppins"/>
              </a:rPr>
              <a:t>Floating payment</a:t>
            </a:r>
          </a:p>
        </p:txBody>
      </p:sp>
      <p:sp>
        <p:nvSpPr>
          <p:cNvPr name="TextBox 7" id="7"/>
          <p:cNvSpPr txBox="true"/>
          <p:nvPr/>
        </p:nvSpPr>
        <p:spPr>
          <a:xfrm rot="0">
            <a:off x="6463723" y="2363515"/>
            <a:ext cx="5185631" cy="1529079"/>
          </a:xfrm>
          <a:prstGeom prst="rect">
            <a:avLst/>
          </a:prstGeom>
        </p:spPr>
        <p:txBody>
          <a:bodyPr anchor="t" rtlCol="false" tIns="0" lIns="0" bIns="0" rIns="0">
            <a:spAutoFit/>
          </a:bodyPr>
          <a:lstStyle/>
          <a:p>
            <a:pPr algn="ctr">
              <a:lnSpc>
                <a:spcPts val="6020"/>
              </a:lnSpc>
            </a:pPr>
            <a:r>
              <a:rPr lang="en-US" sz="4300">
                <a:solidFill>
                  <a:srgbClr val="000000"/>
                </a:solidFill>
                <a:latin typeface="Poppins"/>
              </a:rPr>
              <a:t>Fixed payment (taux de SWAP)</a:t>
            </a:r>
          </a:p>
        </p:txBody>
      </p:sp>
      <p:sp>
        <p:nvSpPr>
          <p:cNvPr name="TextBox 8" id="8"/>
          <p:cNvSpPr txBox="true"/>
          <p:nvPr/>
        </p:nvSpPr>
        <p:spPr>
          <a:xfrm rot="0">
            <a:off x="122344" y="7127512"/>
            <a:ext cx="5458618" cy="2782347"/>
          </a:xfrm>
          <a:prstGeom prst="rect">
            <a:avLst/>
          </a:prstGeom>
        </p:spPr>
        <p:txBody>
          <a:bodyPr anchor="t" rtlCol="false" tIns="0" lIns="0" bIns="0" rIns="0">
            <a:spAutoFit/>
          </a:bodyPr>
          <a:lstStyle/>
          <a:p>
            <a:pPr algn="ctr">
              <a:lnSpc>
                <a:spcPts val="7279"/>
              </a:lnSpc>
            </a:pPr>
            <a:r>
              <a:rPr lang="en-US" sz="5199">
                <a:solidFill>
                  <a:srgbClr val="000000"/>
                </a:solidFill>
                <a:latin typeface="Poppins Bold"/>
              </a:rPr>
              <a:t>MAE</a:t>
            </a:r>
          </a:p>
          <a:p>
            <a:pPr algn="ctr">
              <a:lnSpc>
                <a:spcPts val="7279"/>
              </a:lnSpc>
            </a:pPr>
            <a:r>
              <a:rPr lang="en-US" sz="5199">
                <a:solidFill>
                  <a:srgbClr val="000000"/>
                </a:solidFill>
                <a:latin typeface="Poppins Bold"/>
              </a:rPr>
              <a:t>INSURANCE COMPANY</a:t>
            </a:r>
          </a:p>
        </p:txBody>
      </p:sp>
      <p:sp>
        <p:nvSpPr>
          <p:cNvPr name="TextBox 9" id="9"/>
          <p:cNvSpPr txBox="true"/>
          <p:nvPr/>
        </p:nvSpPr>
        <p:spPr>
          <a:xfrm rot="0">
            <a:off x="13825418" y="7589475"/>
            <a:ext cx="2998118" cy="1858645"/>
          </a:xfrm>
          <a:prstGeom prst="rect">
            <a:avLst/>
          </a:prstGeom>
        </p:spPr>
        <p:txBody>
          <a:bodyPr anchor="t" rtlCol="false" tIns="0" lIns="0" bIns="0" rIns="0">
            <a:spAutoFit/>
          </a:bodyPr>
          <a:lstStyle/>
          <a:p>
            <a:pPr algn="ctr">
              <a:lnSpc>
                <a:spcPts val="7279"/>
              </a:lnSpc>
            </a:pPr>
            <a:r>
              <a:rPr lang="en-US" sz="5199">
                <a:solidFill>
                  <a:srgbClr val="000000"/>
                </a:solidFill>
                <a:latin typeface="Poppins Bold"/>
              </a:rPr>
              <a:t>AMEN </a:t>
            </a:r>
            <a:r>
              <a:rPr lang="en-US" sz="5199">
                <a:solidFill>
                  <a:srgbClr val="000000"/>
                </a:solidFill>
                <a:latin typeface="Poppins Bold"/>
              </a:rPr>
              <a:t>BANK</a:t>
            </a:r>
          </a:p>
        </p:txBody>
      </p:sp>
      <p:sp>
        <p:nvSpPr>
          <p:cNvPr name="TextBox 10" id="10"/>
          <p:cNvSpPr txBox="true"/>
          <p:nvPr/>
        </p:nvSpPr>
        <p:spPr>
          <a:xfrm rot="0">
            <a:off x="2729309" y="567486"/>
            <a:ext cx="14094227" cy="1276350"/>
          </a:xfrm>
          <a:prstGeom prst="rect">
            <a:avLst/>
          </a:prstGeom>
        </p:spPr>
        <p:txBody>
          <a:bodyPr anchor="t" rtlCol="false" tIns="0" lIns="0" bIns="0" rIns="0">
            <a:spAutoFit/>
          </a:bodyPr>
          <a:lstStyle/>
          <a:p>
            <a:pPr algn="ctr" marL="0" indent="0" lvl="0">
              <a:lnSpc>
                <a:spcPts val="9480"/>
              </a:lnSpc>
              <a:spcBef>
                <a:spcPct val="0"/>
              </a:spcBef>
            </a:pPr>
            <a:r>
              <a:rPr lang="en-US" sz="7900" spc="395">
                <a:solidFill>
                  <a:srgbClr val="CC95CD"/>
                </a:solidFill>
                <a:latin typeface="Poppins Bold"/>
              </a:rPr>
              <a:t>SWAP CONTRACT</a:t>
            </a:r>
            <a:r>
              <a:rPr lang="en-US" sz="7900" spc="395">
                <a:solidFill>
                  <a:srgbClr val="CC95CD"/>
                </a:solidFill>
                <a:latin typeface="Poppins Bold"/>
              </a:rPr>
              <a:t>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325955"/>
            <a:ext cx="18288000" cy="1395234"/>
            <a:chOff x="0" y="0"/>
            <a:chExt cx="6671512" cy="508985"/>
          </a:xfrm>
        </p:grpSpPr>
        <p:sp>
          <p:nvSpPr>
            <p:cNvPr name="Freeform 3" id="3"/>
            <p:cNvSpPr/>
            <p:nvPr/>
          </p:nvSpPr>
          <p:spPr>
            <a:xfrm flipH="false" flipV="false" rot="0">
              <a:off x="0" y="0"/>
              <a:ext cx="6671512" cy="508985"/>
            </a:xfrm>
            <a:custGeom>
              <a:avLst/>
              <a:gdLst/>
              <a:ahLst/>
              <a:cxnLst/>
              <a:rect r="r" b="b" t="t" l="l"/>
              <a:pathLst>
                <a:path h="508985" w="6671512">
                  <a:moveTo>
                    <a:pt x="0" y="0"/>
                  </a:moveTo>
                  <a:lnTo>
                    <a:pt x="6671512" y="0"/>
                  </a:lnTo>
                  <a:lnTo>
                    <a:pt x="6671512" y="508985"/>
                  </a:lnTo>
                  <a:lnTo>
                    <a:pt x="0" y="508985"/>
                  </a:lnTo>
                  <a:close/>
                </a:path>
              </a:pathLst>
            </a:custGeom>
            <a:solidFill>
              <a:srgbClr val="EAEAEA"/>
            </a:solidFill>
          </p:spPr>
        </p:sp>
      </p:grpSp>
      <p:grpSp>
        <p:nvGrpSpPr>
          <p:cNvPr name="Group 4" id="4"/>
          <p:cNvGrpSpPr/>
          <p:nvPr/>
        </p:nvGrpSpPr>
        <p:grpSpPr>
          <a:xfrm rot="381190">
            <a:off x="3807504" y="-705158"/>
            <a:ext cx="18288000" cy="1655287"/>
            <a:chOff x="0" y="0"/>
            <a:chExt cx="6671512" cy="603853"/>
          </a:xfrm>
        </p:grpSpPr>
        <p:sp>
          <p:nvSpPr>
            <p:cNvPr name="Freeform 5" id="5"/>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grpSp>
        <p:nvGrpSpPr>
          <p:cNvPr name="Group 6" id="6"/>
          <p:cNvGrpSpPr/>
          <p:nvPr/>
        </p:nvGrpSpPr>
        <p:grpSpPr>
          <a:xfrm rot="-284447">
            <a:off x="-3805812" y="-636028"/>
            <a:ext cx="18288000" cy="1655287"/>
            <a:chOff x="0" y="0"/>
            <a:chExt cx="6671512" cy="603853"/>
          </a:xfrm>
        </p:grpSpPr>
        <p:sp>
          <p:nvSpPr>
            <p:cNvPr name="Freeform 7" id="7"/>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sp>
        <p:nvSpPr>
          <p:cNvPr name="TextBox 8" id="8"/>
          <p:cNvSpPr txBox="true"/>
          <p:nvPr/>
        </p:nvSpPr>
        <p:spPr>
          <a:xfrm rot="0">
            <a:off x="1480498" y="1800737"/>
            <a:ext cx="1532700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SWAP CONTRACT SPECIFIS</a:t>
            </a:r>
          </a:p>
        </p:txBody>
      </p:sp>
      <p:sp>
        <p:nvSpPr>
          <p:cNvPr name="TextBox 9" id="9"/>
          <p:cNvSpPr txBox="true"/>
          <p:nvPr/>
        </p:nvSpPr>
        <p:spPr>
          <a:xfrm rot="0">
            <a:off x="436033" y="6112615"/>
            <a:ext cx="5885548" cy="97155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 Tnterest rate swap - IRS) Type « vanilla »</a:t>
            </a:r>
          </a:p>
        </p:txBody>
      </p:sp>
      <p:sp>
        <p:nvSpPr>
          <p:cNvPr name="TextBox 10" id="10"/>
          <p:cNvSpPr txBox="true"/>
          <p:nvPr/>
        </p:nvSpPr>
        <p:spPr>
          <a:xfrm rot="0">
            <a:off x="0" y="4653685"/>
            <a:ext cx="5885548" cy="635000"/>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TYPE</a:t>
            </a:r>
          </a:p>
        </p:txBody>
      </p:sp>
      <p:sp>
        <p:nvSpPr>
          <p:cNvPr name="TextBox 11" id="11"/>
          <p:cNvSpPr txBox="true"/>
          <p:nvPr/>
        </p:nvSpPr>
        <p:spPr>
          <a:xfrm rot="0">
            <a:off x="7065432" y="6112615"/>
            <a:ext cx="4183748" cy="14478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Tunisian Dinars (TND)</a:t>
            </a:r>
          </a:p>
          <a:p>
            <a:pPr algn="ctr">
              <a:lnSpc>
                <a:spcPts val="3750"/>
              </a:lnSpc>
            </a:pPr>
          </a:p>
        </p:txBody>
      </p:sp>
      <p:sp>
        <p:nvSpPr>
          <p:cNvPr name="TextBox 12" id="12"/>
          <p:cNvSpPr txBox="true"/>
          <p:nvPr/>
        </p:nvSpPr>
        <p:spPr>
          <a:xfrm rot="0">
            <a:off x="6321581" y="4664990"/>
            <a:ext cx="5348963" cy="635000"/>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MONNAIE</a:t>
            </a:r>
          </a:p>
        </p:txBody>
      </p:sp>
      <p:grpSp>
        <p:nvGrpSpPr>
          <p:cNvPr name="Group 13" id="13"/>
          <p:cNvGrpSpPr/>
          <p:nvPr/>
        </p:nvGrpSpPr>
        <p:grpSpPr>
          <a:xfrm rot="0">
            <a:off x="13306" y="8112865"/>
            <a:ext cx="18288000" cy="764684"/>
            <a:chOff x="0" y="0"/>
            <a:chExt cx="6671512" cy="278959"/>
          </a:xfrm>
        </p:grpSpPr>
        <p:sp>
          <p:nvSpPr>
            <p:cNvPr name="Freeform 14" id="14"/>
            <p:cNvSpPr/>
            <p:nvPr/>
          </p:nvSpPr>
          <p:spPr>
            <a:xfrm flipH="false" flipV="false" rot="0">
              <a:off x="0" y="0"/>
              <a:ext cx="6671512" cy="278959"/>
            </a:xfrm>
            <a:custGeom>
              <a:avLst/>
              <a:gdLst/>
              <a:ahLst/>
              <a:cxnLst/>
              <a:rect r="r" b="b" t="t" l="l"/>
              <a:pathLst>
                <a:path h="278959" w="6671512">
                  <a:moveTo>
                    <a:pt x="0" y="0"/>
                  </a:moveTo>
                  <a:lnTo>
                    <a:pt x="6671512" y="0"/>
                  </a:lnTo>
                  <a:lnTo>
                    <a:pt x="6671512" y="278959"/>
                  </a:lnTo>
                  <a:lnTo>
                    <a:pt x="0" y="278959"/>
                  </a:lnTo>
                  <a:close/>
                </a:path>
              </a:pathLst>
            </a:custGeom>
            <a:solidFill>
              <a:srgbClr val="EAEAEA"/>
            </a:solidFill>
          </p:spPr>
        </p:sp>
      </p:grpSp>
      <p:sp>
        <p:nvSpPr>
          <p:cNvPr name="TextBox 15" id="15"/>
          <p:cNvSpPr txBox="true"/>
          <p:nvPr/>
        </p:nvSpPr>
        <p:spPr>
          <a:xfrm rot="0">
            <a:off x="12492944" y="4334597"/>
            <a:ext cx="5348963" cy="1254125"/>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TYPE OF CONVERSION</a:t>
            </a:r>
          </a:p>
        </p:txBody>
      </p:sp>
      <p:sp>
        <p:nvSpPr>
          <p:cNvPr name="TextBox 16" id="16"/>
          <p:cNvSpPr txBox="true"/>
          <p:nvPr/>
        </p:nvSpPr>
        <p:spPr>
          <a:xfrm rot="0">
            <a:off x="13075552" y="6112615"/>
            <a:ext cx="41837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Floating - Fixed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325955"/>
            <a:ext cx="18288000" cy="1395234"/>
            <a:chOff x="0" y="0"/>
            <a:chExt cx="6671512" cy="508985"/>
          </a:xfrm>
        </p:grpSpPr>
        <p:sp>
          <p:nvSpPr>
            <p:cNvPr name="Freeform 3" id="3"/>
            <p:cNvSpPr/>
            <p:nvPr/>
          </p:nvSpPr>
          <p:spPr>
            <a:xfrm flipH="false" flipV="false" rot="0">
              <a:off x="0" y="0"/>
              <a:ext cx="6671512" cy="508985"/>
            </a:xfrm>
            <a:custGeom>
              <a:avLst/>
              <a:gdLst/>
              <a:ahLst/>
              <a:cxnLst/>
              <a:rect r="r" b="b" t="t" l="l"/>
              <a:pathLst>
                <a:path h="508985" w="6671512">
                  <a:moveTo>
                    <a:pt x="0" y="0"/>
                  </a:moveTo>
                  <a:lnTo>
                    <a:pt x="6671512" y="0"/>
                  </a:lnTo>
                  <a:lnTo>
                    <a:pt x="6671512" y="508985"/>
                  </a:lnTo>
                  <a:lnTo>
                    <a:pt x="0" y="508985"/>
                  </a:lnTo>
                  <a:close/>
                </a:path>
              </a:pathLst>
            </a:custGeom>
            <a:solidFill>
              <a:srgbClr val="EAEAEA"/>
            </a:solidFill>
          </p:spPr>
        </p:sp>
      </p:grpSp>
      <p:grpSp>
        <p:nvGrpSpPr>
          <p:cNvPr name="Group 4" id="4"/>
          <p:cNvGrpSpPr/>
          <p:nvPr/>
        </p:nvGrpSpPr>
        <p:grpSpPr>
          <a:xfrm rot="381190">
            <a:off x="3807504" y="-705158"/>
            <a:ext cx="18288000" cy="1655287"/>
            <a:chOff x="0" y="0"/>
            <a:chExt cx="6671512" cy="603853"/>
          </a:xfrm>
        </p:grpSpPr>
        <p:sp>
          <p:nvSpPr>
            <p:cNvPr name="Freeform 5" id="5"/>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grpSp>
        <p:nvGrpSpPr>
          <p:cNvPr name="Group 6" id="6"/>
          <p:cNvGrpSpPr/>
          <p:nvPr/>
        </p:nvGrpSpPr>
        <p:grpSpPr>
          <a:xfrm rot="-284447">
            <a:off x="-3805812" y="-636028"/>
            <a:ext cx="18288000" cy="1655287"/>
            <a:chOff x="0" y="0"/>
            <a:chExt cx="6671512" cy="603853"/>
          </a:xfrm>
        </p:grpSpPr>
        <p:sp>
          <p:nvSpPr>
            <p:cNvPr name="Freeform 7" id="7"/>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sp>
        <p:nvSpPr>
          <p:cNvPr name="TextBox 8" id="8"/>
          <p:cNvSpPr txBox="true"/>
          <p:nvPr/>
        </p:nvSpPr>
        <p:spPr>
          <a:xfrm rot="0">
            <a:off x="1480498" y="1800737"/>
            <a:ext cx="1532700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SWAP CONTRACT SPECIFIS</a:t>
            </a:r>
          </a:p>
        </p:txBody>
      </p:sp>
      <p:sp>
        <p:nvSpPr>
          <p:cNvPr name="TextBox 9" id="9"/>
          <p:cNvSpPr txBox="true"/>
          <p:nvPr/>
        </p:nvSpPr>
        <p:spPr>
          <a:xfrm rot="0">
            <a:off x="436033" y="6183602"/>
            <a:ext cx="58855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06/06/2024 </a:t>
            </a:r>
          </a:p>
        </p:txBody>
      </p:sp>
      <p:sp>
        <p:nvSpPr>
          <p:cNvPr name="TextBox 10" id="10"/>
          <p:cNvSpPr txBox="true"/>
          <p:nvPr/>
        </p:nvSpPr>
        <p:spPr>
          <a:xfrm rot="0">
            <a:off x="195146" y="4464050"/>
            <a:ext cx="5885548" cy="1254125"/>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START DATE &amp; END DATE</a:t>
            </a:r>
          </a:p>
        </p:txBody>
      </p:sp>
      <p:sp>
        <p:nvSpPr>
          <p:cNvPr name="TextBox 11" id="11"/>
          <p:cNvSpPr txBox="true"/>
          <p:nvPr/>
        </p:nvSpPr>
        <p:spPr>
          <a:xfrm rot="0">
            <a:off x="7065432" y="6412202"/>
            <a:ext cx="4183748" cy="97155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10.19%</a:t>
            </a:r>
          </a:p>
          <a:p>
            <a:pPr algn="ctr">
              <a:lnSpc>
                <a:spcPts val="3750"/>
              </a:lnSpc>
            </a:pPr>
          </a:p>
        </p:txBody>
      </p:sp>
      <p:sp>
        <p:nvSpPr>
          <p:cNvPr name="TextBox 12" id="12"/>
          <p:cNvSpPr txBox="true"/>
          <p:nvPr/>
        </p:nvSpPr>
        <p:spPr>
          <a:xfrm rot="0">
            <a:off x="6321581" y="4664990"/>
            <a:ext cx="5348963" cy="635000"/>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FIXED RATE</a:t>
            </a:r>
          </a:p>
        </p:txBody>
      </p:sp>
      <p:grpSp>
        <p:nvGrpSpPr>
          <p:cNvPr name="Group 13" id="13"/>
          <p:cNvGrpSpPr/>
          <p:nvPr/>
        </p:nvGrpSpPr>
        <p:grpSpPr>
          <a:xfrm rot="0">
            <a:off x="13306" y="8112865"/>
            <a:ext cx="18288000" cy="764684"/>
            <a:chOff x="0" y="0"/>
            <a:chExt cx="6671512" cy="278959"/>
          </a:xfrm>
        </p:grpSpPr>
        <p:sp>
          <p:nvSpPr>
            <p:cNvPr name="Freeform 14" id="14"/>
            <p:cNvSpPr/>
            <p:nvPr/>
          </p:nvSpPr>
          <p:spPr>
            <a:xfrm flipH="false" flipV="false" rot="0">
              <a:off x="0" y="0"/>
              <a:ext cx="6671512" cy="278959"/>
            </a:xfrm>
            <a:custGeom>
              <a:avLst/>
              <a:gdLst/>
              <a:ahLst/>
              <a:cxnLst/>
              <a:rect r="r" b="b" t="t" l="l"/>
              <a:pathLst>
                <a:path h="278959" w="6671512">
                  <a:moveTo>
                    <a:pt x="0" y="0"/>
                  </a:moveTo>
                  <a:lnTo>
                    <a:pt x="6671512" y="0"/>
                  </a:lnTo>
                  <a:lnTo>
                    <a:pt x="6671512" y="278959"/>
                  </a:lnTo>
                  <a:lnTo>
                    <a:pt x="0" y="278959"/>
                  </a:lnTo>
                  <a:close/>
                </a:path>
              </a:pathLst>
            </a:custGeom>
            <a:solidFill>
              <a:srgbClr val="EAEAEA"/>
            </a:solidFill>
          </p:spPr>
        </p:sp>
      </p:grpSp>
      <p:sp>
        <p:nvSpPr>
          <p:cNvPr name="TextBox 15" id="15"/>
          <p:cNvSpPr txBox="true"/>
          <p:nvPr/>
        </p:nvSpPr>
        <p:spPr>
          <a:xfrm rot="0">
            <a:off x="12492944" y="4653685"/>
            <a:ext cx="5348963" cy="635000"/>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FLOATING RATE</a:t>
            </a:r>
          </a:p>
        </p:txBody>
      </p:sp>
      <p:sp>
        <p:nvSpPr>
          <p:cNvPr name="TextBox 16" id="16"/>
          <p:cNvSpPr txBox="true"/>
          <p:nvPr/>
        </p:nvSpPr>
        <p:spPr>
          <a:xfrm rot="0">
            <a:off x="13075552" y="6421727"/>
            <a:ext cx="41837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TMM+2.25%</a:t>
            </a:r>
          </a:p>
        </p:txBody>
      </p:sp>
      <p:sp>
        <p:nvSpPr>
          <p:cNvPr name="TextBox 17" id="17"/>
          <p:cNvSpPr txBox="true"/>
          <p:nvPr/>
        </p:nvSpPr>
        <p:spPr>
          <a:xfrm rot="0">
            <a:off x="226483" y="7046065"/>
            <a:ext cx="58855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06/06/2027</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459305"/>
            <a:ext cx="18288000" cy="1395234"/>
            <a:chOff x="0" y="0"/>
            <a:chExt cx="6671512" cy="508985"/>
          </a:xfrm>
        </p:grpSpPr>
        <p:sp>
          <p:nvSpPr>
            <p:cNvPr name="Freeform 3" id="3"/>
            <p:cNvSpPr/>
            <p:nvPr/>
          </p:nvSpPr>
          <p:spPr>
            <a:xfrm flipH="false" flipV="false" rot="0">
              <a:off x="0" y="0"/>
              <a:ext cx="6671512" cy="508985"/>
            </a:xfrm>
            <a:custGeom>
              <a:avLst/>
              <a:gdLst/>
              <a:ahLst/>
              <a:cxnLst/>
              <a:rect r="r" b="b" t="t" l="l"/>
              <a:pathLst>
                <a:path h="508985" w="6671512">
                  <a:moveTo>
                    <a:pt x="0" y="0"/>
                  </a:moveTo>
                  <a:lnTo>
                    <a:pt x="6671512" y="0"/>
                  </a:lnTo>
                  <a:lnTo>
                    <a:pt x="6671512" y="508985"/>
                  </a:lnTo>
                  <a:lnTo>
                    <a:pt x="0" y="508985"/>
                  </a:lnTo>
                  <a:close/>
                </a:path>
              </a:pathLst>
            </a:custGeom>
            <a:solidFill>
              <a:srgbClr val="EAEAEA"/>
            </a:solidFill>
          </p:spPr>
        </p:sp>
      </p:grpSp>
      <p:grpSp>
        <p:nvGrpSpPr>
          <p:cNvPr name="Group 4" id="4"/>
          <p:cNvGrpSpPr/>
          <p:nvPr/>
        </p:nvGrpSpPr>
        <p:grpSpPr>
          <a:xfrm rot="381190">
            <a:off x="3807504" y="-705158"/>
            <a:ext cx="18288000" cy="1655287"/>
            <a:chOff x="0" y="0"/>
            <a:chExt cx="6671512" cy="603853"/>
          </a:xfrm>
        </p:grpSpPr>
        <p:sp>
          <p:nvSpPr>
            <p:cNvPr name="Freeform 5" id="5"/>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grpSp>
        <p:nvGrpSpPr>
          <p:cNvPr name="Group 6" id="6"/>
          <p:cNvGrpSpPr/>
          <p:nvPr/>
        </p:nvGrpSpPr>
        <p:grpSpPr>
          <a:xfrm rot="-284447">
            <a:off x="-3805812" y="-636028"/>
            <a:ext cx="18288000" cy="1655287"/>
            <a:chOff x="0" y="0"/>
            <a:chExt cx="6671512" cy="603853"/>
          </a:xfrm>
        </p:grpSpPr>
        <p:sp>
          <p:nvSpPr>
            <p:cNvPr name="Freeform 7" id="7"/>
            <p:cNvSpPr/>
            <p:nvPr/>
          </p:nvSpPr>
          <p:spPr>
            <a:xfrm flipH="false" flipV="false" rot="0">
              <a:off x="0" y="0"/>
              <a:ext cx="6671512" cy="603853"/>
            </a:xfrm>
            <a:custGeom>
              <a:avLst/>
              <a:gdLst/>
              <a:ahLst/>
              <a:cxnLst/>
              <a:rect r="r" b="b" t="t" l="l"/>
              <a:pathLst>
                <a:path h="603853" w="6671512">
                  <a:moveTo>
                    <a:pt x="0" y="0"/>
                  </a:moveTo>
                  <a:lnTo>
                    <a:pt x="6671512" y="0"/>
                  </a:lnTo>
                  <a:lnTo>
                    <a:pt x="6671512" y="603853"/>
                  </a:lnTo>
                  <a:lnTo>
                    <a:pt x="0" y="603853"/>
                  </a:lnTo>
                  <a:close/>
                </a:path>
              </a:pathLst>
            </a:custGeom>
            <a:solidFill>
              <a:srgbClr val="8B308E"/>
            </a:solidFill>
          </p:spPr>
        </p:sp>
      </p:grpSp>
      <p:sp>
        <p:nvSpPr>
          <p:cNvPr name="TextBox 8" id="8"/>
          <p:cNvSpPr txBox="true"/>
          <p:nvPr/>
        </p:nvSpPr>
        <p:spPr>
          <a:xfrm rot="0">
            <a:off x="6420879" y="6474565"/>
            <a:ext cx="58855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3 years</a:t>
            </a:r>
          </a:p>
        </p:txBody>
      </p:sp>
      <p:sp>
        <p:nvSpPr>
          <p:cNvPr name="TextBox 9" id="9"/>
          <p:cNvSpPr txBox="true"/>
          <p:nvPr/>
        </p:nvSpPr>
        <p:spPr>
          <a:xfrm rot="0">
            <a:off x="6714849" y="4477472"/>
            <a:ext cx="4810245" cy="1254125"/>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MATURITY OF CONTRACT</a:t>
            </a:r>
          </a:p>
        </p:txBody>
      </p:sp>
      <p:sp>
        <p:nvSpPr>
          <p:cNvPr name="TextBox 10" id="10"/>
          <p:cNvSpPr txBox="true"/>
          <p:nvPr/>
        </p:nvSpPr>
        <p:spPr>
          <a:xfrm rot="0">
            <a:off x="12780163" y="6474565"/>
            <a:ext cx="41837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1 (annually)</a:t>
            </a:r>
          </a:p>
        </p:txBody>
      </p:sp>
      <p:sp>
        <p:nvSpPr>
          <p:cNvPr name="TextBox 11" id="11"/>
          <p:cNvSpPr txBox="true"/>
          <p:nvPr/>
        </p:nvSpPr>
        <p:spPr>
          <a:xfrm rot="0">
            <a:off x="11796415" y="4477472"/>
            <a:ext cx="6151244" cy="1254125"/>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FREQUENCY OF PAYMENT</a:t>
            </a:r>
          </a:p>
        </p:txBody>
      </p:sp>
      <p:grpSp>
        <p:nvGrpSpPr>
          <p:cNvPr name="Group 12" id="12"/>
          <p:cNvGrpSpPr/>
          <p:nvPr/>
        </p:nvGrpSpPr>
        <p:grpSpPr>
          <a:xfrm rot="0">
            <a:off x="0" y="8246215"/>
            <a:ext cx="18288000" cy="764684"/>
            <a:chOff x="0" y="0"/>
            <a:chExt cx="6671512" cy="278959"/>
          </a:xfrm>
        </p:grpSpPr>
        <p:sp>
          <p:nvSpPr>
            <p:cNvPr name="Freeform 13" id="13"/>
            <p:cNvSpPr/>
            <p:nvPr/>
          </p:nvSpPr>
          <p:spPr>
            <a:xfrm flipH="false" flipV="false" rot="0">
              <a:off x="0" y="0"/>
              <a:ext cx="6671512" cy="278959"/>
            </a:xfrm>
            <a:custGeom>
              <a:avLst/>
              <a:gdLst/>
              <a:ahLst/>
              <a:cxnLst/>
              <a:rect r="r" b="b" t="t" l="l"/>
              <a:pathLst>
                <a:path h="278959" w="6671512">
                  <a:moveTo>
                    <a:pt x="0" y="0"/>
                  </a:moveTo>
                  <a:lnTo>
                    <a:pt x="6671512" y="0"/>
                  </a:lnTo>
                  <a:lnTo>
                    <a:pt x="6671512" y="278959"/>
                  </a:lnTo>
                  <a:lnTo>
                    <a:pt x="0" y="278959"/>
                  </a:lnTo>
                  <a:close/>
                </a:path>
              </a:pathLst>
            </a:custGeom>
            <a:solidFill>
              <a:srgbClr val="EAEAEA"/>
            </a:solidFill>
          </p:spPr>
        </p:sp>
      </p:grpSp>
      <p:sp>
        <p:nvSpPr>
          <p:cNvPr name="TextBox 14" id="14"/>
          <p:cNvSpPr txBox="true"/>
          <p:nvPr/>
        </p:nvSpPr>
        <p:spPr>
          <a:xfrm rot="0">
            <a:off x="1028700" y="4773613"/>
            <a:ext cx="4810245" cy="635000"/>
          </a:xfrm>
          <a:prstGeom prst="rect">
            <a:avLst/>
          </a:prstGeom>
        </p:spPr>
        <p:txBody>
          <a:bodyPr anchor="t" rtlCol="false" tIns="0" lIns="0" bIns="0" rIns="0">
            <a:spAutoFit/>
          </a:bodyPr>
          <a:lstStyle/>
          <a:p>
            <a:pPr algn="ctr">
              <a:lnSpc>
                <a:spcPts val="4900"/>
              </a:lnSpc>
            </a:pPr>
            <a:r>
              <a:rPr lang="en-US" sz="3500" spc="350">
                <a:solidFill>
                  <a:srgbClr val="000000"/>
                </a:solidFill>
                <a:latin typeface="Poppins Bold"/>
              </a:rPr>
              <a:t>NOTIONAL</a:t>
            </a:r>
          </a:p>
        </p:txBody>
      </p:sp>
      <p:sp>
        <p:nvSpPr>
          <p:cNvPr name="TextBox 15" id="15"/>
          <p:cNvSpPr txBox="true"/>
          <p:nvPr/>
        </p:nvSpPr>
        <p:spPr>
          <a:xfrm rot="0">
            <a:off x="1341948" y="6484090"/>
            <a:ext cx="4183748" cy="495300"/>
          </a:xfrm>
          <a:prstGeom prst="rect">
            <a:avLst/>
          </a:prstGeom>
        </p:spPr>
        <p:txBody>
          <a:bodyPr anchor="t" rtlCol="false" tIns="0" lIns="0" bIns="0" rIns="0">
            <a:spAutoFit/>
          </a:bodyPr>
          <a:lstStyle/>
          <a:p>
            <a:pPr algn="ctr">
              <a:lnSpc>
                <a:spcPts val="3750"/>
              </a:lnSpc>
            </a:pPr>
            <a:r>
              <a:rPr lang="en-US" sz="3000" spc="300">
                <a:solidFill>
                  <a:srgbClr val="000000"/>
                </a:solidFill>
                <a:latin typeface="Poppins Italics"/>
              </a:rPr>
              <a:t>49,979,533 TND</a:t>
            </a:r>
          </a:p>
        </p:txBody>
      </p:sp>
      <p:sp>
        <p:nvSpPr>
          <p:cNvPr name="TextBox 16" id="16"/>
          <p:cNvSpPr txBox="true"/>
          <p:nvPr/>
        </p:nvSpPr>
        <p:spPr>
          <a:xfrm rot="0">
            <a:off x="1700151" y="1985466"/>
            <a:ext cx="15327005" cy="1190625"/>
          </a:xfrm>
          <a:prstGeom prst="rect">
            <a:avLst/>
          </a:prstGeom>
        </p:spPr>
        <p:txBody>
          <a:bodyPr anchor="t" rtlCol="false" tIns="0" lIns="0" bIns="0" rIns="0">
            <a:spAutoFit/>
          </a:bodyPr>
          <a:lstStyle/>
          <a:p>
            <a:pPr algn="ctr">
              <a:lnSpc>
                <a:spcPts val="8400"/>
              </a:lnSpc>
            </a:pPr>
            <a:r>
              <a:rPr lang="en-US" sz="8000" spc="400">
                <a:solidFill>
                  <a:srgbClr val="CC95CD"/>
                </a:solidFill>
                <a:latin typeface="Poppins Ultra-Bold"/>
              </a:rPr>
              <a:t>SWAP CONTRACT SPECIFIS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DAGHSEsCIZQ</dc:identifier>
  <dcterms:modified xsi:type="dcterms:W3CDTF">2011-08-01T06:04:30Z</dcterms:modified>
  <cp:revision>1</cp:revision>
  <dc:title>Swap Contract</dc:title>
</cp:coreProperties>
</file>