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1"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C2892C3-7289-47DA-9447-4F3EB7D45F54}" type="datetimeFigureOut">
              <a:rPr lang="fr-FR" smtClean="0"/>
              <a:t>25/09/2021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354459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C2892C3-7289-47DA-9447-4F3EB7D45F54}" type="datetimeFigureOut">
              <a:rPr lang="fr-FR" smtClean="0"/>
              <a:t>25/09/2021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274948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C2892C3-7289-47DA-9447-4F3EB7D45F54}" type="datetimeFigureOut">
              <a:rPr lang="fr-FR" smtClean="0"/>
              <a:t>25/09/2021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C524E-6B53-4071-821C-6C9FC63AA6D9}"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9951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C2892C3-7289-47DA-9447-4F3EB7D45F54}" type="datetimeFigureOut">
              <a:rPr lang="fr-FR" smtClean="0"/>
              <a:t>25/09/2021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1402968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C2892C3-7289-47DA-9447-4F3EB7D45F54}" type="datetimeFigureOut">
              <a:rPr lang="fr-FR" smtClean="0"/>
              <a:t>25/09/2021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C524E-6B53-4071-821C-6C9FC63AA6D9}"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60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C2892C3-7289-47DA-9447-4F3EB7D45F54}" type="datetimeFigureOut">
              <a:rPr lang="fr-FR" smtClean="0"/>
              <a:t>25/09/2021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301544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C2892C3-7289-47DA-9447-4F3EB7D45F54}" type="datetimeFigureOut">
              <a:rPr lang="fr-FR" smtClean="0"/>
              <a:t>25/09/2021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2841465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C2892C3-7289-47DA-9447-4F3EB7D45F54}" type="datetimeFigureOut">
              <a:rPr lang="fr-FR" smtClean="0"/>
              <a:t>25/09/2021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211128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C2892C3-7289-47DA-9447-4F3EB7D45F54}" type="datetimeFigureOut">
              <a:rPr lang="fr-FR" smtClean="0"/>
              <a:t>25/09/2021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331226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C2892C3-7289-47DA-9447-4F3EB7D45F54}" type="datetimeFigureOut">
              <a:rPr lang="fr-FR" smtClean="0"/>
              <a:t>25/09/2021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2960798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C2892C3-7289-47DA-9447-4F3EB7D45F54}" type="datetimeFigureOut">
              <a:rPr lang="fr-FR" smtClean="0"/>
              <a:t>25/09/2021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194473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C2892C3-7289-47DA-9447-4F3EB7D45F54}" type="datetimeFigureOut">
              <a:rPr lang="fr-FR" smtClean="0"/>
              <a:t>25/09/2021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205586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C2892C3-7289-47DA-9447-4F3EB7D45F54}" type="datetimeFigureOut">
              <a:rPr lang="fr-FR" smtClean="0"/>
              <a:t>25/09/2021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4003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892C3-7289-47DA-9447-4F3EB7D45F54}" type="datetimeFigureOut">
              <a:rPr lang="fr-FR" smtClean="0"/>
              <a:t>25/09/2021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2990291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C2892C3-7289-47DA-9447-4F3EB7D45F54}" type="datetimeFigureOut">
              <a:rPr lang="fr-FR" smtClean="0"/>
              <a:t>25/09/2021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216640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C2892C3-7289-47DA-9447-4F3EB7D45F54}" type="datetimeFigureOut">
              <a:rPr lang="fr-FR" smtClean="0"/>
              <a:t>25/09/2021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FC524E-6B53-4071-821C-6C9FC63AA6D9}" type="slidenum">
              <a:rPr lang="fr-FR" smtClean="0"/>
              <a:t>‹N°›</a:t>
            </a:fld>
            <a:endParaRPr lang="fr-FR"/>
          </a:p>
        </p:txBody>
      </p:sp>
    </p:spTree>
    <p:extLst>
      <p:ext uri="{BB962C8B-B14F-4D97-AF65-F5344CB8AC3E}">
        <p14:creationId xmlns:p14="http://schemas.microsoft.com/office/powerpoint/2010/main" val="368724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2892C3-7289-47DA-9447-4F3EB7D45F54}" type="datetimeFigureOut">
              <a:rPr lang="fr-FR" smtClean="0"/>
              <a:t>25/09/2021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FC524E-6B53-4071-821C-6C9FC63AA6D9}" type="slidenum">
              <a:rPr lang="fr-FR" smtClean="0"/>
              <a:t>‹N°›</a:t>
            </a:fld>
            <a:endParaRPr lang="fr-FR"/>
          </a:p>
        </p:txBody>
      </p:sp>
    </p:spTree>
    <p:extLst>
      <p:ext uri="{BB962C8B-B14F-4D97-AF65-F5344CB8AC3E}">
        <p14:creationId xmlns:p14="http://schemas.microsoft.com/office/powerpoint/2010/main" val="3949653411"/>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067772"/>
            <a:ext cx="9144000" cy="2387600"/>
          </a:xfrm>
        </p:spPr>
        <p:txBody>
          <a:bodyPr/>
          <a:lstStyle/>
          <a:p>
            <a:r>
              <a:rPr lang="fr-FR" dirty="0"/>
              <a:t>Introduction to Databases Checkpoint</a:t>
            </a:r>
            <a:endParaRPr lang="fr-FR" dirty="0"/>
          </a:p>
        </p:txBody>
      </p:sp>
    </p:spTree>
    <p:extLst>
      <p:ext uri="{BB962C8B-B14F-4D97-AF65-F5344CB8AC3E}">
        <p14:creationId xmlns:p14="http://schemas.microsoft.com/office/powerpoint/2010/main" val="392354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MySQL</a:t>
            </a:r>
          </a:p>
        </p:txBody>
      </p:sp>
      <p:sp>
        <p:nvSpPr>
          <p:cNvPr id="3" name="Espace réservé du contenu 2"/>
          <p:cNvSpPr>
            <a:spLocks noGrp="1"/>
          </p:cNvSpPr>
          <p:nvPr>
            <p:ph idx="1"/>
          </p:nvPr>
        </p:nvSpPr>
        <p:spPr/>
        <p:txBody>
          <a:bodyPr/>
          <a:lstStyle/>
          <a:p>
            <a:pPr>
              <a:lnSpc>
                <a:spcPct val="150000"/>
              </a:lnSpc>
            </a:pPr>
            <a:r>
              <a:rPr lang="fr-FR" dirty="0" smtClean="0"/>
              <a:t>MySQL </a:t>
            </a:r>
            <a:r>
              <a:rPr lang="fr-FR" dirty="0"/>
              <a:t>est </a:t>
            </a:r>
            <a:r>
              <a:rPr lang="fr-FR" dirty="0" smtClean="0"/>
              <a:t>un </a:t>
            </a:r>
            <a:r>
              <a:rPr lang="fr-FR" dirty="0"/>
              <a:t>Système de </a:t>
            </a:r>
            <a:r>
              <a:rPr lang="fr-FR" dirty="0">
                <a:latin typeface="Times New Roman" panose="02020603050405020304" pitchFamily="18" charset="0"/>
                <a:cs typeface="Times New Roman" panose="02020603050405020304" pitchFamily="18" charset="0"/>
              </a:rPr>
              <a:t>Gestion</a:t>
            </a:r>
            <a:r>
              <a:rPr lang="fr-FR" dirty="0"/>
              <a:t> de Bases de Données Relationnelles qui utilise le langage SQL. C'est un des SGBDR les plus utilisés. Sa popularité est due en grande partie au fait qu'il s'agit d'un logiciel open source, ce qui signifie que son code source est librement disponible et que quiconque en ressent l'envie et/ou le besoin peut modifier MySQL pour l'améliorer ou l'adapter à ses besoins. Une version gratuite de MySQL est par conséquent disponible. À noter qu'une version commerciale payante existe également.</a:t>
            </a:r>
            <a:endParaRPr lang="fr-FR" dirty="0"/>
          </a:p>
        </p:txBody>
      </p:sp>
    </p:spTree>
    <p:extLst>
      <p:ext uri="{BB962C8B-B14F-4D97-AF65-F5344CB8AC3E}">
        <p14:creationId xmlns:p14="http://schemas.microsoft.com/office/powerpoint/2010/main" val="3037801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PostgreSQL </a:t>
            </a:r>
          </a:p>
        </p:txBody>
      </p:sp>
      <p:sp>
        <p:nvSpPr>
          <p:cNvPr id="3" name="Espace réservé du contenu 2"/>
          <p:cNvSpPr>
            <a:spLocks noGrp="1"/>
          </p:cNvSpPr>
          <p:nvPr>
            <p:ph idx="1"/>
          </p:nvPr>
        </p:nvSpPr>
        <p:spPr>
          <a:xfrm>
            <a:off x="838200" y="1690688"/>
            <a:ext cx="10515600" cy="4486275"/>
          </a:xfrm>
        </p:spPr>
        <p:txBody>
          <a:bodyPr>
            <a:normAutofit/>
          </a:bodyPr>
          <a:lstStyle/>
          <a:p>
            <a:pPr>
              <a:lnSpc>
                <a:spcPct val="150000"/>
              </a:lnSpc>
            </a:pPr>
            <a:r>
              <a:rPr lang="fr-FR" dirty="0">
                <a:latin typeface="Times New Roman" panose="02020603050405020304" pitchFamily="18" charset="0"/>
                <a:cs typeface="Times New Roman" panose="02020603050405020304" pitchFamily="18" charset="0"/>
              </a:rPr>
              <a:t>Comme MySQL, PostgreSQL est un logiciel open source. Il est cependant moins utilisé, notamment par les débutants, car moins connu. La raison de cette méconnaissance réside sans doute en partie dans le fait que PostgreSQL a longtemps été disponible uniquement sous Unix. La première version Windows n'est apparue qu'à la sortie de la version 8.0 du logiciel, en 2005.</a:t>
            </a:r>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PostgreSQL a longtemps été plus performant que MySQL, mais ces différences tendent à diminuer. MySQL semble être aujourd'hui équivalent à PostgreSQL en termes de performances, sauf pour quelques opérations telles que </a:t>
            </a:r>
            <a:r>
              <a:rPr lang="fr-FR" dirty="0">
                <a:latin typeface="Times New Roman" panose="02020603050405020304" pitchFamily="18" charset="0"/>
                <a:cs typeface="Times New Roman" panose="02020603050405020304" pitchFamily="18" charset="0"/>
              </a:rPr>
              <a:t>l'insertion</a:t>
            </a:r>
            <a:r>
              <a:rPr lang="fr-FR" dirty="0">
                <a:latin typeface="Times New Roman" panose="02020603050405020304" pitchFamily="18" charset="0"/>
                <a:cs typeface="Times New Roman" panose="02020603050405020304" pitchFamily="18" charset="0"/>
              </a:rPr>
              <a:t> de données et la création d'index.</a:t>
            </a:r>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Le langage procédural utilisé par PostgreSQL s'appelle le PL/</a:t>
            </a:r>
            <a:r>
              <a:rPr lang="fr-FR" dirty="0" err="1">
                <a:latin typeface="Times New Roman" panose="02020603050405020304" pitchFamily="18" charset="0"/>
                <a:cs typeface="Times New Roman" panose="02020603050405020304" pitchFamily="18" charset="0"/>
              </a:rPr>
              <a:t>pgSQL</a:t>
            </a:r>
            <a:r>
              <a:rPr lang="fr-FR"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91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 SERVER</a:t>
            </a:r>
            <a:endParaRPr lang="fr-FR" dirty="0"/>
          </a:p>
        </p:txBody>
      </p:sp>
      <p:sp>
        <p:nvSpPr>
          <p:cNvPr id="3" name="Espace réservé du contenu 2"/>
          <p:cNvSpPr>
            <a:spLocks noGrp="1"/>
          </p:cNvSpPr>
          <p:nvPr>
            <p:ph idx="1"/>
          </p:nvPr>
        </p:nvSpPr>
        <p:spPr/>
        <p:txBody>
          <a:bodyPr/>
          <a:lstStyle/>
          <a:p>
            <a:pPr>
              <a:lnSpc>
                <a:spcPct val="150000"/>
              </a:lnSpc>
            </a:pPr>
            <a:r>
              <a:rPr lang="fr-FR" dirty="0" smtClean="0"/>
              <a:t>C'est un SGBD </a:t>
            </a:r>
            <a:r>
              <a:rPr lang="fr-FR" dirty="0" smtClean="0">
                <a:latin typeface="Times New Roman" panose="02020603050405020304" pitchFamily="18" charset="0"/>
                <a:cs typeface="Times New Roman" panose="02020603050405020304" pitchFamily="18" charset="0"/>
              </a:rPr>
              <a:t>relationnel développé par Microsoft pour succéder à Access pour de grosses applications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6569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456062" y="504967"/>
            <a:ext cx="10515600" cy="873458"/>
          </a:xfrm>
        </p:spPr>
        <p:txBody>
          <a:bodyPr>
            <a:normAutofit fontScale="90000"/>
          </a:bodyPr>
          <a:lstStyle/>
          <a:p>
            <a:r>
              <a:rPr lang="fr-FR" b="1" dirty="0" smtClean="0">
                <a:solidFill>
                  <a:schemeClr val="bg2">
                    <a:lumMod val="50000"/>
                  </a:schemeClr>
                </a:solidFill>
                <a:effectLst/>
                <a:latin typeface="inherit"/>
              </a:rPr>
              <a:t>PostgreSQL vs MySQL</a:t>
            </a:r>
            <a:br>
              <a:rPr lang="fr-FR" b="1" dirty="0" smtClean="0">
                <a:solidFill>
                  <a:schemeClr val="bg2">
                    <a:lumMod val="50000"/>
                  </a:schemeClr>
                </a:solidFill>
                <a:effectLst/>
                <a:latin typeface="inherit"/>
              </a:rPr>
            </a:br>
            <a:r>
              <a:rPr lang="fr-FR" b="1" dirty="0" smtClean="0">
                <a:solidFill>
                  <a:schemeClr val="bg2">
                    <a:lumMod val="50000"/>
                  </a:schemeClr>
                </a:solidFill>
                <a:effectLst/>
                <a:latin typeface="inherit"/>
              </a:rPr>
              <a:t/>
            </a:r>
            <a:br>
              <a:rPr lang="fr-FR" b="1" dirty="0" smtClean="0">
                <a:solidFill>
                  <a:schemeClr val="bg2">
                    <a:lumMod val="50000"/>
                  </a:schemeClr>
                </a:solidFill>
                <a:effectLst/>
                <a:latin typeface="inherit"/>
              </a:rPr>
            </a:br>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3657584433"/>
              </p:ext>
            </p:extLst>
          </p:nvPr>
        </p:nvGraphicFramePr>
        <p:xfrm>
          <a:off x="286604" y="504967"/>
          <a:ext cx="11109276" cy="5800299"/>
        </p:xfrm>
        <a:graphic>
          <a:graphicData uri="http://schemas.openxmlformats.org/drawingml/2006/table">
            <a:tbl>
              <a:tblPr firstRow="1" bandRow="1">
                <a:tableStyleId>{5C22544A-7EE6-4342-B048-85BDC9FD1C3A}</a:tableStyleId>
              </a:tblPr>
              <a:tblGrid>
                <a:gridCol w="3703092"/>
                <a:gridCol w="3703092"/>
                <a:gridCol w="3703092"/>
              </a:tblGrid>
              <a:tr h="677152">
                <a:tc>
                  <a:txBody>
                    <a:bodyPr/>
                    <a:lstStyle/>
                    <a:p>
                      <a:endParaRPr lang="fr-FR" sz="1200" dirty="0">
                        <a:latin typeface="Times New Roman" panose="02020603050405020304" pitchFamily="18" charset="0"/>
                        <a:cs typeface="Times New Roman" panose="02020603050405020304" pitchFamily="18" charset="0"/>
                      </a:endParaRPr>
                    </a:p>
                  </a:txBody>
                  <a:tcPr marL="90673" marR="90673"/>
                </a:tc>
                <a:tc>
                  <a:txBody>
                    <a:bodyPr/>
                    <a:lstStyle/>
                    <a:p>
                      <a:pPr algn="l" fontAlgn="base"/>
                      <a:r>
                        <a:rPr lang="fr-FR" sz="1200" b="1" dirty="0">
                          <a:solidFill>
                            <a:srgbClr val="FFFFFF"/>
                          </a:solidFill>
                          <a:effectLst/>
                          <a:latin typeface="Times New Roman" panose="02020603050405020304" pitchFamily="18" charset="0"/>
                          <a:cs typeface="Times New Roman" panose="02020603050405020304" pitchFamily="18" charset="0"/>
                        </a:rPr>
                        <a:t/>
                      </a:r>
                      <a:br>
                        <a:rPr lang="fr-FR" sz="1200" b="1" dirty="0">
                          <a:solidFill>
                            <a:srgbClr val="FFFFFF"/>
                          </a:solidFill>
                          <a:effectLst/>
                          <a:latin typeface="Times New Roman" panose="02020603050405020304" pitchFamily="18" charset="0"/>
                          <a:cs typeface="Times New Roman" panose="02020603050405020304" pitchFamily="18" charset="0"/>
                        </a:rPr>
                      </a:br>
                      <a:r>
                        <a:rPr lang="fr-FR" sz="1200" b="1" dirty="0" smtClean="0">
                          <a:solidFill>
                            <a:schemeClr val="bg2">
                              <a:lumMod val="50000"/>
                            </a:schemeClr>
                          </a:solidFill>
                          <a:effectLst/>
                          <a:latin typeface="Times New Roman" panose="02020603050405020304" pitchFamily="18" charset="0"/>
                          <a:cs typeface="Times New Roman" panose="02020603050405020304" pitchFamily="18" charset="0"/>
                        </a:rPr>
                        <a:t>PostgreSQL</a:t>
                      </a:r>
                    </a:p>
                    <a:p>
                      <a:pPr algn="l" fontAlgn="base"/>
                      <a:endParaRPr lang="fr-FR" sz="1200" b="1" dirty="0">
                        <a:solidFill>
                          <a:srgbClr val="FFFFFF"/>
                        </a:solidFill>
                        <a:effectLst/>
                        <a:latin typeface="Times New Roman" panose="02020603050405020304" pitchFamily="18" charset="0"/>
                        <a:cs typeface="Times New Roman" panose="02020603050405020304" pitchFamily="18" charset="0"/>
                      </a:endParaRPr>
                    </a:p>
                  </a:txBody>
                  <a:tcPr marL="18890" marR="18890" marT="28575" marB="28575" anchor="ctr"/>
                </a:tc>
                <a:tc>
                  <a:txBody>
                    <a:bodyPr/>
                    <a:lstStyle/>
                    <a:p>
                      <a:pPr algn="l" fontAlgn="base"/>
                      <a:r>
                        <a:rPr lang="fr-FR" sz="1200" b="1" dirty="0" smtClean="0">
                          <a:solidFill>
                            <a:schemeClr val="bg2">
                              <a:lumMod val="50000"/>
                            </a:schemeClr>
                          </a:solidFill>
                          <a:effectLst/>
                          <a:latin typeface="Times New Roman" panose="02020603050405020304" pitchFamily="18" charset="0"/>
                          <a:cs typeface="Times New Roman" panose="02020603050405020304" pitchFamily="18" charset="0"/>
                        </a:rPr>
                        <a:t>MySQL</a:t>
                      </a:r>
                      <a:endParaRPr lang="fr-FR" sz="1200" b="1" dirty="0">
                        <a:solidFill>
                          <a:schemeClr val="bg2">
                            <a:lumMod val="50000"/>
                          </a:schemeClr>
                        </a:solidFill>
                        <a:effectLst/>
                        <a:latin typeface="Times New Roman" panose="02020603050405020304" pitchFamily="18" charset="0"/>
                        <a:cs typeface="Times New Roman" panose="02020603050405020304" pitchFamily="18" charset="0"/>
                      </a:endParaRPr>
                    </a:p>
                  </a:txBody>
                  <a:tcPr marL="18890" marR="18890" marT="28575" marB="28575" anchor="ctr"/>
                </a:tc>
              </a:tr>
              <a:tr h="1181537">
                <a:tc>
                  <a:txBody>
                    <a:bodyPr/>
                    <a:lstStyle/>
                    <a:p>
                      <a:r>
                        <a:rPr lang="fr-FR" sz="1200" b="1" i="0" kern="1200" dirty="0" smtClean="0">
                          <a:solidFill>
                            <a:schemeClr val="dk1"/>
                          </a:solidFill>
                          <a:effectLst/>
                          <a:latin typeface="Times New Roman" panose="02020603050405020304" pitchFamily="18" charset="0"/>
                          <a:ea typeface="+mn-ea"/>
                          <a:cs typeface="Times New Roman" panose="02020603050405020304" pitchFamily="18" charset="0"/>
                        </a:rPr>
                        <a:t>Définition</a:t>
                      </a:r>
                      <a:endParaRPr lang="fr-FR" sz="1200" dirty="0">
                        <a:latin typeface="Times New Roman" panose="02020603050405020304" pitchFamily="18" charset="0"/>
                        <a:cs typeface="Times New Roman" panose="02020603050405020304" pitchFamily="18" charset="0"/>
                      </a:endParaRPr>
                    </a:p>
                  </a:txBody>
                  <a:tcPr marL="90673" marR="90673"/>
                </a:tc>
                <a:tc>
                  <a:txBody>
                    <a:bodyPr/>
                    <a:lstStyle/>
                    <a:p>
                      <a:pPr algn="l" fontAlgn="base"/>
                      <a:r>
                        <a:rPr lang="fr-FR" sz="1200" dirty="0">
                          <a:effectLst/>
                          <a:latin typeface="Times New Roman" panose="02020603050405020304" pitchFamily="18" charset="0"/>
                          <a:cs typeface="Times New Roman" panose="02020603050405020304" pitchFamily="18" charset="0"/>
                        </a:rPr>
                        <a:t/>
                      </a:r>
                      <a:br>
                        <a:rPr lang="fr-FR" sz="1200" dirty="0">
                          <a:effectLst/>
                          <a:latin typeface="Times New Roman" panose="02020603050405020304" pitchFamily="18" charset="0"/>
                          <a:cs typeface="Times New Roman" panose="02020603050405020304" pitchFamily="18" charset="0"/>
                        </a:rPr>
                      </a:br>
                      <a:r>
                        <a:rPr lang="fr-FR" sz="1200" dirty="0">
                          <a:effectLst/>
                          <a:latin typeface="Times New Roman" panose="02020603050405020304" pitchFamily="18" charset="0"/>
                          <a:cs typeface="Times New Roman" panose="02020603050405020304" pitchFamily="18" charset="0"/>
                        </a:rPr>
                        <a:t>PostgreSQL est un système de gestion de base de données relationnelle-objet.</a:t>
                      </a:r>
                    </a:p>
                  </a:txBody>
                  <a:tcPr marL="18890" marR="18890" marT="28575" marB="28575" anchor="ctr"/>
                </a:tc>
                <a:tc>
                  <a:txBody>
                    <a:bodyPr/>
                    <a:lstStyle/>
                    <a:p>
                      <a:pPr algn="l" fontAlgn="base"/>
                      <a:r>
                        <a:rPr lang="fr-FR" sz="1200" dirty="0">
                          <a:effectLst/>
                          <a:latin typeface="Times New Roman" panose="02020603050405020304" pitchFamily="18" charset="0"/>
                          <a:cs typeface="Times New Roman" panose="02020603050405020304" pitchFamily="18" charset="0"/>
                        </a:rPr>
                        <a:t/>
                      </a:r>
                      <a:br>
                        <a:rPr lang="fr-FR" sz="1200" dirty="0">
                          <a:effectLst/>
                          <a:latin typeface="Times New Roman" panose="02020603050405020304" pitchFamily="18" charset="0"/>
                          <a:cs typeface="Times New Roman" panose="02020603050405020304" pitchFamily="18" charset="0"/>
                        </a:rPr>
                      </a:br>
                      <a:r>
                        <a:rPr lang="fr-FR" sz="1200" dirty="0">
                          <a:effectLst/>
                          <a:latin typeface="Times New Roman" panose="02020603050405020304" pitchFamily="18" charset="0"/>
                          <a:cs typeface="Times New Roman" panose="02020603050405020304" pitchFamily="18" charset="0"/>
                        </a:rPr>
                        <a:t>MySQL est un système de gestion de base de données relationnelle.</a:t>
                      </a:r>
                    </a:p>
                  </a:txBody>
                  <a:tcPr marL="18890" marR="18890" marT="28575" marB="28575" anchor="ctr"/>
                </a:tc>
              </a:tr>
              <a:tr h="500972">
                <a:tc>
                  <a:txBody>
                    <a:bodyPr/>
                    <a:lstStyle/>
                    <a:p>
                      <a:r>
                        <a:rPr lang="fr-FR" sz="1200" b="1" i="0" kern="1200" dirty="0" smtClean="0">
                          <a:solidFill>
                            <a:schemeClr val="dk1"/>
                          </a:solidFill>
                          <a:effectLst/>
                          <a:latin typeface="Times New Roman" panose="02020603050405020304" pitchFamily="18" charset="0"/>
                          <a:ea typeface="+mn-ea"/>
                          <a:cs typeface="Times New Roman" panose="02020603050405020304" pitchFamily="18" charset="0"/>
                        </a:rPr>
                        <a:t>Connu comme</a:t>
                      </a:r>
                      <a:endParaRPr lang="fr-FR" sz="1200" dirty="0">
                        <a:latin typeface="Times New Roman" panose="02020603050405020304" pitchFamily="18" charset="0"/>
                        <a:cs typeface="Times New Roman" panose="02020603050405020304" pitchFamily="18" charset="0"/>
                      </a:endParaRPr>
                    </a:p>
                  </a:txBody>
                  <a:tcPr marL="90673" marR="90673"/>
                </a:tc>
                <a:tc>
                  <a:txBody>
                    <a:bodyPr/>
                    <a:lstStyle/>
                    <a:p>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Plus avancée</a:t>
                      </a:r>
                      <a:endParaRPr lang="fr-FR" sz="1200" dirty="0">
                        <a:latin typeface="Times New Roman" panose="02020603050405020304" pitchFamily="18" charset="0"/>
                        <a:cs typeface="Times New Roman" panose="02020603050405020304" pitchFamily="18" charset="0"/>
                      </a:endParaRPr>
                    </a:p>
                  </a:txBody>
                  <a:tcPr marL="90673" marR="90673"/>
                </a:tc>
                <a:tc>
                  <a:txBody>
                    <a:bodyPr/>
                    <a:lstStyle/>
                    <a:p>
                      <a:pPr algn="l" fontAlgn="base"/>
                      <a:r>
                        <a:rPr lang="fr-FR" sz="1200" dirty="0">
                          <a:effectLst/>
                          <a:latin typeface="Times New Roman" panose="02020603050405020304" pitchFamily="18" charset="0"/>
                          <a:cs typeface="Times New Roman" panose="02020603050405020304" pitchFamily="18" charset="0"/>
                        </a:rPr>
                        <a:t/>
                      </a:r>
                      <a:br>
                        <a:rPr lang="fr-FR" sz="1200" dirty="0">
                          <a:effectLst/>
                          <a:latin typeface="Times New Roman" panose="02020603050405020304" pitchFamily="18" charset="0"/>
                          <a:cs typeface="Times New Roman" panose="02020603050405020304" pitchFamily="18" charset="0"/>
                        </a:rPr>
                      </a:br>
                      <a:r>
                        <a:rPr lang="fr-FR" sz="1200" dirty="0">
                          <a:effectLst/>
                          <a:latin typeface="Times New Roman" panose="02020603050405020304" pitchFamily="18" charset="0"/>
                          <a:cs typeface="Times New Roman" panose="02020603050405020304" pitchFamily="18" charset="0"/>
                        </a:rPr>
                        <a:t>Plus populaire</a:t>
                      </a:r>
                    </a:p>
                  </a:txBody>
                  <a:tcPr marL="18890" marR="18890" marT="28575" marB="28575" anchor="ctr"/>
                </a:tc>
              </a:tr>
              <a:tr h="500972">
                <a:tc>
                  <a:txBody>
                    <a:bodyPr/>
                    <a:lstStyle/>
                    <a:p>
                      <a:r>
                        <a:rPr lang="fr-FR" sz="1200" b="1" i="0" kern="1200" dirty="0" smtClean="0">
                          <a:solidFill>
                            <a:schemeClr val="dk1"/>
                          </a:solidFill>
                          <a:effectLst/>
                          <a:latin typeface="Times New Roman" panose="02020603050405020304" pitchFamily="18" charset="0"/>
                          <a:ea typeface="+mn-ea"/>
                          <a:cs typeface="Times New Roman" panose="02020603050405020304" pitchFamily="18" charset="0"/>
                        </a:rPr>
                        <a:t>Implémentation</a:t>
                      </a:r>
                      <a:endParaRPr lang="fr-FR" sz="1200" dirty="0">
                        <a:latin typeface="Times New Roman" panose="02020603050405020304" pitchFamily="18" charset="0"/>
                        <a:cs typeface="Times New Roman" panose="02020603050405020304" pitchFamily="18" charset="0"/>
                      </a:endParaRPr>
                    </a:p>
                  </a:txBody>
                  <a:tcPr marL="90673" marR="90673"/>
                </a:tc>
                <a:tc>
                  <a:txBody>
                    <a:bodyPr/>
                    <a:lstStyle/>
                    <a:p>
                      <a:pPr algn="l" fontAlgn="base"/>
                      <a:r>
                        <a:rPr lang="fr-FR" sz="1200" dirty="0">
                          <a:effectLst/>
                          <a:latin typeface="Times New Roman" panose="02020603050405020304" pitchFamily="18" charset="0"/>
                          <a:cs typeface="Times New Roman" panose="02020603050405020304" pitchFamily="18" charset="0"/>
                        </a:rPr>
                        <a:t/>
                      </a:r>
                      <a:br>
                        <a:rPr lang="fr-FR" sz="1200" dirty="0">
                          <a:effectLst/>
                          <a:latin typeface="Times New Roman" panose="02020603050405020304" pitchFamily="18" charset="0"/>
                          <a:cs typeface="Times New Roman" panose="02020603050405020304" pitchFamily="18" charset="0"/>
                        </a:rPr>
                      </a:br>
                      <a:r>
                        <a:rPr lang="fr-FR" sz="1200" dirty="0">
                          <a:effectLst/>
                          <a:latin typeface="Times New Roman" panose="02020603050405020304" pitchFamily="18" charset="0"/>
                          <a:cs typeface="Times New Roman" panose="02020603050405020304" pitchFamily="18" charset="0"/>
                        </a:rPr>
                        <a:t>C</a:t>
                      </a:r>
                    </a:p>
                  </a:txBody>
                  <a:tcPr marL="18890" marR="18890" marT="28575" marB="28575" anchor="ctr"/>
                </a:tc>
                <a:tc>
                  <a:txBody>
                    <a:bodyPr/>
                    <a:lstStyle/>
                    <a:p>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C/C ++</a:t>
                      </a:r>
                      <a:endParaRPr lang="fr-FR" sz="1200" dirty="0">
                        <a:latin typeface="Times New Roman" panose="02020603050405020304" pitchFamily="18" charset="0"/>
                        <a:cs typeface="Times New Roman" panose="02020603050405020304" pitchFamily="18" charset="0"/>
                      </a:endParaRPr>
                    </a:p>
                  </a:txBody>
                  <a:tcPr marL="90673" marR="90673"/>
                </a:tc>
              </a:tr>
              <a:tr h="727827">
                <a:tc>
                  <a:txBody>
                    <a:bodyPr/>
                    <a:lstStyle/>
                    <a:p>
                      <a:r>
                        <a:rPr lang="fr-FR" sz="1200" b="1" i="0" kern="1200" dirty="0" smtClean="0">
                          <a:solidFill>
                            <a:schemeClr val="dk1"/>
                          </a:solidFill>
                          <a:effectLst/>
                          <a:latin typeface="Times New Roman" panose="02020603050405020304" pitchFamily="18" charset="0"/>
                          <a:ea typeface="+mn-ea"/>
                          <a:cs typeface="Times New Roman" panose="02020603050405020304" pitchFamily="18" charset="0"/>
                        </a:rPr>
                        <a:t>Extensible</a:t>
                      </a:r>
                      <a:endParaRPr lang="fr-FR" sz="1200" dirty="0">
                        <a:latin typeface="Times New Roman" panose="02020603050405020304" pitchFamily="18" charset="0"/>
                        <a:cs typeface="Times New Roman" panose="02020603050405020304" pitchFamily="18" charset="0"/>
                      </a:endParaRPr>
                    </a:p>
                  </a:txBody>
                  <a:tcPr marL="90673" marR="90673"/>
                </a:tc>
                <a:tc>
                  <a:txBody>
                    <a:bodyPr/>
                    <a:lstStyle/>
                    <a:p>
                      <a:pPr algn="l" fontAlgn="base"/>
                      <a:r>
                        <a:rPr lang="fr-FR" sz="1200" dirty="0">
                          <a:effectLst/>
                          <a:latin typeface="Times New Roman" panose="02020603050405020304" pitchFamily="18" charset="0"/>
                          <a:cs typeface="Times New Roman" panose="02020603050405020304" pitchFamily="18" charset="0"/>
                        </a:rPr>
                        <a:t/>
                      </a:r>
                      <a:br>
                        <a:rPr lang="fr-FR" sz="1200" dirty="0">
                          <a:effectLst/>
                          <a:latin typeface="Times New Roman" panose="02020603050405020304" pitchFamily="18" charset="0"/>
                          <a:cs typeface="Times New Roman" panose="02020603050405020304" pitchFamily="18" charset="0"/>
                        </a:rPr>
                      </a:br>
                      <a:r>
                        <a:rPr lang="fr-FR" sz="1200" dirty="0" smtClean="0">
                          <a:effectLst/>
                          <a:latin typeface="Times New Roman" panose="02020603050405020304" pitchFamily="18" charset="0"/>
                          <a:cs typeface="Times New Roman" panose="02020603050405020304" pitchFamily="18" charset="0"/>
                        </a:rPr>
                        <a:t>hautement </a:t>
                      </a:r>
                      <a:r>
                        <a:rPr lang="fr-FR" sz="1200" dirty="0">
                          <a:effectLst/>
                          <a:latin typeface="Times New Roman" panose="02020603050405020304" pitchFamily="18" charset="0"/>
                          <a:cs typeface="Times New Roman" panose="02020603050405020304" pitchFamily="18" charset="0"/>
                        </a:rPr>
                        <a:t>extensible.</a:t>
                      </a:r>
                    </a:p>
                  </a:txBody>
                  <a:tcPr marL="18890" marR="18890" marT="28575" marB="28575" anchor="ctr"/>
                </a:tc>
                <a:tc>
                  <a:txBody>
                    <a:bodyPr/>
                    <a:lstStyle/>
                    <a:p>
                      <a:pPr algn="l" fontAlgn="base"/>
                      <a:r>
                        <a:rPr lang="fr-FR" sz="1200" dirty="0">
                          <a:effectLst/>
                          <a:latin typeface="Times New Roman" panose="02020603050405020304" pitchFamily="18" charset="0"/>
                          <a:cs typeface="Times New Roman" panose="02020603050405020304" pitchFamily="18" charset="0"/>
                        </a:rPr>
                        <a:t/>
                      </a:r>
                      <a:br>
                        <a:rPr lang="fr-FR" sz="1200" dirty="0">
                          <a:effectLst/>
                          <a:latin typeface="Times New Roman" panose="02020603050405020304" pitchFamily="18" charset="0"/>
                          <a:cs typeface="Times New Roman" panose="02020603050405020304" pitchFamily="18" charset="0"/>
                        </a:rPr>
                      </a:br>
                      <a:r>
                        <a:rPr lang="fr-FR" sz="1200" dirty="0">
                          <a:effectLst/>
                          <a:latin typeface="Times New Roman" panose="02020603050405020304" pitchFamily="18" charset="0"/>
                          <a:cs typeface="Times New Roman" panose="02020603050405020304" pitchFamily="18" charset="0"/>
                        </a:rPr>
                        <a:t>MySQL n’est pas extensible.</a:t>
                      </a:r>
                    </a:p>
                  </a:txBody>
                  <a:tcPr marL="18890" marR="18890" marT="28575" marB="28575" anchor="ctr"/>
                </a:tc>
              </a:tr>
              <a:tr h="500972">
                <a:tc>
                  <a:txBody>
                    <a:bodyPr/>
                    <a:lstStyle/>
                    <a:p>
                      <a:r>
                        <a:rPr lang="fr-FR" sz="1200" b="1" i="0" kern="1200" dirty="0" smtClean="0">
                          <a:solidFill>
                            <a:schemeClr val="dk1"/>
                          </a:solidFill>
                          <a:effectLst/>
                          <a:latin typeface="Times New Roman" panose="02020603050405020304" pitchFamily="18" charset="0"/>
                          <a:ea typeface="+mn-ea"/>
                          <a:cs typeface="Times New Roman" panose="02020603050405020304" pitchFamily="18" charset="0"/>
                        </a:rPr>
                        <a:t>Outil graphique</a:t>
                      </a:r>
                      <a:endParaRPr lang="fr-FR" sz="1200" dirty="0">
                        <a:latin typeface="Times New Roman" panose="02020603050405020304" pitchFamily="18" charset="0"/>
                        <a:cs typeface="Times New Roman" panose="02020603050405020304" pitchFamily="18" charset="0"/>
                      </a:endParaRPr>
                    </a:p>
                  </a:txBody>
                  <a:tcPr marL="90673" marR="90673"/>
                </a:tc>
                <a:tc>
                  <a:txBody>
                    <a:bodyPr/>
                    <a:lstStyle/>
                    <a:p>
                      <a:pPr algn="l" fontAlgn="base"/>
                      <a:r>
                        <a:rPr lang="fr-FR" sz="1200" dirty="0">
                          <a:effectLst/>
                          <a:latin typeface="Times New Roman" panose="02020603050405020304" pitchFamily="18" charset="0"/>
                          <a:cs typeface="Times New Roman" panose="02020603050405020304" pitchFamily="18" charset="0"/>
                        </a:rPr>
                        <a:t/>
                      </a:r>
                      <a:br>
                        <a:rPr lang="fr-FR" sz="1200" dirty="0">
                          <a:effectLst/>
                          <a:latin typeface="Times New Roman" panose="02020603050405020304" pitchFamily="18" charset="0"/>
                          <a:cs typeface="Times New Roman" panose="02020603050405020304" pitchFamily="18" charset="0"/>
                        </a:rPr>
                      </a:br>
                      <a:r>
                        <a:rPr lang="fr-FR" sz="1200" dirty="0" err="1">
                          <a:effectLst/>
                          <a:latin typeface="Times New Roman" panose="02020603050405020304" pitchFamily="18" charset="0"/>
                          <a:cs typeface="Times New Roman" panose="02020603050405020304" pitchFamily="18" charset="0"/>
                        </a:rPr>
                        <a:t>PgAdmin</a:t>
                      </a:r>
                      <a:endParaRPr lang="fr-FR" sz="1200" dirty="0">
                        <a:effectLst/>
                        <a:latin typeface="Times New Roman" panose="02020603050405020304" pitchFamily="18" charset="0"/>
                        <a:cs typeface="Times New Roman" panose="02020603050405020304" pitchFamily="18" charset="0"/>
                      </a:endParaRPr>
                    </a:p>
                  </a:txBody>
                  <a:tcPr marL="18890" marR="18890" marT="28575" marB="28575" anchor="ctr"/>
                </a:tc>
                <a:tc>
                  <a:txBody>
                    <a:bodyPr/>
                    <a:lstStyle/>
                    <a:p>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MySQL Workbench</a:t>
                      </a:r>
                      <a:endParaRPr lang="fr-FR" sz="1200" dirty="0">
                        <a:latin typeface="Times New Roman" panose="02020603050405020304" pitchFamily="18" charset="0"/>
                        <a:cs typeface="Times New Roman" panose="02020603050405020304" pitchFamily="18" charset="0"/>
                      </a:endParaRPr>
                    </a:p>
                  </a:txBody>
                  <a:tcPr marL="90673" marR="90673"/>
                </a:tc>
              </a:tr>
              <a:tr h="954682">
                <a:tc>
                  <a:txBody>
                    <a:bodyPr/>
                    <a:lstStyle/>
                    <a:p>
                      <a:r>
                        <a:rPr lang="fr-FR" sz="1200" b="1" i="0" kern="1200" dirty="0" smtClean="0">
                          <a:solidFill>
                            <a:schemeClr val="dk1"/>
                          </a:solidFill>
                          <a:effectLst/>
                          <a:latin typeface="Times New Roman" panose="02020603050405020304" pitchFamily="18" charset="0"/>
                          <a:ea typeface="+mn-ea"/>
                          <a:cs typeface="Times New Roman" panose="02020603050405020304" pitchFamily="18" charset="0"/>
                        </a:rPr>
                        <a:t>Backup</a:t>
                      </a:r>
                      <a:endParaRPr lang="fr-FR" sz="1200" dirty="0">
                        <a:latin typeface="Times New Roman" panose="02020603050405020304" pitchFamily="18" charset="0"/>
                        <a:cs typeface="Times New Roman" panose="02020603050405020304" pitchFamily="18" charset="0"/>
                      </a:endParaRPr>
                    </a:p>
                  </a:txBody>
                  <a:tcPr marL="90673" marR="90673"/>
                </a:tc>
                <a:tc>
                  <a:txBody>
                    <a:bodyPr/>
                    <a:lstStyle/>
                    <a:p>
                      <a:pPr algn="l" fontAlgn="base"/>
                      <a:r>
                        <a:rPr lang="fr-FR" sz="1200" dirty="0">
                          <a:effectLst/>
                          <a:latin typeface="Times New Roman" panose="02020603050405020304" pitchFamily="18" charset="0"/>
                          <a:cs typeface="Times New Roman" panose="02020603050405020304" pitchFamily="18" charset="0"/>
                        </a:rPr>
                        <a:t/>
                      </a:r>
                      <a:br>
                        <a:rPr lang="fr-FR" sz="1200" dirty="0">
                          <a:effectLst/>
                          <a:latin typeface="Times New Roman" panose="02020603050405020304" pitchFamily="18" charset="0"/>
                          <a:cs typeface="Times New Roman" panose="02020603050405020304" pitchFamily="18" charset="0"/>
                        </a:rPr>
                      </a:br>
                      <a:r>
                        <a:rPr lang="fr-FR" sz="1200" dirty="0" smtClean="0">
                          <a:effectLst/>
                          <a:latin typeface="Times New Roman" panose="02020603050405020304" pitchFamily="18" charset="0"/>
                          <a:cs typeface="Times New Roman" panose="02020603050405020304" pitchFamily="18" charset="0"/>
                        </a:rPr>
                        <a:t>fournit </a:t>
                      </a:r>
                      <a:r>
                        <a:rPr lang="fr-FR" sz="1200" dirty="0">
                          <a:effectLst/>
                          <a:latin typeface="Times New Roman" panose="02020603050405020304" pitchFamily="18" charset="0"/>
                          <a:cs typeface="Times New Roman" panose="02020603050405020304" pitchFamily="18" charset="0"/>
                        </a:rPr>
                        <a:t>une sauvegarde en ligne.</a:t>
                      </a:r>
                    </a:p>
                  </a:txBody>
                  <a:tcPr marL="18890" marR="18890" marT="28575" marB="28575" anchor="ctr"/>
                </a:tc>
                <a:tc>
                  <a:txBody>
                    <a:bodyPr/>
                    <a:lstStyle/>
                    <a:p>
                      <a:pPr algn="l" fontAlgn="base"/>
                      <a:r>
                        <a:rPr lang="fr-FR" sz="1200" dirty="0">
                          <a:effectLst/>
                          <a:latin typeface="Times New Roman" panose="02020603050405020304" pitchFamily="18" charset="0"/>
                          <a:cs typeface="Times New Roman" panose="02020603050405020304" pitchFamily="18" charset="0"/>
                        </a:rPr>
                        <a:t/>
                      </a:r>
                      <a:br>
                        <a:rPr lang="fr-FR" sz="1200" dirty="0">
                          <a:effectLst/>
                          <a:latin typeface="Times New Roman" panose="02020603050405020304" pitchFamily="18" charset="0"/>
                          <a:cs typeface="Times New Roman" panose="02020603050405020304" pitchFamily="18" charset="0"/>
                        </a:rPr>
                      </a:br>
                      <a:r>
                        <a:rPr lang="fr-FR" sz="1200" dirty="0" smtClean="0">
                          <a:effectLst/>
                          <a:latin typeface="Times New Roman" panose="02020603050405020304" pitchFamily="18" charset="0"/>
                          <a:cs typeface="Times New Roman" panose="02020603050405020304" pitchFamily="18" charset="0"/>
                        </a:rPr>
                        <a:t>Mysqldump, </a:t>
                      </a:r>
                      <a:r>
                        <a:rPr lang="fr-FR" sz="1200" dirty="0">
                          <a:effectLst/>
                          <a:latin typeface="Times New Roman" panose="02020603050405020304" pitchFamily="18" charset="0"/>
                          <a:cs typeface="Times New Roman" panose="02020603050405020304" pitchFamily="18" charset="0"/>
                        </a:rPr>
                        <a:t>et XtraBackup fournit une sauvegarde en MySQL.</a:t>
                      </a:r>
                    </a:p>
                  </a:txBody>
                  <a:tcPr marL="18890" marR="18890" marT="28575" marB="28575" anchor="ctr"/>
                </a:tc>
              </a:tr>
              <a:tr h="756185">
                <a:tc>
                  <a:txBody>
                    <a:bodyPr/>
                    <a:lstStyle/>
                    <a:p>
                      <a:r>
                        <a:rPr lang="fr-FR" sz="1200" b="1" i="0" kern="1200" dirty="0" smtClean="0">
                          <a:solidFill>
                            <a:schemeClr val="dk1"/>
                          </a:solidFill>
                          <a:effectLst/>
                          <a:latin typeface="Times New Roman" panose="02020603050405020304" pitchFamily="18" charset="0"/>
                          <a:ea typeface="+mn-ea"/>
                          <a:cs typeface="Times New Roman" panose="02020603050405020304" pitchFamily="18" charset="0"/>
                        </a:rPr>
                        <a:t>Langages de programmation pour les procédures stockées</a:t>
                      </a:r>
                      <a:endParaRPr lang="fr-FR" sz="1200" dirty="0">
                        <a:latin typeface="Times New Roman" panose="02020603050405020304" pitchFamily="18" charset="0"/>
                        <a:cs typeface="Times New Roman" panose="02020603050405020304" pitchFamily="18" charset="0"/>
                      </a:endParaRPr>
                    </a:p>
                  </a:txBody>
                  <a:tcPr marL="90673" marR="90673"/>
                </a:tc>
                <a:tc>
                  <a:txBody>
                    <a:bodyPr/>
                    <a:lstStyle/>
                    <a:p>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Ruby, Perl, Python, TCL, PL/</a:t>
                      </a:r>
                      <a:r>
                        <a:rPr lang="fr-FR" sz="1200" b="0" i="0" kern="1200" dirty="0" err="1" smtClean="0">
                          <a:solidFill>
                            <a:schemeClr val="dk1"/>
                          </a:solidFill>
                          <a:effectLst/>
                          <a:latin typeface="Times New Roman" panose="02020603050405020304" pitchFamily="18" charset="0"/>
                          <a:ea typeface="+mn-ea"/>
                          <a:cs typeface="Times New Roman" panose="02020603050405020304" pitchFamily="18" charset="0"/>
                        </a:rPr>
                        <a:t>pgSQL</a:t>
                      </a:r>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 SQL, JavaScript</a:t>
                      </a:r>
                      <a:endParaRPr lang="fr-FR" sz="1200" dirty="0">
                        <a:latin typeface="Times New Roman" panose="02020603050405020304" pitchFamily="18" charset="0"/>
                        <a:cs typeface="Times New Roman" panose="02020603050405020304" pitchFamily="18" charset="0"/>
                      </a:endParaRPr>
                    </a:p>
                  </a:txBody>
                  <a:tcPr marL="90673" marR="90673"/>
                </a:tc>
                <a:tc>
                  <a:txBody>
                    <a:bodyPr/>
                    <a:lstStyle/>
                    <a:p>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SQL</a:t>
                      </a:r>
                      <a:endParaRPr lang="fr-FR" sz="1200" dirty="0">
                        <a:latin typeface="Times New Roman" panose="02020603050405020304" pitchFamily="18" charset="0"/>
                        <a:cs typeface="Times New Roman" panose="02020603050405020304" pitchFamily="18" charset="0"/>
                      </a:endParaRPr>
                    </a:p>
                  </a:txBody>
                  <a:tcPr marL="90673" marR="90673"/>
                </a:tc>
              </a:tr>
            </a:tbl>
          </a:graphicData>
        </a:graphic>
      </p:graphicFrame>
    </p:spTree>
    <p:extLst>
      <p:ext uri="{BB962C8B-B14F-4D97-AF65-F5344CB8AC3E}">
        <p14:creationId xmlns:p14="http://schemas.microsoft.com/office/powerpoint/2010/main" val="2426973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Override1.xml><?xml version="1.0" encoding="utf-8"?>
<a:themeOverride xmlns:a="http://schemas.openxmlformats.org/drawingml/2006/main">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37</TotalTime>
  <Words>217</Words>
  <Application>Microsoft Office PowerPoint</Application>
  <PresentationFormat>Grand écran</PresentationFormat>
  <Paragraphs>31</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inherit</vt:lpstr>
      <vt:lpstr>Times New Roman</vt:lpstr>
      <vt:lpstr>Trebuchet MS</vt:lpstr>
      <vt:lpstr>Wingdings 3</vt:lpstr>
      <vt:lpstr>Facette</vt:lpstr>
      <vt:lpstr>Introduction to Databases Checkpoint</vt:lpstr>
      <vt:lpstr> MySQL</vt:lpstr>
      <vt:lpstr> PostgreSQL </vt:lpstr>
      <vt:lpstr>SQL SERVER</vt:lpstr>
      <vt:lpstr>PostgreSQL vs MySQL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JIHEN</dc:creator>
  <cp:lastModifiedBy>JIHEN</cp:lastModifiedBy>
  <cp:revision>13</cp:revision>
  <dcterms:created xsi:type="dcterms:W3CDTF">2021-09-24T16:31:43Z</dcterms:created>
  <dcterms:modified xsi:type="dcterms:W3CDTF">2021-09-25T11:35:02Z</dcterms:modified>
</cp:coreProperties>
</file>