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sec.tn/" TargetMode="External"/><Relationship Id="rId2" Type="http://schemas.openxmlformats.org/officeDocument/2006/relationships/hyperlink" Target="mailto:ossec.contact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://www.facebook.com/ossec.t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2.0.js" TargetMode="External"/><Relationship Id="rId2" Type="http://schemas.openxmlformats.org/officeDocument/2006/relationships/hyperlink" Target="https://github.com/twbs/bootstrap/releases/download/v3.3.6/bootstrap-3.3.6-dist.zi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940" y="1571256"/>
            <a:ext cx="6554787" cy="917531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fr-FR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0616" y="2703552"/>
            <a:ext cx="5364814" cy="1126283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Les notions de bases</a:t>
            </a:r>
            <a:endParaRPr lang="fr-FR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7" y="-288098"/>
            <a:ext cx="3470439" cy="177167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939915" y="4562608"/>
            <a:ext cx="5364814" cy="2295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chemeClr val="tx1"/>
                </a:solidFill>
              </a:rPr>
              <a:t>Présenté par: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Ben </a:t>
            </a:r>
            <a:r>
              <a:rPr lang="fr-FR" sz="2800" dirty="0" smtClean="0">
                <a:solidFill>
                  <a:schemeClr val="tx1"/>
                </a:solidFill>
              </a:rPr>
              <a:t>kahla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Bechir</a:t>
            </a:r>
            <a:endParaRPr lang="fr-FR" sz="2800" dirty="0" smtClean="0">
              <a:solidFill>
                <a:schemeClr val="tx1"/>
              </a:solidFill>
            </a:endParaRPr>
          </a:p>
          <a:p>
            <a:r>
              <a:rPr lang="fr-FR" sz="2800" dirty="0" smtClean="0">
                <a:solidFill>
                  <a:schemeClr val="tx1"/>
                </a:solidFill>
              </a:rPr>
              <a:t>Romdhani</a:t>
            </a:r>
            <a:r>
              <a:rPr lang="fr-FR" sz="2800" dirty="0" smtClean="0">
                <a:solidFill>
                  <a:schemeClr val="tx1"/>
                </a:solidFill>
              </a:rPr>
              <a:t> Asma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43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6587" y="2004164"/>
            <a:ext cx="10484284" cy="6344434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-Vous </a:t>
            </a:r>
            <a:r>
              <a:rPr lang="fr-FR" sz="2000" dirty="0">
                <a:solidFill>
                  <a:schemeClr val="tx1"/>
                </a:solidFill>
              </a:rPr>
              <a:t>notez l’existence des fichiers bootsrap.css et bootstrap.min.css également bootstrap.js et bootstrap.min.js </a:t>
            </a:r>
            <a:br>
              <a:rPr lang="fr-FR" sz="2000" dirty="0">
                <a:solidFill>
                  <a:schemeClr val="tx1"/>
                </a:solidFill>
              </a:rPr>
            </a:br>
            <a:r>
              <a:rPr lang="fr-FR" sz="2000" dirty="0">
                <a:solidFill>
                  <a:schemeClr val="tx1"/>
                </a:solidFill>
              </a:rPr>
              <a:t>Ils représentent le même contenu à la différence que les </a:t>
            </a:r>
            <a:r>
              <a:rPr lang="fr-FR" sz="2000" b="1" dirty="0">
                <a:solidFill>
                  <a:srgbClr val="FF0000"/>
                </a:solidFill>
              </a:rPr>
              <a:t>.min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sont compressés et par suite peu lisibles on élimine les retours à la ligne !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-</a:t>
            </a:r>
            <a:r>
              <a:rPr lang="fr-FR" sz="2000" dirty="0" smtClean="0">
                <a:solidFill>
                  <a:schemeClr val="tx1"/>
                </a:solidFill>
              </a:rPr>
              <a:t>Boostrap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utilise certaines fonctions de la bibliothèque </a:t>
            </a:r>
            <a:r>
              <a:rPr lang="fr-FR" sz="2000" b="1" dirty="0">
                <a:solidFill>
                  <a:srgbClr val="FF0000"/>
                </a:solidFill>
              </a:rPr>
              <a:t>jQuery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c’est pourquoi on doit l’inclure !</a:t>
            </a:r>
          </a:p>
          <a:p>
            <a:r>
              <a:rPr lang="fr-FR" sz="2000" dirty="0">
                <a:solidFill>
                  <a:srgbClr val="FF0000"/>
                </a:solidFill>
              </a:rPr>
              <a:t>Afin de simplifier les choses on va travailler avec les CDN !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Remarques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9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946" y="3419605"/>
            <a:ext cx="10484284" cy="4202482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&lt;!--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uses HTML </a:t>
            </a:r>
            <a:r>
              <a:rPr lang="fr-FR" sz="2000" dirty="0" smtClean="0">
                <a:solidFill>
                  <a:schemeClr val="tx1"/>
                </a:solidFill>
              </a:rPr>
              <a:t>elements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and CSS </a:t>
            </a:r>
            <a:r>
              <a:rPr lang="fr-FR" sz="2000" dirty="0">
                <a:solidFill>
                  <a:schemeClr val="tx1"/>
                </a:solidFill>
              </a:rPr>
              <a:t>properties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that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require</a:t>
            </a:r>
            <a:r>
              <a:rPr lang="fr-FR" sz="2000" dirty="0">
                <a:solidFill>
                  <a:schemeClr val="tx1"/>
                </a:solidFill>
              </a:rPr>
              <a:t> the HTML5 </a:t>
            </a:r>
            <a:r>
              <a:rPr lang="fr-FR" sz="2000" dirty="0">
                <a:solidFill>
                  <a:schemeClr val="tx1"/>
                </a:solidFill>
              </a:rPr>
              <a:t>doctype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so</a:t>
            </a:r>
            <a:r>
              <a:rPr lang="fr-FR" sz="2000" dirty="0">
                <a:solidFill>
                  <a:schemeClr val="tx1"/>
                </a:solidFill>
              </a:rPr>
              <a:t> : --&gt; </a:t>
            </a:r>
          </a:p>
          <a:p>
            <a:r>
              <a:rPr lang="fr-FR" sz="2000" dirty="0">
                <a:solidFill>
                  <a:schemeClr val="tx1"/>
                </a:solidFill>
              </a:rPr>
              <a:t>&lt;!--1. </a:t>
            </a:r>
            <a:r>
              <a:rPr lang="fr-FR" sz="2000" dirty="0">
                <a:solidFill>
                  <a:schemeClr val="tx1"/>
                </a:solidFill>
              </a:rPr>
              <a:t>Add</a:t>
            </a:r>
            <a:r>
              <a:rPr lang="fr-FR" sz="2000" dirty="0">
                <a:solidFill>
                  <a:schemeClr val="tx1"/>
                </a:solidFill>
              </a:rPr>
              <a:t> the HTML5 </a:t>
            </a:r>
            <a:r>
              <a:rPr lang="fr-FR" sz="2000" dirty="0">
                <a:solidFill>
                  <a:schemeClr val="tx1"/>
                </a:solidFill>
              </a:rPr>
              <a:t>doctype</a:t>
            </a:r>
            <a:r>
              <a:rPr lang="fr-FR" sz="2000" dirty="0">
                <a:solidFill>
                  <a:schemeClr val="tx1"/>
                </a:solidFill>
              </a:rPr>
              <a:t>--&gt;</a:t>
            </a:r>
          </a:p>
          <a:p>
            <a:r>
              <a:rPr lang="fr-FR" sz="2000" b="1" dirty="0">
                <a:solidFill>
                  <a:schemeClr val="tx1"/>
                </a:solidFill>
              </a:rPr>
              <a:t>&lt;! DOCTYPE html&gt;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&lt;html </a:t>
            </a:r>
            <a:r>
              <a:rPr lang="fr-FR" sz="2000" dirty="0">
                <a:solidFill>
                  <a:schemeClr val="tx1"/>
                </a:solidFill>
              </a:rPr>
              <a:t>lang</a:t>
            </a:r>
            <a:r>
              <a:rPr lang="fr-FR" sz="2000" dirty="0">
                <a:solidFill>
                  <a:schemeClr val="tx1"/>
                </a:solidFill>
              </a:rPr>
              <a:t>="</a:t>
            </a:r>
            <a:r>
              <a:rPr lang="fr-FR" sz="2000" dirty="0">
                <a:solidFill>
                  <a:schemeClr val="tx1"/>
                </a:solidFill>
              </a:rPr>
              <a:t>fr</a:t>
            </a:r>
            <a:r>
              <a:rPr lang="fr-FR" sz="2000" dirty="0">
                <a:solidFill>
                  <a:schemeClr val="tx1"/>
                </a:solidFill>
              </a:rPr>
              <a:t>"&gt;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&lt;</a:t>
            </a:r>
            <a:r>
              <a:rPr lang="fr-FR" sz="2000" dirty="0">
                <a:solidFill>
                  <a:schemeClr val="tx1"/>
                </a:solidFill>
              </a:rPr>
              <a:t>head</a:t>
            </a:r>
            <a:r>
              <a:rPr lang="fr-FR" sz="2000" dirty="0">
                <a:solidFill>
                  <a:schemeClr val="tx1"/>
                </a:solidFill>
              </a:rPr>
              <a:t>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&lt;</a:t>
            </a:r>
            <a:r>
              <a:rPr lang="fr-FR" sz="2000" dirty="0">
                <a:solidFill>
                  <a:schemeClr val="tx1"/>
                </a:solidFill>
              </a:rPr>
              <a:t>title</a:t>
            </a:r>
            <a:r>
              <a:rPr lang="fr-FR" sz="2000" dirty="0">
                <a:solidFill>
                  <a:schemeClr val="tx1"/>
                </a:solidFill>
              </a:rPr>
              <a:t>&gt;OSSEC&lt;/</a:t>
            </a:r>
            <a:r>
              <a:rPr lang="fr-FR" sz="2000" dirty="0">
                <a:solidFill>
                  <a:schemeClr val="tx1"/>
                </a:solidFill>
              </a:rPr>
              <a:t>title</a:t>
            </a:r>
            <a:r>
              <a:rPr lang="fr-FR" sz="2000" dirty="0">
                <a:solidFill>
                  <a:schemeClr val="tx1"/>
                </a:solidFill>
              </a:rPr>
              <a:t>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&lt;</a:t>
            </a:r>
            <a:r>
              <a:rPr lang="fr-FR" sz="2000" dirty="0">
                <a:solidFill>
                  <a:schemeClr val="tx1"/>
                </a:solidFill>
              </a:rPr>
              <a:t>meta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charset</a:t>
            </a:r>
            <a:r>
              <a:rPr lang="fr-FR" sz="2000" dirty="0">
                <a:solidFill>
                  <a:schemeClr val="tx1"/>
                </a:solidFill>
              </a:rPr>
              <a:t>="UTF-8"&gt;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&lt;!-- 2. Link The </a:t>
            </a:r>
            <a:r>
              <a:rPr lang="fr-FR" sz="2000" dirty="0">
                <a:solidFill>
                  <a:schemeClr val="tx1"/>
                </a:solidFill>
              </a:rPr>
              <a:t>Latest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compiled</a:t>
            </a:r>
            <a:r>
              <a:rPr lang="fr-FR" sz="2000" dirty="0">
                <a:solidFill>
                  <a:schemeClr val="tx1"/>
                </a:solidFill>
              </a:rPr>
              <a:t> and </a:t>
            </a:r>
            <a:r>
              <a:rPr lang="fr-FR" sz="2000" dirty="0">
                <a:solidFill>
                  <a:schemeClr val="tx1"/>
                </a:solidFill>
              </a:rPr>
              <a:t>minified</a:t>
            </a:r>
            <a:r>
              <a:rPr lang="fr-FR" sz="2000" dirty="0">
                <a:solidFill>
                  <a:schemeClr val="tx1"/>
                </a:solidFill>
              </a:rPr>
              <a:t> CSS File </a:t>
            </a:r>
            <a:r>
              <a:rPr lang="fr-FR" sz="2000" dirty="0">
                <a:solidFill>
                  <a:schemeClr val="tx1"/>
                </a:solidFill>
              </a:rPr>
              <a:t>From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--&gt;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&lt;</a:t>
            </a:r>
            <a:r>
              <a:rPr lang="fr-FR" sz="2000" dirty="0">
                <a:solidFill>
                  <a:schemeClr val="tx1"/>
                </a:solidFill>
              </a:rPr>
              <a:t>link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rel</a:t>
            </a:r>
            <a:r>
              <a:rPr lang="fr-FR" sz="2000" dirty="0">
                <a:solidFill>
                  <a:schemeClr val="tx1"/>
                </a:solidFill>
              </a:rPr>
              <a:t>="</a:t>
            </a:r>
            <a:r>
              <a:rPr lang="fr-FR" sz="2000" dirty="0">
                <a:solidFill>
                  <a:schemeClr val="tx1"/>
                </a:solidFill>
              </a:rPr>
              <a:t>stylesheet</a:t>
            </a:r>
            <a:r>
              <a:rPr lang="fr-FR" sz="2000" dirty="0">
                <a:solidFill>
                  <a:schemeClr val="tx1"/>
                </a:solidFill>
              </a:rPr>
              <a:t>" </a:t>
            </a:r>
            <a:r>
              <a:rPr lang="fr-FR" sz="2000" dirty="0">
                <a:solidFill>
                  <a:schemeClr val="tx1"/>
                </a:solidFill>
              </a:rPr>
              <a:t>href</a:t>
            </a:r>
            <a:r>
              <a:rPr lang="fr-FR" sz="2000" dirty="0">
                <a:solidFill>
                  <a:schemeClr val="tx1"/>
                </a:solidFill>
              </a:rPr>
              <a:t>="http://maxcdn.bootstrapcdn.com/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/3.3.6/</a:t>
            </a:r>
            <a:r>
              <a:rPr lang="fr-FR" sz="2000" dirty="0">
                <a:solidFill>
                  <a:schemeClr val="tx1"/>
                </a:solidFill>
              </a:rPr>
              <a:t>css</a:t>
            </a:r>
            <a:r>
              <a:rPr lang="fr-FR" sz="2000" dirty="0">
                <a:solidFill>
                  <a:schemeClr val="tx1"/>
                </a:solidFill>
              </a:rPr>
              <a:t>/bootstrap.min.css"&gt;	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&lt;!--To </a:t>
            </a:r>
            <a:r>
              <a:rPr lang="fr-FR" sz="2000" dirty="0">
                <a:solidFill>
                  <a:schemeClr val="tx1"/>
                </a:solidFill>
              </a:rPr>
              <a:t>ensure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proper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rendering</a:t>
            </a:r>
            <a:r>
              <a:rPr lang="fr-FR" sz="2000" dirty="0">
                <a:solidFill>
                  <a:schemeClr val="tx1"/>
                </a:solidFill>
              </a:rPr>
              <a:t> and </a:t>
            </a:r>
            <a:r>
              <a:rPr lang="fr-FR" sz="2000" dirty="0">
                <a:solidFill>
                  <a:schemeClr val="tx1"/>
                </a:solidFill>
              </a:rPr>
              <a:t>touch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zooming</a:t>
            </a:r>
            <a:r>
              <a:rPr lang="fr-FR" sz="2000" dirty="0">
                <a:solidFill>
                  <a:schemeClr val="tx1"/>
                </a:solidFill>
              </a:rPr>
              <a:t> --&gt;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	</a:t>
            </a:r>
            <a:r>
              <a:rPr lang="fr-FR" sz="2000" b="1" dirty="0">
                <a:solidFill>
                  <a:schemeClr val="tx1"/>
                </a:solidFill>
              </a:rPr>
              <a:t>&lt;</a:t>
            </a:r>
            <a:r>
              <a:rPr lang="fr-FR" sz="2000" b="1" dirty="0">
                <a:solidFill>
                  <a:schemeClr val="tx1"/>
                </a:solidFill>
              </a:rPr>
              <a:t>meta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>
                <a:solidFill>
                  <a:schemeClr val="tx1"/>
                </a:solidFill>
              </a:rPr>
              <a:t>name</a:t>
            </a:r>
            <a:r>
              <a:rPr lang="fr-FR" sz="2000" b="1" dirty="0">
                <a:solidFill>
                  <a:schemeClr val="tx1"/>
                </a:solidFill>
              </a:rPr>
              <a:t>="</a:t>
            </a:r>
            <a:r>
              <a:rPr lang="fr-FR" sz="2000" b="1" dirty="0">
                <a:solidFill>
                  <a:schemeClr val="tx1"/>
                </a:solidFill>
              </a:rPr>
              <a:t>viewport</a:t>
            </a:r>
            <a:r>
              <a:rPr lang="fr-FR" sz="2000" b="1" dirty="0">
                <a:solidFill>
                  <a:schemeClr val="tx1"/>
                </a:solidFill>
              </a:rPr>
              <a:t>" content="</a:t>
            </a:r>
            <a:r>
              <a:rPr lang="fr-FR" sz="2000" b="1" dirty="0">
                <a:solidFill>
                  <a:schemeClr val="tx1"/>
                </a:solidFill>
              </a:rPr>
              <a:t>width</a:t>
            </a:r>
            <a:r>
              <a:rPr lang="fr-FR" sz="2000" b="1" dirty="0">
                <a:solidFill>
                  <a:schemeClr val="tx1"/>
                </a:solidFill>
              </a:rPr>
              <a:t>=</a:t>
            </a:r>
            <a:r>
              <a:rPr lang="fr-FR" sz="2000" b="1" dirty="0">
                <a:solidFill>
                  <a:schemeClr val="tx1"/>
                </a:solidFill>
              </a:rPr>
              <a:t>device-width</a:t>
            </a:r>
            <a:r>
              <a:rPr lang="fr-FR" sz="2000" b="1" dirty="0">
                <a:solidFill>
                  <a:schemeClr val="tx1"/>
                </a:solidFill>
              </a:rPr>
              <a:t>, initial-</a:t>
            </a:r>
            <a:r>
              <a:rPr lang="fr-FR" sz="2000" b="1" dirty="0">
                <a:solidFill>
                  <a:schemeClr val="tx1"/>
                </a:solidFill>
              </a:rPr>
              <a:t>scale</a:t>
            </a:r>
            <a:r>
              <a:rPr lang="fr-FR" sz="2000" b="1" dirty="0">
                <a:solidFill>
                  <a:schemeClr val="tx1"/>
                </a:solidFill>
              </a:rPr>
              <a:t>=1"&gt;</a:t>
            </a:r>
          </a:p>
          <a:p>
            <a:r>
              <a:rPr lang="fr-FR" sz="2000" dirty="0">
                <a:solidFill>
                  <a:schemeClr val="tx1"/>
                </a:solidFill>
              </a:rPr>
              <a:t>	&lt;/</a:t>
            </a:r>
            <a:r>
              <a:rPr lang="fr-FR" sz="2000" dirty="0">
                <a:solidFill>
                  <a:schemeClr val="tx1"/>
                </a:solidFill>
              </a:rPr>
              <a:t>head</a:t>
            </a:r>
            <a:r>
              <a:rPr lang="fr-FR" sz="2000" dirty="0">
                <a:solidFill>
                  <a:schemeClr val="tx1"/>
                </a:solidFill>
              </a:rPr>
              <a:t>&gt;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79322" y="753213"/>
            <a:ext cx="9507254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Squelette d’une page en utilisant 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Bootsrap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8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946" y="3419605"/>
            <a:ext cx="10484284" cy="4202482"/>
          </a:xfrm>
        </p:spPr>
        <p:txBody>
          <a:bodyPr>
            <a:normAutofit/>
          </a:bodyPr>
          <a:lstStyle/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589213" y="2605413"/>
            <a:ext cx="10484284" cy="48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&lt;body&gt;</a:t>
            </a:r>
          </a:p>
          <a:p>
            <a:r>
              <a:rPr lang="fr-FR" sz="2600" dirty="0">
                <a:solidFill>
                  <a:schemeClr val="tx1"/>
                </a:solidFill>
              </a:rPr>
              <a:t>		&lt;!--votre body--&gt;</a:t>
            </a:r>
          </a:p>
          <a:p>
            <a:endParaRPr lang="fr-FR" sz="2600" dirty="0">
              <a:solidFill>
                <a:schemeClr val="tx1"/>
              </a:solidFill>
            </a:endParaRPr>
          </a:p>
          <a:p>
            <a:endParaRPr lang="fr-FR" sz="2600" dirty="0">
              <a:solidFill>
                <a:schemeClr val="tx1"/>
              </a:solidFill>
            </a:endParaRPr>
          </a:p>
          <a:p>
            <a:r>
              <a:rPr lang="fr-FR" sz="2600" dirty="0">
                <a:solidFill>
                  <a:schemeClr val="tx1"/>
                </a:solidFill>
              </a:rPr>
              <a:t>		&lt;!-- 3.Include The </a:t>
            </a:r>
            <a:r>
              <a:rPr lang="fr-FR" sz="2600" dirty="0">
                <a:solidFill>
                  <a:schemeClr val="tx1"/>
                </a:solidFill>
              </a:rPr>
              <a:t>jQuery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library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necessary</a:t>
            </a:r>
            <a:r>
              <a:rPr lang="fr-FR" sz="2600" dirty="0">
                <a:solidFill>
                  <a:schemeClr val="tx1"/>
                </a:solidFill>
              </a:rPr>
              <a:t> for </a:t>
            </a:r>
            <a:r>
              <a:rPr lang="fr-FR" sz="2600" dirty="0">
                <a:solidFill>
                  <a:schemeClr val="tx1"/>
                </a:solidFill>
              </a:rPr>
              <a:t>some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BootStrap's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Functions</a:t>
            </a:r>
            <a:r>
              <a:rPr lang="fr-FR" sz="2600" dirty="0">
                <a:solidFill>
                  <a:schemeClr val="tx1"/>
                </a:solidFill>
              </a:rPr>
              <a:t> ! --&gt;</a:t>
            </a:r>
          </a:p>
          <a:p>
            <a:r>
              <a:rPr lang="fr-FR" sz="2600" dirty="0">
                <a:solidFill>
                  <a:schemeClr val="tx1"/>
                </a:solidFill>
              </a:rPr>
              <a:t>		&lt;script </a:t>
            </a:r>
            <a:r>
              <a:rPr lang="fr-FR" sz="2600" dirty="0">
                <a:solidFill>
                  <a:schemeClr val="tx1"/>
                </a:solidFill>
              </a:rPr>
              <a:t>src</a:t>
            </a:r>
            <a:r>
              <a:rPr lang="fr-FR" sz="2600" dirty="0">
                <a:solidFill>
                  <a:schemeClr val="tx1"/>
                </a:solidFill>
              </a:rPr>
              <a:t>="https://ajax.googleapis.com/ajax/libs/jquery/1.12.0/jquery.min.js"&gt;&lt;/script&gt;</a:t>
            </a:r>
          </a:p>
          <a:p>
            <a:endParaRPr lang="fr-FR" sz="2600" dirty="0">
              <a:solidFill>
                <a:schemeClr val="tx1"/>
              </a:solidFill>
            </a:endParaRPr>
          </a:p>
          <a:p>
            <a:r>
              <a:rPr lang="fr-FR" sz="2600" dirty="0">
                <a:solidFill>
                  <a:schemeClr val="tx1"/>
                </a:solidFill>
              </a:rPr>
              <a:t>		&lt;!-- 4.Link The </a:t>
            </a:r>
            <a:r>
              <a:rPr lang="fr-FR" sz="2600" dirty="0">
                <a:solidFill>
                  <a:schemeClr val="tx1"/>
                </a:solidFill>
              </a:rPr>
              <a:t>Latest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compiled</a:t>
            </a:r>
            <a:r>
              <a:rPr lang="fr-FR" sz="2600" dirty="0">
                <a:solidFill>
                  <a:schemeClr val="tx1"/>
                </a:solidFill>
              </a:rPr>
              <a:t> JavaScript File </a:t>
            </a:r>
            <a:r>
              <a:rPr lang="fr-FR" sz="2600" dirty="0">
                <a:solidFill>
                  <a:schemeClr val="tx1"/>
                </a:solidFill>
              </a:rPr>
              <a:t>From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>
                <a:solidFill>
                  <a:schemeClr val="tx1"/>
                </a:solidFill>
              </a:rPr>
              <a:t>BootStrap</a:t>
            </a:r>
            <a:r>
              <a:rPr lang="fr-FR" sz="2600" dirty="0">
                <a:solidFill>
                  <a:schemeClr val="tx1"/>
                </a:solidFill>
              </a:rPr>
              <a:t> --&gt;</a:t>
            </a:r>
          </a:p>
          <a:p>
            <a:r>
              <a:rPr lang="fr-FR" sz="2600" dirty="0">
                <a:solidFill>
                  <a:schemeClr val="tx1"/>
                </a:solidFill>
              </a:rPr>
              <a:t>		&lt;script </a:t>
            </a:r>
            <a:r>
              <a:rPr lang="fr-FR" sz="2600" dirty="0">
                <a:solidFill>
                  <a:schemeClr val="tx1"/>
                </a:solidFill>
              </a:rPr>
              <a:t>src</a:t>
            </a:r>
            <a:r>
              <a:rPr lang="fr-FR" sz="2600" dirty="0">
                <a:solidFill>
                  <a:schemeClr val="tx1"/>
                </a:solidFill>
              </a:rPr>
              <a:t>="http://maxcdn.bootstrapcdn.com/</a:t>
            </a:r>
            <a:r>
              <a:rPr lang="fr-FR" sz="2600" dirty="0">
                <a:solidFill>
                  <a:schemeClr val="tx1"/>
                </a:solidFill>
              </a:rPr>
              <a:t>bootstrap</a:t>
            </a:r>
            <a:r>
              <a:rPr lang="fr-FR" sz="2600" dirty="0">
                <a:solidFill>
                  <a:schemeClr val="tx1"/>
                </a:solidFill>
              </a:rPr>
              <a:t>/3.3.6/</a:t>
            </a:r>
            <a:r>
              <a:rPr lang="fr-FR" sz="2600" dirty="0">
                <a:solidFill>
                  <a:schemeClr val="tx1"/>
                </a:solidFill>
              </a:rPr>
              <a:t>js</a:t>
            </a:r>
            <a:r>
              <a:rPr lang="fr-FR" sz="2600" dirty="0">
                <a:solidFill>
                  <a:schemeClr val="tx1"/>
                </a:solidFill>
              </a:rPr>
              <a:t>/bootstrap.min.js"&gt;&lt;/script&gt;</a:t>
            </a:r>
          </a:p>
          <a:p>
            <a:r>
              <a:rPr lang="fr-FR" sz="2600" dirty="0">
                <a:solidFill>
                  <a:schemeClr val="tx1"/>
                </a:solidFill>
              </a:rPr>
              <a:t>	&lt;/body&gt;</a:t>
            </a:r>
          </a:p>
          <a:p>
            <a:r>
              <a:rPr lang="fr-FR" sz="2600" dirty="0">
                <a:solidFill>
                  <a:schemeClr val="tx1"/>
                </a:solidFill>
              </a:rPr>
              <a:t>&lt;/html&gt;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21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2" y="2680570"/>
            <a:ext cx="10484284" cy="6344434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-En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une pages web est vue comme une grille à 12 </a:t>
            </a:r>
            <a:r>
              <a:rPr lang="fr-FR" sz="2000" dirty="0" smtClean="0">
                <a:solidFill>
                  <a:schemeClr val="tx1"/>
                </a:solidFill>
              </a:rPr>
              <a:t>colonnes.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-La </a:t>
            </a:r>
            <a:r>
              <a:rPr lang="fr-FR" sz="2000" dirty="0">
                <a:solidFill>
                  <a:schemeClr val="tx1"/>
                </a:solidFill>
              </a:rPr>
              <a:t>largeur d’une colonne varie selon la taille de </a:t>
            </a:r>
            <a:r>
              <a:rPr lang="fr-FR" sz="2000" dirty="0" smtClean="0">
                <a:solidFill>
                  <a:schemeClr val="tx1"/>
                </a:solidFill>
              </a:rPr>
              <a:t>l’écran. 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-Le </a:t>
            </a:r>
            <a:r>
              <a:rPr lang="fr-FR" sz="2000" dirty="0">
                <a:solidFill>
                  <a:schemeClr val="tx1"/>
                </a:solidFill>
              </a:rPr>
              <a:t>système</a:t>
            </a:r>
            <a:r>
              <a:rPr lang="en-US" sz="2000" dirty="0">
                <a:solidFill>
                  <a:schemeClr val="tx1"/>
                </a:solidFill>
              </a:rPr>
              <a:t> de grille Bootstrap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4 classes de </a:t>
            </a:r>
            <a:r>
              <a:rPr lang="en-US" sz="2000" dirty="0" smtClean="0">
                <a:solidFill>
                  <a:schemeClr val="tx1"/>
                </a:solidFill>
              </a:rPr>
              <a:t>colonnes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xs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(pour les smartphones)  &lt;768 </a:t>
            </a:r>
            <a:r>
              <a:rPr lang="en-US" sz="2000" dirty="0" smtClean="0">
                <a:solidFill>
                  <a:schemeClr val="tx1"/>
                </a:solidFill>
              </a:rPr>
              <a:t>px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(pour les </a:t>
            </a:r>
            <a:r>
              <a:rPr lang="en-US" sz="2000" dirty="0" smtClean="0">
                <a:solidFill>
                  <a:schemeClr val="tx1"/>
                </a:solidFill>
              </a:rPr>
              <a:t>tablettes</a:t>
            </a:r>
            <a:r>
              <a:rPr lang="en-US" sz="2000" dirty="0" smtClean="0">
                <a:solidFill>
                  <a:schemeClr val="tx1"/>
                </a:solidFill>
              </a:rPr>
              <a:t>)  &gt;=768 </a:t>
            </a:r>
            <a:r>
              <a:rPr lang="en-US" sz="2000" dirty="0" smtClean="0">
                <a:solidFill>
                  <a:schemeClr val="tx1"/>
                </a:solidFill>
              </a:rPr>
              <a:t>px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md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(pour les </a:t>
            </a:r>
            <a:r>
              <a:rPr lang="en-US" sz="2000" dirty="0" smtClean="0">
                <a:solidFill>
                  <a:schemeClr val="tx1"/>
                </a:solidFill>
              </a:rPr>
              <a:t>écrans</a:t>
            </a:r>
            <a:r>
              <a:rPr lang="en-US" sz="2000" dirty="0" smtClean="0">
                <a:solidFill>
                  <a:schemeClr val="tx1"/>
                </a:solidFill>
              </a:rPr>
              <a:t> normal) &gt;=992 </a:t>
            </a:r>
            <a:r>
              <a:rPr lang="en-US" sz="2000" dirty="0" smtClean="0">
                <a:solidFill>
                  <a:schemeClr val="tx1"/>
                </a:solidFill>
              </a:rPr>
              <a:t>px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(pour les </a:t>
            </a:r>
            <a:r>
              <a:rPr lang="en-US" sz="2000" dirty="0" smtClean="0">
                <a:solidFill>
                  <a:schemeClr val="tx1"/>
                </a:solidFill>
              </a:rPr>
              <a:t>grands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écrans</a:t>
            </a:r>
            <a:r>
              <a:rPr lang="en-US" sz="2000" dirty="0" smtClean="0">
                <a:solidFill>
                  <a:schemeClr val="tx1"/>
                </a:solidFill>
              </a:rPr>
              <a:t>) &gt;=1200 </a:t>
            </a:r>
            <a:r>
              <a:rPr lang="en-US" sz="2000" dirty="0" smtClean="0">
                <a:solidFill>
                  <a:schemeClr val="tx1"/>
                </a:solidFill>
              </a:rPr>
              <a:t>px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solidFill>
                  <a:schemeClr val="tx1"/>
                </a:solidFill>
              </a:rPr>
              <a:t>Ces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classes </a:t>
            </a:r>
            <a:r>
              <a:rPr lang="en-US" sz="2000" dirty="0">
                <a:solidFill>
                  <a:schemeClr val="tx1"/>
                </a:solidFill>
              </a:rPr>
              <a:t>peuvent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être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combinées</a:t>
            </a:r>
            <a:r>
              <a:rPr lang="en-US" sz="2000" dirty="0" smtClean="0">
                <a:solidFill>
                  <a:schemeClr val="tx1"/>
                </a:solidFill>
              </a:rPr>
              <a:t> a fin </a:t>
            </a:r>
            <a:r>
              <a:rPr lang="en-US" sz="2000" dirty="0">
                <a:solidFill>
                  <a:schemeClr val="tx1"/>
                </a:solidFill>
              </a:rPr>
              <a:t>de </a:t>
            </a:r>
            <a:r>
              <a:rPr lang="en-US" sz="2000" dirty="0">
                <a:solidFill>
                  <a:schemeClr val="tx1"/>
                </a:solidFill>
              </a:rPr>
              <a:t>créer</a:t>
            </a:r>
            <a:r>
              <a:rPr lang="en-US" sz="2000" dirty="0">
                <a:solidFill>
                  <a:schemeClr val="tx1"/>
                </a:solidFill>
              </a:rPr>
              <a:t> des pages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plus </a:t>
            </a:r>
            <a:r>
              <a:rPr lang="en-US" sz="2000" dirty="0">
                <a:solidFill>
                  <a:schemeClr val="tx1"/>
                </a:solidFill>
              </a:rPr>
              <a:t>dynamiques</a:t>
            </a:r>
            <a:r>
              <a:rPr lang="en-US" sz="2000" dirty="0">
                <a:solidFill>
                  <a:schemeClr val="tx1"/>
                </a:solidFill>
              </a:rPr>
              <a:t> et </a:t>
            </a:r>
            <a:r>
              <a:rPr lang="en-US" sz="2000" dirty="0">
                <a:solidFill>
                  <a:schemeClr val="tx1"/>
                </a:solidFill>
              </a:rPr>
              <a:t>flexibles</a:t>
            </a:r>
            <a:r>
              <a:rPr lang="en-US" sz="2000" dirty="0">
                <a:solidFill>
                  <a:schemeClr val="tx1"/>
                </a:solidFill>
              </a:rPr>
              <a:t> !.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80017" y="506869"/>
            <a:ext cx="4788618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de grille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7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pic>
        <p:nvPicPr>
          <p:cNvPr id="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93" y="1013738"/>
            <a:ext cx="7033618" cy="55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45" y="2029216"/>
            <a:ext cx="10484284" cy="7534407"/>
          </a:xfrm>
        </p:spPr>
        <p:txBody>
          <a:bodyPr>
            <a:normAutofit/>
          </a:bodyPr>
          <a:lstStyle/>
          <a:p>
            <a:r>
              <a:rPr lang="fr-FR" dirty="0"/>
              <a:t>Bootstrap</a:t>
            </a:r>
            <a:r>
              <a:rPr lang="fr-FR" dirty="0"/>
              <a:t> nécessite un élément conteneur du contenu de la page </a:t>
            </a:r>
            <a:r>
              <a:rPr lang="fr-FR" dirty="0" smtClean="0"/>
              <a:t>web.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Les conteneurs vont être un support pour notre système de grille.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Deux classes CSS prédéfinies pour les conteneurs: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.container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/>
              <a:t>: qui est un conteneur réactive de largeur fixe</a:t>
            </a:r>
            <a:br>
              <a:rPr lang="fr-FR" dirty="0"/>
            </a:br>
            <a:r>
              <a:rPr lang="fr-FR" dirty="0"/>
              <a:t>elle à une largeur fixe pour chaque type </a:t>
            </a:r>
            <a:r>
              <a:rPr lang="fr-FR" dirty="0" smtClean="0"/>
              <a:t>d’écran.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.</a:t>
            </a:r>
            <a:r>
              <a:rPr lang="fr-FR" b="1" dirty="0">
                <a:solidFill>
                  <a:srgbClr val="FF0000"/>
                </a:solidFill>
              </a:rPr>
              <a:t>container-fluid </a:t>
            </a:r>
            <a:r>
              <a:rPr lang="fr-FR" dirty="0"/>
              <a:t>: conteneur réactive à largeur totale </a:t>
            </a:r>
            <a:br>
              <a:rPr lang="fr-FR" dirty="0"/>
            </a:br>
            <a:r>
              <a:rPr lang="fr-FR" dirty="0"/>
              <a:t>elle prend la largeur disponible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On </a:t>
            </a:r>
            <a:r>
              <a:rPr lang="fr-FR" dirty="0" smtClean="0">
                <a:solidFill>
                  <a:srgbClr val="FF0000"/>
                </a:solidFill>
              </a:rPr>
              <a:t>ne peut </a:t>
            </a:r>
            <a:r>
              <a:rPr lang="fr-FR" dirty="0">
                <a:solidFill>
                  <a:srgbClr val="FF0000"/>
                </a:solidFill>
              </a:rPr>
              <a:t>pas emboiter les conteneurs!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80017" y="506869"/>
            <a:ext cx="4788618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conteneurs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2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868" y="1262606"/>
            <a:ext cx="10484284" cy="7534407"/>
          </a:xfrm>
        </p:spPr>
        <p:txBody>
          <a:bodyPr>
            <a:normAutofit/>
          </a:bodyPr>
          <a:lstStyle/>
          <a:p>
            <a:pPr marL="274320" lvl="1"/>
            <a:endParaRPr lang="fr-FR" sz="1600" dirty="0" smtClean="0">
              <a:solidFill>
                <a:schemeClr val="tx1"/>
              </a:solidFill>
            </a:endParaRPr>
          </a:p>
          <a:p>
            <a:pPr marL="274320" lvl="1"/>
            <a:endParaRPr lang="fr-FR" sz="1600" dirty="0">
              <a:solidFill>
                <a:schemeClr val="tx1"/>
              </a:solidFill>
            </a:endParaRPr>
          </a:p>
          <a:p>
            <a:pPr marL="274320" lvl="1"/>
            <a:endParaRPr lang="fr-FR" sz="1600" dirty="0" smtClean="0">
              <a:solidFill>
                <a:schemeClr val="tx1"/>
              </a:solidFill>
            </a:endParaRPr>
          </a:p>
          <a:p>
            <a:pPr marL="274320" lvl="1"/>
            <a:endParaRPr lang="fr-FR" sz="1600" dirty="0">
              <a:solidFill>
                <a:schemeClr val="tx1"/>
              </a:solidFill>
            </a:endParaRPr>
          </a:p>
          <a:p>
            <a:pPr marL="274320" lvl="1"/>
            <a:endParaRPr lang="fr-FR" sz="1600" dirty="0" smtClean="0">
              <a:solidFill>
                <a:schemeClr val="tx1"/>
              </a:solidFill>
            </a:endParaRP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Le Conteneur se limite par la largeur du média concerné: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@media(min-</a:t>
            </a:r>
            <a:r>
              <a:rPr lang="fr-FR" sz="1600" dirty="0" smtClean="0">
                <a:solidFill>
                  <a:schemeClr val="tx1"/>
                </a:solidFill>
              </a:rPr>
              <a:t>width</a:t>
            </a:r>
            <a:r>
              <a:rPr lang="fr-FR" sz="1600" dirty="0" smtClean="0">
                <a:solidFill>
                  <a:schemeClr val="tx1"/>
                </a:solidFill>
              </a:rPr>
              <a:t>: 768 px){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.container{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Width:750 px;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}</a:t>
            </a:r>
            <a:endParaRPr lang="fr-FR" sz="1600" dirty="0">
              <a:solidFill>
                <a:schemeClr val="tx1"/>
              </a:solidFill>
            </a:endParaRP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}</a:t>
            </a:r>
          </a:p>
          <a:p>
            <a:pPr marL="274320" lvl="1"/>
            <a:r>
              <a:rPr lang="fr-FR" sz="1600" dirty="0">
                <a:solidFill>
                  <a:schemeClr val="tx1"/>
                </a:solidFill>
              </a:rPr>
              <a:t>@media(min-</a:t>
            </a:r>
            <a:r>
              <a:rPr lang="fr-FR" sz="1600" dirty="0">
                <a:solidFill>
                  <a:schemeClr val="tx1"/>
                </a:solidFill>
              </a:rPr>
              <a:t>width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smtClean="0">
                <a:solidFill>
                  <a:schemeClr val="tx1"/>
                </a:solidFill>
              </a:rPr>
              <a:t>992 </a:t>
            </a:r>
            <a:r>
              <a:rPr lang="fr-FR" sz="1600" dirty="0">
                <a:solidFill>
                  <a:schemeClr val="tx1"/>
                </a:solidFill>
              </a:rPr>
              <a:t>px</a:t>
            </a:r>
            <a:r>
              <a:rPr lang="fr-FR" sz="1600" dirty="0" smtClean="0">
                <a:solidFill>
                  <a:schemeClr val="tx1"/>
                </a:solidFill>
              </a:rPr>
              <a:t>){                   </a:t>
            </a:r>
            <a:endParaRPr lang="fr-FR" sz="1600" dirty="0">
              <a:solidFill>
                <a:schemeClr val="tx1"/>
              </a:solidFill>
            </a:endParaRPr>
          </a:p>
          <a:p>
            <a:pPr marL="274320" lvl="1"/>
            <a:r>
              <a:rPr lang="fr-FR" sz="1600" dirty="0">
                <a:solidFill>
                  <a:schemeClr val="tx1"/>
                </a:solidFill>
              </a:rPr>
              <a:t>.container{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Width:970 </a:t>
            </a:r>
            <a:r>
              <a:rPr lang="fr-FR" sz="1600" dirty="0">
                <a:solidFill>
                  <a:schemeClr val="tx1"/>
                </a:solidFill>
              </a:rPr>
              <a:t>px;</a:t>
            </a:r>
          </a:p>
          <a:p>
            <a:pPr marL="274320" lvl="1"/>
            <a:r>
              <a:rPr lang="fr-FR" sz="1600" dirty="0">
                <a:solidFill>
                  <a:schemeClr val="tx1"/>
                </a:solidFill>
              </a:rPr>
              <a:t>}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}</a:t>
            </a:r>
          </a:p>
          <a:p>
            <a:pPr marL="274320" lvl="1"/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80017" y="506869"/>
            <a:ext cx="4788618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conteneurs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482" y="2116899"/>
            <a:ext cx="7252567" cy="5427512"/>
          </a:xfrm>
        </p:spPr>
        <p:txBody>
          <a:bodyPr>
            <a:normAutofit/>
          </a:bodyPr>
          <a:lstStyle/>
          <a:p>
            <a:pPr marL="274320" lvl="1"/>
            <a:endParaRPr lang="fr-FR" sz="1600" dirty="0" smtClean="0">
              <a:solidFill>
                <a:schemeClr val="tx1"/>
              </a:solidFill>
            </a:endParaRPr>
          </a:p>
          <a:p>
            <a:pPr marL="274320" lvl="1"/>
            <a:endParaRPr lang="fr-FR" sz="1600" dirty="0">
              <a:solidFill>
                <a:schemeClr val="tx1"/>
              </a:solidFill>
            </a:endParaRPr>
          </a:p>
          <a:p>
            <a:pPr marL="274320" lvl="1"/>
            <a:endParaRPr lang="fr-FR" sz="1600" dirty="0" smtClean="0">
              <a:solidFill>
                <a:schemeClr val="tx1"/>
              </a:solidFill>
            </a:endParaRP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@</a:t>
            </a:r>
            <a:r>
              <a:rPr lang="fr-FR" sz="1600" dirty="0">
                <a:solidFill>
                  <a:schemeClr val="tx1"/>
                </a:solidFill>
              </a:rPr>
              <a:t>media(min-</a:t>
            </a:r>
            <a:r>
              <a:rPr lang="fr-FR" sz="1600" dirty="0">
                <a:solidFill>
                  <a:schemeClr val="tx1"/>
                </a:solidFill>
              </a:rPr>
              <a:t>width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smtClean="0">
                <a:solidFill>
                  <a:schemeClr val="tx1"/>
                </a:solidFill>
              </a:rPr>
              <a:t>1200 </a:t>
            </a:r>
            <a:r>
              <a:rPr lang="fr-FR" sz="1600" dirty="0">
                <a:solidFill>
                  <a:schemeClr val="tx1"/>
                </a:solidFill>
              </a:rPr>
              <a:t>px</a:t>
            </a:r>
            <a:r>
              <a:rPr lang="fr-FR" sz="1600" dirty="0" smtClean="0">
                <a:solidFill>
                  <a:schemeClr val="tx1"/>
                </a:solidFill>
              </a:rPr>
              <a:t>){                   </a:t>
            </a:r>
            <a:endParaRPr lang="fr-FR" sz="1600" dirty="0">
              <a:solidFill>
                <a:schemeClr val="tx1"/>
              </a:solidFill>
            </a:endParaRPr>
          </a:p>
          <a:p>
            <a:pPr marL="274320" lvl="1"/>
            <a:r>
              <a:rPr lang="fr-FR" sz="1600" dirty="0">
                <a:solidFill>
                  <a:schemeClr val="tx1"/>
                </a:solidFill>
              </a:rPr>
              <a:t>.container{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Width:1170 </a:t>
            </a:r>
            <a:r>
              <a:rPr lang="fr-FR" sz="1600" dirty="0">
                <a:solidFill>
                  <a:schemeClr val="tx1"/>
                </a:solidFill>
              </a:rPr>
              <a:t>px;</a:t>
            </a:r>
          </a:p>
          <a:p>
            <a:pPr marL="274320" lvl="1"/>
            <a:r>
              <a:rPr lang="fr-FR" sz="1600" dirty="0">
                <a:solidFill>
                  <a:schemeClr val="tx1"/>
                </a:solidFill>
              </a:rPr>
              <a:t>}</a:t>
            </a:r>
          </a:p>
          <a:p>
            <a:pPr marL="274320" lvl="1"/>
            <a:r>
              <a:rPr lang="fr-FR" sz="1600" dirty="0" smtClean="0">
                <a:solidFill>
                  <a:schemeClr val="tx1"/>
                </a:solidFill>
              </a:rPr>
              <a:t>}</a:t>
            </a:r>
          </a:p>
          <a:p>
            <a:pPr marL="274320" lvl="1"/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80017" y="506869"/>
            <a:ext cx="4788618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conteneurs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4529" y="1903956"/>
            <a:ext cx="3394551" cy="75344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&lt;div class="row"&gt;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&lt;div class="col-*-*"&gt;&lt;/div&gt;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&lt;div class="row"&gt;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&lt;div class="col-*-*"&gt;&lt;/div&gt;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&lt;div class="col-*-*"&gt;&lt;/div&gt;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&lt;div class="col-*-*"&gt;&lt;/div&gt;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&lt;div class="row"&gt;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...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56767" y="506869"/>
            <a:ext cx="6726477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de base de la grille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587" y="1043731"/>
            <a:ext cx="9801071" cy="478713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Pour nous contacter: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solidFill>
                  <a:schemeClr val="tx1"/>
                </a:solidFill>
              </a:rPr>
              <a:t>Mail : </a:t>
            </a:r>
            <a:r>
              <a:rPr lang="fr-FR" sz="2400" dirty="0">
                <a:hlinkClick r:id="rId2"/>
              </a:rPr>
              <a:t>ossec.contact@gmail.com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solidFill>
                  <a:schemeClr val="tx1"/>
                </a:solidFill>
              </a:rPr>
              <a:t>Site web : </a:t>
            </a:r>
            <a:r>
              <a:rPr lang="fr-FR" sz="2400" dirty="0">
                <a:hlinkClick r:id="rId3"/>
              </a:rPr>
              <a:t>www.ossec.tn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solidFill>
                  <a:schemeClr val="tx1"/>
                </a:solidFill>
              </a:rPr>
              <a:t>Page Facebook : </a:t>
            </a:r>
            <a:r>
              <a:rPr lang="fr-FR" sz="2400" dirty="0">
                <a:hlinkClick r:id="rId4"/>
              </a:rPr>
              <a:t>www.facebook.com/ossec.tn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94" y="4423531"/>
            <a:ext cx="4179882" cy="21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036" y="506869"/>
            <a:ext cx="1569429" cy="893523"/>
          </a:xfrm>
        </p:spPr>
        <p:txBody>
          <a:bodyPr>
            <a:noAutofit/>
          </a:bodyPr>
          <a:lstStyle/>
          <a:p>
            <a:r>
              <a:rPr lang="fr-FR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1376" y="2179528"/>
            <a:ext cx="6839211" cy="34321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Pourquoi </a:t>
            </a:r>
            <a:r>
              <a:rPr lang="fr-FR" sz="2800" dirty="0" smtClean="0">
                <a:solidFill>
                  <a:schemeClr val="tx1"/>
                </a:solidFill>
              </a:rPr>
              <a:t>Bootstrap</a:t>
            </a:r>
            <a:r>
              <a:rPr lang="fr-FR" sz="2800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Squelette d’une page en </a:t>
            </a:r>
            <a:r>
              <a:rPr lang="fr-FR" sz="2800" dirty="0" smtClean="0">
                <a:solidFill>
                  <a:schemeClr val="tx1"/>
                </a:solidFill>
              </a:rPr>
              <a:t>Bootstrap</a:t>
            </a:r>
            <a:endParaRPr lang="fr-FR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Système de grille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Les conteneurs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429" y="506869"/>
            <a:ext cx="3235391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1941534"/>
            <a:ext cx="8915399" cy="534235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-</a:t>
            </a:r>
            <a:r>
              <a:rPr lang="fr-FR" sz="2000" dirty="0" smtClean="0">
                <a:solidFill>
                  <a:schemeClr val="tx1"/>
                </a:solidFill>
              </a:rPr>
              <a:t>Vous </a:t>
            </a:r>
            <a:r>
              <a:rPr lang="fr-FR" sz="2000" dirty="0">
                <a:solidFill>
                  <a:schemeClr val="tx1"/>
                </a:solidFill>
              </a:rPr>
              <a:t>voulez créer des sites web avec un design </a:t>
            </a:r>
            <a:r>
              <a:rPr lang="fr-FR" sz="2000" dirty="0" smtClean="0">
                <a:solidFill>
                  <a:schemeClr val="tx1"/>
                </a:solidFill>
              </a:rPr>
              <a:t>attirant.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-Vous </a:t>
            </a:r>
            <a:r>
              <a:rPr lang="fr-FR" sz="2000" dirty="0">
                <a:solidFill>
                  <a:schemeClr val="tx1"/>
                </a:solidFill>
              </a:rPr>
              <a:t>n’avez pas trop de temps a gaspiller avec le CSS et le </a:t>
            </a:r>
            <a:r>
              <a:rPr lang="fr-FR" sz="2000" dirty="0" smtClean="0">
                <a:solidFill>
                  <a:schemeClr val="tx1"/>
                </a:solidFill>
              </a:rPr>
              <a:t>JavaScript.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=&gt;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est fait pour vous </a:t>
            </a:r>
            <a:r>
              <a:rPr lang="fr-FR" sz="2000" dirty="0" smtClean="0">
                <a:solidFill>
                  <a:schemeClr val="tx1"/>
                </a:solidFill>
              </a:rPr>
              <a:t>!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0000"/>
                </a:solidFill>
              </a:rPr>
              <a:t>Twitter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FF0000"/>
                </a:solidFill>
              </a:rPr>
              <a:t>Bootstrap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est un </a:t>
            </a:r>
            <a:r>
              <a:rPr lang="fr-FR" sz="2000" dirty="0" smtClean="0">
                <a:solidFill>
                  <a:schemeClr val="tx1"/>
                </a:solidFill>
              </a:rPr>
              <a:t>Framework </a:t>
            </a:r>
            <a:r>
              <a:rPr lang="fr-FR" sz="2000" dirty="0">
                <a:solidFill>
                  <a:schemeClr val="tx1"/>
                </a:solidFill>
              </a:rPr>
              <a:t>CSS coté client d’application web </a:t>
            </a:r>
            <a:r>
              <a:rPr lang="fr-FR" sz="20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Framework </a:t>
            </a:r>
            <a:r>
              <a:rPr lang="fr-FR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frontend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Bootstrap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>
                <a:solidFill>
                  <a:schemeClr val="tx1"/>
                </a:solidFill>
              </a:rPr>
              <a:t>a été </a:t>
            </a:r>
            <a:r>
              <a:rPr lang="fr-FR" sz="2000" dirty="0" smtClean="0">
                <a:solidFill>
                  <a:schemeClr val="tx1"/>
                </a:solidFill>
              </a:rPr>
              <a:t>développé </a:t>
            </a:r>
            <a:r>
              <a:rPr lang="fr-FR" sz="2000" dirty="0">
                <a:solidFill>
                  <a:schemeClr val="tx1"/>
                </a:solidFill>
              </a:rPr>
              <a:t>par </a:t>
            </a:r>
            <a:r>
              <a:rPr lang="en-US" sz="2000" dirty="0">
                <a:solidFill>
                  <a:schemeClr val="tx1"/>
                </a:solidFill>
              </a:rPr>
              <a:t>Mark Otto et Jacob Thornton de </a:t>
            </a:r>
            <a:r>
              <a:rPr lang="en-US" sz="2000" dirty="0" smtClean="0">
                <a:solidFill>
                  <a:schemeClr val="tx1"/>
                </a:solidFill>
              </a:rPr>
              <a:t>l’équipe</a:t>
            </a:r>
            <a:r>
              <a:rPr lang="en-US" sz="2000" dirty="0" smtClean="0">
                <a:solidFill>
                  <a:schemeClr val="tx1"/>
                </a:solidFill>
              </a:rPr>
              <a:t>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En août 2011, </a:t>
            </a:r>
            <a:r>
              <a:rPr lang="fr-FR" sz="2000" dirty="0" smtClean="0">
                <a:solidFill>
                  <a:schemeClr val="tx1"/>
                </a:solidFill>
              </a:rPr>
              <a:t>Twitter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a été publié sous </a:t>
            </a:r>
            <a:r>
              <a:rPr lang="fr-FR" sz="2000" dirty="0">
                <a:solidFill>
                  <a:schemeClr val="tx1"/>
                </a:solidFill>
              </a:rPr>
              <a:t>licence Open Source et en février 2012,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sera connu comme étant </a:t>
            </a:r>
            <a:r>
              <a:rPr lang="fr-FR" sz="2000" dirty="0">
                <a:solidFill>
                  <a:schemeClr val="tx1"/>
                </a:solidFill>
              </a:rPr>
              <a:t>le projet le plus populaire sur </a:t>
            </a:r>
            <a:r>
              <a:rPr lang="fr-FR" sz="2000" dirty="0" smtClean="0">
                <a:solidFill>
                  <a:schemeClr val="tx1"/>
                </a:solidFill>
              </a:rPr>
              <a:t>Github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473" y="3144033"/>
            <a:ext cx="8915399" cy="534235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Bootstrap</a:t>
            </a:r>
            <a:r>
              <a:rPr lang="fr-FR" sz="2000" dirty="0" smtClean="0">
                <a:solidFill>
                  <a:schemeClr val="tx1"/>
                </a:solidFill>
              </a:rPr>
              <a:t> permet de </a:t>
            </a:r>
            <a:r>
              <a:rPr lang="fr-FR" sz="2000" b="1" dirty="0">
                <a:solidFill>
                  <a:srgbClr val="FF0000"/>
                </a:solidFill>
              </a:rPr>
              <a:t>c</a:t>
            </a:r>
            <a:r>
              <a:rPr lang="fr-FR" sz="2000" b="1" dirty="0" smtClean="0">
                <a:solidFill>
                  <a:srgbClr val="FF0000"/>
                </a:solidFill>
              </a:rPr>
              <a:t>oncevoir rapidement </a:t>
            </a:r>
            <a:r>
              <a:rPr lang="fr-FR" sz="2000" dirty="0" smtClean="0">
                <a:solidFill>
                  <a:schemeClr val="tx1"/>
                </a:solidFill>
              </a:rPr>
              <a:t>un site web avec peu de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est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facile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tx1"/>
                </a:solidFill>
              </a:rPr>
              <a:t>à utiliser : n’importe quel personne ayant des connaissances basiques en HTML et CSS peut l’utiliser </a:t>
            </a:r>
            <a:r>
              <a:rPr lang="fr-FR" sz="2000" dirty="0" smtClean="0">
                <a:solidFill>
                  <a:schemeClr val="tx1"/>
                </a:solidFill>
              </a:rPr>
              <a:t>!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code fondé sur html5 et CSS3.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</a:rPr>
              <a:t>adaptative (responsive design)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: Il permet de créer des sites web dont le design s’adapte à tous les tailles d’écrans</a:t>
            </a:r>
            <a:r>
              <a:rPr lang="fr-FR" sz="2000" dirty="0" smtClean="0">
                <a:solidFill>
                  <a:schemeClr val="tx1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Bootstrap</a:t>
            </a:r>
            <a:r>
              <a:rPr lang="fr-FR" sz="2000" dirty="0" smtClean="0">
                <a:solidFill>
                  <a:schemeClr val="tx1"/>
                </a:solidFill>
              </a:rPr>
              <a:t> est indépendant de la plate-forme (</a:t>
            </a:r>
            <a:r>
              <a:rPr lang="fr-FR" sz="2000" b="1" dirty="0" smtClean="0">
                <a:solidFill>
                  <a:srgbClr val="FF0000"/>
                </a:solidFill>
              </a:rPr>
              <a:t>Cross-browser</a:t>
            </a:r>
            <a:r>
              <a:rPr lang="fr-FR" sz="2000" dirty="0" smtClean="0">
                <a:solidFill>
                  <a:schemeClr val="tx1"/>
                </a:solidFill>
              </a:rPr>
              <a:t>):</a:t>
            </a:r>
            <a:r>
              <a:rPr lang="fr-FR" sz="2000" dirty="0">
                <a:solidFill>
                  <a:schemeClr val="tx1"/>
                </a:solidFill>
              </a:rPr>
              <a:t>il est compatible avec tous les </a:t>
            </a:r>
            <a:r>
              <a:rPr lang="fr-FR" sz="2000" dirty="0" smtClean="0">
                <a:solidFill>
                  <a:schemeClr val="tx1"/>
                </a:solidFill>
              </a:rPr>
              <a:t>navigateurs grâce à l’inclusion du fichier Normalize.css.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est </a:t>
            </a:r>
            <a:r>
              <a:rPr lang="fr-FR" sz="2000" b="1" dirty="0">
                <a:solidFill>
                  <a:srgbClr val="FF0000"/>
                </a:solidFill>
              </a:rPr>
              <a:t>mobile first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: </a:t>
            </a:r>
            <a:r>
              <a:rPr lang="fr-FR" sz="2000" dirty="0">
                <a:solidFill>
                  <a:schemeClr val="tx1"/>
                </a:solidFill>
              </a:rPr>
              <a:t>il prend en compte les particularité des téléphones portables(tactile…)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54966" y="506869"/>
            <a:ext cx="5126820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Pourquoi 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1" y="2893512"/>
            <a:ext cx="8915399" cy="534235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est un ensemble de </a:t>
            </a:r>
          </a:p>
          <a:p>
            <a:r>
              <a:rPr lang="fr-FR" sz="2000" dirty="0">
                <a:solidFill>
                  <a:schemeClr val="tx1"/>
                </a:solidFill>
              </a:rPr>
              <a:t>-</a:t>
            </a:r>
            <a:r>
              <a:rPr lang="fr-FR" sz="2000" dirty="0" smtClean="0">
                <a:solidFill>
                  <a:schemeClr val="tx1"/>
                </a:solidFill>
              </a:rPr>
              <a:t>feuilles </a:t>
            </a:r>
            <a:r>
              <a:rPr lang="fr-FR" sz="2000" dirty="0">
                <a:solidFill>
                  <a:schemeClr val="tx1"/>
                </a:solidFill>
              </a:rPr>
              <a:t>de styles (fichiers .</a:t>
            </a:r>
            <a:r>
              <a:rPr lang="fr-FR" sz="2000" dirty="0">
                <a:solidFill>
                  <a:schemeClr val="tx1"/>
                </a:solidFill>
              </a:rPr>
              <a:t>css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-fonctions JavaScript(fichiers.js</a:t>
            </a:r>
            <a:r>
              <a:rPr lang="fr-FR" sz="2000" dirty="0">
                <a:solidFill>
                  <a:schemeClr val="tx1"/>
                </a:solidFill>
              </a:rPr>
              <a:t>) </a:t>
            </a:r>
            <a:endParaRPr lang="fr-FR" sz="2000" dirty="0" smtClean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Deux méthodes d’installation:</a:t>
            </a:r>
            <a:endParaRPr lang="fr-FR" sz="2000" dirty="0">
              <a:solidFill>
                <a:schemeClr val="tx1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fr-FR" sz="2000" dirty="0">
                <a:solidFill>
                  <a:schemeClr val="tx1"/>
                </a:solidFill>
              </a:rPr>
              <a:t>Si vous </a:t>
            </a:r>
            <a:r>
              <a:rPr lang="fr-FR" sz="2000" dirty="0" smtClean="0">
                <a:solidFill>
                  <a:schemeClr val="tx1"/>
                </a:solidFill>
              </a:rPr>
              <a:t>avez </a:t>
            </a:r>
            <a:r>
              <a:rPr lang="fr-FR" sz="2000" dirty="0">
                <a:solidFill>
                  <a:schemeClr val="tx1"/>
                </a:solidFill>
              </a:rPr>
              <a:t>toujours accès à </a:t>
            </a:r>
            <a:r>
              <a:rPr lang="fr-FR" sz="2000" dirty="0" smtClean="0">
                <a:solidFill>
                  <a:schemeClr val="tx1"/>
                </a:solidFill>
              </a:rPr>
              <a:t>internet, </a:t>
            </a:r>
            <a:r>
              <a:rPr lang="fr-FR" sz="2000" dirty="0">
                <a:solidFill>
                  <a:schemeClr val="tx1"/>
                </a:solidFill>
              </a:rPr>
              <a:t>vous pouvez ne pas télécharger ces fichiers mais juste les inclure </a:t>
            </a:r>
            <a:r>
              <a:rPr lang="fr-FR" sz="2000" dirty="0" smtClean="0">
                <a:solidFill>
                  <a:schemeClr val="tx1"/>
                </a:solidFill>
              </a:rPr>
              <a:t>à partir </a:t>
            </a:r>
            <a:r>
              <a:rPr lang="fr-FR" sz="2000" dirty="0">
                <a:solidFill>
                  <a:schemeClr val="tx1"/>
                </a:solidFill>
              </a:rPr>
              <a:t>d’un </a:t>
            </a:r>
            <a:r>
              <a:rPr lang="fr-FR" sz="2000" dirty="0">
                <a:solidFill>
                  <a:srgbClr val="FF0000"/>
                </a:solidFill>
              </a:rPr>
              <a:t>CDN(</a:t>
            </a:r>
            <a:r>
              <a:rPr lang="fr-FR" sz="2000" b="1" i="1" dirty="0">
                <a:solidFill>
                  <a:srgbClr val="FF0000"/>
                </a:solidFill>
              </a:rPr>
              <a:t>content </a:t>
            </a:r>
            <a:r>
              <a:rPr lang="fr-FR" sz="2000" b="1" i="1" dirty="0">
                <a:solidFill>
                  <a:srgbClr val="FF0000"/>
                </a:solidFill>
              </a:rPr>
              <a:t>delivery</a:t>
            </a:r>
            <a:r>
              <a:rPr lang="fr-FR" sz="2000" b="1" i="1" dirty="0">
                <a:solidFill>
                  <a:srgbClr val="FF0000"/>
                </a:solidFill>
              </a:rPr>
              <a:t> network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>
                <a:solidFill>
                  <a:schemeClr val="tx1"/>
                </a:solidFill>
              </a:rPr>
              <a:t>Il suffit que vous </a:t>
            </a:r>
            <a:r>
              <a:rPr lang="fr-FR" sz="2000" dirty="0" smtClean="0">
                <a:solidFill>
                  <a:schemeClr val="tx1"/>
                </a:solidFill>
              </a:rPr>
              <a:t>ajouter </a:t>
            </a:r>
            <a:r>
              <a:rPr lang="fr-FR" sz="2000" dirty="0">
                <a:solidFill>
                  <a:schemeClr val="tx1"/>
                </a:solidFill>
              </a:rPr>
              <a:t>quelques lignes de </a:t>
            </a:r>
            <a:r>
              <a:rPr lang="fr-FR" sz="2000" dirty="0" smtClean="0">
                <a:solidFill>
                  <a:schemeClr val="tx1"/>
                </a:solidFill>
              </a:rPr>
              <a:t>codes pour inclure les fichiers nécessaires dans </a:t>
            </a:r>
            <a:r>
              <a:rPr lang="fr-FR" sz="2000" dirty="0">
                <a:solidFill>
                  <a:schemeClr val="tx1"/>
                </a:solidFill>
              </a:rPr>
              <a:t>vos </a:t>
            </a:r>
            <a:r>
              <a:rPr lang="fr-FR" sz="2000" dirty="0" smtClean="0">
                <a:solidFill>
                  <a:schemeClr val="tx1"/>
                </a:solidFill>
              </a:rPr>
              <a:t>pages html.</a:t>
            </a: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604" y="3382027"/>
            <a:ext cx="8915399" cy="5342351"/>
          </a:xfrm>
        </p:spPr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 startAt="2"/>
            </a:pPr>
            <a:r>
              <a:rPr lang="fr-FR" sz="2000" dirty="0">
                <a:solidFill>
                  <a:schemeClr val="tx1"/>
                </a:solidFill>
              </a:rPr>
              <a:t>Si vous n’avez pas d’accès internet : </a:t>
            </a:r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Télécharger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à partir de son site web officiel :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https://github.com/twbs/bootstrap/releases/download/v3.3.6/bootstrap-3.3.6-dist.zip</a:t>
            </a:r>
            <a:endParaRPr lang="fr-FR" sz="2000" dirty="0"/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Télécharger la </a:t>
            </a:r>
            <a:r>
              <a:rPr lang="fr-FR" sz="2000" dirty="0" smtClean="0">
                <a:solidFill>
                  <a:schemeClr val="tx1"/>
                </a:solidFill>
              </a:rPr>
              <a:t>bibliothèque  </a:t>
            </a:r>
            <a:r>
              <a:rPr lang="fr-FR" sz="2000" dirty="0" smtClean="0">
                <a:solidFill>
                  <a:schemeClr val="tx1"/>
                </a:solidFill>
              </a:rPr>
              <a:t>JQuery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à partir de son site web officiel :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3"/>
              </a:rPr>
              <a:t>http://code.jquery.com/jquery-1.12.0.js</a:t>
            </a:r>
            <a:endParaRPr lang="fr-FR" sz="2000" dirty="0"/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Créer un Dossier nommé </a:t>
            </a:r>
            <a:r>
              <a:rPr lang="fr-FR" sz="2000" dirty="0">
                <a:solidFill>
                  <a:schemeClr val="tx1"/>
                </a:solidFill>
              </a:rPr>
              <a:t>Bootstrap</a:t>
            </a:r>
            <a:r>
              <a:rPr lang="fr-FR" sz="2000" dirty="0">
                <a:solidFill>
                  <a:schemeClr val="tx1"/>
                </a:solidFill>
              </a:rPr>
              <a:t> qui contiendra </a:t>
            </a:r>
            <a:r>
              <a:rPr lang="fr-FR" sz="2000" dirty="0" smtClean="0">
                <a:solidFill>
                  <a:schemeClr val="tx1"/>
                </a:solidFill>
              </a:rPr>
              <a:t>vos pages html. </a:t>
            </a:r>
            <a:endParaRPr lang="fr-FR" sz="2000" dirty="0">
              <a:solidFill>
                <a:schemeClr val="tx1"/>
              </a:solidFill>
            </a:endParaRPr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Placer les contenus téléchargés dans a et b dans ce </a:t>
            </a:r>
            <a:r>
              <a:rPr lang="fr-FR" sz="2000" dirty="0" smtClean="0">
                <a:solidFill>
                  <a:schemeClr val="tx1"/>
                </a:solidFill>
              </a:rPr>
              <a:t>dossier.</a:t>
            </a:r>
            <a:endParaRPr lang="fr-FR" sz="2000" dirty="0">
              <a:solidFill>
                <a:schemeClr val="tx1"/>
              </a:solidFill>
            </a:endParaRPr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Créer une nouvelle page html(index.html</a:t>
            </a:r>
            <a:r>
              <a:rPr lang="fr-FR" sz="2000" dirty="0" smtClean="0">
                <a:solidFill>
                  <a:schemeClr val="tx1"/>
                </a:solidFill>
              </a:rPr>
              <a:t>).</a:t>
            </a:r>
            <a:endParaRPr lang="fr-FR" sz="2000" dirty="0">
              <a:solidFill>
                <a:schemeClr val="tx1"/>
              </a:solidFill>
            </a:endParaRPr>
          </a:p>
          <a:p>
            <a:pPr marL="891540" lvl="2" indent="-342900">
              <a:buFont typeface="+mj-lt"/>
              <a:buAutoNum type="alphaLcParenR"/>
            </a:pPr>
            <a:r>
              <a:rPr lang="fr-FR" sz="2000" dirty="0">
                <a:solidFill>
                  <a:schemeClr val="tx1"/>
                </a:solidFill>
              </a:rPr>
              <a:t>Inclure les </a:t>
            </a:r>
            <a:r>
              <a:rPr lang="fr-FR" sz="2000" dirty="0">
                <a:solidFill>
                  <a:schemeClr val="tx1"/>
                </a:solidFill>
              </a:rPr>
              <a:t>les</a:t>
            </a:r>
            <a:r>
              <a:rPr lang="fr-FR" sz="2000" dirty="0">
                <a:solidFill>
                  <a:schemeClr val="tx1"/>
                </a:solidFill>
              </a:rPr>
              <a:t> fichiers </a:t>
            </a:r>
            <a:r>
              <a:rPr lang="fr-FR" sz="2000" dirty="0" smtClean="0">
                <a:solidFill>
                  <a:schemeClr val="tx1"/>
                </a:solidFill>
              </a:rPr>
              <a:t>CSS </a:t>
            </a:r>
            <a:r>
              <a:rPr lang="fr-FR" sz="2000" dirty="0">
                <a:solidFill>
                  <a:schemeClr val="tx1"/>
                </a:solidFill>
              </a:rPr>
              <a:t>et </a:t>
            </a:r>
            <a:r>
              <a:rPr lang="fr-FR" sz="2000" dirty="0" smtClean="0">
                <a:solidFill>
                  <a:schemeClr val="tx1"/>
                </a:solidFill>
              </a:rPr>
              <a:t>JS </a:t>
            </a:r>
            <a:r>
              <a:rPr lang="fr-FR" sz="2000" dirty="0">
                <a:solidFill>
                  <a:schemeClr val="tx1"/>
                </a:solidFill>
              </a:rPr>
              <a:t>à votre page </a:t>
            </a:r>
            <a:r>
              <a:rPr lang="fr-FR" sz="2000" dirty="0" smtClean="0">
                <a:solidFill>
                  <a:schemeClr val="tx1"/>
                </a:solidFill>
              </a:rPr>
              <a:t>web.</a:t>
            </a:r>
            <a:endParaRPr lang="fr-FR" sz="2000" dirty="0">
              <a:solidFill>
                <a:schemeClr val="tx1"/>
              </a:solidFill>
            </a:endParaRPr>
          </a:p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1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604" y="3382027"/>
            <a:ext cx="8915399" cy="5342351"/>
          </a:xfrm>
        </p:spPr>
        <p:txBody>
          <a:bodyPr>
            <a:normAutofit/>
          </a:bodyPr>
          <a:lstStyle/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1580606"/>
            <a:ext cx="11896520" cy="5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604" y="3382027"/>
            <a:ext cx="8915399" cy="5342351"/>
          </a:xfrm>
        </p:spPr>
        <p:txBody>
          <a:bodyPr>
            <a:normAutofit/>
          </a:bodyPr>
          <a:lstStyle/>
          <a:p>
            <a:pPr marL="274320"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56605"/>
            <a:ext cx="8959784" cy="41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4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0"/>
            <a:ext cx="2389526" cy="101373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0643" y="506869"/>
            <a:ext cx="3060026" cy="755737"/>
          </a:xfrm>
        </p:spPr>
        <p:txBody>
          <a:bodyPr>
            <a:normAutofit fontScale="90000"/>
          </a:bodyPr>
          <a:lstStyle/>
          <a:p>
            <a:r>
              <a:rPr lang="fr-F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fr-F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" y="1489166"/>
            <a:ext cx="11805209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575</Words>
  <Application>Microsoft Office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Wisp</vt:lpstr>
      <vt:lpstr>BootStrap</vt:lpstr>
      <vt:lpstr>Plan</vt:lpstr>
      <vt:lpstr>Introduction</vt:lpstr>
      <vt:lpstr>Pourquoi Bootstrap?</vt:lpstr>
      <vt:lpstr>Installation</vt:lpstr>
      <vt:lpstr>Installation</vt:lpstr>
      <vt:lpstr>Installation</vt:lpstr>
      <vt:lpstr>Installation</vt:lpstr>
      <vt:lpstr>Installation</vt:lpstr>
      <vt:lpstr>Remarques</vt:lpstr>
      <vt:lpstr>Squelette d’une page en utilisant Bootsrap</vt:lpstr>
      <vt:lpstr>PowerPoint Presentation</vt:lpstr>
      <vt:lpstr>Le système de grille</vt:lpstr>
      <vt:lpstr>PowerPoint Presentation</vt:lpstr>
      <vt:lpstr>Les conteneurs</vt:lpstr>
      <vt:lpstr>Les conteneurs</vt:lpstr>
      <vt:lpstr>Les conteneurs</vt:lpstr>
      <vt:lpstr>Structure de base de la grille</vt:lpstr>
      <vt:lpstr>Pour nous contacter:  Mail : ossec.contact@gmail.com Site web : www.ossec.tn Page Facebook : www.facebook.com/ossec.tn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asma</dc:creator>
  <cp:lastModifiedBy>asma</cp:lastModifiedBy>
  <cp:revision>10</cp:revision>
  <dcterms:created xsi:type="dcterms:W3CDTF">2016-02-24T13:44:28Z</dcterms:created>
  <dcterms:modified xsi:type="dcterms:W3CDTF">2016-02-24T15:19:42Z</dcterms:modified>
</cp:coreProperties>
</file>