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5" r:id="rId3"/>
    <p:sldId id="297" r:id="rId4"/>
    <p:sldId id="259" r:id="rId5"/>
    <p:sldId id="260" r:id="rId6"/>
    <p:sldId id="261" r:id="rId7"/>
    <p:sldId id="262" r:id="rId8"/>
    <p:sldId id="263" r:id="rId9"/>
    <p:sldId id="298" r:id="rId10"/>
    <p:sldId id="264" r:id="rId11"/>
    <p:sldId id="299" r:id="rId12"/>
    <p:sldId id="265" r:id="rId13"/>
    <p:sldId id="266" r:id="rId14"/>
    <p:sldId id="314" r:id="rId15"/>
    <p:sldId id="267" r:id="rId16"/>
    <p:sldId id="268" r:id="rId17"/>
    <p:sldId id="315" r:id="rId18"/>
    <p:sldId id="300" r:id="rId19"/>
    <p:sldId id="269" r:id="rId20"/>
    <p:sldId id="270" r:id="rId21"/>
    <p:sldId id="271" r:id="rId22"/>
    <p:sldId id="272" r:id="rId23"/>
    <p:sldId id="273" r:id="rId24"/>
    <p:sldId id="274" r:id="rId25"/>
    <p:sldId id="301" r:id="rId26"/>
    <p:sldId id="275" r:id="rId27"/>
    <p:sldId id="302" r:id="rId28"/>
    <p:sldId id="276" r:id="rId29"/>
    <p:sldId id="303" r:id="rId30"/>
    <p:sldId id="281" r:id="rId31"/>
    <p:sldId id="282" r:id="rId32"/>
    <p:sldId id="283" r:id="rId33"/>
    <p:sldId id="306" r:id="rId34"/>
    <p:sldId id="307" r:id="rId35"/>
    <p:sldId id="308" r:id="rId36"/>
    <p:sldId id="304" r:id="rId37"/>
    <p:sldId id="316" r:id="rId38"/>
    <p:sldId id="309" r:id="rId39"/>
    <p:sldId id="317" r:id="rId40"/>
    <p:sldId id="310" r:id="rId41"/>
    <p:sldId id="313" r:id="rId42"/>
    <p:sldId id="318" r:id="rId43"/>
    <p:sldId id="319" r:id="rId44"/>
    <p:sldId id="320" r:id="rId45"/>
    <p:sldId id="321" r:id="rId46"/>
    <p:sldId id="311" r:id="rId47"/>
    <p:sldId id="31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6" d="100"/>
          <a:sy n="76" d="100"/>
        </p:scale>
        <p:origin x="4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openclassrooms.com/courses/dynamisez-vos-sites-web-avec-javascript" TargetMode="External"/><Relationship Id="rId2" Type="http://schemas.openxmlformats.org/officeDocument/2006/relationships/hyperlink" Target="mailto:romdhaniasma13@gmail.com" TargetMode="Externa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hyperlink" Target="https://www.codecademy.com/fr/learn/javascript"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www.ossec.tn/" TargetMode="External"/><Relationship Id="rId2" Type="http://schemas.openxmlformats.org/officeDocument/2006/relationships/hyperlink" Target="mailto:ossec.contact@gmail.com" TargetMode="Externa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hyperlink" Target="http://www.facebook.com/ossec.t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309875"/>
            <a:ext cx="6815669" cy="1027134"/>
          </a:xfrm>
        </p:spPr>
        <p:txBody>
          <a:bodyPr/>
          <a:lstStyle/>
          <a:p>
            <a:r>
              <a:rPr lang="fr-FR" dirty="0" smtClean="0">
                <a:solidFill>
                  <a:srgbClr val="00B0F0"/>
                </a:solidFill>
              </a:rPr>
              <a:t>Formation JavaScript</a:t>
            </a:r>
            <a:br>
              <a:rPr lang="fr-FR" dirty="0" smtClean="0">
                <a:solidFill>
                  <a:srgbClr val="00B0F0"/>
                </a:solidFill>
              </a:rPr>
            </a:br>
            <a:r>
              <a:rPr lang="fr-FR" dirty="0" smtClean="0">
                <a:solidFill>
                  <a:srgbClr val="00B0F0"/>
                </a:solidFill>
              </a:rPr>
              <a:t>(partie1)</a:t>
            </a:r>
            <a:endParaRPr lang="fr-FR" dirty="0">
              <a:solidFill>
                <a:srgbClr val="00B0F0"/>
              </a:solidFill>
            </a:endParaRPr>
          </a:p>
        </p:txBody>
      </p:sp>
      <p:sp>
        <p:nvSpPr>
          <p:cNvPr id="3" name="Subtitle 2"/>
          <p:cNvSpPr>
            <a:spLocks noGrp="1"/>
          </p:cNvSpPr>
          <p:nvPr>
            <p:ph type="subTitle" idx="1"/>
          </p:nvPr>
        </p:nvSpPr>
        <p:spPr>
          <a:xfrm>
            <a:off x="3243544" y="3632116"/>
            <a:ext cx="6815669" cy="1320802"/>
          </a:xfrm>
        </p:spPr>
        <p:txBody>
          <a:bodyPr>
            <a:normAutofit fontScale="92500" lnSpcReduction="10000"/>
          </a:bodyPr>
          <a:lstStyle/>
          <a:p>
            <a:r>
              <a:rPr lang="fr-FR" sz="3200" dirty="0" smtClean="0"/>
              <a:t>Animée par:</a:t>
            </a:r>
          </a:p>
          <a:p>
            <a:r>
              <a:rPr lang="fr-FR" sz="4400" dirty="0" smtClean="0"/>
              <a:t>               </a:t>
            </a:r>
            <a:r>
              <a:rPr lang="fr-FR" sz="4400" dirty="0" err="1" smtClean="0"/>
              <a:t>Romdhani</a:t>
            </a:r>
            <a:r>
              <a:rPr lang="fr-FR" sz="4400" dirty="0" smtClean="0"/>
              <a:t> Asma</a:t>
            </a:r>
            <a:endParaRPr lang="fr-FR" sz="4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487" y="4070960"/>
            <a:ext cx="2700978" cy="1364130"/>
          </a:xfrm>
          <a:prstGeom prst="rect">
            <a:avLst/>
          </a:prstGeom>
        </p:spPr>
      </p:pic>
    </p:spTree>
    <p:extLst>
      <p:ext uri="{BB962C8B-B14F-4D97-AF65-F5344CB8AC3E}">
        <p14:creationId xmlns:p14="http://schemas.microsoft.com/office/powerpoint/2010/main" val="2783715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721" y="996594"/>
            <a:ext cx="8868428" cy="1490597"/>
          </a:xfrm>
        </p:spPr>
        <p:txBody>
          <a:bodyPr>
            <a:normAutofit/>
          </a:bodyPr>
          <a:lstStyle/>
          <a:p>
            <a:r>
              <a:rPr lang="fr-FR" sz="6600" dirty="0" smtClean="0">
                <a:solidFill>
                  <a:srgbClr val="00B0F0"/>
                </a:solidFill>
              </a:rPr>
              <a:t>Les base du JavaScript</a:t>
            </a:r>
            <a:endParaRPr lang="fr-FR" sz="6600"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132" y="2780777"/>
            <a:ext cx="3251941" cy="3251941"/>
          </a:xfrm>
          <a:prstGeom prst="rect">
            <a:avLst/>
          </a:prstGeom>
        </p:spPr>
      </p:pic>
    </p:spTree>
    <p:extLst>
      <p:ext uri="{BB962C8B-B14F-4D97-AF65-F5344CB8AC3E}">
        <p14:creationId xmlns:p14="http://schemas.microsoft.com/office/powerpoint/2010/main" val="4032368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90" y="688932"/>
            <a:ext cx="5293289" cy="894312"/>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lnSpcReduction="10000"/>
          </a:bodyPr>
          <a:lstStyle/>
          <a:p>
            <a:pPr marL="342900" indent="-342900">
              <a:buFont typeface="Wingdings" panose="05000000000000000000" pitchFamily="2" charset="2"/>
              <a:buChar char="v"/>
            </a:pPr>
            <a:r>
              <a:rPr lang="fr-FR" dirty="0" smtClean="0">
                <a:solidFill>
                  <a:schemeClr val="tx2">
                    <a:lumMod val="25000"/>
                    <a:lumOff val="75000"/>
                  </a:schemeClr>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342900" indent="-342900">
              <a:buFont typeface="Wingdings" panose="05000000000000000000" pitchFamily="2" charset="2"/>
              <a:buChar char="v"/>
            </a:pPr>
            <a:r>
              <a:rPr lang="fr-FR" dirty="0" smtClean="0">
                <a:solidFill>
                  <a:schemeClr val="tx2">
                    <a:lumMod val="25000"/>
                    <a:lumOff val="75000"/>
                  </a:schemeClr>
                </a:solidFill>
              </a:rPr>
              <a:t>Les bases du </a:t>
            </a:r>
            <a:r>
              <a:rPr lang="fr-FR" dirty="0">
                <a:solidFill>
                  <a:schemeClr val="tx2">
                    <a:lumMod val="25000"/>
                    <a:lumOff val="75000"/>
                  </a:schemeClr>
                </a:solidFill>
              </a:rPr>
              <a:t>J</a:t>
            </a:r>
            <a:r>
              <a:rPr lang="fr-FR" dirty="0" smtClean="0">
                <a:solidFill>
                  <a:schemeClr val="tx2">
                    <a:lumMod val="25000"/>
                    <a:lumOff val="75000"/>
                  </a:schemeClr>
                </a:solidFill>
              </a:rPr>
              <a:t>avaScript</a:t>
            </a:r>
          </a:p>
          <a:p>
            <a:pPr lvl="1">
              <a:buFont typeface="Wingdings" panose="05000000000000000000" pitchFamily="2" charset="2"/>
              <a:buChar char="Ø"/>
            </a:pPr>
            <a:r>
              <a:rPr lang="fr-FR" sz="2000" dirty="0" smtClean="0">
                <a:solidFill>
                  <a:srgbClr val="FF0000"/>
                </a:solidFill>
              </a:rPr>
              <a:t>Insertion du code </a:t>
            </a:r>
            <a:r>
              <a:rPr lang="fr-FR" sz="2000" dirty="0">
                <a:solidFill>
                  <a:srgbClr val="FF0000"/>
                </a:solidFill>
              </a:rPr>
              <a:t>J</a:t>
            </a:r>
            <a:r>
              <a:rPr lang="fr-FR" sz="2000" dirty="0" smtClean="0">
                <a:solidFill>
                  <a:srgbClr val="FF0000"/>
                </a:solidFill>
              </a:rPr>
              <a:t>avaScript dans une page html</a:t>
            </a:r>
          </a:p>
          <a:p>
            <a:pPr lvl="1">
              <a:buFont typeface="Wingdings" panose="05000000000000000000" pitchFamily="2" charset="2"/>
              <a:buChar char="Ø"/>
            </a:pPr>
            <a:r>
              <a:rPr lang="fr-FR" sz="2000" dirty="0" smtClean="0">
                <a:solidFill>
                  <a:schemeClr val="tx2">
                    <a:lumMod val="25000"/>
                    <a:lumOff val="75000"/>
                  </a:schemeClr>
                </a:solidFill>
              </a:rPr>
              <a:t>Les variables</a:t>
            </a:r>
          </a:p>
          <a:p>
            <a:pPr lvl="1">
              <a:buFont typeface="Wingdings" panose="05000000000000000000" pitchFamily="2" charset="2"/>
              <a:buChar char="Ø"/>
            </a:pPr>
            <a:r>
              <a:rPr lang="fr-FR" sz="2000" dirty="0" smtClean="0">
                <a:solidFill>
                  <a:schemeClr val="tx2">
                    <a:lumMod val="25000"/>
                    <a:lumOff val="75000"/>
                  </a:schemeClr>
                </a:solidFill>
              </a:rPr>
              <a:t>Les opérateurs</a:t>
            </a:r>
          </a:p>
          <a:p>
            <a:pPr lvl="1">
              <a:buFont typeface="Wingdings" panose="05000000000000000000" pitchFamily="2" charset="2"/>
              <a:buChar char="Ø"/>
            </a:pPr>
            <a:r>
              <a:rPr lang="fr-FR" sz="2000" dirty="0" smtClean="0">
                <a:solidFill>
                  <a:schemeClr val="tx2">
                    <a:lumMod val="25000"/>
                    <a:lumOff val="75000"/>
                  </a:schemeClr>
                </a:solidFill>
              </a:rPr>
              <a:t>Les structures de contrôle</a:t>
            </a:r>
          </a:p>
          <a:p>
            <a:pPr lvl="1">
              <a:buFont typeface="Wingdings" panose="05000000000000000000" pitchFamily="2" charset="2"/>
              <a:buChar char="Ø"/>
            </a:pPr>
            <a:r>
              <a:rPr lang="fr-FR" sz="2000" dirty="0" smtClean="0">
                <a:solidFill>
                  <a:schemeClr val="tx2">
                    <a:lumMod val="25000"/>
                    <a:lumOff val="75000"/>
                  </a:schemeClr>
                </a:solidFill>
              </a:rPr>
              <a:t>Les fonctions</a:t>
            </a:r>
          </a:p>
          <a:p>
            <a:pPr lvl="1">
              <a:buFont typeface="Wingdings" panose="05000000000000000000" pitchFamily="2" charset="2"/>
              <a:buChar char="Ø"/>
            </a:pPr>
            <a:r>
              <a:rPr lang="fr-FR" dirty="0" smtClean="0">
                <a:solidFill>
                  <a:schemeClr val="tx2">
                    <a:lumMod val="25000"/>
                    <a:lumOff val="75000"/>
                  </a:schemeClr>
                </a:solidFill>
              </a:rPr>
              <a:t>Lire/Ecrire</a:t>
            </a:r>
          </a:p>
          <a:p>
            <a:pPr marL="285750" indent="-285750">
              <a:buFont typeface="Wingdings" panose="05000000000000000000" pitchFamily="2" charset="2"/>
              <a:buChar char="v"/>
            </a:pPr>
            <a:r>
              <a:rPr lang="fr-FR" dirty="0" smtClean="0">
                <a:solidFill>
                  <a:schemeClr val="tx2">
                    <a:lumMod val="25000"/>
                    <a:lumOff val="75000"/>
                  </a:schemeClr>
                </a:solidFill>
              </a:rPr>
              <a:t>Les événements</a:t>
            </a:r>
            <a:endParaRPr lang="fr-FR" dirty="0">
              <a:solidFill>
                <a:schemeClr val="tx2">
                  <a:lumMod val="25000"/>
                  <a:lumOff val="75000"/>
                </a:schemeClr>
              </a:solidFill>
            </a:endParaRPr>
          </a:p>
          <a:p>
            <a:pPr lvl="1">
              <a:buFont typeface="Wingdings" panose="05000000000000000000" pitchFamily="2" charset="2"/>
              <a:buChar char="Ø"/>
            </a:pPr>
            <a:endParaRPr lang="fr-FR" dirty="0" smtClean="0"/>
          </a:p>
          <a:p>
            <a:endParaRPr lang="fr-FR" dirty="0"/>
          </a:p>
        </p:txBody>
      </p:sp>
    </p:spTree>
    <p:extLst>
      <p:ext uri="{BB962C8B-B14F-4D97-AF65-F5344CB8AC3E}">
        <p14:creationId xmlns:p14="http://schemas.microsoft.com/office/powerpoint/2010/main" val="3450116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020" y="739036"/>
            <a:ext cx="8900785" cy="731474"/>
          </a:xfrm>
        </p:spPr>
        <p:txBody>
          <a:bodyPr>
            <a:normAutofit/>
          </a:bodyPr>
          <a:lstStyle/>
          <a:p>
            <a:r>
              <a:rPr lang="fr-FR" sz="3600" u="sng" dirty="0" smtClean="0">
                <a:solidFill>
                  <a:srgbClr val="7030A0"/>
                </a:solidFill>
              </a:rPr>
              <a:t>Insertion du code JavaScript dans une page html</a:t>
            </a:r>
            <a:endParaRPr lang="fr-FR" sz="3600" u="sng" dirty="0">
              <a:solidFill>
                <a:srgbClr val="7030A0"/>
              </a:solidFill>
            </a:endParaRPr>
          </a:p>
        </p:txBody>
      </p:sp>
      <p:sp>
        <p:nvSpPr>
          <p:cNvPr id="3" name="Text Placeholder 2"/>
          <p:cNvSpPr>
            <a:spLocks noGrp="1"/>
          </p:cNvSpPr>
          <p:nvPr>
            <p:ph type="body" idx="1"/>
          </p:nvPr>
        </p:nvSpPr>
        <p:spPr>
          <a:xfrm>
            <a:off x="1077239" y="2404998"/>
            <a:ext cx="10208711" cy="2567836"/>
          </a:xfrm>
        </p:spPr>
        <p:txBody>
          <a:bodyPr/>
          <a:lstStyle/>
          <a:p>
            <a:r>
              <a:rPr lang="fr-FR" sz="2400" dirty="0" smtClean="0"/>
              <a:t>L’intégration du code JavaScript dans une page html peut se faire de 3 manières:</a:t>
            </a:r>
          </a:p>
          <a:p>
            <a:pPr marL="1257300" lvl="2" indent="-342900">
              <a:buFont typeface="Arial" panose="020B0604020202020204" pitchFamily="34" charset="0"/>
              <a:buChar char="•"/>
            </a:pPr>
            <a:r>
              <a:rPr lang="fr-FR" sz="2400" dirty="0" smtClean="0">
                <a:solidFill>
                  <a:schemeClr val="tx1"/>
                </a:solidFill>
              </a:rPr>
              <a:t>En utilisant la balise &lt;SCRIPT&gt;</a:t>
            </a:r>
          </a:p>
          <a:p>
            <a:pPr marL="1257300" lvl="2" indent="-342900">
              <a:buFont typeface="Arial" panose="020B0604020202020204" pitchFamily="34" charset="0"/>
              <a:buChar char="•"/>
            </a:pPr>
            <a:r>
              <a:rPr lang="fr-FR" sz="2400" dirty="0" smtClean="0">
                <a:solidFill>
                  <a:schemeClr val="tx1"/>
                </a:solidFill>
              </a:rPr>
              <a:t>En mettant le code dans un fichier externe</a:t>
            </a:r>
          </a:p>
          <a:p>
            <a:pPr marL="1257300" lvl="2" indent="-342900">
              <a:buFont typeface="Arial" panose="020B0604020202020204" pitchFamily="34" charset="0"/>
              <a:buChar char="•"/>
            </a:pPr>
            <a:r>
              <a:rPr lang="fr-FR" sz="2400" dirty="0" smtClean="0">
                <a:solidFill>
                  <a:schemeClr val="tx1"/>
                </a:solidFill>
              </a:rPr>
              <a:t>En mettant en place un gestionnaire d’événements</a:t>
            </a:r>
          </a:p>
          <a:p>
            <a:endParaRPr lang="fr-FR" dirty="0"/>
          </a:p>
        </p:txBody>
      </p:sp>
    </p:spTree>
    <p:extLst>
      <p:ext uri="{BB962C8B-B14F-4D97-AF65-F5344CB8AC3E}">
        <p14:creationId xmlns:p14="http://schemas.microsoft.com/office/powerpoint/2010/main" val="2506862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6087" y="4096012"/>
            <a:ext cx="9365293" cy="1665961"/>
          </a:xfrm>
          <a:effectLst>
            <a:innerShdw blurRad="63500" dist="50800" dir="81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a:normAutofit fontScale="32500" lnSpcReduction="20000"/>
          </a:bodyPr>
          <a:lstStyle/>
          <a:p>
            <a:r>
              <a:rPr lang="fr-FR" sz="4900" dirty="0" smtClean="0"/>
              <a:t>                                   &lt;</a:t>
            </a:r>
            <a:r>
              <a:rPr lang="fr-FR" sz="4900" dirty="0"/>
              <a:t>SCRIPT </a:t>
            </a:r>
            <a:r>
              <a:rPr lang="fr-FR" sz="4900" dirty="0">
                <a:solidFill>
                  <a:srgbClr val="FF0000"/>
                </a:solidFill>
              </a:rPr>
              <a:t>langage</a:t>
            </a:r>
            <a:r>
              <a:rPr lang="fr-FR" sz="4900" dirty="0"/>
              <a:t>=’</a:t>
            </a:r>
            <a:r>
              <a:rPr lang="fr-FR" sz="4900" dirty="0" smtClean="0"/>
              <a:t>’</a:t>
            </a:r>
            <a:r>
              <a:rPr lang="fr-FR" sz="4900" dirty="0" smtClean="0">
                <a:solidFill>
                  <a:srgbClr val="00B050"/>
                </a:solidFill>
              </a:rPr>
              <a:t>JavaScript</a:t>
            </a:r>
            <a:r>
              <a:rPr lang="fr-FR" sz="4900" dirty="0" smtClean="0"/>
              <a:t>’’ </a:t>
            </a:r>
            <a:r>
              <a:rPr lang="fr-FR" sz="4900" dirty="0"/>
              <a:t>/ </a:t>
            </a:r>
            <a:r>
              <a:rPr lang="fr-FR" sz="4900" dirty="0">
                <a:solidFill>
                  <a:srgbClr val="FF0000"/>
                </a:solidFill>
              </a:rPr>
              <a:t>type</a:t>
            </a:r>
            <a:r>
              <a:rPr lang="fr-FR" sz="4900" dirty="0"/>
              <a:t>=’</a:t>
            </a:r>
            <a:r>
              <a:rPr lang="fr-FR" sz="4900" dirty="0" smtClean="0"/>
              <a:t>’</a:t>
            </a:r>
            <a:r>
              <a:rPr lang="fr-FR" sz="4900" dirty="0" smtClean="0">
                <a:solidFill>
                  <a:srgbClr val="00B050"/>
                </a:solidFill>
              </a:rPr>
              <a:t>texte/JavaScript</a:t>
            </a:r>
            <a:r>
              <a:rPr lang="fr-FR" sz="4900" dirty="0" smtClean="0"/>
              <a:t>’’&gt;</a:t>
            </a:r>
            <a:endParaRPr lang="fr-FR" sz="4900" dirty="0"/>
          </a:p>
          <a:p>
            <a:r>
              <a:rPr lang="fr-FR" sz="4900" dirty="0" smtClean="0"/>
              <a:t>                                  &lt;!--</a:t>
            </a:r>
            <a:endParaRPr lang="fr-FR" sz="4900" dirty="0"/>
          </a:p>
          <a:p>
            <a:r>
              <a:rPr lang="fr-FR" sz="4900" dirty="0"/>
              <a:t>  </a:t>
            </a:r>
            <a:r>
              <a:rPr lang="fr-FR" sz="4900" dirty="0" smtClean="0"/>
              <a:t>                                </a:t>
            </a:r>
            <a:r>
              <a:rPr lang="fr-FR" sz="4900" dirty="0"/>
              <a:t>Le code du script</a:t>
            </a:r>
          </a:p>
          <a:p>
            <a:r>
              <a:rPr lang="fr-FR" sz="4900" dirty="0" smtClean="0"/>
              <a:t>                                  --&gt; </a:t>
            </a:r>
            <a:endParaRPr lang="fr-FR" sz="4900" dirty="0"/>
          </a:p>
          <a:p>
            <a:r>
              <a:rPr lang="fr-FR" sz="4900" dirty="0" smtClean="0"/>
              <a:t>                                 &lt;/</a:t>
            </a:r>
            <a:r>
              <a:rPr lang="fr-FR" sz="4900" dirty="0"/>
              <a:t>SCRIPT&gt; </a:t>
            </a:r>
          </a:p>
          <a:p>
            <a:pPr algn="ctr"/>
            <a:endParaRPr lang="fr-FR" sz="2400" dirty="0"/>
          </a:p>
        </p:txBody>
      </p:sp>
      <p:sp>
        <p:nvSpPr>
          <p:cNvPr id="4" name="Text Placeholder 2"/>
          <p:cNvSpPr txBox="1">
            <a:spLocks/>
          </p:cNvSpPr>
          <p:nvPr/>
        </p:nvSpPr>
        <p:spPr>
          <a:xfrm>
            <a:off x="1016696" y="816280"/>
            <a:ext cx="10384077" cy="522126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ctr"/>
            <a:r>
              <a:rPr lang="fr-FR" sz="2400" u="sng" dirty="0" smtClean="0">
                <a:solidFill>
                  <a:schemeClr val="accent6">
                    <a:lumMod val="50000"/>
                  </a:schemeClr>
                </a:solidFill>
              </a:rPr>
              <a:t>En utilisant la balise &lt;SCRIPT&gt; </a:t>
            </a:r>
          </a:p>
          <a:p>
            <a:endParaRPr lang="fr-FR" sz="2400" u="sng" dirty="0" smtClean="0">
              <a:solidFill>
                <a:schemeClr val="accent6">
                  <a:lumMod val="50000"/>
                </a:schemeClr>
              </a:solidFill>
            </a:endParaRPr>
          </a:p>
          <a:p>
            <a:r>
              <a:rPr lang="fr-FR" sz="2400" dirty="0" smtClean="0"/>
              <a:t>Le code JavaScript peut être inséré dans n’importe quel endroit de la page web.</a:t>
            </a:r>
          </a:p>
          <a:p>
            <a:r>
              <a:rPr lang="fr-FR" sz="2400" dirty="0" smtClean="0"/>
              <a:t>Il est généralement  placé dans la balise d’entête &lt;HEAD&gt; et &lt;/HEAD&gt;.Cependant les événement JavaScript sont insérés dans le corps de la page web entre la balise &lt;BODY&gt; et &lt;/BODY&gt; en tant qu’attribut d’un marqueur html.</a:t>
            </a:r>
          </a:p>
          <a:p>
            <a:r>
              <a:rPr lang="fr-FR" sz="2400" dirty="0" smtClean="0"/>
              <a:t>Syntaxe:</a:t>
            </a:r>
          </a:p>
        </p:txBody>
      </p:sp>
    </p:spTree>
    <p:extLst>
      <p:ext uri="{BB962C8B-B14F-4D97-AF65-F5344CB8AC3E}">
        <p14:creationId xmlns:p14="http://schemas.microsoft.com/office/powerpoint/2010/main" val="866482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246" y="1352811"/>
            <a:ext cx="9615808" cy="3611000"/>
          </a:xfrm>
          <a:prstGeom prst="rect">
            <a:avLst/>
          </a:prstGeom>
        </p:spPr>
      </p:pic>
    </p:spTree>
    <p:extLst>
      <p:ext uri="{BB962C8B-B14F-4D97-AF65-F5344CB8AC3E}">
        <p14:creationId xmlns:p14="http://schemas.microsoft.com/office/powerpoint/2010/main" val="255404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244" y="839243"/>
            <a:ext cx="10434181" cy="5110619"/>
          </a:xfrm>
        </p:spPr>
        <p:txBody>
          <a:bodyPr>
            <a:normAutofit/>
          </a:bodyPr>
          <a:lstStyle/>
          <a:p>
            <a:pPr algn="ctr"/>
            <a:r>
              <a:rPr lang="fr-FR" sz="2400" u="sng" dirty="0" smtClean="0">
                <a:solidFill>
                  <a:schemeClr val="accent6">
                    <a:lumMod val="50000"/>
                  </a:schemeClr>
                </a:solidFill>
              </a:rPr>
              <a:t>Insertion dans un fichier externe</a:t>
            </a:r>
          </a:p>
          <a:p>
            <a:endParaRPr lang="fr-FR" sz="2400" u="sng" dirty="0" smtClean="0">
              <a:solidFill>
                <a:schemeClr val="accent6">
                  <a:lumMod val="50000"/>
                </a:schemeClr>
              </a:solidFill>
            </a:endParaRPr>
          </a:p>
          <a:p>
            <a:endParaRPr lang="fr-FR" sz="2400" u="sng" dirty="0">
              <a:solidFill>
                <a:schemeClr val="accent6">
                  <a:lumMod val="50000"/>
                </a:schemeClr>
              </a:solidFill>
            </a:endParaRPr>
          </a:p>
          <a:p>
            <a:r>
              <a:rPr lang="fr-FR" sz="2400" dirty="0" smtClean="0"/>
              <a:t>Le code JavaScript est placé dans un fichier indépendant sauvegardé avec l’extension </a:t>
            </a:r>
            <a:r>
              <a:rPr lang="fr-FR" sz="2400" dirty="0" smtClean="0">
                <a:solidFill>
                  <a:srgbClr val="FF0000"/>
                </a:solidFill>
              </a:rPr>
              <a:t>.js</a:t>
            </a:r>
          </a:p>
          <a:p>
            <a:r>
              <a:rPr lang="fr-FR" sz="2400" dirty="0" smtClean="0"/>
              <a:t>l’inclusion du fichier externe dans le code html via la ligne de code suivante:</a:t>
            </a:r>
          </a:p>
          <a:p>
            <a:endParaRPr lang="fr-FR" sz="2400" dirty="0" smtClean="0"/>
          </a:p>
          <a:p>
            <a:r>
              <a:rPr lang="fr-FR" sz="2400" dirty="0"/>
              <a:t> </a:t>
            </a:r>
            <a:r>
              <a:rPr lang="fr-FR" sz="2400" dirty="0" smtClean="0"/>
              <a:t>       </a:t>
            </a:r>
          </a:p>
          <a:p>
            <a:endParaRPr lang="fr-FR" sz="2400" dirty="0" smtClean="0"/>
          </a:p>
        </p:txBody>
      </p:sp>
      <p:sp>
        <p:nvSpPr>
          <p:cNvPr id="4" name="Text Placeholder 2"/>
          <p:cNvSpPr txBox="1">
            <a:spLocks/>
          </p:cNvSpPr>
          <p:nvPr/>
        </p:nvSpPr>
        <p:spPr>
          <a:xfrm>
            <a:off x="839243" y="4070959"/>
            <a:ext cx="10434181" cy="726509"/>
          </a:xfrm>
          <a:prstGeom prst="rect">
            <a:avLst/>
          </a:prstGeom>
          <a:effectLst>
            <a:innerShdw blurRad="63500" dist="50800" dir="81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ctr"/>
            <a:r>
              <a:rPr lang="fr-FR" sz="2400" dirty="0"/>
              <a:t>&lt;SCRIPT </a:t>
            </a:r>
            <a:r>
              <a:rPr lang="fr-FR" sz="2400" dirty="0">
                <a:solidFill>
                  <a:srgbClr val="FF0000"/>
                </a:solidFill>
              </a:rPr>
              <a:t>langage</a:t>
            </a:r>
            <a:r>
              <a:rPr lang="fr-FR" sz="2400" dirty="0"/>
              <a:t>=’</a:t>
            </a:r>
            <a:r>
              <a:rPr lang="fr-FR" sz="2400" dirty="0" smtClean="0"/>
              <a:t>’</a:t>
            </a:r>
            <a:r>
              <a:rPr lang="fr-FR" sz="2400" dirty="0" smtClean="0">
                <a:solidFill>
                  <a:srgbClr val="00B050"/>
                </a:solidFill>
              </a:rPr>
              <a:t>JavaScript</a:t>
            </a:r>
            <a:r>
              <a:rPr lang="fr-FR" sz="2400" dirty="0" smtClean="0"/>
              <a:t>’’ </a:t>
            </a:r>
            <a:r>
              <a:rPr lang="fr-FR" sz="2400" dirty="0">
                <a:solidFill>
                  <a:srgbClr val="FF0000"/>
                </a:solidFill>
              </a:rPr>
              <a:t>src</a:t>
            </a:r>
            <a:r>
              <a:rPr lang="fr-FR" sz="2400" dirty="0"/>
              <a:t>=’’</a:t>
            </a:r>
            <a:r>
              <a:rPr lang="fr-FR" sz="2400" dirty="0">
                <a:solidFill>
                  <a:srgbClr val="00B050"/>
                </a:solidFill>
              </a:rPr>
              <a:t>url/fichier.js</a:t>
            </a:r>
            <a:r>
              <a:rPr lang="fr-FR" sz="2400" dirty="0"/>
              <a:t>’’&gt; &lt;/SCRIPT&gt;</a:t>
            </a:r>
          </a:p>
          <a:p>
            <a:pPr algn="ctr"/>
            <a:endParaRPr lang="fr-FR" sz="2400" dirty="0" smtClean="0"/>
          </a:p>
          <a:p>
            <a:endParaRPr lang="fr-FR" sz="2400" dirty="0" smtClean="0"/>
          </a:p>
        </p:txBody>
      </p:sp>
    </p:spTree>
    <p:extLst>
      <p:ext uri="{BB962C8B-B14F-4D97-AF65-F5344CB8AC3E}">
        <p14:creationId xmlns:p14="http://schemas.microsoft.com/office/powerpoint/2010/main" val="106488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9348" y="864296"/>
            <a:ext cx="10384077" cy="5185775"/>
          </a:xfrm>
        </p:spPr>
        <p:txBody>
          <a:bodyPr>
            <a:normAutofit lnSpcReduction="10000"/>
          </a:bodyPr>
          <a:lstStyle/>
          <a:p>
            <a:pPr algn="ctr"/>
            <a:r>
              <a:rPr lang="fr-FR" sz="2400" u="sng" dirty="0" smtClean="0">
                <a:solidFill>
                  <a:schemeClr val="accent6">
                    <a:lumMod val="50000"/>
                  </a:schemeClr>
                </a:solidFill>
              </a:rPr>
              <a:t>Mise en place d’un gestionnaire d’événements</a:t>
            </a:r>
          </a:p>
          <a:p>
            <a:pPr algn="ctr"/>
            <a:endParaRPr lang="fr-FR" sz="2400" u="sng" dirty="0" smtClean="0">
              <a:solidFill>
                <a:schemeClr val="accent6">
                  <a:lumMod val="50000"/>
                </a:schemeClr>
              </a:solidFill>
            </a:endParaRPr>
          </a:p>
          <a:p>
            <a:r>
              <a:rPr lang="fr-FR" sz="2400" dirty="0" smtClean="0"/>
              <a:t>Dans le navigateur certaines actions effectuées par l’internaute donnent lieu à des événements (exemple: entrée de souris, clic sur bouton par une souris,..)</a:t>
            </a:r>
          </a:p>
          <a:p>
            <a:endParaRPr lang="fr-FR" sz="2400" dirty="0"/>
          </a:p>
          <a:p>
            <a:endParaRPr lang="fr-FR" sz="2400" dirty="0"/>
          </a:p>
          <a:p>
            <a:r>
              <a:rPr lang="fr-FR" sz="2400" dirty="0" smtClean="0"/>
              <a:t>Un gestionnaire d’événements mise en place sera automatiquement exécuté lorsque l’événement correspondant se présentera.</a:t>
            </a:r>
          </a:p>
          <a:p>
            <a:endParaRPr lang="fr-FR" sz="2400" dirty="0" smtClean="0"/>
          </a:p>
          <a:p>
            <a:r>
              <a:rPr lang="fr-FR" sz="2400" dirty="0" smtClean="0"/>
              <a:t>Syntaxe pour définir un gestionnaire d’événements:</a:t>
            </a:r>
          </a:p>
          <a:p>
            <a:r>
              <a:rPr lang="fr-FR" sz="2400" dirty="0" smtClean="0"/>
              <a:t>                &lt;balise </a:t>
            </a:r>
            <a:r>
              <a:rPr lang="fr-FR" sz="2400" dirty="0" smtClean="0">
                <a:solidFill>
                  <a:srgbClr val="FF0000"/>
                </a:solidFill>
              </a:rPr>
              <a:t>nom événement</a:t>
            </a:r>
            <a:r>
              <a:rPr lang="fr-FR" sz="2400" dirty="0" smtClean="0"/>
              <a:t> =’</a:t>
            </a:r>
            <a:r>
              <a:rPr lang="fr-FR" sz="2400" dirty="0" smtClean="0">
                <a:solidFill>
                  <a:srgbClr val="00B050"/>
                </a:solidFill>
              </a:rPr>
              <a:t>’code JavaScript à exécuter</a:t>
            </a:r>
            <a:r>
              <a:rPr lang="fr-FR" sz="2400" dirty="0" smtClean="0"/>
              <a:t>’’&gt;</a:t>
            </a:r>
            <a:endParaRPr lang="fr-FR" sz="2400" dirty="0"/>
          </a:p>
        </p:txBody>
      </p:sp>
      <p:sp>
        <p:nvSpPr>
          <p:cNvPr id="4" name="Down Arrow 3"/>
          <p:cNvSpPr/>
          <p:nvPr/>
        </p:nvSpPr>
        <p:spPr>
          <a:xfrm>
            <a:off x="4935255" y="2580360"/>
            <a:ext cx="413359" cy="751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87923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049" y="1741118"/>
            <a:ext cx="10211220" cy="3056351"/>
          </a:xfrm>
          <a:prstGeom prst="rect">
            <a:avLst/>
          </a:prstGeom>
        </p:spPr>
      </p:pic>
    </p:spTree>
    <p:extLst>
      <p:ext uri="{BB962C8B-B14F-4D97-AF65-F5344CB8AC3E}">
        <p14:creationId xmlns:p14="http://schemas.microsoft.com/office/powerpoint/2010/main" val="229829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90" y="688932"/>
            <a:ext cx="5293289" cy="894312"/>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fontScale="92500" lnSpcReduction="10000"/>
          </a:bodyPr>
          <a:lstStyle/>
          <a:p>
            <a:pPr marL="342900" indent="-342900">
              <a:buFont typeface="Wingdings" panose="05000000000000000000" pitchFamily="2" charset="2"/>
              <a:buChar char="v"/>
            </a:pPr>
            <a:r>
              <a:rPr lang="fr-FR" dirty="0" smtClean="0">
                <a:solidFill>
                  <a:schemeClr val="tx2">
                    <a:lumMod val="25000"/>
                    <a:lumOff val="75000"/>
                  </a:schemeClr>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342900" indent="-342900">
              <a:buFont typeface="Wingdings" panose="05000000000000000000" pitchFamily="2" charset="2"/>
              <a:buChar char="v"/>
            </a:pPr>
            <a:r>
              <a:rPr lang="fr-FR" dirty="0" smtClean="0">
                <a:solidFill>
                  <a:schemeClr val="tx2">
                    <a:lumMod val="25000"/>
                    <a:lumOff val="75000"/>
                  </a:schemeClr>
                </a:solidFill>
              </a:rPr>
              <a:t>Les bases du </a:t>
            </a:r>
            <a:r>
              <a:rPr lang="fr-FR" dirty="0">
                <a:solidFill>
                  <a:schemeClr val="tx2">
                    <a:lumMod val="25000"/>
                    <a:lumOff val="75000"/>
                  </a:schemeClr>
                </a:solidFill>
              </a:rPr>
              <a:t>J</a:t>
            </a:r>
            <a:r>
              <a:rPr lang="fr-FR" dirty="0" smtClean="0">
                <a:solidFill>
                  <a:schemeClr val="tx2">
                    <a:lumMod val="25000"/>
                    <a:lumOff val="75000"/>
                  </a:schemeClr>
                </a:solidFill>
              </a:rPr>
              <a:t>avaScript</a:t>
            </a:r>
          </a:p>
          <a:p>
            <a:pPr lvl="1">
              <a:buFont typeface="Wingdings" panose="05000000000000000000" pitchFamily="2" charset="2"/>
              <a:buChar char="Ø"/>
            </a:pPr>
            <a:r>
              <a:rPr lang="fr-FR" sz="2000" dirty="0" smtClean="0">
                <a:solidFill>
                  <a:schemeClr val="tx2">
                    <a:lumMod val="25000"/>
                    <a:lumOff val="75000"/>
                  </a:schemeClr>
                </a:solidFill>
              </a:rPr>
              <a:t>Insertion du code </a:t>
            </a:r>
            <a:r>
              <a:rPr lang="fr-FR" sz="2000" dirty="0">
                <a:solidFill>
                  <a:schemeClr val="tx2">
                    <a:lumMod val="25000"/>
                    <a:lumOff val="75000"/>
                  </a:schemeClr>
                </a:solidFill>
              </a:rPr>
              <a:t>J</a:t>
            </a:r>
            <a:r>
              <a:rPr lang="fr-FR" sz="2000" dirty="0" smtClean="0">
                <a:solidFill>
                  <a:schemeClr val="tx2">
                    <a:lumMod val="25000"/>
                    <a:lumOff val="75000"/>
                  </a:schemeClr>
                </a:solidFill>
              </a:rPr>
              <a:t>avaScript dans une page html</a:t>
            </a:r>
          </a:p>
          <a:p>
            <a:pPr lvl="1">
              <a:buFont typeface="Wingdings" panose="05000000000000000000" pitchFamily="2" charset="2"/>
              <a:buChar char="Ø"/>
            </a:pPr>
            <a:r>
              <a:rPr lang="fr-FR" sz="2000" dirty="0" smtClean="0">
                <a:solidFill>
                  <a:srgbClr val="FF0000"/>
                </a:solidFill>
              </a:rPr>
              <a:t>Les variables</a:t>
            </a:r>
          </a:p>
          <a:p>
            <a:pPr lvl="1">
              <a:buFont typeface="Wingdings" panose="05000000000000000000" pitchFamily="2" charset="2"/>
              <a:buChar char="Ø"/>
            </a:pPr>
            <a:r>
              <a:rPr lang="fr-FR" sz="2000" dirty="0" smtClean="0">
                <a:solidFill>
                  <a:schemeClr val="tx2">
                    <a:lumMod val="25000"/>
                    <a:lumOff val="75000"/>
                  </a:schemeClr>
                </a:solidFill>
              </a:rPr>
              <a:t>Les opérateurs</a:t>
            </a:r>
          </a:p>
          <a:p>
            <a:pPr lvl="1">
              <a:buFont typeface="Wingdings" panose="05000000000000000000" pitchFamily="2" charset="2"/>
              <a:buChar char="Ø"/>
            </a:pPr>
            <a:r>
              <a:rPr lang="fr-FR" sz="2000" dirty="0" smtClean="0">
                <a:solidFill>
                  <a:schemeClr val="tx2">
                    <a:lumMod val="25000"/>
                    <a:lumOff val="75000"/>
                  </a:schemeClr>
                </a:solidFill>
              </a:rPr>
              <a:t>Les structures de contrôle </a:t>
            </a:r>
          </a:p>
          <a:p>
            <a:pPr lvl="1">
              <a:buFont typeface="Wingdings" panose="05000000000000000000" pitchFamily="2" charset="2"/>
              <a:buChar char="Ø"/>
            </a:pPr>
            <a:r>
              <a:rPr lang="fr-FR" sz="2000" dirty="0" smtClean="0">
                <a:solidFill>
                  <a:schemeClr val="tx2">
                    <a:lumMod val="25000"/>
                    <a:lumOff val="75000"/>
                  </a:schemeClr>
                </a:solidFill>
              </a:rPr>
              <a:t>Les fonctions</a:t>
            </a:r>
          </a:p>
          <a:p>
            <a:pPr lvl="1">
              <a:buFont typeface="Wingdings" panose="05000000000000000000" pitchFamily="2" charset="2"/>
              <a:buChar char="Ø"/>
            </a:pPr>
            <a:r>
              <a:rPr lang="fr-FR" sz="2000" dirty="0" smtClean="0">
                <a:solidFill>
                  <a:schemeClr val="tx2">
                    <a:lumMod val="25000"/>
                    <a:lumOff val="75000"/>
                  </a:schemeClr>
                </a:solidFill>
              </a:rPr>
              <a:t>Lire/Ecrire</a:t>
            </a:r>
          </a:p>
          <a:p>
            <a:pPr marL="342900" indent="-342900">
              <a:buFont typeface="Wingdings" panose="05000000000000000000" pitchFamily="2" charset="2"/>
              <a:buChar char="v"/>
            </a:pPr>
            <a:r>
              <a:rPr lang="fr-FR" sz="2200" dirty="0" smtClean="0">
                <a:solidFill>
                  <a:schemeClr val="tx2">
                    <a:lumMod val="25000"/>
                    <a:lumOff val="75000"/>
                  </a:schemeClr>
                </a:solidFill>
              </a:rPr>
              <a:t>Les événements</a:t>
            </a:r>
            <a:endParaRPr lang="fr-FR" sz="2200" dirty="0">
              <a:solidFill>
                <a:schemeClr val="tx2">
                  <a:lumMod val="25000"/>
                  <a:lumOff val="75000"/>
                </a:schemeClr>
              </a:solidFill>
            </a:endParaRPr>
          </a:p>
          <a:p>
            <a:pPr lvl="1"/>
            <a:endParaRPr lang="fr-FR" sz="2000" dirty="0" smtClean="0">
              <a:solidFill>
                <a:schemeClr val="tx1"/>
              </a:solidFill>
            </a:endParaRPr>
          </a:p>
          <a:p>
            <a:pPr marL="457200" lvl="1" indent="0">
              <a:buNone/>
            </a:pPr>
            <a:endParaRPr lang="fr-FR" dirty="0" smtClean="0"/>
          </a:p>
          <a:p>
            <a:endParaRPr lang="fr-FR" dirty="0"/>
          </a:p>
        </p:txBody>
      </p:sp>
    </p:spTree>
    <p:extLst>
      <p:ext uri="{BB962C8B-B14F-4D97-AF65-F5344CB8AC3E}">
        <p14:creationId xmlns:p14="http://schemas.microsoft.com/office/powerpoint/2010/main" val="838152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6718" y="789140"/>
            <a:ext cx="10534389" cy="5311035"/>
          </a:xfrm>
        </p:spPr>
        <p:txBody>
          <a:bodyPr>
            <a:normAutofit/>
          </a:bodyPr>
          <a:lstStyle/>
          <a:p>
            <a:pPr algn="ctr"/>
            <a:r>
              <a:rPr lang="fr-FR" sz="3600" u="sng" dirty="0" smtClean="0">
                <a:solidFill>
                  <a:srgbClr val="7030A0"/>
                </a:solidFill>
              </a:rPr>
              <a:t>Les variables</a:t>
            </a:r>
          </a:p>
          <a:p>
            <a:pPr marL="342900" indent="-342900">
              <a:buFont typeface="Arial" panose="020B0604020202020204" pitchFamily="34" charset="0"/>
              <a:buChar char="•"/>
            </a:pPr>
            <a:r>
              <a:rPr lang="fr-FR" sz="2400" dirty="0" smtClean="0">
                <a:latin typeface="+mj-lt"/>
                <a:cs typeface="Times New Roman" panose="02020603050405020304" pitchFamily="18" charset="0"/>
              </a:rPr>
              <a:t>Une variable est un espace de stockage sur votre ordinateur identifié par un nom permettant d’enregistrer tout types de données (valeur numérique, chaine de caractères …) qui pourront être modifiées lors de l’exécution du programme.</a:t>
            </a:r>
          </a:p>
          <a:p>
            <a:pPr marL="342900" indent="-342900">
              <a:buFont typeface="Arial" panose="020B0604020202020204" pitchFamily="34" charset="0"/>
              <a:buChar char="•"/>
            </a:pPr>
            <a:r>
              <a:rPr lang="fr-FR" sz="2400" dirty="0" smtClean="0">
                <a:solidFill>
                  <a:srgbClr val="FF0000"/>
                </a:solidFill>
                <a:latin typeface="+mj-lt"/>
                <a:cs typeface="Times New Roman" panose="02020603050405020304" pitchFamily="18" charset="0"/>
              </a:rPr>
              <a:t>En JavaScript, les variables sont déclarées sans avoir besoin de préciser leur type.</a:t>
            </a:r>
          </a:p>
          <a:p>
            <a:r>
              <a:rPr lang="fr-FR" sz="2400" dirty="0">
                <a:solidFill>
                  <a:srgbClr val="C00000"/>
                </a:solidFill>
                <a:latin typeface="+mj-lt"/>
                <a:cs typeface="Times New Roman" panose="02020603050405020304" pitchFamily="18" charset="0"/>
              </a:rPr>
              <a:t> </a:t>
            </a:r>
            <a:r>
              <a:rPr lang="fr-FR" sz="2400" u="sng" dirty="0" smtClean="0">
                <a:solidFill>
                  <a:srgbClr val="C00000"/>
                </a:solidFill>
                <a:latin typeface="+mj-lt"/>
                <a:cs typeface="Times New Roman" panose="02020603050405020304" pitchFamily="18" charset="0"/>
              </a:rPr>
              <a:t>Type de données:</a:t>
            </a:r>
          </a:p>
          <a:p>
            <a:r>
              <a:rPr lang="fr-FR" sz="2400" dirty="0" smtClean="0">
                <a:solidFill>
                  <a:schemeClr val="tx2"/>
                </a:solidFill>
                <a:latin typeface="+mj-lt"/>
                <a:cs typeface="Times New Roman" panose="02020603050405020304" pitchFamily="18" charset="0"/>
              </a:rPr>
              <a:t>-Les nombres (NAN : not a number)</a:t>
            </a:r>
          </a:p>
          <a:p>
            <a:r>
              <a:rPr lang="fr-FR" sz="2400" dirty="0" smtClean="0">
                <a:solidFill>
                  <a:schemeClr val="tx2"/>
                </a:solidFill>
                <a:latin typeface="+mj-lt"/>
                <a:cs typeface="Times New Roman" panose="02020603050405020304" pitchFamily="18" charset="0"/>
              </a:rPr>
              <a:t>-Les chaines de caractères</a:t>
            </a:r>
          </a:p>
          <a:p>
            <a:r>
              <a:rPr lang="fr-FR" sz="2400" dirty="0">
                <a:solidFill>
                  <a:schemeClr val="tx2"/>
                </a:solidFill>
                <a:latin typeface="+mj-lt"/>
                <a:cs typeface="Times New Roman" panose="02020603050405020304" pitchFamily="18" charset="0"/>
              </a:rPr>
              <a:t> </a:t>
            </a:r>
            <a:r>
              <a:rPr lang="fr-FR" sz="2400" dirty="0" smtClean="0">
                <a:solidFill>
                  <a:schemeClr val="tx2"/>
                </a:solidFill>
                <a:latin typeface="+mj-lt"/>
                <a:cs typeface="Times New Roman" panose="02020603050405020304" pitchFamily="18" charset="0"/>
              </a:rPr>
              <a:t>   pour utiliser les caractères spéciaux dans les chaines de caractères, il faut les précédé</a:t>
            </a:r>
          </a:p>
          <a:p>
            <a:r>
              <a:rPr lang="fr-FR" sz="2400" dirty="0" smtClean="0">
                <a:solidFill>
                  <a:schemeClr val="tx2"/>
                </a:solidFill>
                <a:latin typeface="+mj-lt"/>
                <a:cs typeface="Times New Roman" panose="02020603050405020304" pitchFamily="18" charset="0"/>
              </a:rPr>
              <a:t>   d’un antislash(\)  \\ , \’, \ ’’, \n …    </a:t>
            </a:r>
          </a:p>
          <a:p>
            <a:endParaRPr lang="fr-FR" sz="2400" dirty="0">
              <a:latin typeface="+mj-lt"/>
              <a:cs typeface="Times New Roman" panose="02020603050405020304" pitchFamily="18" charset="0"/>
            </a:endParaRPr>
          </a:p>
        </p:txBody>
      </p:sp>
    </p:spTree>
    <p:extLst>
      <p:ext uri="{BB962C8B-B14F-4D97-AF65-F5344CB8AC3E}">
        <p14:creationId xmlns:p14="http://schemas.microsoft.com/office/powerpoint/2010/main" val="295627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2612" y="688931"/>
            <a:ext cx="5293289" cy="631266"/>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lnSpcReduction="10000"/>
          </a:bodyPr>
          <a:lstStyle/>
          <a:p>
            <a:pPr marL="342900" indent="-342900">
              <a:buFont typeface="Wingdings" panose="05000000000000000000" pitchFamily="2" charset="2"/>
              <a:buChar char="v"/>
            </a:pPr>
            <a:r>
              <a:rPr lang="fr-FR" dirty="0" smtClean="0"/>
              <a:t>Introduction générale</a:t>
            </a:r>
          </a:p>
          <a:p>
            <a:pPr lvl="1">
              <a:buFont typeface="Wingdings" panose="05000000000000000000" pitchFamily="2" charset="2"/>
              <a:buChar char="Ø"/>
            </a:pPr>
            <a:r>
              <a:rPr lang="fr-FR" sz="2000" dirty="0" smtClean="0">
                <a:solidFill>
                  <a:schemeClr val="tx1"/>
                </a:solidFill>
              </a:rPr>
              <a:t>Qu’est ce que le JavaScript</a:t>
            </a:r>
          </a:p>
          <a:p>
            <a:pPr lvl="1">
              <a:buFont typeface="Wingdings" panose="05000000000000000000" pitchFamily="2" charset="2"/>
              <a:buChar char="Ø"/>
            </a:pPr>
            <a:r>
              <a:rPr lang="fr-FR" sz="2000" dirty="0" smtClean="0">
                <a:solidFill>
                  <a:schemeClr val="tx1"/>
                </a:solidFill>
              </a:rPr>
              <a:t>L’historique du JavaScript</a:t>
            </a:r>
          </a:p>
          <a:p>
            <a:pPr marL="342900" indent="-342900">
              <a:buFont typeface="Wingdings" panose="05000000000000000000" pitchFamily="2" charset="2"/>
              <a:buChar char="v"/>
            </a:pPr>
            <a:r>
              <a:rPr lang="fr-FR" dirty="0" smtClean="0"/>
              <a:t>Les bases du </a:t>
            </a:r>
            <a:r>
              <a:rPr lang="fr-FR" dirty="0"/>
              <a:t>J</a:t>
            </a:r>
            <a:r>
              <a:rPr lang="fr-FR" dirty="0" smtClean="0"/>
              <a:t>avaScript</a:t>
            </a:r>
          </a:p>
          <a:p>
            <a:pPr lvl="1">
              <a:buFont typeface="Wingdings" panose="05000000000000000000" pitchFamily="2" charset="2"/>
              <a:buChar char="Ø"/>
            </a:pPr>
            <a:r>
              <a:rPr lang="fr-FR" sz="2000" dirty="0" smtClean="0">
                <a:solidFill>
                  <a:schemeClr val="tx1"/>
                </a:solidFill>
              </a:rPr>
              <a:t>Insertion du code </a:t>
            </a:r>
            <a:r>
              <a:rPr lang="fr-FR" sz="2000" dirty="0">
                <a:solidFill>
                  <a:schemeClr val="tx1"/>
                </a:solidFill>
              </a:rPr>
              <a:t>J</a:t>
            </a:r>
            <a:r>
              <a:rPr lang="fr-FR" sz="2000" dirty="0" smtClean="0">
                <a:solidFill>
                  <a:schemeClr val="tx1"/>
                </a:solidFill>
              </a:rPr>
              <a:t>avaScript dans une page html</a:t>
            </a:r>
          </a:p>
          <a:p>
            <a:pPr lvl="1">
              <a:buFont typeface="Wingdings" panose="05000000000000000000" pitchFamily="2" charset="2"/>
              <a:buChar char="Ø"/>
            </a:pPr>
            <a:r>
              <a:rPr lang="fr-FR" sz="2000" dirty="0" smtClean="0">
                <a:solidFill>
                  <a:schemeClr val="tx1"/>
                </a:solidFill>
              </a:rPr>
              <a:t>Les variables</a:t>
            </a:r>
          </a:p>
          <a:p>
            <a:pPr lvl="1">
              <a:buFont typeface="Wingdings" panose="05000000000000000000" pitchFamily="2" charset="2"/>
              <a:buChar char="Ø"/>
            </a:pPr>
            <a:r>
              <a:rPr lang="fr-FR" sz="2000" dirty="0" smtClean="0">
                <a:solidFill>
                  <a:schemeClr val="tx1"/>
                </a:solidFill>
              </a:rPr>
              <a:t>Les opérateurs</a:t>
            </a:r>
          </a:p>
          <a:p>
            <a:pPr lvl="1">
              <a:buFont typeface="Wingdings" panose="05000000000000000000" pitchFamily="2" charset="2"/>
              <a:buChar char="Ø"/>
            </a:pPr>
            <a:r>
              <a:rPr lang="fr-FR" sz="2000" dirty="0" smtClean="0">
                <a:solidFill>
                  <a:schemeClr val="tx1"/>
                </a:solidFill>
              </a:rPr>
              <a:t>Les structures de contrôle</a:t>
            </a:r>
          </a:p>
          <a:p>
            <a:pPr lvl="1">
              <a:buFont typeface="Wingdings" panose="05000000000000000000" pitchFamily="2" charset="2"/>
              <a:buChar char="Ø"/>
            </a:pPr>
            <a:r>
              <a:rPr lang="fr-FR" sz="2000" dirty="0" smtClean="0">
                <a:solidFill>
                  <a:schemeClr val="tx1"/>
                </a:solidFill>
              </a:rPr>
              <a:t>Les fonctions</a:t>
            </a:r>
          </a:p>
          <a:p>
            <a:pPr lvl="1">
              <a:buFont typeface="Wingdings" panose="05000000000000000000" pitchFamily="2" charset="2"/>
              <a:buChar char="Ø"/>
            </a:pPr>
            <a:r>
              <a:rPr lang="fr-FR" dirty="0" smtClean="0">
                <a:solidFill>
                  <a:schemeClr val="tx1"/>
                </a:solidFill>
              </a:rPr>
              <a:t>Lire/Ecrire</a:t>
            </a:r>
          </a:p>
          <a:p>
            <a:pPr marL="285750" indent="-285750">
              <a:buFont typeface="Wingdings" panose="05000000000000000000" pitchFamily="2" charset="2"/>
              <a:buChar char="v"/>
            </a:pPr>
            <a:r>
              <a:rPr lang="fr-FR" dirty="0" smtClean="0">
                <a:solidFill>
                  <a:schemeClr val="tx1"/>
                </a:solidFill>
              </a:rPr>
              <a:t>Les événements</a:t>
            </a:r>
            <a:endParaRPr lang="fr-FR" dirty="0">
              <a:solidFill>
                <a:schemeClr val="tx1"/>
              </a:solidFill>
            </a:endParaRPr>
          </a:p>
          <a:p>
            <a:pPr lvl="1">
              <a:buFont typeface="Wingdings" panose="05000000000000000000" pitchFamily="2" charset="2"/>
              <a:buChar char="Ø"/>
            </a:pPr>
            <a:endParaRPr lang="fr-FR" dirty="0" smtClean="0"/>
          </a:p>
          <a:p>
            <a:endParaRPr lang="fr-FR" dirty="0"/>
          </a:p>
        </p:txBody>
      </p:sp>
    </p:spTree>
    <p:extLst>
      <p:ext uri="{BB962C8B-B14F-4D97-AF65-F5344CB8AC3E}">
        <p14:creationId xmlns:p14="http://schemas.microsoft.com/office/powerpoint/2010/main" val="1883382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1770" y="739036"/>
            <a:ext cx="10509337" cy="5398717"/>
          </a:xfrm>
        </p:spPr>
        <p:txBody>
          <a:bodyPr>
            <a:normAutofit fontScale="92500" lnSpcReduction="10000"/>
          </a:bodyPr>
          <a:lstStyle/>
          <a:p>
            <a:r>
              <a:rPr lang="fr-FR" dirty="0" smtClean="0"/>
              <a:t>-</a:t>
            </a:r>
            <a:r>
              <a:rPr lang="fr-FR" sz="2400" dirty="0" smtClean="0"/>
              <a:t>Les booléens( true , false )</a:t>
            </a:r>
          </a:p>
          <a:p>
            <a:r>
              <a:rPr lang="fr-FR" sz="2400" dirty="0" smtClean="0"/>
              <a:t>-Les variables de type NULL: un mot caractéristique qui signifie qu’une variable ne contient pas de donnée.</a:t>
            </a:r>
          </a:p>
          <a:p>
            <a:r>
              <a:rPr lang="fr-FR" sz="2400" u="sng" dirty="0" smtClean="0">
                <a:solidFill>
                  <a:srgbClr val="C00000"/>
                </a:solidFill>
              </a:rPr>
              <a:t>Déclaration des variables:</a:t>
            </a:r>
          </a:p>
          <a:p>
            <a:r>
              <a:rPr lang="fr-FR" sz="2400" dirty="0">
                <a:solidFill>
                  <a:srgbClr val="00B050"/>
                </a:solidFill>
              </a:rPr>
              <a:t>En JavaScript, nos variables sont typées </a:t>
            </a:r>
            <a:r>
              <a:rPr lang="fr-FR" sz="2400" dirty="0" smtClean="0">
                <a:solidFill>
                  <a:srgbClr val="00B050"/>
                </a:solidFill>
              </a:rPr>
              <a:t>dynamiquement.</a:t>
            </a:r>
            <a:endParaRPr lang="fr-FR" sz="2400" u="sng" dirty="0" smtClean="0">
              <a:solidFill>
                <a:srgbClr val="00B050"/>
              </a:solidFill>
            </a:endParaRPr>
          </a:p>
          <a:p>
            <a:r>
              <a:rPr lang="fr-FR" sz="2400" dirty="0" smtClean="0">
                <a:solidFill>
                  <a:srgbClr val="FF0000"/>
                </a:solidFill>
              </a:rPr>
              <a:t>Var</a:t>
            </a:r>
            <a:r>
              <a:rPr lang="fr-FR" sz="2400" dirty="0" smtClean="0"/>
              <a:t> myVariable;</a:t>
            </a:r>
          </a:p>
          <a:p>
            <a:r>
              <a:rPr lang="fr-FR" sz="2400" dirty="0" smtClean="0">
                <a:solidFill>
                  <a:srgbClr val="FF0000"/>
                </a:solidFill>
              </a:rPr>
              <a:t>JavaScript est un langage sensible à la </a:t>
            </a:r>
            <a:r>
              <a:rPr lang="fr-FR" sz="2400" dirty="0" smtClean="0">
                <a:solidFill>
                  <a:srgbClr val="FF0000"/>
                </a:solidFill>
              </a:rPr>
              <a:t>casse!</a:t>
            </a:r>
            <a:endParaRPr lang="fr-FR" sz="2400" dirty="0" smtClean="0">
              <a:solidFill>
                <a:srgbClr val="FF0000"/>
              </a:solidFill>
            </a:endParaRPr>
          </a:p>
          <a:p>
            <a:r>
              <a:rPr lang="fr-FR" sz="2400" dirty="0" smtClean="0"/>
              <a:t>myVariable = 5; </a:t>
            </a:r>
            <a:r>
              <a:rPr lang="fr-FR" sz="2400" dirty="0" smtClean="0">
                <a:solidFill>
                  <a:srgbClr val="92D050"/>
                </a:solidFill>
              </a:rPr>
              <a:t>//affecter une valeur à une variable.</a:t>
            </a:r>
          </a:p>
          <a:p>
            <a:r>
              <a:rPr lang="fr-FR" sz="2400" dirty="0" smtClean="0"/>
              <a:t>Var myVariable1, myVariable2 = 4 , myVariable3;</a:t>
            </a:r>
          </a:p>
          <a:p>
            <a:r>
              <a:rPr lang="fr-FR" sz="2400" dirty="0" smtClean="0"/>
              <a:t>Var </a:t>
            </a:r>
            <a:r>
              <a:rPr lang="fr-FR" sz="2400" dirty="0"/>
              <a:t>myVariable1, myVariable2 </a:t>
            </a:r>
            <a:r>
              <a:rPr lang="fr-FR" sz="2400" dirty="0" smtClean="0"/>
              <a:t>;</a:t>
            </a:r>
          </a:p>
          <a:p>
            <a:r>
              <a:rPr lang="fr-FR" sz="2400" dirty="0" smtClean="0"/>
              <a:t>myVariable1 = myVariable2 = 2;</a:t>
            </a:r>
          </a:p>
          <a:p>
            <a:r>
              <a:rPr lang="fr-FR" sz="2400" dirty="0" smtClean="0"/>
              <a:t>Pour tester l’existence d’une variable et/ou vérifier son type, on utilise l’instruction </a:t>
            </a:r>
            <a:r>
              <a:rPr lang="fr-FR" sz="2400" dirty="0" smtClean="0">
                <a:solidFill>
                  <a:srgbClr val="FF0000"/>
                </a:solidFill>
              </a:rPr>
              <a:t>TYPEOF</a:t>
            </a:r>
          </a:p>
          <a:p>
            <a:endParaRPr lang="fr-FR" sz="2400" dirty="0" smtClean="0"/>
          </a:p>
          <a:p>
            <a:endParaRPr lang="fr-FR" sz="2400" dirty="0"/>
          </a:p>
        </p:txBody>
      </p:sp>
    </p:spTree>
    <p:extLst>
      <p:ext uri="{BB962C8B-B14F-4D97-AF65-F5344CB8AC3E}">
        <p14:creationId xmlns:p14="http://schemas.microsoft.com/office/powerpoint/2010/main" val="4197781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6300" y="736600"/>
            <a:ext cx="10439400" cy="5422900"/>
          </a:xfrm>
        </p:spPr>
        <p:txBody>
          <a:bodyPr/>
          <a:lstStyle/>
          <a:p>
            <a:r>
              <a:rPr lang="fr-FR" dirty="0" smtClean="0">
                <a:solidFill>
                  <a:srgbClr val="FF0000"/>
                </a:solidFill>
              </a:rPr>
              <a:t>Var</a:t>
            </a:r>
            <a:r>
              <a:rPr lang="fr-FR" dirty="0" smtClean="0"/>
              <a:t> value = 2;</a:t>
            </a:r>
          </a:p>
          <a:p>
            <a:r>
              <a:rPr lang="fr-FR" dirty="0"/>
              <a:t>a</a:t>
            </a:r>
            <a:r>
              <a:rPr lang="fr-FR" dirty="0" smtClean="0"/>
              <a:t>lert(</a:t>
            </a:r>
            <a:r>
              <a:rPr lang="fr-FR" dirty="0" smtClean="0">
                <a:solidFill>
                  <a:srgbClr val="FF0000"/>
                </a:solidFill>
              </a:rPr>
              <a:t>typeof</a:t>
            </a:r>
            <a:r>
              <a:rPr lang="fr-FR" dirty="0" smtClean="0"/>
              <a:t> value); </a:t>
            </a:r>
            <a:r>
              <a:rPr lang="fr-FR" dirty="0" smtClean="0">
                <a:solidFill>
                  <a:srgbClr val="00B050"/>
                </a:solidFill>
              </a:rPr>
              <a:t>//affiche number</a:t>
            </a:r>
          </a:p>
          <a:p>
            <a:r>
              <a:rPr lang="fr-FR" dirty="0"/>
              <a:t>a</a:t>
            </a:r>
            <a:r>
              <a:rPr lang="fr-FR" dirty="0" smtClean="0"/>
              <a:t>lert(</a:t>
            </a:r>
            <a:r>
              <a:rPr lang="fr-FR" dirty="0" smtClean="0">
                <a:solidFill>
                  <a:srgbClr val="FF0000"/>
                </a:solidFill>
              </a:rPr>
              <a:t>typeof</a:t>
            </a:r>
            <a:r>
              <a:rPr lang="fr-FR" dirty="0" smtClean="0"/>
              <a:t> nothing); </a:t>
            </a:r>
            <a:r>
              <a:rPr lang="fr-FR" dirty="0" smtClean="0">
                <a:solidFill>
                  <a:srgbClr val="00B050"/>
                </a:solidFill>
              </a:rPr>
              <a:t>// affiche undefined</a:t>
            </a:r>
          </a:p>
          <a:p>
            <a:endParaRPr lang="fr-FR" u="sng" dirty="0" smtClean="0">
              <a:solidFill>
                <a:srgbClr val="C00000"/>
              </a:solidFill>
            </a:endParaRPr>
          </a:p>
          <a:p>
            <a:r>
              <a:rPr lang="fr-FR" u="sng" dirty="0" smtClean="0">
                <a:solidFill>
                  <a:srgbClr val="C00000"/>
                </a:solidFill>
              </a:rPr>
              <a:t>La concaténation</a:t>
            </a:r>
          </a:p>
          <a:p>
            <a:r>
              <a:rPr lang="fr-FR" dirty="0" smtClean="0"/>
              <a:t>L’opérateur + en plus de faire l’addition, il permet de faire la </a:t>
            </a:r>
            <a:r>
              <a:rPr lang="fr-FR" dirty="0" smtClean="0"/>
              <a:t>concaténation.</a:t>
            </a:r>
            <a:endParaRPr lang="fr-FR" dirty="0"/>
          </a:p>
        </p:txBody>
      </p:sp>
    </p:spTree>
    <p:extLst>
      <p:ext uri="{BB962C8B-B14F-4D97-AF65-F5344CB8AC3E}">
        <p14:creationId xmlns:p14="http://schemas.microsoft.com/office/powerpoint/2010/main" val="276479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7164" y="726141"/>
            <a:ext cx="10502153" cy="5405718"/>
          </a:xfrm>
        </p:spPr>
        <p:txBody>
          <a:bodyPr/>
          <a:lstStyle/>
          <a:p>
            <a:r>
              <a:rPr lang="fr-FR" u="sng" dirty="0" smtClean="0">
                <a:solidFill>
                  <a:srgbClr val="C00000"/>
                </a:solidFill>
              </a:rPr>
              <a:t>Conversion de type</a:t>
            </a:r>
          </a:p>
          <a:p>
            <a:r>
              <a:rPr lang="fr-FR" dirty="0" smtClean="0"/>
              <a:t>Les fonctions de conversion de types chaine/numérique:</a:t>
            </a:r>
          </a:p>
          <a:p>
            <a:r>
              <a:rPr lang="fr-FR" dirty="0" smtClean="0">
                <a:solidFill>
                  <a:srgbClr val="FF0000"/>
                </a:solidFill>
              </a:rPr>
              <a:t>Eval() </a:t>
            </a:r>
            <a:r>
              <a:rPr lang="fr-FR" dirty="0" smtClean="0"/>
              <a:t>évaluation et conversion numérique d’une chaine</a:t>
            </a:r>
          </a:p>
          <a:p>
            <a:endParaRPr lang="fr-FR" dirty="0"/>
          </a:p>
          <a:p>
            <a:r>
              <a:rPr lang="fr-FR" dirty="0" smtClean="0"/>
              <a:t>Var a = 2</a:t>
            </a:r>
          </a:p>
          <a:p>
            <a:r>
              <a:rPr lang="fr-FR" dirty="0" smtClean="0"/>
              <a:t>Eval( a*2 )  </a:t>
            </a:r>
            <a:r>
              <a:rPr lang="fr-FR" dirty="0" smtClean="0">
                <a:solidFill>
                  <a:srgbClr val="00B050"/>
                </a:solidFill>
              </a:rPr>
              <a:t>//retourne 4</a:t>
            </a:r>
          </a:p>
          <a:p>
            <a:endParaRPr lang="fr-FR" dirty="0"/>
          </a:p>
          <a:p>
            <a:r>
              <a:rPr lang="fr-FR" dirty="0" smtClean="0">
                <a:solidFill>
                  <a:srgbClr val="FF0000"/>
                </a:solidFill>
              </a:rPr>
              <a:t>parseInt() </a:t>
            </a:r>
            <a:r>
              <a:rPr lang="fr-FR" dirty="0" smtClean="0"/>
              <a:t>conversion d’une chaine en un nombre entier</a:t>
            </a:r>
          </a:p>
          <a:p>
            <a:r>
              <a:rPr lang="fr-FR" dirty="0" smtClean="0"/>
              <a:t>parseInt(’’FF’’,16) </a:t>
            </a:r>
            <a:r>
              <a:rPr lang="fr-FR" dirty="0" smtClean="0">
                <a:solidFill>
                  <a:srgbClr val="00B050"/>
                </a:solidFill>
              </a:rPr>
              <a:t>// retourne 255 correspond à la chaine FF dans la base 16</a:t>
            </a:r>
          </a:p>
          <a:p>
            <a:endParaRPr lang="fr-FR" dirty="0"/>
          </a:p>
          <a:p>
            <a:r>
              <a:rPr lang="fr-FR" dirty="0" smtClean="0">
                <a:solidFill>
                  <a:srgbClr val="FF0000"/>
                </a:solidFill>
              </a:rPr>
              <a:t>paresFloat() </a:t>
            </a:r>
            <a:r>
              <a:rPr lang="fr-FR" dirty="0" smtClean="0"/>
              <a:t>conversion d’une chaine en un nombre réel</a:t>
            </a:r>
          </a:p>
          <a:p>
            <a:r>
              <a:rPr lang="fr-FR" dirty="0" smtClean="0"/>
              <a:t>parseFloat(’’61.9’’)  </a:t>
            </a:r>
            <a:r>
              <a:rPr lang="fr-FR" dirty="0" smtClean="0">
                <a:solidFill>
                  <a:srgbClr val="00B050"/>
                </a:solidFill>
              </a:rPr>
              <a:t>//retourne 61.9</a:t>
            </a:r>
          </a:p>
        </p:txBody>
      </p:sp>
    </p:spTree>
    <p:extLst>
      <p:ext uri="{BB962C8B-B14F-4D97-AF65-F5344CB8AC3E}">
        <p14:creationId xmlns:p14="http://schemas.microsoft.com/office/powerpoint/2010/main" val="3059871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0271" y="753035"/>
            <a:ext cx="10542494" cy="5378823"/>
          </a:xfrm>
        </p:spPr>
        <p:txBody>
          <a:bodyPr/>
          <a:lstStyle/>
          <a:p>
            <a:r>
              <a:rPr lang="fr-FR" dirty="0" smtClean="0">
                <a:solidFill>
                  <a:srgbClr val="FF0000"/>
                </a:solidFill>
              </a:rPr>
              <a:t>String() </a:t>
            </a:r>
            <a:r>
              <a:rPr lang="fr-FR" dirty="0" smtClean="0"/>
              <a:t>transforme un objet en chaine de caractères</a:t>
            </a:r>
          </a:p>
          <a:p>
            <a:r>
              <a:rPr lang="fr-FR" dirty="0" smtClean="0">
                <a:solidFill>
                  <a:srgbClr val="FF0000"/>
                </a:solidFill>
              </a:rPr>
              <a:t>isFinite() </a:t>
            </a:r>
            <a:r>
              <a:rPr lang="fr-FR" dirty="0" smtClean="0"/>
              <a:t>permet de tester si la variable passée en paramètre est bien un nombre fini</a:t>
            </a:r>
          </a:p>
          <a:p>
            <a:r>
              <a:rPr lang="fr-FR" dirty="0" smtClean="0"/>
              <a:t>isFinite( +infinity ) </a:t>
            </a:r>
            <a:r>
              <a:rPr lang="fr-FR" dirty="0" smtClean="0">
                <a:solidFill>
                  <a:srgbClr val="00B050"/>
                </a:solidFill>
              </a:rPr>
              <a:t>//retourne false</a:t>
            </a:r>
          </a:p>
          <a:p>
            <a:r>
              <a:rPr lang="fr-FR" dirty="0" smtClean="0">
                <a:solidFill>
                  <a:srgbClr val="FF0000"/>
                </a:solidFill>
              </a:rPr>
              <a:t>isNaN() </a:t>
            </a:r>
            <a:r>
              <a:rPr lang="fr-FR" dirty="0" smtClean="0"/>
              <a:t>permet de tester si le paramètre n’est pas un nombre</a:t>
            </a:r>
          </a:p>
          <a:p>
            <a:r>
              <a:rPr lang="fr-FR" dirty="0" smtClean="0"/>
              <a:t>isNaN(’’abc’’) </a:t>
            </a:r>
            <a:r>
              <a:rPr lang="fr-FR" dirty="0" smtClean="0">
                <a:solidFill>
                  <a:srgbClr val="00B050"/>
                </a:solidFill>
              </a:rPr>
              <a:t>// retourne true</a:t>
            </a:r>
          </a:p>
          <a:p>
            <a:endParaRPr lang="fr-FR" dirty="0"/>
          </a:p>
          <a:p>
            <a:r>
              <a:rPr lang="fr-FR" u="sng" dirty="0" smtClean="0">
                <a:solidFill>
                  <a:srgbClr val="C00000"/>
                </a:solidFill>
              </a:rPr>
              <a:t>Portée d’une variable</a:t>
            </a:r>
          </a:p>
          <a:p>
            <a:r>
              <a:rPr lang="fr-FR" dirty="0" smtClean="0">
                <a:solidFill>
                  <a:srgbClr val="FF0000"/>
                </a:solidFill>
              </a:rPr>
              <a:t>Variable globale</a:t>
            </a:r>
            <a:r>
              <a:rPr lang="fr-FR" dirty="0" smtClean="0"/>
              <a:t>: un variable déclarée sans le mot clé </a:t>
            </a:r>
            <a:r>
              <a:rPr lang="fr-FR" dirty="0" smtClean="0">
                <a:solidFill>
                  <a:srgbClr val="FF0000"/>
                </a:solidFill>
              </a:rPr>
              <a:t>var</a:t>
            </a:r>
            <a:r>
              <a:rPr lang="fr-FR" dirty="0" smtClean="0"/>
              <a:t> et accessible de partout dans le script.</a:t>
            </a:r>
          </a:p>
          <a:p>
            <a:r>
              <a:rPr lang="fr-FR" dirty="0" smtClean="0">
                <a:solidFill>
                  <a:srgbClr val="FF0000"/>
                </a:solidFill>
              </a:rPr>
              <a:t>Variable locale</a:t>
            </a:r>
            <a:r>
              <a:rPr lang="fr-FR" dirty="0" smtClean="0"/>
              <a:t>: déclarée avec le mot clé </a:t>
            </a:r>
            <a:r>
              <a:rPr lang="fr-FR" dirty="0" smtClean="0">
                <a:solidFill>
                  <a:srgbClr val="FF0000"/>
                </a:solidFill>
              </a:rPr>
              <a:t>var</a:t>
            </a:r>
            <a:r>
              <a:rPr lang="fr-FR" dirty="0" smtClean="0"/>
              <a:t> dont la portée dépend de l’endroit ou elle est déclarée.</a:t>
            </a:r>
          </a:p>
          <a:p>
            <a:r>
              <a:rPr lang="fr-FR" u="sng" dirty="0" smtClean="0">
                <a:solidFill>
                  <a:srgbClr val="C00000"/>
                </a:solidFill>
              </a:rPr>
              <a:t>Interagir avec l’utilisateur </a:t>
            </a:r>
          </a:p>
          <a:p>
            <a:r>
              <a:rPr lang="fr-FR" dirty="0" smtClean="0">
                <a:solidFill>
                  <a:srgbClr val="FF0000"/>
                </a:solidFill>
              </a:rPr>
              <a:t>Prompt() </a:t>
            </a:r>
            <a:r>
              <a:rPr lang="fr-FR" dirty="0" smtClean="0"/>
              <a:t>s’utilise comme </a:t>
            </a:r>
            <a:r>
              <a:rPr lang="fr-FR" dirty="0" smtClean="0">
                <a:solidFill>
                  <a:srgbClr val="FF0000"/>
                </a:solidFill>
              </a:rPr>
              <a:t>alert() </a:t>
            </a:r>
            <a:r>
              <a:rPr lang="fr-FR" dirty="0" smtClean="0"/>
              <a:t>mais a une petite particularité, elle renvoie ce que l’utilisateur a ecrit sous forme d’une chaine de caractères.</a:t>
            </a:r>
            <a:endParaRPr lang="fr-FR" dirty="0"/>
          </a:p>
        </p:txBody>
      </p:sp>
    </p:spTree>
    <p:extLst>
      <p:ext uri="{BB962C8B-B14F-4D97-AF65-F5344CB8AC3E}">
        <p14:creationId xmlns:p14="http://schemas.microsoft.com/office/powerpoint/2010/main" val="230643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0270" y="739588"/>
            <a:ext cx="10529047" cy="5405718"/>
          </a:xfrm>
        </p:spPr>
        <p:txBody>
          <a:bodyPr/>
          <a:lstStyle/>
          <a:p>
            <a:r>
              <a:rPr lang="fr-FR" dirty="0" smtClean="0"/>
              <a:t>Var text = prompt(‘ tapez quelque chose : ‘);</a:t>
            </a:r>
          </a:p>
          <a:p>
            <a:r>
              <a:rPr lang="fr-FR" dirty="0" smtClean="0">
                <a:solidFill>
                  <a:srgbClr val="00B050"/>
                </a:solidFill>
              </a:rPr>
              <a:t>// le texte tapé par l’utilisateur se retrouvera stocké dans la variable text.</a:t>
            </a:r>
          </a:p>
          <a:p>
            <a:endParaRPr lang="fr-FR" dirty="0"/>
          </a:p>
          <a:p>
            <a:r>
              <a:rPr lang="fr-FR" u="sng" dirty="0" smtClean="0">
                <a:solidFill>
                  <a:srgbClr val="C00000"/>
                </a:solidFill>
              </a:rPr>
              <a:t>Convertir une chaine de caractères en un nombre</a:t>
            </a:r>
          </a:p>
          <a:p>
            <a:r>
              <a:rPr lang="fr-FR" dirty="0" smtClean="0"/>
              <a:t>parseInt()</a:t>
            </a:r>
          </a:p>
          <a:p>
            <a:endParaRPr lang="fr-FR" dirty="0"/>
          </a:p>
          <a:p>
            <a:r>
              <a:rPr lang="fr-FR" u="sng" dirty="0" smtClean="0">
                <a:solidFill>
                  <a:srgbClr val="C00000"/>
                </a:solidFill>
              </a:rPr>
              <a:t>Convertir un nombre en chaine de caractères</a:t>
            </a:r>
          </a:p>
          <a:p>
            <a:r>
              <a:rPr lang="fr-FR" dirty="0" smtClean="0"/>
              <a:t>Chaine vide</a:t>
            </a:r>
          </a:p>
          <a:p>
            <a:r>
              <a:rPr lang="fr-FR" dirty="0" smtClean="0"/>
              <a:t>Text = nbre1 + ‘ ‘ + nbre2</a:t>
            </a:r>
            <a:endParaRPr lang="fr-FR" dirty="0"/>
          </a:p>
          <a:p>
            <a:endParaRPr lang="fr-FR" dirty="0"/>
          </a:p>
        </p:txBody>
      </p:sp>
    </p:spTree>
    <p:extLst>
      <p:ext uri="{BB962C8B-B14F-4D97-AF65-F5344CB8AC3E}">
        <p14:creationId xmlns:p14="http://schemas.microsoft.com/office/powerpoint/2010/main" val="3094047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90" y="688932"/>
            <a:ext cx="5293289" cy="894312"/>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fontScale="92500" lnSpcReduction="10000"/>
          </a:bodyPr>
          <a:lstStyle/>
          <a:p>
            <a:pPr marL="342900" indent="-342900">
              <a:buFont typeface="Wingdings" panose="05000000000000000000" pitchFamily="2" charset="2"/>
              <a:buChar char="v"/>
            </a:pPr>
            <a:r>
              <a:rPr lang="fr-FR" dirty="0" smtClean="0">
                <a:solidFill>
                  <a:schemeClr val="tx2">
                    <a:lumMod val="25000"/>
                    <a:lumOff val="75000"/>
                  </a:schemeClr>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342900" indent="-342900">
              <a:buFont typeface="Wingdings" panose="05000000000000000000" pitchFamily="2" charset="2"/>
              <a:buChar char="v"/>
            </a:pPr>
            <a:r>
              <a:rPr lang="fr-FR" dirty="0" smtClean="0">
                <a:solidFill>
                  <a:schemeClr val="tx2">
                    <a:lumMod val="25000"/>
                    <a:lumOff val="75000"/>
                  </a:schemeClr>
                </a:solidFill>
              </a:rPr>
              <a:t>Les bases du </a:t>
            </a:r>
            <a:r>
              <a:rPr lang="fr-FR" dirty="0">
                <a:solidFill>
                  <a:schemeClr val="tx2">
                    <a:lumMod val="25000"/>
                    <a:lumOff val="75000"/>
                  </a:schemeClr>
                </a:solidFill>
              </a:rPr>
              <a:t>J</a:t>
            </a:r>
            <a:r>
              <a:rPr lang="fr-FR" dirty="0" smtClean="0">
                <a:solidFill>
                  <a:schemeClr val="tx2">
                    <a:lumMod val="25000"/>
                    <a:lumOff val="75000"/>
                  </a:schemeClr>
                </a:solidFill>
              </a:rPr>
              <a:t>avaScript</a:t>
            </a:r>
          </a:p>
          <a:p>
            <a:pPr lvl="1">
              <a:buFont typeface="Wingdings" panose="05000000000000000000" pitchFamily="2" charset="2"/>
              <a:buChar char="Ø"/>
            </a:pPr>
            <a:r>
              <a:rPr lang="fr-FR" sz="2000" dirty="0" smtClean="0">
                <a:solidFill>
                  <a:schemeClr val="tx2">
                    <a:lumMod val="25000"/>
                    <a:lumOff val="75000"/>
                  </a:schemeClr>
                </a:solidFill>
              </a:rPr>
              <a:t>Insertion du code </a:t>
            </a:r>
            <a:r>
              <a:rPr lang="fr-FR" sz="2000" dirty="0">
                <a:solidFill>
                  <a:schemeClr val="tx2">
                    <a:lumMod val="25000"/>
                    <a:lumOff val="75000"/>
                  </a:schemeClr>
                </a:solidFill>
              </a:rPr>
              <a:t>J</a:t>
            </a:r>
            <a:r>
              <a:rPr lang="fr-FR" sz="2000" dirty="0" smtClean="0">
                <a:solidFill>
                  <a:schemeClr val="tx2">
                    <a:lumMod val="25000"/>
                    <a:lumOff val="75000"/>
                  </a:schemeClr>
                </a:solidFill>
              </a:rPr>
              <a:t>avaScript dans une page html</a:t>
            </a:r>
          </a:p>
          <a:p>
            <a:pPr lvl="1">
              <a:buFont typeface="Wingdings" panose="05000000000000000000" pitchFamily="2" charset="2"/>
              <a:buChar char="Ø"/>
            </a:pPr>
            <a:r>
              <a:rPr lang="fr-FR" sz="2000" dirty="0" smtClean="0">
                <a:solidFill>
                  <a:schemeClr val="tx2">
                    <a:lumMod val="25000"/>
                    <a:lumOff val="75000"/>
                  </a:schemeClr>
                </a:solidFill>
              </a:rPr>
              <a:t>Les variables</a:t>
            </a:r>
          </a:p>
          <a:p>
            <a:pPr lvl="1">
              <a:buFont typeface="Wingdings" panose="05000000000000000000" pitchFamily="2" charset="2"/>
              <a:buChar char="Ø"/>
            </a:pPr>
            <a:r>
              <a:rPr lang="fr-FR" sz="2000" dirty="0" smtClean="0">
                <a:solidFill>
                  <a:srgbClr val="FF0000"/>
                </a:solidFill>
              </a:rPr>
              <a:t>Les opérateurs</a:t>
            </a:r>
          </a:p>
          <a:p>
            <a:pPr lvl="1">
              <a:buFont typeface="Wingdings" panose="05000000000000000000" pitchFamily="2" charset="2"/>
              <a:buChar char="Ø"/>
            </a:pPr>
            <a:r>
              <a:rPr lang="fr-FR" sz="2000" dirty="0" smtClean="0">
                <a:solidFill>
                  <a:schemeClr val="tx2">
                    <a:lumMod val="25000"/>
                    <a:lumOff val="75000"/>
                  </a:schemeClr>
                </a:solidFill>
              </a:rPr>
              <a:t>Les structures de contrôle </a:t>
            </a:r>
          </a:p>
          <a:p>
            <a:pPr lvl="1">
              <a:buFont typeface="Wingdings" panose="05000000000000000000" pitchFamily="2" charset="2"/>
              <a:buChar char="Ø"/>
            </a:pPr>
            <a:r>
              <a:rPr lang="fr-FR" sz="2000" dirty="0" smtClean="0">
                <a:solidFill>
                  <a:schemeClr val="tx2">
                    <a:lumMod val="25000"/>
                    <a:lumOff val="75000"/>
                  </a:schemeClr>
                </a:solidFill>
              </a:rPr>
              <a:t>Les fonctions</a:t>
            </a:r>
          </a:p>
          <a:p>
            <a:pPr lvl="1">
              <a:buFont typeface="Wingdings" panose="05000000000000000000" pitchFamily="2" charset="2"/>
              <a:buChar char="Ø"/>
            </a:pPr>
            <a:r>
              <a:rPr lang="fr-FR" sz="2000" dirty="0" smtClean="0">
                <a:solidFill>
                  <a:schemeClr val="tx2">
                    <a:lumMod val="25000"/>
                    <a:lumOff val="75000"/>
                  </a:schemeClr>
                </a:solidFill>
              </a:rPr>
              <a:t>Lire/Ecrire</a:t>
            </a:r>
          </a:p>
          <a:p>
            <a:pPr marL="342900" indent="-342900">
              <a:buFont typeface="Wingdings" panose="05000000000000000000" pitchFamily="2" charset="2"/>
              <a:buChar char="v"/>
            </a:pPr>
            <a:r>
              <a:rPr lang="fr-FR" sz="2200" dirty="0" smtClean="0">
                <a:solidFill>
                  <a:schemeClr val="tx2">
                    <a:lumMod val="25000"/>
                    <a:lumOff val="75000"/>
                  </a:schemeClr>
                </a:solidFill>
              </a:rPr>
              <a:t>Les événements</a:t>
            </a:r>
            <a:endParaRPr lang="fr-FR" sz="2200" dirty="0">
              <a:solidFill>
                <a:schemeClr val="tx2">
                  <a:lumMod val="25000"/>
                  <a:lumOff val="75000"/>
                </a:schemeClr>
              </a:solidFill>
            </a:endParaRPr>
          </a:p>
          <a:p>
            <a:pPr marL="457200" lvl="1" indent="0">
              <a:buNone/>
            </a:pPr>
            <a:endParaRPr lang="fr-FR" dirty="0" smtClean="0"/>
          </a:p>
          <a:p>
            <a:endParaRPr lang="fr-FR" dirty="0"/>
          </a:p>
        </p:txBody>
      </p:sp>
    </p:spTree>
    <p:extLst>
      <p:ext uri="{BB962C8B-B14F-4D97-AF65-F5344CB8AC3E}">
        <p14:creationId xmlns:p14="http://schemas.microsoft.com/office/powerpoint/2010/main" val="1994851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3718" y="726141"/>
            <a:ext cx="10542494" cy="5405717"/>
          </a:xfrm>
        </p:spPr>
        <p:txBody>
          <a:bodyPr>
            <a:normAutofit fontScale="77500" lnSpcReduction="20000"/>
          </a:bodyPr>
          <a:lstStyle/>
          <a:p>
            <a:pPr algn="ctr"/>
            <a:r>
              <a:rPr lang="fr-FR" sz="3200" u="sng" dirty="0" smtClean="0">
                <a:solidFill>
                  <a:srgbClr val="7030A0"/>
                </a:solidFill>
              </a:rPr>
              <a:t>Les opérateurs</a:t>
            </a:r>
          </a:p>
          <a:p>
            <a:endParaRPr lang="fr-FR" sz="2400" dirty="0" smtClean="0"/>
          </a:p>
          <a:p>
            <a:r>
              <a:rPr lang="fr-FR" sz="2400" u="sng" dirty="0">
                <a:solidFill>
                  <a:srgbClr val="C00000"/>
                </a:solidFill>
              </a:rPr>
              <a:t>Les opérateurs arithmétiques</a:t>
            </a:r>
          </a:p>
          <a:p>
            <a:r>
              <a:rPr lang="fr-FR" sz="2400" dirty="0"/>
              <a:t>+ , - , / , % , </a:t>
            </a:r>
            <a:r>
              <a:rPr lang="fr-FR" sz="2400" dirty="0" smtClean="0"/>
              <a:t>*</a:t>
            </a:r>
          </a:p>
          <a:p>
            <a:r>
              <a:rPr lang="fr-FR" sz="2400" dirty="0"/>
              <a:t>Les opérateurs de </a:t>
            </a:r>
            <a:r>
              <a:rPr lang="fr-FR" sz="2400" dirty="0" smtClean="0"/>
              <a:t>comparaison</a:t>
            </a:r>
          </a:p>
          <a:p>
            <a:r>
              <a:rPr lang="fr-FR" sz="2400" dirty="0" smtClean="0"/>
              <a:t> </a:t>
            </a:r>
            <a:r>
              <a:rPr lang="fr-FR" sz="2400" dirty="0"/>
              <a:t>&lt; , &lt;= , &gt; , &gt;= , == , != , ===</a:t>
            </a:r>
          </a:p>
          <a:p>
            <a:endParaRPr lang="fr-FR" sz="2400" dirty="0"/>
          </a:p>
          <a:p>
            <a:r>
              <a:rPr lang="fr-FR" sz="2400" u="sng" dirty="0">
                <a:solidFill>
                  <a:srgbClr val="C00000"/>
                </a:solidFill>
              </a:rPr>
              <a:t>Les opérateurs d’affectation complexes:</a:t>
            </a:r>
          </a:p>
          <a:p>
            <a:r>
              <a:rPr lang="fr-FR" sz="2400" dirty="0"/>
              <a:t>+= , -= , *= , /= , %=</a:t>
            </a:r>
          </a:p>
          <a:p>
            <a:r>
              <a:rPr lang="fr-FR" sz="2400" u="sng" dirty="0">
                <a:solidFill>
                  <a:srgbClr val="C00000"/>
                </a:solidFill>
              </a:rPr>
              <a:t>Opérateur ternaire:</a:t>
            </a:r>
          </a:p>
          <a:p>
            <a:r>
              <a:rPr lang="fr-FR" sz="2400" dirty="0"/>
              <a:t>Il permet d’affecter une valeur à une variable en fonction d’un résultat à un test.</a:t>
            </a:r>
          </a:p>
          <a:p>
            <a:r>
              <a:rPr lang="fr-FR" sz="2400" dirty="0"/>
              <a:t>Variable= test ? Valeur_si_vrai : </a:t>
            </a:r>
            <a:r>
              <a:rPr lang="fr-FR" sz="2400" dirty="0" smtClean="0"/>
              <a:t>valeur_si_faux</a:t>
            </a:r>
            <a:endParaRPr lang="fr-FR" sz="2400" dirty="0"/>
          </a:p>
          <a:p>
            <a:r>
              <a:rPr lang="fr-FR" sz="2400" u="sng" dirty="0" smtClean="0">
                <a:solidFill>
                  <a:srgbClr val="C00000"/>
                </a:solidFill>
              </a:rPr>
              <a:t>Les opérateurs logiques</a:t>
            </a:r>
          </a:p>
          <a:p>
            <a:r>
              <a:rPr lang="fr-FR" sz="2400" dirty="0" smtClean="0"/>
              <a:t> &amp;&amp; , ||</a:t>
            </a:r>
          </a:p>
          <a:p>
            <a:endParaRPr lang="fr-FR" sz="2400" dirty="0" smtClean="0"/>
          </a:p>
          <a:p>
            <a:endParaRPr lang="fr-FR" sz="2400" dirty="0" smtClean="0"/>
          </a:p>
          <a:p>
            <a:endParaRPr lang="fr-FR" sz="2400" u="sng" dirty="0" smtClean="0"/>
          </a:p>
          <a:p>
            <a:endParaRPr lang="fr-FR" sz="2400" u="sng" dirty="0">
              <a:solidFill>
                <a:srgbClr val="7030A0"/>
              </a:solidFill>
            </a:endParaRPr>
          </a:p>
        </p:txBody>
      </p:sp>
    </p:spTree>
    <p:extLst>
      <p:ext uri="{BB962C8B-B14F-4D97-AF65-F5344CB8AC3E}">
        <p14:creationId xmlns:p14="http://schemas.microsoft.com/office/powerpoint/2010/main" val="1109996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90" y="688932"/>
            <a:ext cx="5293289" cy="894312"/>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fontScale="92500" lnSpcReduction="10000"/>
          </a:bodyPr>
          <a:lstStyle/>
          <a:p>
            <a:pPr marL="342900" indent="-342900">
              <a:buFont typeface="Wingdings" panose="05000000000000000000" pitchFamily="2" charset="2"/>
              <a:buChar char="v"/>
            </a:pPr>
            <a:r>
              <a:rPr lang="fr-FR" dirty="0" smtClean="0">
                <a:solidFill>
                  <a:schemeClr val="tx2">
                    <a:lumMod val="25000"/>
                    <a:lumOff val="75000"/>
                  </a:schemeClr>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342900" indent="-342900">
              <a:buFont typeface="Wingdings" panose="05000000000000000000" pitchFamily="2" charset="2"/>
              <a:buChar char="v"/>
            </a:pPr>
            <a:r>
              <a:rPr lang="fr-FR" dirty="0" smtClean="0">
                <a:solidFill>
                  <a:schemeClr val="tx2">
                    <a:lumMod val="25000"/>
                    <a:lumOff val="75000"/>
                  </a:schemeClr>
                </a:solidFill>
              </a:rPr>
              <a:t>Les bases du </a:t>
            </a:r>
            <a:r>
              <a:rPr lang="fr-FR" dirty="0">
                <a:solidFill>
                  <a:schemeClr val="tx2">
                    <a:lumMod val="25000"/>
                    <a:lumOff val="75000"/>
                  </a:schemeClr>
                </a:solidFill>
              </a:rPr>
              <a:t>J</a:t>
            </a:r>
            <a:r>
              <a:rPr lang="fr-FR" dirty="0" smtClean="0">
                <a:solidFill>
                  <a:schemeClr val="tx2">
                    <a:lumMod val="25000"/>
                    <a:lumOff val="75000"/>
                  </a:schemeClr>
                </a:solidFill>
              </a:rPr>
              <a:t>avaScript</a:t>
            </a:r>
          </a:p>
          <a:p>
            <a:pPr lvl="1">
              <a:buFont typeface="Wingdings" panose="05000000000000000000" pitchFamily="2" charset="2"/>
              <a:buChar char="Ø"/>
            </a:pPr>
            <a:r>
              <a:rPr lang="fr-FR" sz="2000" dirty="0" smtClean="0">
                <a:solidFill>
                  <a:schemeClr val="tx2">
                    <a:lumMod val="25000"/>
                    <a:lumOff val="75000"/>
                  </a:schemeClr>
                </a:solidFill>
              </a:rPr>
              <a:t>Insertion du code </a:t>
            </a:r>
            <a:r>
              <a:rPr lang="fr-FR" sz="2000" dirty="0">
                <a:solidFill>
                  <a:schemeClr val="tx2">
                    <a:lumMod val="25000"/>
                    <a:lumOff val="75000"/>
                  </a:schemeClr>
                </a:solidFill>
              </a:rPr>
              <a:t>J</a:t>
            </a:r>
            <a:r>
              <a:rPr lang="fr-FR" sz="2000" dirty="0" smtClean="0">
                <a:solidFill>
                  <a:schemeClr val="tx2">
                    <a:lumMod val="25000"/>
                    <a:lumOff val="75000"/>
                  </a:schemeClr>
                </a:solidFill>
              </a:rPr>
              <a:t>avaScript dans une page html</a:t>
            </a:r>
          </a:p>
          <a:p>
            <a:pPr lvl="1">
              <a:buFont typeface="Wingdings" panose="05000000000000000000" pitchFamily="2" charset="2"/>
              <a:buChar char="Ø"/>
            </a:pPr>
            <a:r>
              <a:rPr lang="fr-FR" sz="2000" dirty="0" smtClean="0">
                <a:solidFill>
                  <a:schemeClr val="tx2">
                    <a:lumMod val="25000"/>
                    <a:lumOff val="75000"/>
                  </a:schemeClr>
                </a:solidFill>
              </a:rPr>
              <a:t>Les variables</a:t>
            </a:r>
          </a:p>
          <a:p>
            <a:pPr lvl="1">
              <a:buFont typeface="Wingdings" panose="05000000000000000000" pitchFamily="2" charset="2"/>
              <a:buChar char="Ø"/>
            </a:pPr>
            <a:r>
              <a:rPr lang="fr-FR" sz="2000" dirty="0" smtClean="0">
                <a:solidFill>
                  <a:schemeClr val="tx2">
                    <a:lumMod val="25000"/>
                    <a:lumOff val="75000"/>
                  </a:schemeClr>
                </a:solidFill>
              </a:rPr>
              <a:t>Les opérateurs</a:t>
            </a:r>
          </a:p>
          <a:p>
            <a:pPr lvl="1">
              <a:buFont typeface="Wingdings" panose="05000000000000000000" pitchFamily="2" charset="2"/>
              <a:buChar char="Ø"/>
            </a:pPr>
            <a:r>
              <a:rPr lang="fr-FR" sz="2000" dirty="0" smtClean="0">
                <a:solidFill>
                  <a:srgbClr val="FF0000"/>
                </a:solidFill>
              </a:rPr>
              <a:t>Les structures de contrôle </a:t>
            </a:r>
          </a:p>
          <a:p>
            <a:pPr lvl="1">
              <a:buFont typeface="Wingdings" panose="05000000000000000000" pitchFamily="2" charset="2"/>
              <a:buChar char="Ø"/>
            </a:pPr>
            <a:r>
              <a:rPr lang="fr-FR" sz="2000" dirty="0" smtClean="0">
                <a:solidFill>
                  <a:schemeClr val="tx2">
                    <a:lumMod val="25000"/>
                    <a:lumOff val="75000"/>
                  </a:schemeClr>
                </a:solidFill>
              </a:rPr>
              <a:t>Les fonctions</a:t>
            </a:r>
          </a:p>
          <a:p>
            <a:pPr lvl="1">
              <a:buFont typeface="Wingdings" panose="05000000000000000000" pitchFamily="2" charset="2"/>
              <a:buChar char="Ø"/>
            </a:pPr>
            <a:r>
              <a:rPr lang="fr-FR" sz="2000" dirty="0" smtClean="0">
                <a:solidFill>
                  <a:schemeClr val="tx2">
                    <a:lumMod val="25000"/>
                    <a:lumOff val="75000"/>
                  </a:schemeClr>
                </a:solidFill>
              </a:rPr>
              <a:t>Lire/Ecrire</a:t>
            </a:r>
          </a:p>
          <a:p>
            <a:pPr marL="342900" indent="-342900">
              <a:buFont typeface="Wingdings" panose="05000000000000000000" pitchFamily="2" charset="2"/>
              <a:buChar char="v"/>
            </a:pPr>
            <a:r>
              <a:rPr lang="fr-FR" sz="2200" dirty="0" smtClean="0">
                <a:solidFill>
                  <a:schemeClr val="tx2">
                    <a:lumMod val="25000"/>
                    <a:lumOff val="75000"/>
                  </a:schemeClr>
                </a:solidFill>
              </a:rPr>
              <a:t>Les événements</a:t>
            </a:r>
            <a:endParaRPr lang="fr-FR" sz="2200" dirty="0">
              <a:solidFill>
                <a:schemeClr val="tx2">
                  <a:lumMod val="25000"/>
                  <a:lumOff val="75000"/>
                </a:schemeClr>
              </a:solidFill>
            </a:endParaRPr>
          </a:p>
          <a:p>
            <a:pPr lvl="1"/>
            <a:endParaRPr lang="fr-FR" sz="2000" dirty="0" smtClean="0">
              <a:solidFill>
                <a:schemeClr val="tx1"/>
              </a:solidFill>
            </a:endParaRPr>
          </a:p>
          <a:p>
            <a:pPr marL="457200" lvl="1" indent="0">
              <a:buNone/>
            </a:pPr>
            <a:endParaRPr lang="fr-FR" dirty="0" smtClean="0"/>
          </a:p>
          <a:p>
            <a:endParaRPr lang="fr-FR" dirty="0"/>
          </a:p>
        </p:txBody>
      </p:sp>
    </p:spTree>
    <p:extLst>
      <p:ext uri="{BB962C8B-B14F-4D97-AF65-F5344CB8AC3E}">
        <p14:creationId xmlns:p14="http://schemas.microsoft.com/office/powerpoint/2010/main" val="2849739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3718" y="739588"/>
            <a:ext cx="10515599" cy="5419165"/>
          </a:xfrm>
        </p:spPr>
        <p:txBody>
          <a:bodyPr>
            <a:normAutofit/>
          </a:bodyPr>
          <a:lstStyle/>
          <a:p>
            <a:pPr algn="ctr"/>
            <a:r>
              <a:rPr lang="fr-FR" sz="3600" u="sng" dirty="0" smtClean="0">
                <a:solidFill>
                  <a:srgbClr val="7030A0"/>
                </a:solidFill>
              </a:rPr>
              <a:t>Les structures de contrôle</a:t>
            </a:r>
          </a:p>
          <a:p>
            <a:endParaRPr lang="fr-FR" sz="2400" dirty="0" smtClean="0"/>
          </a:p>
          <a:p>
            <a:pPr marL="342900" indent="-342900">
              <a:buFont typeface="Arial" panose="020B0604020202020204" pitchFamily="34" charset="0"/>
              <a:buChar char="•"/>
            </a:pPr>
            <a:r>
              <a:rPr lang="fr-FR" sz="2400" dirty="0" smtClean="0"/>
              <a:t>If else                                          </a:t>
            </a:r>
          </a:p>
          <a:p>
            <a:pPr marL="342900" indent="-342900">
              <a:buFont typeface="Arial" panose="020B0604020202020204" pitchFamily="34" charset="0"/>
              <a:buChar char="•"/>
            </a:pPr>
            <a:r>
              <a:rPr lang="fr-FR" sz="2400" dirty="0" smtClean="0"/>
              <a:t>Switch case</a:t>
            </a:r>
          </a:p>
          <a:p>
            <a:pPr marL="342900" indent="-342900">
              <a:buFont typeface="Arial" panose="020B0604020202020204" pitchFamily="34" charset="0"/>
              <a:buChar char="•"/>
            </a:pPr>
            <a:r>
              <a:rPr lang="fr-FR" sz="2400" dirty="0" smtClean="0"/>
              <a:t>While</a:t>
            </a:r>
          </a:p>
          <a:p>
            <a:pPr marL="342900" indent="-342900">
              <a:buFont typeface="Arial" panose="020B0604020202020204" pitchFamily="34" charset="0"/>
              <a:buChar char="•"/>
            </a:pPr>
            <a:r>
              <a:rPr lang="fr-FR" sz="2400" dirty="0" smtClean="0"/>
              <a:t>Do while</a:t>
            </a:r>
          </a:p>
          <a:p>
            <a:pPr marL="342900" indent="-342900">
              <a:buFont typeface="Arial" panose="020B0604020202020204" pitchFamily="34" charset="0"/>
              <a:buChar char="•"/>
            </a:pPr>
            <a:r>
              <a:rPr lang="fr-FR" sz="2400" dirty="0" smtClean="0"/>
              <a:t>For</a:t>
            </a:r>
          </a:p>
          <a:p>
            <a:pPr marL="342900" indent="-342900">
              <a:buFont typeface="Arial" panose="020B0604020202020204" pitchFamily="34" charset="0"/>
              <a:buChar char="•"/>
            </a:pPr>
            <a:r>
              <a:rPr lang="fr-FR" sz="2400" dirty="0" smtClean="0"/>
              <a:t>For in</a:t>
            </a:r>
          </a:p>
          <a:p>
            <a:r>
              <a:rPr lang="fr-FR" sz="2400" dirty="0"/>
              <a:t> </a:t>
            </a:r>
            <a:r>
              <a:rPr lang="fr-FR" sz="2400" dirty="0" smtClean="0"/>
              <a:t>     </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endParaRPr lang="fr-FR" sz="2400" dirty="0" smtClean="0"/>
          </a:p>
        </p:txBody>
      </p:sp>
    </p:spTree>
    <p:extLst>
      <p:ext uri="{BB962C8B-B14F-4D97-AF65-F5344CB8AC3E}">
        <p14:creationId xmlns:p14="http://schemas.microsoft.com/office/powerpoint/2010/main" val="3313178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90" y="688932"/>
            <a:ext cx="5293289" cy="894312"/>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fontScale="92500" lnSpcReduction="10000"/>
          </a:bodyPr>
          <a:lstStyle/>
          <a:p>
            <a:pPr marL="342900" indent="-342900">
              <a:buFont typeface="Wingdings" panose="05000000000000000000" pitchFamily="2" charset="2"/>
              <a:buChar char="v"/>
            </a:pPr>
            <a:r>
              <a:rPr lang="fr-FR" dirty="0" smtClean="0">
                <a:solidFill>
                  <a:schemeClr val="tx2">
                    <a:lumMod val="25000"/>
                    <a:lumOff val="75000"/>
                  </a:schemeClr>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342900" indent="-342900">
              <a:buFont typeface="Wingdings" panose="05000000000000000000" pitchFamily="2" charset="2"/>
              <a:buChar char="v"/>
            </a:pPr>
            <a:r>
              <a:rPr lang="fr-FR" dirty="0" smtClean="0">
                <a:solidFill>
                  <a:schemeClr val="tx2">
                    <a:lumMod val="25000"/>
                    <a:lumOff val="75000"/>
                  </a:schemeClr>
                </a:solidFill>
              </a:rPr>
              <a:t>Les bases du </a:t>
            </a:r>
            <a:r>
              <a:rPr lang="fr-FR" dirty="0">
                <a:solidFill>
                  <a:schemeClr val="tx2">
                    <a:lumMod val="25000"/>
                    <a:lumOff val="75000"/>
                  </a:schemeClr>
                </a:solidFill>
              </a:rPr>
              <a:t>J</a:t>
            </a:r>
            <a:r>
              <a:rPr lang="fr-FR" dirty="0" smtClean="0">
                <a:solidFill>
                  <a:schemeClr val="tx2">
                    <a:lumMod val="25000"/>
                    <a:lumOff val="75000"/>
                  </a:schemeClr>
                </a:solidFill>
              </a:rPr>
              <a:t>avaScript</a:t>
            </a:r>
          </a:p>
          <a:p>
            <a:pPr lvl="1">
              <a:buFont typeface="Wingdings" panose="05000000000000000000" pitchFamily="2" charset="2"/>
              <a:buChar char="Ø"/>
            </a:pPr>
            <a:r>
              <a:rPr lang="fr-FR" sz="2000" dirty="0" smtClean="0">
                <a:solidFill>
                  <a:schemeClr val="tx2">
                    <a:lumMod val="25000"/>
                    <a:lumOff val="75000"/>
                  </a:schemeClr>
                </a:solidFill>
              </a:rPr>
              <a:t>Insertion du code </a:t>
            </a:r>
            <a:r>
              <a:rPr lang="fr-FR" sz="2000" dirty="0">
                <a:solidFill>
                  <a:schemeClr val="tx2">
                    <a:lumMod val="25000"/>
                    <a:lumOff val="75000"/>
                  </a:schemeClr>
                </a:solidFill>
              </a:rPr>
              <a:t>J</a:t>
            </a:r>
            <a:r>
              <a:rPr lang="fr-FR" sz="2000" dirty="0" smtClean="0">
                <a:solidFill>
                  <a:schemeClr val="tx2">
                    <a:lumMod val="25000"/>
                    <a:lumOff val="75000"/>
                  </a:schemeClr>
                </a:solidFill>
              </a:rPr>
              <a:t>avaScript dans une page html</a:t>
            </a:r>
          </a:p>
          <a:p>
            <a:pPr lvl="1">
              <a:buFont typeface="Wingdings" panose="05000000000000000000" pitchFamily="2" charset="2"/>
              <a:buChar char="Ø"/>
            </a:pPr>
            <a:r>
              <a:rPr lang="fr-FR" sz="2000" dirty="0" smtClean="0">
                <a:solidFill>
                  <a:schemeClr val="tx2">
                    <a:lumMod val="25000"/>
                    <a:lumOff val="75000"/>
                  </a:schemeClr>
                </a:solidFill>
              </a:rPr>
              <a:t>Les variables</a:t>
            </a:r>
          </a:p>
          <a:p>
            <a:pPr lvl="1">
              <a:buFont typeface="Wingdings" panose="05000000000000000000" pitchFamily="2" charset="2"/>
              <a:buChar char="Ø"/>
            </a:pPr>
            <a:r>
              <a:rPr lang="fr-FR" sz="2000" dirty="0" smtClean="0">
                <a:solidFill>
                  <a:schemeClr val="tx2">
                    <a:lumMod val="25000"/>
                    <a:lumOff val="75000"/>
                  </a:schemeClr>
                </a:solidFill>
              </a:rPr>
              <a:t>Les opérateurs</a:t>
            </a:r>
          </a:p>
          <a:p>
            <a:pPr lvl="1">
              <a:buFont typeface="Wingdings" panose="05000000000000000000" pitchFamily="2" charset="2"/>
              <a:buChar char="Ø"/>
            </a:pPr>
            <a:r>
              <a:rPr lang="fr-FR" sz="2000" dirty="0" smtClean="0">
                <a:solidFill>
                  <a:schemeClr val="tx2">
                    <a:lumMod val="25000"/>
                    <a:lumOff val="75000"/>
                  </a:schemeClr>
                </a:solidFill>
              </a:rPr>
              <a:t>Les structures de controle </a:t>
            </a:r>
          </a:p>
          <a:p>
            <a:pPr lvl="1">
              <a:buFont typeface="Wingdings" panose="05000000000000000000" pitchFamily="2" charset="2"/>
              <a:buChar char="Ø"/>
            </a:pPr>
            <a:r>
              <a:rPr lang="fr-FR" sz="2000" dirty="0" smtClean="0">
                <a:solidFill>
                  <a:srgbClr val="FF0000"/>
                </a:solidFill>
              </a:rPr>
              <a:t>Les fonctions</a:t>
            </a:r>
          </a:p>
          <a:p>
            <a:pPr lvl="1">
              <a:buFont typeface="Wingdings" panose="05000000000000000000" pitchFamily="2" charset="2"/>
              <a:buChar char="Ø"/>
            </a:pPr>
            <a:r>
              <a:rPr lang="fr-FR" sz="2000" dirty="0" smtClean="0">
                <a:solidFill>
                  <a:schemeClr val="tx2">
                    <a:lumMod val="25000"/>
                    <a:lumOff val="75000"/>
                  </a:schemeClr>
                </a:solidFill>
              </a:rPr>
              <a:t>Lire/Ecrire</a:t>
            </a:r>
          </a:p>
          <a:p>
            <a:pPr marL="342900" indent="-342900">
              <a:buFont typeface="Wingdings" panose="05000000000000000000" pitchFamily="2" charset="2"/>
              <a:buChar char="v"/>
            </a:pPr>
            <a:r>
              <a:rPr lang="fr-FR" sz="2200" dirty="0" smtClean="0">
                <a:solidFill>
                  <a:schemeClr val="tx2">
                    <a:lumMod val="25000"/>
                    <a:lumOff val="75000"/>
                  </a:schemeClr>
                </a:solidFill>
              </a:rPr>
              <a:t>Les événements</a:t>
            </a:r>
          </a:p>
          <a:p>
            <a:pPr marL="457200" lvl="1" indent="0">
              <a:buNone/>
            </a:pPr>
            <a:endParaRPr lang="fr-FR" dirty="0" smtClean="0"/>
          </a:p>
          <a:p>
            <a:endParaRPr lang="fr-FR" dirty="0"/>
          </a:p>
        </p:txBody>
      </p:sp>
    </p:spTree>
    <p:extLst>
      <p:ext uri="{BB962C8B-B14F-4D97-AF65-F5344CB8AC3E}">
        <p14:creationId xmlns:p14="http://schemas.microsoft.com/office/powerpoint/2010/main" val="420610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90" y="688932"/>
            <a:ext cx="5293289" cy="894312"/>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lnSpcReduction="10000"/>
          </a:bodyPr>
          <a:lstStyle/>
          <a:p>
            <a:pPr marL="342900" indent="-342900">
              <a:buFont typeface="Wingdings" panose="05000000000000000000" pitchFamily="2" charset="2"/>
              <a:buChar char="v"/>
            </a:pPr>
            <a:r>
              <a:rPr lang="fr-FR" dirty="0" smtClean="0">
                <a:solidFill>
                  <a:srgbClr val="FF0000"/>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342900" indent="-342900">
              <a:buFont typeface="Wingdings" panose="05000000000000000000" pitchFamily="2" charset="2"/>
              <a:buChar char="v"/>
            </a:pPr>
            <a:r>
              <a:rPr lang="fr-FR" dirty="0" smtClean="0">
                <a:solidFill>
                  <a:schemeClr val="tx2">
                    <a:lumMod val="25000"/>
                    <a:lumOff val="75000"/>
                  </a:schemeClr>
                </a:solidFill>
              </a:rPr>
              <a:t>Les bases du </a:t>
            </a:r>
            <a:r>
              <a:rPr lang="fr-FR" dirty="0">
                <a:solidFill>
                  <a:schemeClr val="tx2">
                    <a:lumMod val="25000"/>
                    <a:lumOff val="75000"/>
                  </a:schemeClr>
                </a:solidFill>
              </a:rPr>
              <a:t>J</a:t>
            </a:r>
            <a:r>
              <a:rPr lang="fr-FR" dirty="0" smtClean="0">
                <a:solidFill>
                  <a:schemeClr val="tx2">
                    <a:lumMod val="25000"/>
                    <a:lumOff val="75000"/>
                  </a:schemeClr>
                </a:solidFill>
              </a:rPr>
              <a:t>avaScript</a:t>
            </a:r>
          </a:p>
          <a:p>
            <a:pPr lvl="1">
              <a:buFont typeface="Wingdings" panose="05000000000000000000" pitchFamily="2" charset="2"/>
              <a:buChar char="Ø"/>
            </a:pPr>
            <a:r>
              <a:rPr lang="fr-FR" sz="2000" dirty="0" smtClean="0">
                <a:solidFill>
                  <a:schemeClr val="tx2">
                    <a:lumMod val="25000"/>
                    <a:lumOff val="75000"/>
                  </a:schemeClr>
                </a:solidFill>
              </a:rPr>
              <a:t>Insertion du code </a:t>
            </a:r>
            <a:r>
              <a:rPr lang="fr-FR" sz="2000" dirty="0">
                <a:solidFill>
                  <a:schemeClr val="tx2">
                    <a:lumMod val="25000"/>
                    <a:lumOff val="75000"/>
                  </a:schemeClr>
                </a:solidFill>
              </a:rPr>
              <a:t>J</a:t>
            </a:r>
            <a:r>
              <a:rPr lang="fr-FR" sz="2000" dirty="0" smtClean="0">
                <a:solidFill>
                  <a:schemeClr val="tx2">
                    <a:lumMod val="25000"/>
                    <a:lumOff val="75000"/>
                  </a:schemeClr>
                </a:solidFill>
              </a:rPr>
              <a:t>avaScript dans une page html</a:t>
            </a:r>
          </a:p>
          <a:p>
            <a:pPr lvl="1">
              <a:buFont typeface="Wingdings" panose="05000000000000000000" pitchFamily="2" charset="2"/>
              <a:buChar char="Ø"/>
            </a:pPr>
            <a:r>
              <a:rPr lang="fr-FR" sz="2000" dirty="0" smtClean="0">
                <a:solidFill>
                  <a:schemeClr val="tx2">
                    <a:lumMod val="25000"/>
                    <a:lumOff val="75000"/>
                  </a:schemeClr>
                </a:solidFill>
              </a:rPr>
              <a:t>Les variables</a:t>
            </a:r>
          </a:p>
          <a:p>
            <a:pPr lvl="1">
              <a:buFont typeface="Wingdings" panose="05000000000000000000" pitchFamily="2" charset="2"/>
              <a:buChar char="Ø"/>
            </a:pPr>
            <a:r>
              <a:rPr lang="fr-FR" sz="2000" dirty="0" smtClean="0">
                <a:solidFill>
                  <a:schemeClr val="tx2">
                    <a:lumMod val="25000"/>
                    <a:lumOff val="75000"/>
                  </a:schemeClr>
                </a:solidFill>
              </a:rPr>
              <a:t>Les opérateurs</a:t>
            </a:r>
          </a:p>
          <a:p>
            <a:pPr lvl="1">
              <a:buFont typeface="Wingdings" panose="05000000000000000000" pitchFamily="2" charset="2"/>
              <a:buChar char="Ø"/>
            </a:pPr>
            <a:r>
              <a:rPr lang="fr-FR" sz="2000" dirty="0" smtClean="0">
                <a:solidFill>
                  <a:schemeClr val="tx2">
                    <a:lumMod val="25000"/>
                    <a:lumOff val="75000"/>
                  </a:schemeClr>
                </a:solidFill>
              </a:rPr>
              <a:t>Les structures de contrôle</a:t>
            </a:r>
          </a:p>
          <a:p>
            <a:pPr lvl="1">
              <a:buFont typeface="Wingdings" panose="05000000000000000000" pitchFamily="2" charset="2"/>
              <a:buChar char="Ø"/>
            </a:pPr>
            <a:r>
              <a:rPr lang="fr-FR" sz="2000" dirty="0" smtClean="0">
                <a:solidFill>
                  <a:schemeClr val="tx2">
                    <a:lumMod val="25000"/>
                    <a:lumOff val="75000"/>
                  </a:schemeClr>
                </a:solidFill>
              </a:rPr>
              <a:t>Les fonctions</a:t>
            </a:r>
          </a:p>
          <a:p>
            <a:pPr lvl="1">
              <a:buFont typeface="Wingdings" panose="05000000000000000000" pitchFamily="2" charset="2"/>
              <a:buChar char="Ø"/>
            </a:pPr>
            <a:r>
              <a:rPr lang="fr-FR" dirty="0" smtClean="0">
                <a:solidFill>
                  <a:schemeClr val="tx2">
                    <a:lumMod val="25000"/>
                    <a:lumOff val="75000"/>
                  </a:schemeClr>
                </a:solidFill>
              </a:rPr>
              <a:t>Lire/Ecrire</a:t>
            </a:r>
          </a:p>
          <a:p>
            <a:pPr marL="285750" indent="-285750">
              <a:buFont typeface="Wingdings" panose="05000000000000000000" pitchFamily="2" charset="2"/>
              <a:buChar char="v"/>
            </a:pPr>
            <a:r>
              <a:rPr lang="fr-FR" dirty="0" smtClean="0">
                <a:solidFill>
                  <a:schemeClr val="tx2">
                    <a:lumMod val="25000"/>
                    <a:lumOff val="75000"/>
                  </a:schemeClr>
                </a:solidFill>
              </a:rPr>
              <a:t>Les événements</a:t>
            </a:r>
            <a:endParaRPr lang="fr-FR" dirty="0">
              <a:solidFill>
                <a:schemeClr val="tx2">
                  <a:lumMod val="25000"/>
                  <a:lumOff val="75000"/>
                </a:schemeClr>
              </a:solidFill>
            </a:endParaRPr>
          </a:p>
          <a:p>
            <a:pPr lvl="1">
              <a:buFont typeface="Wingdings" panose="05000000000000000000" pitchFamily="2" charset="2"/>
              <a:buChar char="Ø"/>
            </a:pPr>
            <a:endParaRPr lang="fr-FR" dirty="0" smtClean="0"/>
          </a:p>
          <a:p>
            <a:endParaRPr lang="fr-FR" dirty="0"/>
          </a:p>
        </p:txBody>
      </p:sp>
    </p:spTree>
    <p:extLst>
      <p:ext uri="{BB962C8B-B14F-4D97-AF65-F5344CB8AC3E}">
        <p14:creationId xmlns:p14="http://schemas.microsoft.com/office/powerpoint/2010/main" val="3088811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0612" y="712694"/>
            <a:ext cx="10488706" cy="5446059"/>
          </a:xfrm>
        </p:spPr>
        <p:txBody>
          <a:bodyPr>
            <a:normAutofit/>
          </a:bodyPr>
          <a:lstStyle/>
          <a:p>
            <a:pPr algn="ctr"/>
            <a:r>
              <a:rPr lang="fr-FR" sz="4000" u="sng" dirty="0" smtClean="0">
                <a:solidFill>
                  <a:srgbClr val="7030A0"/>
                </a:solidFill>
              </a:rPr>
              <a:t>Les fonctions</a:t>
            </a:r>
          </a:p>
          <a:p>
            <a:pPr marL="342900" indent="-342900">
              <a:buFont typeface="Arial" panose="020B0604020202020204" pitchFamily="34" charset="0"/>
              <a:buChar char="•"/>
            </a:pPr>
            <a:r>
              <a:rPr lang="fr-FR" sz="2400" dirty="0" smtClean="0"/>
              <a:t>Une fonction est un sous-programme qui permet d’effectuer un ensemble d’instructions par simple appel dans le corps du programme principale.</a:t>
            </a:r>
          </a:p>
          <a:p>
            <a:pPr marL="342900" indent="-342900">
              <a:buFont typeface="Arial" panose="020B0604020202020204" pitchFamily="34" charset="0"/>
              <a:buChar char="•"/>
            </a:pPr>
            <a:r>
              <a:rPr lang="fr-FR" sz="2400" dirty="0" smtClean="0"/>
              <a:t>Une fonction doit être définie avant d’être utilisée</a:t>
            </a:r>
          </a:p>
          <a:p>
            <a:pPr marL="342900" indent="-342900">
              <a:buFont typeface="Arial" panose="020B0604020202020204" pitchFamily="34" charset="0"/>
              <a:buChar char="•"/>
            </a:pPr>
            <a:r>
              <a:rPr lang="fr-FR" sz="2400" dirty="0" smtClean="0"/>
              <a:t>La déclaration d’une fonction se fait grâce  au mot clé </a:t>
            </a:r>
            <a:r>
              <a:rPr lang="fr-FR" sz="2400" dirty="0" smtClean="0">
                <a:solidFill>
                  <a:srgbClr val="FF0000"/>
                </a:solidFill>
              </a:rPr>
              <a:t>function</a:t>
            </a:r>
            <a:r>
              <a:rPr lang="fr-FR" sz="2400" dirty="0" smtClean="0"/>
              <a:t> selon la syntaxe suivante:</a:t>
            </a:r>
          </a:p>
          <a:p>
            <a:r>
              <a:rPr lang="fr-FR" sz="2400" dirty="0">
                <a:solidFill>
                  <a:srgbClr val="FF0000"/>
                </a:solidFill>
              </a:rPr>
              <a:t>f</a:t>
            </a:r>
            <a:r>
              <a:rPr lang="fr-FR" sz="2400" dirty="0" smtClean="0">
                <a:solidFill>
                  <a:srgbClr val="FF0000"/>
                </a:solidFill>
              </a:rPr>
              <a:t>unction</a:t>
            </a:r>
            <a:r>
              <a:rPr lang="fr-FR" sz="2400" dirty="0" smtClean="0"/>
              <a:t>  nom_de_la_fonction(arg1,arg2,…)</a:t>
            </a:r>
          </a:p>
          <a:p>
            <a:r>
              <a:rPr lang="fr-FR" sz="2400" dirty="0" smtClean="0"/>
              <a:t>{</a:t>
            </a:r>
          </a:p>
          <a:p>
            <a:r>
              <a:rPr lang="fr-FR" sz="2400" dirty="0" smtClean="0">
                <a:solidFill>
                  <a:srgbClr val="92D050"/>
                </a:solidFill>
              </a:rPr>
              <a:t>//liste d’instructions</a:t>
            </a:r>
            <a:endParaRPr lang="fr-FR" sz="2400" dirty="0">
              <a:solidFill>
                <a:srgbClr val="92D050"/>
              </a:solidFill>
            </a:endParaRPr>
          </a:p>
          <a:p>
            <a:r>
              <a:rPr lang="fr-FR" sz="2400" dirty="0" smtClean="0"/>
              <a:t>}</a:t>
            </a:r>
            <a:endParaRPr lang="fr-FR" sz="2400" dirty="0"/>
          </a:p>
        </p:txBody>
      </p:sp>
    </p:spTree>
    <p:extLst>
      <p:ext uri="{BB962C8B-B14F-4D97-AF65-F5344CB8AC3E}">
        <p14:creationId xmlns:p14="http://schemas.microsoft.com/office/powerpoint/2010/main" val="503466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7166" y="739588"/>
            <a:ext cx="10475258" cy="5392271"/>
          </a:xfrm>
        </p:spPr>
        <p:txBody>
          <a:bodyPr>
            <a:noAutofit/>
          </a:bodyPr>
          <a:lstStyle/>
          <a:p>
            <a:pPr marL="342900" indent="-342900">
              <a:buFont typeface="Arial" panose="020B0604020202020204" pitchFamily="34" charset="0"/>
              <a:buChar char="•"/>
            </a:pPr>
            <a:r>
              <a:rPr lang="fr-FR" sz="2400" dirty="0" smtClean="0"/>
              <a:t>On invoque une fonction avec son nom et sa liste d’arguments entre parenthèses:</a:t>
            </a:r>
          </a:p>
          <a:p>
            <a:r>
              <a:rPr lang="fr-FR" sz="2400" dirty="0"/>
              <a:t> </a:t>
            </a:r>
            <a:r>
              <a:rPr lang="fr-FR" sz="2400" dirty="0" smtClean="0"/>
              <a:t> nom-de-la-fonction(arg1,arg2,….)</a:t>
            </a:r>
          </a:p>
          <a:p>
            <a:pPr marL="342900" indent="-342900">
              <a:buFont typeface="Arial" panose="020B0604020202020204" pitchFamily="34" charset="0"/>
              <a:buChar char="•"/>
            </a:pPr>
            <a:r>
              <a:rPr lang="fr-FR" sz="2400" dirty="0" smtClean="0"/>
              <a:t>Une fonction peut éventuellement retourner une valeur à l’aide de l’instruction </a:t>
            </a:r>
            <a:r>
              <a:rPr lang="fr-FR" sz="2400" dirty="0" smtClean="0">
                <a:solidFill>
                  <a:srgbClr val="92D050"/>
                </a:solidFill>
              </a:rPr>
              <a:t>return</a:t>
            </a:r>
            <a:r>
              <a:rPr lang="fr-FR" sz="2400" dirty="0" smtClean="0"/>
              <a:t>.</a:t>
            </a:r>
          </a:p>
          <a:p>
            <a:endParaRPr lang="fr-FR" sz="2400" dirty="0"/>
          </a:p>
          <a:p>
            <a:r>
              <a:rPr lang="fr-FR" sz="2400" u="sng" dirty="0" smtClean="0">
                <a:solidFill>
                  <a:srgbClr val="0070C0"/>
                </a:solidFill>
              </a:rPr>
              <a:t>Les fonctions prédéfinies</a:t>
            </a:r>
          </a:p>
          <a:p>
            <a:r>
              <a:rPr lang="fr-FR" sz="2400" dirty="0" smtClean="0">
                <a:solidFill>
                  <a:srgbClr val="FF0000"/>
                </a:solidFill>
              </a:rPr>
              <a:t>setTimeout() </a:t>
            </a:r>
            <a:r>
              <a:rPr lang="fr-FR" sz="2400" dirty="0" smtClean="0"/>
              <a:t>permet de spécifier un temps après lequel une certaines actions doit s’exécuter</a:t>
            </a:r>
          </a:p>
          <a:p>
            <a:r>
              <a:rPr lang="fr-FR" sz="2400" dirty="0" smtClean="0"/>
              <a:t>setTimeout(fonction,durée);</a:t>
            </a:r>
          </a:p>
          <a:p>
            <a:r>
              <a:rPr lang="fr-FR" sz="2400" dirty="0" smtClean="0">
                <a:solidFill>
                  <a:srgbClr val="92D050"/>
                </a:solidFill>
              </a:rPr>
              <a:t>//durée en millisecondes</a:t>
            </a:r>
          </a:p>
          <a:p>
            <a:r>
              <a:rPr lang="fr-FR" sz="2400" dirty="0" smtClean="0"/>
              <a:t>setTimeout(’’alert(’trente secondes sont passées!’);’’,30000);</a:t>
            </a:r>
          </a:p>
        </p:txBody>
      </p:sp>
    </p:spTree>
    <p:extLst>
      <p:ext uri="{BB962C8B-B14F-4D97-AF65-F5344CB8AC3E}">
        <p14:creationId xmlns:p14="http://schemas.microsoft.com/office/powerpoint/2010/main" val="785562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6585" y="914400"/>
            <a:ext cx="10461812" cy="5047989"/>
          </a:xfrm>
        </p:spPr>
        <p:txBody>
          <a:bodyPr/>
          <a:lstStyle/>
          <a:p>
            <a:r>
              <a:rPr lang="fr-FR" sz="2400" dirty="0">
                <a:solidFill>
                  <a:srgbClr val="FF0000"/>
                </a:solidFill>
              </a:rPr>
              <a:t>clearTimeout()  </a:t>
            </a:r>
            <a:r>
              <a:rPr lang="fr-FR" sz="2400" dirty="0"/>
              <a:t>permet </a:t>
            </a:r>
            <a:r>
              <a:rPr lang="fr-FR" sz="2400" dirty="0" smtClean="0"/>
              <a:t>d’</a:t>
            </a:r>
            <a:r>
              <a:rPr lang="fr-FR" sz="2400" dirty="0" err="1" smtClean="0"/>
              <a:t>arréter</a:t>
            </a:r>
            <a:r>
              <a:rPr lang="fr-FR" sz="2400" dirty="0" smtClean="0"/>
              <a:t> </a:t>
            </a:r>
            <a:r>
              <a:rPr lang="fr-FR" sz="2400" dirty="0"/>
              <a:t>une exécution avec </a:t>
            </a:r>
            <a:r>
              <a:rPr lang="fr-FR" sz="2400" dirty="0">
                <a:solidFill>
                  <a:srgbClr val="FF0000"/>
                </a:solidFill>
              </a:rPr>
              <a:t>setTimeout()</a:t>
            </a:r>
          </a:p>
          <a:p>
            <a:r>
              <a:rPr lang="fr-FR" sz="2400" dirty="0"/>
              <a:t>Var vTimeout=setTimeout(fonction,durée);</a:t>
            </a:r>
          </a:p>
          <a:p>
            <a:r>
              <a:rPr lang="fr-FR" sz="2400" dirty="0"/>
              <a:t>clearTimeout(vTimeout</a:t>
            </a:r>
            <a:r>
              <a:rPr lang="fr-FR" sz="2400" dirty="0" smtClean="0"/>
              <a:t>);</a:t>
            </a:r>
          </a:p>
          <a:p>
            <a:r>
              <a:rPr lang="fr-FR" sz="2400" dirty="0" smtClean="0">
                <a:solidFill>
                  <a:srgbClr val="FF0000"/>
                </a:solidFill>
              </a:rPr>
              <a:t>setInterval()</a:t>
            </a:r>
          </a:p>
          <a:p>
            <a:r>
              <a:rPr lang="fr-FR" sz="2400" dirty="0" smtClean="0"/>
              <a:t>setInterval(fonction, durée);</a:t>
            </a:r>
          </a:p>
          <a:p>
            <a:r>
              <a:rPr lang="fr-FR" sz="2400" dirty="0" smtClean="0"/>
              <a:t>Elle peut être arrêter par clearTimeout()</a:t>
            </a:r>
          </a:p>
          <a:p>
            <a:r>
              <a:rPr lang="fr-FR" sz="2400" u="sng" dirty="0" smtClean="0">
                <a:solidFill>
                  <a:srgbClr val="0070C0"/>
                </a:solidFill>
              </a:rPr>
              <a:t>Les fonctions anonymes</a:t>
            </a:r>
          </a:p>
          <a:p>
            <a:r>
              <a:rPr lang="fr-FR" sz="2400" dirty="0" smtClean="0"/>
              <a:t>Comme leur nom l’indique, ces fonctions sont anonymes car elles ne possèdent pas de nom. Pour la déclarer il faut faire comme pour une fonction classique mais sans indiquer de nom.</a:t>
            </a:r>
          </a:p>
          <a:p>
            <a:endParaRPr lang="fr-FR" sz="2400" dirty="0"/>
          </a:p>
          <a:p>
            <a:endParaRPr lang="fr-FR" dirty="0"/>
          </a:p>
        </p:txBody>
      </p:sp>
    </p:spTree>
    <p:extLst>
      <p:ext uri="{BB962C8B-B14F-4D97-AF65-F5344CB8AC3E}">
        <p14:creationId xmlns:p14="http://schemas.microsoft.com/office/powerpoint/2010/main" val="455341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377" y="864298"/>
            <a:ext cx="10461812" cy="1728592"/>
          </a:xfrm>
          <a:effectLst>
            <a:innerShdw blurRad="63500" dist="50800" dir="81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a:lstStyle/>
          <a:p>
            <a:r>
              <a:rPr lang="fr-FR" sz="2400" dirty="0"/>
              <a:t> </a:t>
            </a:r>
            <a:r>
              <a:rPr lang="fr-FR" sz="2400" dirty="0" smtClean="0"/>
              <a:t> </a:t>
            </a:r>
            <a:r>
              <a:rPr lang="fr-FR" sz="2400" dirty="0" smtClean="0">
                <a:solidFill>
                  <a:srgbClr val="FF0000"/>
                </a:solidFill>
              </a:rPr>
              <a:t> 1 </a:t>
            </a:r>
            <a:r>
              <a:rPr lang="fr-FR" sz="2400" dirty="0" smtClean="0">
                <a:solidFill>
                  <a:srgbClr val="0070C0"/>
                </a:solidFill>
              </a:rPr>
              <a:t>function</a:t>
            </a:r>
            <a:r>
              <a:rPr lang="fr-FR" sz="2400" dirty="0" smtClean="0"/>
              <a:t>(</a:t>
            </a:r>
            <a:r>
              <a:rPr lang="fr-FR" sz="2400" dirty="0" smtClean="0">
                <a:solidFill>
                  <a:srgbClr val="00B050"/>
                </a:solidFill>
              </a:rPr>
              <a:t>arguments</a:t>
            </a:r>
            <a:r>
              <a:rPr lang="fr-FR" sz="2400" dirty="0" smtClean="0"/>
              <a:t>){</a:t>
            </a:r>
          </a:p>
          <a:p>
            <a:r>
              <a:rPr lang="fr-FR" sz="2400" dirty="0"/>
              <a:t> </a:t>
            </a:r>
            <a:r>
              <a:rPr lang="fr-FR" sz="2400" dirty="0" smtClean="0"/>
              <a:t>  </a:t>
            </a:r>
            <a:r>
              <a:rPr lang="fr-FR" sz="2400" dirty="0" smtClean="0">
                <a:solidFill>
                  <a:srgbClr val="FF0000"/>
                </a:solidFill>
              </a:rPr>
              <a:t>2</a:t>
            </a:r>
            <a:r>
              <a:rPr lang="fr-FR" sz="2400" dirty="0" smtClean="0"/>
              <a:t>    //le code de votre fonction anonyme</a:t>
            </a:r>
          </a:p>
          <a:p>
            <a:r>
              <a:rPr lang="fr-FR" sz="2400" dirty="0">
                <a:solidFill>
                  <a:srgbClr val="FF0000"/>
                </a:solidFill>
              </a:rPr>
              <a:t> </a:t>
            </a:r>
            <a:r>
              <a:rPr lang="fr-FR" sz="2400" dirty="0" smtClean="0">
                <a:solidFill>
                  <a:srgbClr val="FF0000"/>
                </a:solidFill>
              </a:rPr>
              <a:t>  3    </a:t>
            </a:r>
            <a:r>
              <a:rPr lang="fr-FR" sz="2400" dirty="0" smtClean="0"/>
              <a:t>}</a:t>
            </a:r>
            <a:endParaRPr lang="fr-FR" sz="2400" dirty="0"/>
          </a:p>
          <a:p>
            <a:endParaRPr lang="fr-FR" dirty="0"/>
          </a:p>
        </p:txBody>
      </p:sp>
      <p:sp>
        <p:nvSpPr>
          <p:cNvPr id="2" name="Rectangle 1"/>
          <p:cNvSpPr/>
          <p:nvPr/>
        </p:nvSpPr>
        <p:spPr>
          <a:xfrm>
            <a:off x="939452" y="2880116"/>
            <a:ext cx="10196186" cy="1477328"/>
          </a:xfrm>
          <a:prstGeom prst="rect">
            <a:avLst/>
          </a:prstGeom>
        </p:spPr>
        <p:txBody>
          <a:bodyPr wrap="square">
            <a:spAutoFit/>
          </a:bodyPr>
          <a:lstStyle/>
          <a:p>
            <a:r>
              <a:rPr lang="fr-FR" dirty="0" smtClean="0"/>
              <a:t>Comment exécuter une fonction anonyme?</a:t>
            </a:r>
          </a:p>
          <a:p>
            <a:r>
              <a:rPr lang="fr-FR" dirty="0" smtClean="0"/>
              <a:t>La solution est simple, on peut assigner notre fonction à une variable.</a:t>
            </a:r>
          </a:p>
          <a:p>
            <a:endParaRPr lang="fr-FR" dirty="0" smtClean="0"/>
          </a:p>
          <a:p>
            <a:r>
              <a:rPr lang="fr-FR" dirty="0" smtClean="0"/>
              <a:t>Exemple:</a:t>
            </a:r>
          </a:p>
          <a:p>
            <a:endParaRPr lang="fr-FR" dirty="0"/>
          </a:p>
        </p:txBody>
      </p:sp>
      <p:sp>
        <p:nvSpPr>
          <p:cNvPr id="4" name="Rectangle 3"/>
          <p:cNvSpPr/>
          <p:nvPr/>
        </p:nvSpPr>
        <p:spPr>
          <a:xfrm>
            <a:off x="939452" y="4357444"/>
            <a:ext cx="10196186" cy="923330"/>
          </a:xfrm>
          <a:prstGeom prst="rect">
            <a:avLst/>
          </a:prstGeom>
          <a:effectLst>
            <a:innerShdw blurRad="63500" dist="50800" dir="81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fr-FR" dirty="0" smtClean="0"/>
              <a:t>Var sayHello = </a:t>
            </a:r>
            <a:r>
              <a:rPr lang="fr-FR" dirty="0" smtClean="0">
                <a:solidFill>
                  <a:srgbClr val="0070C0"/>
                </a:solidFill>
              </a:rPr>
              <a:t>function</a:t>
            </a:r>
            <a:r>
              <a:rPr lang="fr-FR" dirty="0" smtClean="0"/>
              <a:t>(){</a:t>
            </a:r>
          </a:p>
          <a:p>
            <a:r>
              <a:rPr lang="fr-FR" dirty="0" smtClean="0"/>
              <a:t>Alert ( ‘ bonjour ! ‘);</a:t>
            </a:r>
            <a:endParaRPr lang="fr-FR" dirty="0"/>
          </a:p>
          <a:p>
            <a:r>
              <a:rPr lang="fr-FR" dirty="0" smtClean="0"/>
              <a:t>};</a:t>
            </a:r>
            <a:endParaRPr lang="fr-FR" dirty="0"/>
          </a:p>
        </p:txBody>
      </p:sp>
    </p:spTree>
    <p:extLst>
      <p:ext uri="{BB962C8B-B14F-4D97-AF65-F5344CB8AC3E}">
        <p14:creationId xmlns:p14="http://schemas.microsoft.com/office/powerpoint/2010/main" val="830186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6897" y="1882996"/>
            <a:ext cx="10196186" cy="369332"/>
          </a:xfrm>
          <a:prstGeom prst="rect">
            <a:avLst/>
          </a:prstGeom>
        </p:spPr>
        <p:txBody>
          <a:bodyPr wrap="square">
            <a:spAutoFit/>
          </a:bodyPr>
          <a:lstStyle/>
          <a:p>
            <a:r>
              <a:rPr lang="fr-FR" dirty="0" smtClean="0"/>
              <a:t>On appelle la fonction par le biais de la variable à laquelle a été assigner:</a:t>
            </a:r>
          </a:p>
        </p:txBody>
      </p:sp>
      <p:sp>
        <p:nvSpPr>
          <p:cNvPr id="3" name="Rectangle 2"/>
          <p:cNvSpPr/>
          <p:nvPr/>
        </p:nvSpPr>
        <p:spPr>
          <a:xfrm>
            <a:off x="1036897" y="2609505"/>
            <a:ext cx="10196186" cy="369332"/>
          </a:xfrm>
          <a:prstGeom prst="rect">
            <a:avLst/>
          </a:prstGeom>
          <a:effectLst>
            <a:innerShdw blurRad="63500" dist="50800" dir="81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fr-FR" dirty="0" smtClean="0"/>
              <a:t>sayHello();</a:t>
            </a:r>
          </a:p>
        </p:txBody>
      </p:sp>
    </p:spTree>
    <p:extLst>
      <p:ext uri="{BB962C8B-B14F-4D97-AF65-F5344CB8AC3E}">
        <p14:creationId xmlns:p14="http://schemas.microsoft.com/office/powerpoint/2010/main" val="903972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138" y="739036"/>
            <a:ext cx="5293289" cy="681370"/>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fontScale="92500" lnSpcReduction="10000"/>
          </a:bodyPr>
          <a:lstStyle/>
          <a:p>
            <a:pPr marL="342900" indent="-342900">
              <a:buFont typeface="Wingdings" panose="05000000000000000000" pitchFamily="2" charset="2"/>
              <a:buChar char="v"/>
            </a:pPr>
            <a:r>
              <a:rPr lang="fr-FR" dirty="0" smtClean="0">
                <a:solidFill>
                  <a:schemeClr val="tx2">
                    <a:lumMod val="25000"/>
                    <a:lumOff val="75000"/>
                  </a:schemeClr>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342900" indent="-342900">
              <a:buFont typeface="Wingdings" panose="05000000000000000000" pitchFamily="2" charset="2"/>
              <a:buChar char="v"/>
            </a:pPr>
            <a:r>
              <a:rPr lang="fr-FR" dirty="0" smtClean="0">
                <a:solidFill>
                  <a:schemeClr val="tx2">
                    <a:lumMod val="25000"/>
                    <a:lumOff val="75000"/>
                  </a:schemeClr>
                </a:solidFill>
              </a:rPr>
              <a:t>Les bases du </a:t>
            </a:r>
            <a:r>
              <a:rPr lang="fr-FR" dirty="0">
                <a:solidFill>
                  <a:schemeClr val="tx2">
                    <a:lumMod val="25000"/>
                    <a:lumOff val="75000"/>
                  </a:schemeClr>
                </a:solidFill>
              </a:rPr>
              <a:t>J</a:t>
            </a:r>
            <a:r>
              <a:rPr lang="fr-FR" dirty="0" smtClean="0">
                <a:solidFill>
                  <a:schemeClr val="tx2">
                    <a:lumMod val="25000"/>
                    <a:lumOff val="75000"/>
                  </a:schemeClr>
                </a:solidFill>
              </a:rPr>
              <a:t>avaScript</a:t>
            </a:r>
          </a:p>
          <a:p>
            <a:pPr lvl="1">
              <a:buFont typeface="Wingdings" panose="05000000000000000000" pitchFamily="2" charset="2"/>
              <a:buChar char="Ø"/>
            </a:pPr>
            <a:r>
              <a:rPr lang="fr-FR" sz="2000" dirty="0" smtClean="0">
                <a:solidFill>
                  <a:schemeClr val="tx2">
                    <a:lumMod val="25000"/>
                    <a:lumOff val="75000"/>
                  </a:schemeClr>
                </a:solidFill>
              </a:rPr>
              <a:t>Insertion du code </a:t>
            </a:r>
            <a:r>
              <a:rPr lang="fr-FR" sz="2000" dirty="0">
                <a:solidFill>
                  <a:schemeClr val="tx2">
                    <a:lumMod val="25000"/>
                    <a:lumOff val="75000"/>
                  </a:schemeClr>
                </a:solidFill>
              </a:rPr>
              <a:t>J</a:t>
            </a:r>
            <a:r>
              <a:rPr lang="fr-FR" sz="2000" dirty="0" smtClean="0">
                <a:solidFill>
                  <a:schemeClr val="tx2">
                    <a:lumMod val="25000"/>
                    <a:lumOff val="75000"/>
                  </a:schemeClr>
                </a:solidFill>
              </a:rPr>
              <a:t>avaScript dans une page html</a:t>
            </a:r>
          </a:p>
          <a:p>
            <a:pPr lvl="1">
              <a:buFont typeface="Wingdings" panose="05000000000000000000" pitchFamily="2" charset="2"/>
              <a:buChar char="Ø"/>
            </a:pPr>
            <a:r>
              <a:rPr lang="fr-FR" sz="2000" dirty="0" smtClean="0">
                <a:solidFill>
                  <a:schemeClr val="tx2">
                    <a:lumMod val="25000"/>
                    <a:lumOff val="75000"/>
                  </a:schemeClr>
                </a:solidFill>
              </a:rPr>
              <a:t>Les variables</a:t>
            </a:r>
          </a:p>
          <a:p>
            <a:pPr lvl="1">
              <a:buFont typeface="Wingdings" panose="05000000000000000000" pitchFamily="2" charset="2"/>
              <a:buChar char="Ø"/>
            </a:pPr>
            <a:r>
              <a:rPr lang="fr-FR" sz="2000" dirty="0" smtClean="0">
                <a:solidFill>
                  <a:schemeClr val="tx2">
                    <a:lumMod val="25000"/>
                    <a:lumOff val="75000"/>
                  </a:schemeClr>
                </a:solidFill>
              </a:rPr>
              <a:t>Les opérateurs</a:t>
            </a:r>
          </a:p>
          <a:p>
            <a:pPr lvl="1">
              <a:buFont typeface="Wingdings" panose="05000000000000000000" pitchFamily="2" charset="2"/>
              <a:buChar char="Ø"/>
            </a:pPr>
            <a:r>
              <a:rPr lang="fr-FR" sz="2000" dirty="0" smtClean="0">
                <a:solidFill>
                  <a:schemeClr val="tx2">
                    <a:lumMod val="25000"/>
                    <a:lumOff val="75000"/>
                  </a:schemeClr>
                </a:solidFill>
              </a:rPr>
              <a:t>Les structures de contrôle </a:t>
            </a:r>
          </a:p>
          <a:p>
            <a:pPr lvl="1">
              <a:buFont typeface="Wingdings" panose="05000000000000000000" pitchFamily="2" charset="2"/>
              <a:buChar char="Ø"/>
            </a:pPr>
            <a:r>
              <a:rPr lang="fr-FR" sz="2000" dirty="0" smtClean="0">
                <a:solidFill>
                  <a:schemeClr val="tx2">
                    <a:lumMod val="25000"/>
                    <a:lumOff val="75000"/>
                  </a:schemeClr>
                </a:solidFill>
              </a:rPr>
              <a:t>Les fonctions</a:t>
            </a:r>
          </a:p>
          <a:p>
            <a:pPr lvl="1">
              <a:buFont typeface="Wingdings" panose="05000000000000000000" pitchFamily="2" charset="2"/>
              <a:buChar char="Ø"/>
            </a:pPr>
            <a:r>
              <a:rPr lang="fr-FR" sz="2000" dirty="0" smtClean="0">
                <a:solidFill>
                  <a:srgbClr val="FF0000"/>
                </a:solidFill>
              </a:rPr>
              <a:t>Lire/Ecrire</a:t>
            </a:r>
          </a:p>
          <a:p>
            <a:pPr marL="342900" indent="-342900">
              <a:buFont typeface="Wingdings" panose="05000000000000000000" pitchFamily="2" charset="2"/>
              <a:buChar char="v"/>
            </a:pPr>
            <a:r>
              <a:rPr lang="fr-FR" sz="2200" dirty="0" smtClean="0">
                <a:solidFill>
                  <a:schemeClr val="tx2">
                    <a:lumMod val="25000"/>
                    <a:lumOff val="75000"/>
                  </a:schemeClr>
                </a:solidFill>
              </a:rPr>
              <a:t>Les événements</a:t>
            </a:r>
          </a:p>
          <a:p>
            <a:pPr marL="457200" lvl="1" indent="0">
              <a:buNone/>
            </a:pPr>
            <a:endParaRPr lang="fr-FR" dirty="0" smtClean="0"/>
          </a:p>
          <a:p>
            <a:endParaRPr lang="fr-FR" dirty="0"/>
          </a:p>
        </p:txBody>
      </p:sp>
    </p:spTree>
    <p:extLst>
      <p:ext uri="{BB962C8B-B14F-4D97-AF65-F5344CB8AC3E}">
        <p14:creationId xmlns:p14="http://schemas.microsoft.com/office/powerpoint/2010/main" val="11067525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794" y="701459"/>
            <a:ext cx="2049047" cy="676404"/>
          </a:xfrm>
        </p:spPr>
        <p:txBody>
          <a:bodyPr/>
          <a:lstStyle/>
          <a:p>
            <a:r>
              <a:rPr lang="fr-FR" u="sng" dirty="0" smtClean="0">
                <a:solidFill>
                  <a:srgbClr val="7030A0"/>
                </a:solidFill>
              </a:rPr>
              <a:t>Lire/ecrire </a:t>
            </a:r>
            <a:endParaRPr lang="fr-FR" u="sng" dirty="0">
              <a:solidFill>
                <a:srgbClr val="7030A0"/>
              </a:solidFill>
            </a:endParaRPr>
          </a:p>
        </p:txBody>
      </p:sp>
      <p:sp>
        <p:nvSpPr>
          <p:cNvPr id="3" name="Text Placeholder 2"/>
          <p:cNvSpPr>
            <a:spLocks noGrp="1"/>
          </p:cNvSpPr>
          <p:nvPr>
            <p:ph type="body" idx="1"/>
          </p:nvPr>
        </p:nvSpPr>
        <p:spPr>
          <a:xfrm>
            <a:off x="1408135" y="1628384"/>
            <a:ext cx="9609668" cy="398327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a:lstStyle/>
          <a:p>
            <a:pPr marL="342900" indent="-342900">
              <a:buFont typeface="Wingdings" panose="05000000000000000000" pitchFamily="2" charset="2"/>
              <a:buChar char="v"/>
            </a:pPr>
            <a:r>
              <a:rPr lang="fr-FR" dirty="0" smtClean="0"/>
              <a:t>Prompt()</a:t>
            </a:r>
          </a:p>
          <a:p>
            <a:r>
              <a:rPr lang="fr-FR" dirty="0" smtClean="0"/>
              <a:t>    Elle ouvre une boite de dialogue avec deux boutons OK et Annuler</a:t>
            </a:r>
          </a:p>
          <a:p>
            <a:r>
              <a:rPr lang="fr-FR" dirty="0"/>
              <a:t> </a:t>
            </a:r>
            <a:r>
              <a:rPr lang="fr-FR" dirty="0" smtClean="0"/>
              <a:t>   Elle permet de retourner une information lue</a:t>
            </a:r>
          </a:p>
          <a:p>
            <a:pPr marL="342900" indent="-342900">
              <a:buFont typeface="Wingdings" panose="05000000000000000000" pitchFamily="2" charset="2"/>
              <a:buChar char="v"/>
            </a:pPr>
            <a:r>
              <a:rPr lang="fr-FR" dirty="0" smtClean="0"/>
              <a:t>Confirm()</a:t>
            </a:r>
          </a:p>
          <a:p>
            <a:r>
              <a:rPr lang="fr-FR" dirty="0" smtClean="0"/>
              <a:t>     Elle ouvre une boite de dialogue avec deux boutons OK et Annuler </a:t>
            </a:r>
          </a:p>
          <a:p>
            <a:r>
              <a:rPr lang="fr-FR" dirty="0"/>
              <a:t> </a:t>
            </a:r>
            <a:r>
              <a:rPr lang="fr-FR" dirty="0" smtClean="0"/>
              <a:t>    Elle retourne un booléen</a:t>
            </a:r>
          </a:p>
          <a:p>
            <a:pPr marL="342900" indent="-342900">
              <a:buFont typeface="Wingdings" panose="05000000000000000000" pitchFamily="2" charset="2"/>
              <a:buChar char="v"/>
            </a:pPr>
            <a:r>
              <a:rPr lang="fr-FR" dirty="0" smtClean="0"/>
              <a:t>Alert()</a:t>
            </a:r>
          </a:p>
          <a:p>
            <a:r>
              <a:rPr lang="fr-FR" dirty="0"/>
              <a:t> </a:t>
            </a:r>
            <a:r>
              <a:rPr lang="fr-FR" dirty="0" smtClean="0"/>
              <a:t>    Elle permet d’écrire un message dans une fenêtre</a:t>
            </a:r>
          </a:p>
        </p:txBody>
      </p:sp>
    </p:spTree>
    <p:extLst>
      <p:ext uri="{BB962C8B-B14F-4D97-AF65-F5344CB8AC3E}">
        <p14:creationId xmlns:p14="http://schemas.microsoft.com/office/powerpoint/2010/main" val="1275745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575" y="1778697"/>
            <a:ext cx="9880960" cy="3215112"/>
          </a:xfrm>
          <a:prstGeom prst="rect">
            <a:avLst/>
          </a:prstGeom>
        </p:spPr>
      </p:pic>
    </p:spTree>
    <p:extLst>
      <p:ext uri="{BB962C8B-B14F-4D97-AF65-F5344CB8AC3E}">
        <p14:creationId xmlns:p14="http://schemas.microsoft.com/office/powerpoint/2010/main" val="1298961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428" y="1027134"/>
            <a:ext cx="6373336" cy="1146906"/>
          </a:xfrm>
        </p:spPr>
        <p:txBody>
          <a:bodyPr>
            <a:normAutofit/>
          </a:bodyPr>
          <a:lstStyle/>
          <a:p>
            <a:r>
              <a:rPr lang="fr-FR" sz="6600" dirty="0" smtClean="0">
                <a:solidFill>
                  <a:srgbClr val="00B0F0"/>
                </a:solidFill>
              </a:rPr>
              <a:t>Les évènements</a:t>
            </a:r>
            <a:endParaRPr lang="fr-FR" sz="6600"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132" y="2780777"/>
            <a:ext cx="3251941" cy="3251941"/>
          </a:xfrm>
          <a:prstGeom prst="rect">
            <a:avLst/>
          </a:prstGeom>
        </p:spPr>
      </p:pic>
    </p:spTree>
    <p:extLst>
      <p:ext uri="{BB962C8B-B14F-4D97-AF65-F5344CB8AC3E}">
        <p14:creationId xmlns:p14="http://schemas.microsoft.com/office/powerpoint/2010/main" val="37275324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618" y="703168"/>
            <a:ext cx="5731699" cy="649644"/>
          </a:xfrm>
        </p:spPr>
        <p:txBody>
          <a:bodyPr>
            <a:normAutofit fontScale="90000"/>
          </a:bodyPr>
          <a:lstStyle/>
          <a:p>
            <a:r>
              <a:rPr lang="fr-FR" dirty="0" smtClean="0">
                <a:solidFill>
                  <a:srgbClr val="7030A0"/>
                </a:solidFill>
              </a:rPr>
              <a:t>Le document object model (DOM)</a:t>
            </a:r>
            <a:endParaRPr lang="fr-FR" dirty="0">
              <a:solidFill>
                <a:srgbClr val="7030A0"/>
              </a:solidFill>
            </a:endParaRPr>
          </a:p>
        </p:txBody>
      </p:sp>
      <p:sp>
        <p:nvSpPr>
          <p:cNvPr id="3" name="Text Placeholder 2"/>
          <p:cNvSpPr>
            <a:spLocks noGrp="1"/>
          </p:cNvSpPr>
          <p:nvPr>
            <p:ph type="body" idx="1"/>
          </p:nvPr>
        </p:nvSpPr>
        <p:spPr>
          <a:xfrm>
            <a:off x="1295401" y="2592888"/>
            <a:ext cx="9609668" cy="1841326"/>
          </a:xfrm>
        </p:spPr>
        <p:txBody>
          <a:bodyPr/>
          <a:lstStyle/>
          <a:p>
            <a:r>
              <a:rPr lang="fr-FR" dirty="0" smtClean="0"/>
              <a:t>Le DOM est une interface de programmation pour les documents XML et HTML.</a:t>
            </a:r>
          </a:p>
          <a:p>
            <a:r>
              <a:rPr lang="fr-FR" dirty="0" smtClean="0"/>
              <a:t>Il nous permet d’accéder au code XML ou HTML d’un document, modifier , ajouter, déplacer ou même supprimer des éléments HTML.</a:t>
            </a:r>
          </a:p>
          <a:p>
            <a:r>
              <a:rPr lang="fr-FR" dirty="0" smtClean="0"/>
              <a:t>Grace au DOM la page web est </a:t>
            </a:r>
            <a:r>
              <a:rPr lang="fr-FR" dirty="0" smtClean="0"/>
              <a:t>vue comme  </a:t>
            </a:r>
            <a:r>
              <a:rPr lang="fr-FR" dirty="0" smtClean="0"/>
              <a:t>arbre / hiérarchie d’éléments.</a:t>
            </a:r>
            <a:endParaRPr lang="fr-FR" dirty="0"/>
          </a:p>
        </p:txBody>
      </p:sp>
    </p:spTree>
    <p:extLst>
      <p:ext uri="{BB962C8B-B14F-4D97-AF65-F5344CB8AC3E}">
        <p14:creationId xmlns:p14="http://schemas.microsoft.com/office/powerpoint/2010/main" val="10168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8082" y="653063"/>
            <a:ext cx="5856960" cy="762377"/>
          </a:xfrm>
        </p:spPr>
        <p:txBody>
          <a:bodyPr>
            <a:normAutofit/>
          </a:bodyPr>
          <a:lstStyle/>
          <a:p>
            <a:r>
              <a:rPr lang="fr-FR" sz="4400" u="sng" dirty="0" smtClean="0">
                <a:solidFill>
                  <a:srgbClr val="00B0F0"/>
                </a:solidFill>
              </a:rPr>
              <a:t>Introduction générale</a:t>
            </a:r>
            <a:endParaRPr lang="fr-FR" sz="4400" u="sng" dirty="0">
              <a:solidFill>
                <a:srgbClr val="00B0F0"/>
              </a:solidFill>
            </a:endParaRPr>
          </a:p>
        </p:txBody>
      </p:sp>
      <p:sp>
        <p:nvSpPr>
          <p:cNvPr id="6" name="Text Placeholder 5"/>
          <p:cNvSpPr>
            <a:spLocks noGrp="1"/>
          </p:cNvSpPr>
          <p:nvPr>
            <p:ph type="body" idx="1"/>
          </p:nvPr>
        </p:nvSpPr>
        <p:spPr>
          <a:xfrm>
            <a:off x="851770" y="1716067"/>
            <a:ext cx="10421655" cy="4484319"/>
          </a:xfrm>
        </p:spPr>
        <p:txBody>
          <a:bodyPr>
            <a:normAutofit lnSpcReduction="10000"/>
          </a:bodyPr>
          <a:lstStyle/>
          <a:p>
            <a:pPr algn="ctr"/>
            <a:r>
              <a:rPr lang="fr-FR" sz="2400" u="sng" dirty="0" smtClean="0">
                <a:solidFill>
                  <a:srgbClr val="7030A0"/>
                </a:solidFill>
              </a:rPr>
              <a:t>Qu’est ce que le JavaScript?</a:t>
            </a:r>
          </a:p>
          <a:p>
            <a:r>
              <a:rPr lang="fr-FR" sz="2400" dirty="0" smtClean="0"/>
              <a:t>Le JavaScript est un </a:t>
            </a:r>
            <a:r>
              <a:rPr lang="fr-FR" sz="2400" dirty="0" smtClean="0">
                <a:solidFill>
                  <a:srgbClr val="FF0000"/>
                </a:solidFill>
              </a:rPr>
              <a:t>langage de programmation </a:t>
            </a:r>
            <a:r>
              <a:rPr lang="fr-FR" sz="2400" dirty="0" smtClean="0">
                <a:solidFill>
                  <a:schemeClr val="accent6">
                    <a:lumMod val="75000"/>
                  </a:schemeClr>
                </a:solidFill>
              </a:rPr>
              <a:t>de scripts </a:t>
            </a:r>
            <a:r>
              <a:rPr lang="fr-FR" sz="2400" dirty="0" smtClean="0">
                <a:solidFill>
                  <a:schemeClr val="accent4">
                    <a:lumMod val="60000"/>
                    <a:lumOff val="40000"/>
                  </a:schemeClr>
                </a:solidFill>
              </a:rPr>
              <a:t>orienté objet</a:t>
            </a:r>
            <a:r>
              <a:rPr lang="fr-FR" sz="2400" dirty="0" smtClean="0"/>
              <a:t>.</a:t>
            </a:r>
          </a:p>
          <a:p>
            <a:r>
              <a:rPr lang="fr-FR" sz="2400" dirty="0" smtClean="0"/>
              <a:t>  Langage qui permet aux développeurs</a:t>
            </a:r>
          </a:p>
          <a:p>
            <a:r>
              <a:rPr lang="fr-FR" sz="2400" dirty="0" smtClean="0"/>
              <a:t>  d’écrire du code source qui sera analysé</a:t>
            </a:r>
          </a:p>
          <a:p>
            <a:r>
              <a:rPr lang="fr-FR" sz="2400" dirty="0" smtClean="0"/>
              <a:t>  Par l’ordinateur.</a:t>
            </a:r>
          </a:p>
          <a:p>
            <a:r>
              <a:rPr lang="fr-FR" sz="2400" dirty="0"/>
              <a:t> </a:t>
            </a:r>
            <a:r>
              <a:rPr lang="fr-FR" sz="2400" dirty="0" smtClean="0"/>
              <a:t>                                             Langage interprété</a:t>
            </a:r>
          </a:p>
          <a:p>
            <a:endParaRPr lang="fr-FR" sz="2400" dirty="0"/>
          </a:p>
          <a:p>
            <a:r>
              <a:rPr lang="fr-FR" sz="2400" dirty="0" smtClean="0"/>
              <a:t>                                                                             Utilise les objets pour communiquer</a:t>
            </a:r>
          </a:p>
          <a:p>
            <a:r>
              <a:rPr lang="fr-FR" sz="2400" dirty="0"/>
              <a:t> </a:t>
            </a:r>
            <a:r>
              <a:rPr lang="fr-FR" sz="2400" dirty="0" smtClean="0"/>
              <a:t>                                                                              avec le monde extérieur</a:t>
            </a:r>
            <a:endParaRPr lang="fr-FR" sz="2400" dirty="0"/>
          </a:p>
        </p:txBody>
      </p:sp>
      <p:cxnSp>
        <p:nvCxnSpPr>
          <p:cNvPr id="8" name="Straight Arrow Connector 7"/>
          <p:cNvCxnSpPr/>
          <p:nvPr/>
        </p:nvCxnSpPr>
        <p:spPr>
          <a:xfrm flipH="1">
            <a:off x="3186832" y="2549045"/>
            <a:ext cx="1052188" cy="21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234310" y="2624200"/>
            <a:ext cx="964504" cy="1390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68219" y="2655516"/>
            <a:ext cx="50104" cy="2217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974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2979" y="1791222"/>
            <a:ext cx="9609668" cy="4070960"/>
          </a:xfrm>
          <a:effectLst>
            <a:innerShdw blurRad="63500" dist="50800" dir="81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a:lstStyle/>
          <a:p>
            <a:pPr marL="342900" indent="-342900">
              <a:buFont typeface="Wingdings" panose="05000000000000000000" pitchFamily="2" charset="2"/>
              <a:buChar char="ü"/>
            </a:pPr>
            <a:r>
              <a:rPr lang="fr-FR" dirty="0" smtClean="0"/>
              <a:t>Onclick : un clic du bouton gauche de la souris sur une cible</a:t>
            </a:r>
          </a:p>
          <a:p>
            <a:pPr marL="342900" indent="-342900">
              <a:buFont typeface="Wingdings" panose="05000000000000000000" pitchFamily="2" charset="2"/>
              <a:buChar char="ü"/>
            </a:pPr>
            <a:r>
              <a:rPr lang="fr-FR" dirty="0" smtClean="0"/>
              <a:t>OnMouseOver : passage du pointeur de la souris sur une cible</a:t>
            </a:r>
          </a:p>
          <a:p>
            <a:pPr marL="342900" indent="-342900">
              <a:buFont typeface="Wingdings" panose="05000000000000000000" pitchFamily="2" charset="2"/>
              <a:buChar char="ü"/>
            </a:pPr>
            <a:r>
              <a:rPr lang="fr-FR" dirty="0" smtClean="0"/>
              <a:t>Onblur</a:t>
            </a:r>
            <a:r>
              <a:rPr lang="fr-FR" dirty="0"/>
              <a:t> </a:t>
            </a:r>
            <a:r>
              <a:rPr lang="fr-FR" dirty="0" smtClean="0"/>
              <a:t>: une perte de focus sur une cible</a:t>
            </a:r>
          </a:p>
          <a:p>
            <a:pPr marL="342900" indent="-342900">
              <a:buFont typeface="Wingdings" panose="05000000000000000000" pitchFamily="2" charset="2"/>
              <a:buChar char="ü"/>
            </a:pPr>
            <a:r>
              <a:rPr lang="fr-FR" dirty="0" smtClean="0"/>
              <a:t>Onfocus : une activation d’une cible</a:t>
            </a:r>
          </a:p>
          <a:p>
            <a:pPr marL="342900" indent="-342900">
              <a:buFont typeface="Wingdings" panose="05000000000000000000" pitchFamily="2" charset="2"/>
              <a:buChar char="ü"/>
            </a:pPr>
            <a:r>
              <a:rPr lang="fr-FR" dirty="0" smtClean="0"/>
              <a:t>Onselect : une sélection d’une cible</a:t>
            </a:r>
          </a:p>
          <a:p>
            <a:pPr marL="342900" indent="-342900">
              <a:buFont typeface="Wingdings" panose="05000000000000000000" pitchFamily="2" charset="2"/>
              <a:buChar char="ü"/>
            </a:pPr>
            <a:r>
              <a:rPr lang="fr-FR" dirty="0" smtClean="0"/>
              <a:t>Onchange : une modification du contenue d’une cible</a:t>
            </a:r>
          </a:p>
          <a:p>
            <a:pPr marL="342900" indent="-342900">
              <a:buFont typeface="Wingdings" panose="05000000000000000000" pitchFamily="2" charset="2"/>
              <a:buChar char="ü"/>
            </a:pPr>
            <a:r>
              <a:rPr lang="fr-FR" dirty="0" smtClean="0"/>
              <a:t>Onsubmit : une soumission d’un formulaire</a:t>
            </a:r>
          </a:p>
          <a:p>
            <a:pPr marL="342900" indent="-342900">
              <a:buFont typeface="Wingdings" panose="05000000000000000000" pitchFamily="2" charset="2"/>
              <a:buChar char="ü"/>
            </a:pPr>
            <a:r>
              <a:rPr lang="fr-FR" dirty="0" smtClean="0"/>
              <a:t>Onload : un chargement d’une page</a:t>
            </a:r>
          </a:p>
          <a:p>
            <a:pPr marL="342900" indent="-342900">
              <a:buFont typeface="Wingdings" panose="05000000000000000000" pitchFamily="2" charset="2"/>
              <a:buChar char="ü"/>
            </a:pPr>
            <a:r>
              <a:rPr lang="fr-FR" dirty="0" smtClean="0"/>
              <a:t>Onunload : la fermeture de fenêtre ou le chargement d’une page autre que la courante</a:t>
            </a:r>
            <a:endParaRPr lang="fr-FR" dirty="0"/>
          </a:p>
        </p:txBody>
      </p:sp>
      <p:sp>
        <p:nvSpPr>
          <p:cNvPr id="4" name="Title 1"/>
          <p:cNvSpPr>
            <a:spLocks noGrp="1"/>
          </p:cNvSpPr>
          <p:nvPr>
            <p:ph type="title"/>
          </p:nvPr>
        </p:nvSpPr>
        <p:spPr>
          <a:xfrm>
            <a:off x="4743771" y="784175"/>
            <a:ext cx="2788083" cy="606214"/>
          </a:xfrm>
        </p:spPr>
        <p:txBody>
          <a:bodyPr/>
          <a:lstStyle/>
          <a:p>
            <a:r>
              <a:rPr lang="fr-FR" dirty="0" smtClean="0">
                <a:solidFill>
                  <a:srgbClr val="7030A0"/>
                </a:solidFill>
              </a:rPr>
              <a:t>Les événements</a:t>
            </a:r>
            <a:endParaRPr lang="fr-FR" dirty="0">
              <a:solidFill>
                <a:srgbClr val="7030A0"/>
              </a:solidFill>
            </a:endParaRPr>
          </a:p>
        </p:txBody>
      </p:sp>
    </p:spTree>
    <p:extLst>
      <p:ext uri="{BB962C8B-B14F-4D97-AF65-F5344CB8AC3E}">
        <p14:creationId xmlns:p14="http://schemas.microsoft.com/office/powerpoint/2010/main" val="633550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46130" y="1941534"/>
            <a:ext cx="9609668" cy="3945699"/>
          </a:xfrm>
        </p:spPr>
        <p:txBody>
          <a:bodyPr/>
          <a:lstStyle/>
          <a:p>
            <a:r>
              <a:rPr lang="fr-FR" dirty="0" err="1" smtClean="0"/>
              <a:t>Graace</a:t>
            </a:r>
            <a:r>
              <a:rPr lang="fr-FR" dirty="0" smtClean="0"/>
              <a:t> </a:t>
            </a:r>
            <a:r>
              <a:rPr lang="fr-FR" dirty="0" smtClean="0"/>
              <a:t>au gestionnaire d’événements, on peut associer une action à un événement</a:t>
            </a:r>
          </a:p>
          <a:p>
            <a:r>
              <a:rPr lang="fr-FR" dirty="0" smtClean="0"/>
              <a:t>onEvenement = ‘’action JavaScript/function();’’</a:t>
            </a:r>
          </a:p>
          <a:p>
            <a:endParaRPr lang="fr-FR" dirty="0"/>
          </a:p>
          <a:p>
            <a:r>
              <a:rPr lang="fr-FR" dirty="0"/>
              <a:t>&lt;a </a:t>
            </a:r>
            <a:r>
              <a:rPr lang="fr-FR" dirty="0">
                <a:solidFill>
                  <a:srgbClr val="00B050"/>
                </a:solidFill>
              </a:rPr>
              <a:t>href</a:t>
            </a:r>
            <a:r>
              <a:rPr lang="fr-FR" dirty="0">
                <a:solidFill>
                  <a:srgbClr val="FFC000"/>
                </a:solidFill>
              </a:rPr>
              <a:t>="javascript: alert('Vous avez cliqué !');"</a:t>
            </a:r>
            <a:r>
              <a:rPr lang="fr-FR" dirty="0"/>
              <a:t>&gt;Cliquez-moi !&lt;/a</a:t>
            </a:r>
            <a:r>
              <a:rPr lang="fr-FR" dirty="0" smtClean="0"/>
              <a:t>&gt;</a:t>
            </a:r>
          </a:p>
          <a:p>
            <a:r>
              <a:rPr lang="fr-FR" dirty="0"/>
              <a:t>&lt;a </a:t>
            </a:r>
            <a:r>
              <a:rPr lang="fr-FR" dirty="0">
                <a:solidFill>
                  <a:srgbClr val="00B050"/>
                </a:solidFill>
              </a:rPr>
              <a:t>href</a:t>
            </a:r>
            <a:r>
              <a:rPr lang="fr-FR" dirty="0">
                <a:solidFill>
                  <a:srgbClr val="FFC000"/>
                </a:solidFill>
              </a:rPr>
              <a:t>="#" onclick="alert('Vous avez cliqué !'); return false;"</a:t>
            </a:r>
            <a:r>
              <a:rPr lang="fr-FR" dirty="0"/>
              <a:t>&gt;Cliquez-moi !&lt;/a&gt;</a:t>
            </a:r>
          </a:p>
        </p:txBody>
      </p:sp>
    </p:spTree>
    <p:extLst>
      <p:ext uri="{BB962C8B-B14F-4D97-AF65-F5344CB8AC3E}">
        <p14:creationId xmlns:p14="http://schemas.microsoft.com/office/powerpoint/2010/main" val="4193268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691" y="2080776"/>
            <a:ext cx="8455068" cy="2658822"/>
          </a:xfrm>
          <a:prstGeom prst="rect">
            <a:avLst/>
          </a:prstGeom>
        </p:spPr>
      </p:pic>
      <p:sp>
        <p:nvSpPr>
          <p:cNvPr id="4" name="Title 1"/>
          <p:cNvSpPr txBox="1">
            <a:spLocks/>
          </p:cNvSpPr>
          <p:nvPr/>
        </p:nvSpPr>
        <p:spPr>
          <a:xfrm>
            <a:off x="4430561" y="901874"/>
            <a:ext cx="3627327" cy="6813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Sans DOM</a:t>
            </a:r>
            <a:endParaRPr lang="fr-FR" dirty="0"/>
          </a:p>
        </p:txBody>
      </p:sp>
    </p:spTree>
    <p:extLst>
      <p:ext uri="{BB962C8B-B14F-4D97-AF65-F5344CB8AC3E}">
        <p14:creationId xmlns:p14="http://schemas.microsoft.com/office/powerpoint/2010/main" val="1757137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78" y="1728592"/>
            <a:ext cx="10446603" cy="4045907"/>
          </a:xfrm>
          <a:prstGeom prst="rect">
            <a:avLst/>
          </a:prstGeom>
        </p:spPr>
      </p:pic>
      <p:sp>
        <p:nvSpPr>
          <p:cNvPr id="3" name="Title 1"/>
          <p:cNvSpPr txBox="1">
            <a:spLocks/>
          </p:cNvSpPr>
          <p:nvPr/>
        </p:nvSpPr>
        <p:spPr>
          <a:xfrm>
            <a:off x="4311615" y="814192"/>
            <a:ext cx="3627327" cy="6813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DOM-0</a:t>
            </a:r>
            <a:endParaRPr lang="fr-FR" dirty="0"/>
          </a:p>
        </p:txBody>
      </p:sp>
    </p:spTree>
    <p:extLst>
      <p:ext uri="{BB962C8B-B14F-4D97-AF65-F5344CB8AC3E}">
        <p14:creationId xmlns:p14="http://schemas.microsoft.com/office/powerpoint/2010/main" val="3330204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298" y="1603331"/>
            <a:ext cx="9817603" cy="4330552"/>
          </a:xfrm>
          <a:prstGeom prst="rect">
            <a:avLst/>
          </a:prstGeom>
        </p:spPr>
      </p:pic>
      <p:sp>
        <p:nvSpPr>
          <p:cNvPr id="3" name="Title 1"/>
          <p:cNvSpPr txBox="1">
            <a:spLocks/>
          </p:cNvSpPr>
          <p:nvPr/>
        </p:nvSpPr>
        <p:spPr>
          <a:xfrm>
            <a:off x="4300437" y="721545"/>
            <a:ext cx="3627327" cy="69389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DOM-2</a:t>
            </a:r>
            <a:endParaRPr lang="fr-FR" dirty="0"/>
          </a:p>
        </p:txBody>
      </p:sp>
    </p:spTree>
    <p:extLst>
      <p:ext uri="{BB962C8B-B14F-4D97-AF65-F5344CB8AC3E}">
        <p14:creationId xmlns:p14="http://schemas.microsoft.com/office/powerpoint/2010/main" val="2457407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6822" y="889348"/>
            <a:ext cx="10434181" cy="5323562"/>
          </a:xfrm>
        </p:spPr>
        <p:txBody>
          <a:bodyPr>
            <a:normAutofit fontScale="92500" lnSpcReduction="20000"/>
          </a:bodyPr>
          <a:lstStyle/>
          <a:p>
            <a:r>
              <a:rPr lang="fr-FR" dirty="0" smtClean="0"/>
              <a:t>La méthode sans DOM ne peut pas y utiliser l’objet Event pour récupérer des informations sur l’évènement déclenché.</a:t>
            </a:r>
          </a:p>
          <a:p>
            <a:endParaRPr lang="fr-FR" dirty="0"/>
          </a:p>
          <a:p>
            <a:r>
              <a:rPr lang="fr-FR" dirty="0" smtClean="0"/>
              <a:t>Par contre le DOM-0 peut l’y utiliser or il a deux problèmes majeurs:</a:t>
            </a:r>
          </a:p>
          <a:p>
            <a:pPr marL="342900" indent="-342900">
              <a:buFont typeface="Arial" panose="020B0604020202020204" pitchFamily="34" charset="0"/>
              <a:buChar char="•"/>
            </a:pPr>
            <a:r>
              <a:rPr lang="fr-FR" dirty="0" smtClean="0"/>
              <a:t>Il est vieux</a:t>
            </a:r>
          </a:p>
          <a:p>
            <a:pPr marL="342900" indent="-342900">
              <a:buFont typeface="Arial" panose="020B0604020202020204" pitchFamily="34" charset="0"/>
              <a:buChar char="•"/>
            </a:pPr>
            <a:r>
              <a:rPr lang="fr-FR" dirty="0" smtClean="0"/>
              <a:t>Il ne permet pas  de créer plusieurs fois le même évènement</a:t>
            </a:r>
          </a:p>
          <a:p>
            <a:endParaRPr lang="fr-FR" dirty="0"/>
          </a:p>
          <a:p>
            <a:r>
              <a:rPr lang="fr-FR" dirty="0" smtClean="0"/>
              <a:t>Pour le DOM-2 il permet de :</a:t>
            </a:r>
          </a:p>
          <a:p>
            <a:pPr marL="342900" indent="-342900">
              <a:buFont typeface="Arial" panose="020B0604020202020204" pitchFamily="34" charset="0"/>
              <a:buChar char="•"/>
            </a:pPr>
            <a:r>
              <a:rPr lang="fr-FR" dirty="0" smtClean="0"/>
              <a:t>créer des événements et même les supprimer</a:t>
            </a:r>
          </a:p>
          <a:p>
            <a:r>
              <a:rPr lang="fr-FR" dirty="0" smtClean="0"/>
              <a:t>	</a:t>
            </a:r>
            <a:r>
              <a:rPr lang="fr-FR" dirty="0" smtClean="0">
                <a:solidFill>
                  <a:srgbClr val="FF0000"/>
                </a:solidFill>
              </a:rPr>
              <a:t>addEventListener()</a:t>
            </a:r>
            <a:endParaRPr lang="fr-FR" dirty="0">
              <a:solidFill>
                <a:srgbClr val="FF0000"/>
              </a:solidFill>
            </a:endParaRPr>
          </a:p>
          <a:p>
            <a:r>
              <a:rPr lang="fr-FR" dirty="0" smtClean="0">
                <a:solidFill>
                  <a:srgbClr val="FF0000"/>
                </a:solidFill>
              </a:rPr>
              <a:t>	removeEventListener()</a:t>
            </a:r>
          </a:p>
          <a:p>
            <a:pPr marL="342900" indent="-342900">
              <a:buFont typeface="Arial" panose="020B0604020202020204" pitchFamily="34" charset="0"/>
              <a:buChar char="•"/>
            </a:pPr>
            <a:r>
              <a:rPr lang="fr-FR" dirty="0" smtClean="0"/>
              <a:t>créer plusieurs fois le même événement</a:t>
            </a:r>
          </a:p>
          <a:p>
            <a:pPr marL="342900" indent="-342900">
              <a:buFont typeface="Arial" panose="020B0604020202020204" pitchFamily="34" charset="0"/>
              <a:buChar char="•"/>
            </a:pPr>
            <a:r>
              <a:rPr lang="fr-FR" dirty="0" smtClean="0"/>
              <a:t>d’y utiliser l'objet Event pour récupérer des informations sur l’événement déclenché.</a:t>
            </a:r>
          </a:p>
          <a:p>
            <a:r>
              <a:rPr lang="fr-FR" dirty="0" smtClean="0">
                <a:sym typeface="Wingdings" panose="05000000000000000000" pitchFamily="2" charset="2"/>
              </a:rPr>
              <a:t> Il se base sur le principe de capture et bouillonnement (true/false) pour choisir quel événement se déclenche en premier.</a:t>
            </a:r>
            <a:endParaRPr lang="fr-FR" dirty="0"/>
          </a:p>
        </p:txBody>
      </p:sp>
    </p:spTree>
    <p:extLst>
      <p:ext uri="{BB962C8B-B14F-4D97-AF65-F5344CB8AC3E}">
        <p14:creationId xmlns:p14="http://schemas.microsoft.com/office/powerpoint/2010/main" val="2860954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1" y="1365337"/>
            <a:ext cx="9609668" cy="4272444"/>
          </a:xfrm>
        </p:spPr>
        <p:style>
          <a:lnRef idx="0">
            <a:scrgbClr r="0" g="0" b="0"/>
          </a:lnRef>
          <a:fillRef idx="1003">
            <a:schemeClr val="dk2"/>
          </a:fillRef>
          <a:effectRef idx="0">
            <a:scrgbClr r="0" g="0" b="0"/>
          </a:effectRef>
          <a:fontRef idx="major"/>
        </p:style>
        <p:txBody>
          <a:bodyPr/>
          <a:lstStyle/>
          <a:p>
            <a:r>
              <a:rPr lang="fr-FR" dirty="0" smtClean="0"/>
              <a:t>Responsable formations  </a:t>
            </a:r>
          </a:p>
          <a:p>
            <a:r>
              <a:rPr lang="fr-FR" dirty="0"/>
              <a:t> </a:t>
            </a:r>
            <a:r>
              <a:rPr lang="fr-FR" dirty="0" smtClean="0"/>
              <a:t>                     Romdhani Asma </a:t>
            </a:r>
          </a:p>
          <a:p>
            <a:r>
              <a:rPr lang="fr-FR" dirty="0">
                <a:solidFill>
                  <a:srgbClr val="00B0F0"/>
                </a:solidFill>
              </a:rPr>
              <a:t> </a:t>
            </a:r>
            <a:r>
              <a:rPr lang="fr-FR" dirty="0" smtClean="0">
                <a:solidFill>
                  <a:srgbClr val="00B0F0"/>
                </a:solidFill>
              </a:rPr>
              <a:t>                      </a:t>
            </a:r>
            <a:r>
              <a:rPr lang="fr-FR" dirty="0" smtClean="0">
                <a:solidFill>
                  <a:srgbClr val="00B0F0"/>
                </a:solidFill>
                <a:hlinkClick r:id="rId2"/>
              </a:rPr>
              <a:t>romdhaniasma13@gmail.com</a:t>
            </a:r>
            <a:endParaRPr lang="fr-FR" dirty="0"/>
          </a:p>
          <a:p>
            <a:endParaRPr lang="fr-FR" dirty="0" smtClean="0"/>
          </a:p>
          <a:p>
            <a:r>
              <a:rPr lang="fr-FR" dirty="0" smtClean="0"/>
              <a:t>Pour s’entrainer :</a:t>
            </a:r>
          </a:p>
          <a:p>
            <a:r>
              <a:rPr lang="fr-FR" dirty="0">
                <a:hlinkClick r:id="rId3"/>
              </a:rPr>
              <a:t>https://</a:t>
            </a:r>
            <a:r>
              <a:rPr lang="fr-FR" dirty="0" smtClean="0">
                <a:hlinkClick r:id="rId3"/>
              </a:rPr>
              <a:t>openclassrooms.com/courses/dynamisez-vos-sites-web-avec-javascript</a:t>
            </a:r>
            <a:endParaRPr lang="fr-FR" dirty="0" smtClean="0"/>
          </a:p>
          <a:p>
            <a:r>
              <a:rPr lang="fr-FR" dirty="0">
                <a:hlinkClick r:id="rId4"/>
              </a:rPr>
              <a:t>https://</a:t>
            </a:r>
            <a:r>
              <a:rPr lang="fr-FR" dirty="0" smtClean="0">
                <a:hlinkClick r:id="rId4"/>
              </a:rPr>
              <a:t>www.codecademy.com/fr/learn/javascript</a:t>
            </a:r>
            <a:endParaRPr lang="fr-FR" dirty="0" smtClean="0"/>
          </a:p>
          <a:p>
            <a:endParaRPr lang="fr-FR" dirty="0" smtClean="0"/>
          </a:p>
          <a:p>
            <a:endParaRPr lang="fr-FR"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626" y="4045906"/>
            <a:ext cx="3421079" cy="1727817"/>
          </a:xfrm>
          <a:prstGeom prst="rect">
            <a:avLst/>
          </a:prstGeom>
        </p:spPr>
      </p:pic>
    </p:spTree>
    <p:extLst>
      <p:ext uri="{BB962C8B-B14F-4D97-AF65-F5344CB8AC3E}">
        <p14:creationId xmlns:p14="http://schemas.microsoft.com/office/powerpoint/2010/main" val="33106731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1" y="1365337"/>
            <a:ext cx="9609668" cy="4272444"/>
          </a:xfrm>
        </p:spPr>
        <p:style>
          <a:lnRef idx="1">
            <a:schemeClr val="accent6"/>
          </a:lnRef>
          <a:fillRef idx="2">
            <a:schemeClr val="accent6"/>
          </a:fillRef>
          <a:effectRef idx="1">
            <a:schemeClr val="accent6"/>
          </a:effectRef>
          <a:fontRef idx="minor">
            <a:schemeClr val="dk1"/>
          </a:fontRef>
        </p:style>
        <p:txBody>
          <a:bodyPr/>
          <a:lstStyle/>
          <a:p>
            <a:r>
              <a:rPr lang="fr-FR" dirty="0" smtClean="0"/>
              <a:t>Pour nous contacter:</a:t>
            </a:r>
          </a:p>
          <a:p>
            <a:endParaRPr lang="fr-FR" dirty="0" smtClean="0"/>
          </a:p>
          <a:p>
            <a:r>
              <a:rPr lang="fr-FR" dirty="0" smtClean="0"/>
              <a:t>Mail : </a:t>
            </a:r>
            <a:r>
              <a:rPr lang="fr-FR" dirty="0" smtClean="0">
                <a:hlinkClick r:id="rId2"/>
              </a:rPr>
              <a:t>ossec.contact@gmail.com</a:t>
            </a:r>
            <a:endParaRPr lang="fr-FR" dirty="0" smtClean="0"/>
          </a:p>
          <a:p>
            <a:r>
              <a:rPr lang="fr-FR" dirty="0" smtClean="0"/>
              <a:t>Site web : </a:t>
            </a:r>
            <a:r>
              <a:rPr lang="fr-FR" dirty="0" smtClean="0">
                <a:hlinkClick r:id="rId3"/>
              </a:rPr>
              <a:t>www.ossec.tn</a:t>
            </a:r>
            <a:endParaRPr lang="fr-FR" dirty="0" smtClean="0"/>
          </a:p>
          <a:p>
            <a:r>
              <a:rPr lang="fr-FR" dirty="0" smtClean="0"/>
              <a:t>Page Facebook : </a:t>
            </a:r>
            <a:r>
              <a:rPr lang="fr-FR" dirty="0" smtClean="0">
                <a:hlinkClick r:id="rId4"/>
              </a:rPr>
              <a:t>www.facebook.com/ossec.tn</a:t>
            </a:r>
            <a:endParaRPr lang="fr-FR" dirty="0" smtClean="0"/>
          </a:p>
          <a:p>
            <a:endParaRPr lang="fr-FR"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1537" y="3834808"/>
            <a:ext cx="3073858" cy="1552453"/>
          </a:xfrm>
          <a:prstGeom prst="rect">
            <a:avLst/>
          </a:prstGeom>
        </p:spPr>
      </p:pic>
    </p:spTree>
    <p:extLst>
      <p:ext uri="{BB962C8B-B14F-4D97-AF65-F5344CB8AC3E}">
        <p14:creationId xmlns:p14="http://schemas.microsoft.com/office/powerpoint/2010/main" val="166545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1" y="876822"/>
            <a:ext cx="9609668" cy="5173249"/>
          </a:xfrm>
        </p:spPr>
        <p:txBody>
          <a:bodyPr>
            <a:normAutofit lnSpcReduction="10000"/>
          </a:bodyPr>
          <a:lstStyle/>
          <a:p>
            <a:r>
              <a:rPr lang="fr-FR" sz="2400" dirty="0" smtClean="0"/>
              <a:t>Le JavaScript s’inclut directement dans la page web et permet de dynamiser une page html en ajoutant des interactions avec l’utilisateur, des animations</a:t>
            </a:r>
            <a:r>
              <a:rPr lang="fr-FR" sz="2400" dirty="0"/>
              <a:t> </a:t>
            </a:r>
            <a:r>
              <a:rPr lang="fr-FR" sz="2400" dirty="0" smtClean="0"/>
              <a:t>et de l’aide à la navigation.</a:t>
            </a:r>
          </a:p>
          <a:p>
            <a:r>
              <a:rPr lang="fr-FR" sz="2400" dirty="0"/>
              <a:t>E</a:t>
            </a:r>
            <a:r>
              <a:rPr lang="fr-FR" sz="2400" dirty="0" smtClean="0"/>
              <a:t>xemples:</a:t>
            </a:r>
          </a:p>
          <a:p>
            <a:pPr marL="342900" indent="-342900">
              <a:buFont typeface="Wingdings" panose="05000000000000000000" pitchFamily="2" charset="2"/>
              <a:buChar char="ü"/>
            </a:pPr>
            <a:r>
              <a:rPr lang="fr-FR" sz="2400" dirty="0" smtClean="0">
                <a:solidFill>
                  <a:schemeClr val="tx1"/>
                </a:solidFill>
              </a:rPr>
              <a:t>Afficher/masquer du texte</a:t>
            </a:r>
          </a:p>
          <a:p>
            <a:pPr marL="342900" indent="-342900">
              <a:buFont typeface="Wingdings" panose="05000000000000000000" pitchFamily="2" charset="2"/>
              <a:buChar char="ü"/>
            </a:pPr>
            <a:r>
              <a:rPr lang="fr-FR" sz="2400" dirty="0" smtClean="0">
                <a:solidFill>
                  <a:schemeClr val="tx1"/>
                </a:solidFill>
              </a:rPr>
              <a:t>Faire défiler des images</a:t>
            </a:r>
          </a:p>
          <a:p>
            <a:pPr marL="342900" indent="-342900">
              <a:buFont typeface="Wingdings" panose="05000000000000000000" pitchFamily="2" charset="2"/>
              <a:buChar char="ü"/>
            </a:pPr>
            <a:r>
              <a:rPr lang="fr-FR" sz="2400" dirty="0" smtClean="0">
                <a:solidFill>
                  <a:schemeClr val="tx1"/>
                </a:solidFill>
              </a:rPr>
              <a:t>Créer un diaporama avec un aperçu « grand » des images</a:t>
            </a:r>
          </a:p>
          <a:p>
            <a:pPr marL="342900" indent="-342900">
              <a:buFont typeface="Wingdings" panose="05000000000000000000" pitchFamily="2" charset="2"/>
              <a:buChar char="ü"/>
            </a:pPr>
            <a:r>
              <a:rPr lang="fr-FR" sz="2400" dirty="0" smtClean="0">
                <a:solidFill>
                  <a:schemeClr val="tx1"/>
                </a:solidFill>
              </a:rPr>
              <a:t>Créer des infobulles </a:t>
            </a:r>
          </a:p>
          <a:p>
            <a:endParaRPr lang="fr-FR" sz="2400" dirty="0" smtClean="0">
              <a:solidFill>
                <a:schemeClr val="tx1"/>
              </a:solidFill>
            </a:endParaRPr>
          </a:p>
          <a:p>
            <a:r>
              <a:rPr lang="fr-FR" sz="2400" dirty="0" smtClean="0"/>
              <a:t>Le JavaScript est un langage dit </a:t>
            </a:r>
            <a:r>
              <a:rPr lang="fr-FR" sz="2400" dirty="0" smtClean="0">
                <a:solidFill>
                  <a:srgbClr val="FF0000"/>
                </a:solidFill>
              </a:rPr>
              <a:t>Client-Side  </a:t>
            </a:r>
            <a:r>
              <a:rPr lang="fr-FR" sz="2400" dirty="0" smtClean="0"/>
              <a:t>c.-à-d. que les scripts sont exécutés par le navigateur chez le client contrairement aux langages </a:t>
            </a:r>
            <a:r>
              <a:rPr lang="fr-FR" sz="2400" dirty="0" smtClean="0">
                <a:solidFill>
                  <a:srgbClr val="FF0000"/>
                </a:solidFill>
              </a:rPr>
              <a:t>Server-Side</a:t>
            </a:r>
            <a:r>
              <a:rPr lang="fr-FR" sz="2400" dirty="0" smtClean="0"/>
              <a:t> qui sont exécutés par le serveur web (exemple: </a:t>
            </a:r>
            <a:r>
              <a:rPr lang="fr-FR" sz="2400" dirty="0" smtClean="0">
                <a:solidFill>
                  <a:srgbClr val="0070C0"/>
                </a:solidFill>
              </a:rPr>
              <a:t>PHP</a:t>
            </a:r>
            <a:r>
              <a:rPr lang="fr-FR" sz="2400" dirty="0" smtClean="0"/>
              <a:t>).</a:t>
            </a:r>
          </a:p>
        </p:txBody>
      </p:sp>
    </p:spTree>
    <p:extLst>
      <p:ext uri="{BB962C8B-B14F-4D97-AF65-F5344CB8AC3E}">
        <p14:creationId xmlns:p14="http://schemas.microsoft.com/office/powerpoint/2010/main" val="494663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650" y="924673"/>
            <a:ext cx="9381994" cy="4927516"/>
          </a:xfrm>
          <a:prstGeom prst="rect">
            <a:avLst/>
          </a:prstGeom>
        </p:spPr>
      </p:pic>
    </p:spTree>
    <p:extLst>
      <p:ext uri="{BB962C8B-B14F-4D97-AF65-F5344CB8AC3E}">
        <p14:creationId xmlns:p14="http://schemas.microsoft.com/office/powerpoint/2010/main" val="114330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26926" y="851770"/>
            <a:ext cx="10308921" cy="5160723"/>
          </a:xfrm>
        </p:spPr>
        <p:txBody>
          <a:bodyPr/>
          <a:lstStyle/>
          <a:p>
            <a:endParaRPr lang="fr-FR" sz="2400" dirty="0" smtClean="0"/>
          </a:p>
          <a:p>
            <a:r>
              <a:rPr lang="fr-FR" sz="2400" dirty="0" smtClean="0"/>
              <a:t>Le JavaScript est un langage basé événement (</a:t>
            </a:r>
            <a:r>
              <a:rPr lang="fr-FR" sz="2400" dirty="0" smtClean="0">
                <a:solidFill>
                  <a:srgbClr val="FF0000"/>
                </a:solidFill>
              </a:rPr>
              <a:t>event-driven</a:t>
            </a:r>
            <a:r>
              <a:rPr lang="fr-FR" sz="2400" dirty="0" smtClean="0"/>
              <a:t>):</a:t>
            </a:r>
          </a:p>
          <a:p>
            <a:pPr marL="1257300" lvl="2" indent="-342900">
              <a:buFont typeface="Wingdings" panose="05000000000000000000" pitchFamily="2" charset="2"/>
              <a:buChar char="ü"/>
            </a:pPr>
            <a:r>
              <a:rPr lang="fr-FR" sz="2400" dirty="0" smtClean="0">
                <a:solidFill>
                  <a:schemeClr val="tx1"/>
                </a:solidFill>
              </a:rPr>
              <a:t>Il permet de manipuler les événements de la souris, les menus déroulants, les messages d’alerte, les fenêtres, les cadres, les données des formulaires, et leur associer des actions ou des fonctions.</a:t>
            </a:r>
          </a:p>
          <a:p>
            <a:pPr marL="1257300" lvl="2" indent="-342900">
              <a:buFont typeface="Wingdings" panose="05000000000000000000" pitchFamily="2" charset="2"/>
              <a:buChar char="ü"/>
            </a:pPr>
            <a:r>
              <a:rPr lang="fr-FR" sz="2400" dirty="0" smtClean="0">
                <a:solidFill>
                  <a:schemeClr val="tx1"/>
                </a:solidFill>
              </a:rPr>
              <a:t>Il peut être utilisé pour vérifier la validité des données fournies par l’internautes.</a:t>
            </a:r>
          </a:p>
          <a:p>
            <a:endParaRPr lang="fr-FR" dirty="0"/>
          </a:p>
        </p:txBody>
      </p:sp>
    </p:spTree>
    <p:extLst>
      <p:ext uri="{BB962C8B-B14F-4D97-AF65-F5344CB8AC3E}">
        <p14:creationId xmlns:p14="http://schemas.microsoft.com/office/powerpoint/2010/main" val="3104964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030" y="826718"/>
            <a:ext cx="4854877" cy="643792"/>
          </a:xfrm>
        </p:spPr>
        <p:txBody>
          <a:bodyPr>
            <a:normAutofit/>
          </a:bodyPr>
          <a:lstStyle/>
          <a:p>
            <a:r>
              <a:rPr lang="fr-FR" sz="3600" u="sng" dirty="0" smtClean="0">
                <a:solidFill>
                  <a:srgbClr val="7030A0"/>
                </a:solidFill>
              </a:rPr>
              <a:t>L’historique du JavaScript</a:t>
            </a:r>
            <a:endParaRPr lang="fr-FR" sz="3600" u="sng" dirty="0">
              <a:solidFill>
                <a:srgbClr val="7030A0"/>
              </a:solidFill>
            </a:endParaRPr>
          </a:p>
        </p:txBody>
      </p:sp>
      <p:sp>
        <p:nvSpPr>
          <p:cNvPr id="3" name="Text Placeholder 2"/>
          <p:cNvSpPr>
            <a:spLocks noGrp="1"/>
          </p:cNvSpPr>
          <p:nvPr>
            <p:ph type="body" idx="1"/>
          </p:nvPr>
        </p:nvSpPr>
        <p:spPr>
          <a:xfrm>
            <a:off x="876822" y="1766170"/>
            <a:ext cx="10409129" cy="4321479"/>
          </a:xfrm>
        </p:spPr>
        <p:txBody>
          <a:bodyPr>
            <a:normAutofit/>
          </a:bodyPr>
          <a:lstStyle/>
          <a:p>
            <a:r>
              <a:rPr lang="fr-FR" sz="2400" dirty="0" smtClean="0"/>
              <a:t>JavaScript a été initialement développé par Netscape en </a:t>
            </a:r>
            <a:r>
              <a:rPr lang="fr-FR" sz="2400" dirty="0" smtClean="0"/>
              <a:t>1995 </a:t>
            </a:r>
            <a:r>
              <a:rPr lang="fr-FR" sz="2400" dirty="0" smtClean="0"/>
              <a:t>puis standardisé par l’ ECMA international ( Europena Computer Manufacturers Associations) sous le nom d’ECMAScript.</a:t>
            </a:r>
          </a:p>
          <a:p>
            <a:endParaRPr lang="fr-FR" sz="2400" dirty="0"/>
          </a:p>
          <a:p>
            <a:endParaRPr lang="fr-FR" sz="2400" dirty="0" smtClean="0"/>
          </a:p>
          <a:p>
            <a:endParaRPr lang="fr-FR" sz="2400" dirty="0" smtClean="0"/>
          </a:p>
          <a:p>
            <a:endParaRPr lang="fr-FR" sz="2400" dirty="0" smtClean="0"/>
          </a:p>
          <a:p>
            <a:endParaRPr lang="fr-FR" sz="2400" dirty="0"/>
          </a:p>
          <a:p>
            <a:r>
              <a:rPr lang="fr-FR" sz="2400" dirty="0" smtClean="0"/>
              <a:t>                                         Brendan Eich l’inventeur du JavaScript</a:t>
            </a:r>
            <a:endParaRPr lang="fr-FR"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068" y="3045521"/>
            <a:ext cx="1828800" cy="2495550"/>
          </a:xfrm>
          <a:prstGeom prst="rect">
            <a:avLst/>
          </a:prstGeom>
        </p:spPr>
      </p:pic>
    </p:spTree>
    <p:extLst>
      <p:ext uri="{BB962C8B-B14F-4D97-AF65-F5344CB8AC3E}">
        <p14:creationId xmlns:p14="http://schemas.microsoft.com/office/powerpoint/2010/main" val="2653788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90" y="688932"/>
            <a:ext cx="5293289" cy="894312"/>
          </a:xfrm>
        </p:spPr>
        <p:txBody>
          <a:bodyPr/>
          <a:lstStyle/>
          <a:p>
            <a:r>
              <a:rPr lang="fr-FR" u="sng" dirty="0" smtClean="0">
                <a:solidFill>
                  <a:srgbClr val="00B0F0"/>
                </a:solidFill>
              </a:rPr>
              <a:t>Le plan de la formation</a:t>
            </a:r>
            <a:endParaRPr lang="fr-FR" u="sng" dirty="0">
              <a:solidFill>
                <a:srgbClr val="00B0F0"/>
              </a:solidFill>
            </a:endParaRPr>
          </a:p>
        </p:txBody>
      </p:sp>
      <p:sp>
        <p:nvSpPr>
          <p:cNvPr id="3" name="Content Placeholder 2"/>
          <p:cNvSpPr>
            <a:spLocks noGrp="1"/>
          </p:cNvSpPr>
          <p:nvPr>
            <p:ph type="body" idx="1"/>
          </p:nvPr>
        </p:nvSpPr>
        <p:spPr>
          <a:xfrm>
            <a:off x="1295401" y="1583244"/>
            <a:ext cx="9609668" cy="4529457"/>
          </a:xfrm>
        </p:spPr>
        <p:txBody>
          <a:bodyPr>
            <a:normAutofit lnSpcReduction="10000"/>
          </a:bodyPr>
          <a:lstStyle/>
          <a:p>
            <a:pPr marL="342900" indent="-342900">
              <a:buFont typeface="Wingdings" panose="05000000000000000000" pitchFamily="2" charset="2"/>
              <a:buChar char="v"/>
            </a:pPr>
            <a:r>
              <a:rPr lang="fr-FR" dirty="0" smtClean="0">
                <a:solidFill>
                  <a:schemeClr val="tx2">
                    <a:lumMod val="25000"/>
                    <a:lumOff val="75000"/>
                  </a:schemeClr>
                </a:solidFill>
              </a:rPr>
              <a:t>Introduction générale</a:t>
            </a:r>
          </a:p>
          <a:p>
            <a:pPr lvl="1">
              <a:buFont typeface="Wingdings" panose="05000000000000000000" pitchFamily="2" charset="2"/>
              <a:buChar char="Ø"/>
            </a:pPr>
            <a:r>
              <a:rPr lang="fr-FR" sz="2000" dirty="0" smtClean="0">
                <a:solidFill>
                  <a:schemeClr val="tx2">
                    <a:lumMod val="25000"/>
                    <a:lumOff val="75000"/>
                  </a:schemeClr>
                </a:solidFill>
              </a:rPr>
              <a:t>Qu’est ce que le JavaScript</a:t>
            </a:r>
          </a:p>
          <a:p>
            <a:pPr lvl="1">
              <a:buFont typeface="Wingdings" panose="05000000000000000000" pitchFamily="2" charset="2"/>
              <a:buChar char="Ø"/>
            </a:pPr>
            <a:r>
              <a:rPr lang="fr-FR" sz="2000" dirty="0" smtClean="0">
                <a:solidFill>
                  <a:schemeClr val="tx2">
                    <a:lumMod val="25000"/>
                    <a:lumOff val="75000"/>
                  </a:schemeClr>
                </a:solidFill>
              </a:rPr>
              <a:t>L’historique du JavaScript</a:t>
            </a:r>
          </a:p>
          <a:p>
            <a:pPr marL="457200" indent="-457200">
              <a:buFont typeface="Wingdings" panose="05000000000000000000" pitchFamily="2" charset="2"/>
              <a:buChar char="v"/>
            </a:pPr>
            <a:r>
              <a:rPr lang="fr-FR" dirty="0" smtClean="0">
                <a:solidFill>
                  <a:srgbClr val="FF0000"/>
                </a:solidFill>
              </a:rPr>
              <a:t>Les bases du </a:t>
            </a:r>
            <a:r>
              <a:rPr lang="fr-FR" dirty="0">
                <a:solidFill>
                  <a:srgbClr val="FF0000"/>
                </a:solidFill>
              </a:rPr>
              <a:t>J</a:t>
            </a:r>
            <a:r>
              <a:rPr lang="fr-FR" dirty="0" smtClean="0">
                <a:solidFill>
                  <a:srgbClr val="FF0000"/>
                </a:solidFill>
              </a:rPr>
              <a:t>avaScript</a:t>
            </a:r>
          </a:p>
          <a:p>
            <a:pPr lvl="1">
              <a:buFont typeface="Wingdings" panose="05000000000000000000" pitchFamily="2" charset="2"/>
              <a:buChar char="Ø"/>
            </a:pPr>
            <a:r>
              <a:rPr lang="fr-FR" sz="2000" dirty="0" smtClean="0">
                <a:solidFill>
                  <a:schemeClr val="tx2">
                    <a:lumMod val="25000"/>
                    <a:lumOff val="75000"/>
                  </a:schemeClr>
                </a:solidFill>
              </a:rPr>
              <a:t>Insertion du code </a:t>
            </a:r>
            <a:r>
              <a:rPr lang="fr-FR" sz="2000" dirty="0">
                <a:solidFill>
                  <a:schemeClr val="tx2">
                    <a:lumMod val="25000"/>
                    <a:lumOff val="75000"/>
                  </a:schemeClr>
                </a:solidFill>
              </a:rPr>
              <a:t>J</a:t>
            </a:r>
            <a:r>
              <a:rPr lang="fr-FR" sz="2000" dirty="0" smtClean="0">
                <a:solidFill>
                  <a:schemeClr val="tx2">
                    <a:lumMod val="25000"/>
                    <a:lumOff val="75000"/>
                  </a:schemeClr>
                </a:solidFill>
              </a:rPr>
              <a:t>avaScript dans une page html</a:t>
            </a:r>
          </a:p>
          <a:p>
            <a:pPr lvl="1">
              <a:buFont typeface="Wingdings" panose="05000000000000000000" pitchFamily="2" charset="2"/>
              <a:buChar char="Ø"/>
            </a:pPr>
            <a:r>
              <a:rPr lang="fr-FR" sz="2000" dirty="0" smtClean="0">
                <a:solidFill>
                  <a:schemeClr val="tx2">
                    <a:lumMod val="25000"/>
                    <a:lumOff val="75000"/>
                  </a:schemeClr>
                </a:solidFill>
              </a:rPr>
              <a:t>Les variables</a:t>
            </a:r>
          </a:p>
          <a:p>
            <a:pPr lvl="1">
              <a:buFont typeface="Wingdings" panose="05000000000000000000" pitchFamily="2" charset="2"/>
              <a:buChar char="Ø"/>
            </a:pPr>
            <a:r>
              <a:rPr lang="fr-FR" sz="2000" dirty="0" smtClean="0">
                <a:solidFill>
                  <a:schemeClr val="tx2">
                    <a:lumMod val="25000"/>
                    <a:lumOff val="75000"/>
                  </a:schemeClr>
                </a:solidFill>
              </a:rPr>
              <a:t>Les opérateurs</a:t>
            </a:r>
          </a:p>
          <a:p>
            <a:pPr lvl="1">
              <a:buFont typeface="Wingdings" panose="05000000000000000000" pitchFamily="2" charset="2"/>
              <a:buChar char="Ø"/>
            </a:pPr>
            <a:r>
              <a:rPr lang="fr-FR" sz="2000" dirty="0" smtClean="0">
                <a:solidFill>
                  <a:schemeClr val="tx2">
                    <a:lumMod val="25000"/>
                    <a:lumOff val="75000"/>
                  </a:schemeClr>
                </a:solidFill>
              </a:rPr>
              <a:t>Les structures de contrôle</a:t>
            </a:r>
          </a:p>
          <a:p>
            <a:pPr lvl="1">
              <a:buFont typeface="Wingdings" panose="05000000000000000000" pitchFamily="2" charset="2"/>
              <a:buChar char="Ø"/>
            </a:pPr>
            <a:r>
              <a:rPr lang="fr-FR" sz="2000" dirty="0" smtClean="0">
                <a:solidFill>
                  <a:schemeClr val="tx2">
                    <a:lumMod val="25000"/>
                    <a:lumOff val="75000"/>
                  </a:schemeClr>
                </a:solidFill>
              </a:rPr>
              <a:t>Les fonctions</a:t>
            </a:r>
          </a:p>
          <a:p>
            <a:pPr lvl="1">
              <a:buFont typeface="Wingdings" panose="05000000000000000000" pitchFamily="2" charset="2"/>
              <a:buChar char="Ø"/>
            </a:pPr>
            <a:r>
              <a:rPr lang="fr-FR" dirty="0" smtClean="0">
                <a:solidFill>
                  <a:schemeClr val="tx2">
                    <a:lumMod val="25000"/>
                    <a:lumOff val="75000"/>
                  </a:schemeClr>
                </a:solidFill>
              </a:rPr>
              <a:t>Lire/Ecrire</a:t>
            </a:r>
          </a:p>
          <a:p>
            <a:pPr marL="285750" indent="-285750">
              <a:buFont typeface="Wingdings" panose="05000000000000000000" pitchFamily="2" charset="2"/>
              <a:buChar char="v"/>
            </a:pPr>
            <a:r>
              <a:rPr lang="fr-FR" dirty="0" smtClean="0">
                <a:solidFill>
                  <a:schemeClr val="tx2">
                    <a:lumMod val="25000"/>
                    <a:lumOff val="75000"/>
                  </a:schemeClr>
                </a:solidFill>
              </a:rPr>
              <a:t>Les événements</a:t>
            </a:r>
            <a:endParaRPr lang="fr-FR" dirty="0">
              <a:solidFill>
                <a:schemeClr val="tx2">
                  <a:lumMod val="25000"/>
                  <a:lumOff val="75000"/>
                </a:schemeClr>
              </a:solidFill>
            </a:endParaRPr>
          </a:p>
          <a:p>
            <a:pPr lvl="1">
              <a:buFont typeface="Wingdings" panose="05000000000000000000" pitchFamily="2" charset="2"/>
              <a:buChar char="Ø"/>
            </a:pPr>
            <a:endParaRPr lang="fr-FR" dirty="0" smtClean="0"/>
          </a:p>
          <a:p>
            <a:endParaRPr lang="fr-FR" dirty="0"/>
          </a:p>
        </p:txBody>
      </p:sp>
    </p:spTree>
    <p:extLst>
      <p:ext uri="{BB962C8B-B14F-4D97-AF65-F5344CB8AC3E}">
        <p14:creationId xmlns:p14="http://schemas.microsoft.com/office/powerpoint/2010/main" val="42281702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5491</TotalTime>
  <Words>1984</Words>
  <Application>Microsoft Office PowerPoint</Application>
  <PresentationFormat>Widescreen</PresentationFormat>
  <Paragraphs>353</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Garamond</vt:lpstr>
      <vt:lpstr>Times New Roman</vt:lpstr>
      <vt:lpstr>Wingdings</vt:lpstr>
      <vt:lpstr>Organic</vt:lpstr>
      <vt:lpstr>Formation JavaScript (partie1)</vt:lpstr>
      <vt:lpstr>Le plan de la formation</vt:lpstr>
      <vt:lpstr>Le plan de la formation</vt:lpstr>
      <vt:lpstr>Introduction générale</vt:lpstr>
      <vt:lpstr>PowerPoint Presentation</vt:lpstr>
      <vt:lpstr>PowerPoint Presentation</vt:lpstr>
      <vt:lpstr>PowerPoint Presentation</vt:lpstr>
      <vt:lpstr>L’historique du JavaScript</vt:lpstr>
      <vt:lpstr>Le plan de la formation</vt:lpstr>
      <vt:lpstr>Les base du JavaScript</vt:lpstr>
      <vt:lpstr>Le plan de la formation</vt:lpstr>
      <vt:lpstr>Insertion du code JavaScript dans une page html</vt:lpstr>
      <vt:lpstr>PowerPoint Presentation</vt:lpstr>
      <vt:lpstr>PowerPoint Presentation</vt:lpstr>
      <vt:lpstr>PowerPoint Presentation</vt:lpstr>
      <vt:lpstr>PowerPoint Presentation</vt:lpstr>
      <vt:lpstr>PowerPoint Presentation</vt:lpstr>
      <vt:lpstr>Le plan de la formation</vt:lpstr>
      <vt:lpstr>PowerPoint Presentation</vt:lpstr>
      <vt:lpstr>PowerPoint Presentation</vt:lpstr>
      <vt:lpstr>PowerPoint Presentation</vt:lpstr>
      <vt:lpstr>PowerPoint Presentation</vt:lpstr>
      <vt:lpstr>PowerPoint Presentation</vt:lpstr>
      <vt:lpstr>PowerPoint Presentation</vt:lpstr>
      <vt:lpstr>Le plan de la formation</vt:lpstr>
      <vt:lpstr>PowerPoint Presentation</vt:lpstr>
      <vt:lpstr>Le plan de la formation</vt:lpstr>
      <vt:lpstr>PowerPoint Presentation</vt:lpstr>
      <vt:lpstr>Le plan de la formation</vt:lpstr>
      <vt:lpstr>PowerPoint Presentation</vt:lpstr>
      <vt:lpstr>PowerPoint Presentation</vt:lpstr>
      <vt:lpstr>PowerPoint Presentation</vt:lpstr>
      <vt:lpstr>PowerPoint Presentation</vt:lpstr>
      <vt:lpstr>PowerPoint Presentation</vt:lpstr>
      <vt:lpstr>Le plan de la formation</vt:lpstr>
      <vt:lpstr>Lire/ecrire </vt:lpstr>
      <vt:lpstr>PowerPoint Presentation</vt:lpstr>
      <vt:lpstr>Les évènements</vt:lpstr>
      <vt:lpstr>Le document object model (DOM)</vt:lpstr>
      <vt:lpstr>Les événements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asma</dc:creator>
  <cp:lastModifiedBy>asma</cp:lastModifiedBy>
  <cp:revision>95</cp:revision>
  <dcterms:created xsi:type="dcterms:W3CDTF">2015-10-17T18:24:48Z</dcterms:created>
  <dcterms:modified xsi:type="dcterms:W3CDTF">2016-01-18T21:27:56Z</dcterms:modified>
</cp:coreProperties>
</file>