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92" r:id="rId4"/>
    <p:sldId id="286" r:id="rId5"/>
    <p:sldId id="287" r:id="rId6"/>
    <p:sldId id="288" r:id="rId7"/>
    <p:sldId id="293" r:id="rId8"/>
    <p:sldId id="257" r:id="rId9"/>
    <p:sldId id="258" r:id="rId10"/>
    <p:sldId id="261" r:id="rId11"/>
    <p:sldId id="262" r:id="rId12"/>
    <p:sldId id="263" r:id="rId13"/>
    <p:sldId id="259" r:id="rId14"/>
    <p:sldId id="260" r:id="rId15"/>
    <p:sldId id="294" r:id="rId16"/>
    <p:sldId id="264" r:id="rId17"/>
    <p:sldId id="266" r:id="rId18"/>
    <p:sldId id="273" r:id="rId19"/>
    <p:sldId id="274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91" r:id="rId28"/>
    <p:sldId id="276" r:id="rId29"/>
    <p:sldId id="289" r:id="rId30"/>
    <p:sldId id="277" r:id="rId31"/>
    <p:sldId id="279" r:id="rId32"/>
    <p:sldId id="280" r:id="rId33"/>
    <p:sldId id="290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courses/dynamisez-vos-sites-web-avec-javascript" TargetMode="External"/><Relationship Id="rId2" Type="http://schemas.openxmlformats.org/officeDocument/2006/relationships/hyperlink" Target="mailto:romdhaniasma13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www.codecademy.com/fr/learn/javascrip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sec.tn/" TargetMode="External"/><Relationship Id="rId2" Type="http://schemas.openxmlformats.org/officeDocument/2006/relationships/hyperlink" Target="mailto:ossec.contact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://www.facebook.com/ossec.t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Formation JavaScript</a:t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dirty="0" smtClean="0">
                <a:solidFill>
                  <a:srgbClr val="00B0F0"/>
                </a:solidFill>
              </a:rPr>
              <a:t>(partie2)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Assurée par:</a:t>
            </a:r>
          </a:p>
          <a:p>
            <a:r>
              <a:rPr lang="fr-FR" sz="3200" dirty="0" smtClean="0"/>
              <a:t>                     Romdhani Asma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06" y="3979491"/>
            <a:ext cx="2514286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7325" y="1309817"/>
            <a:ext cx="6452285" cy="4377392"/>
          </a:xfrm>
        </p:spPr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Opérations sur les tableaux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Ajout des items</a:t>
            </a:r>
          </a:p>
          <a:p>
            <a:r>
              <a:rPr lang="fr-FR" dirty="0" smtClean="0"/>
              <a:t>Push() </a:t>
            </a:r>
            <a:r>
              <a:rPr lang="fr-FR" dirty="0" smtClean="0">
                <a:solidFill>
                  <a:srgbClr val="00B050"/>
                </a:solidFill>
              </a:rPr>
              <a:t>//ajout à la fin du tableau</a:t>
            </a:r>
          </a:p>
          <a:p>
            <a:r>
              <a:rPr lang="fr-FR" dirty="0" smtClean="0"/>
              <a:t>Unshift() </a:t>
            </a:r>
            <a:r>
              <a:rPr lang="fr-FR" dirty="0" smtClean="0">
                <a:solidFill>
                  <a:srgbClr val="00B050"/>
                </a:solidFill>
              </a:rPr>
              <a:t>//ajout au début du tableau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Suppression des items</a:t>
            </a:r>
          </a:p>
          <a:p>
            <a:r>
              <a:rPr lang="fr-FR" dirty="0" smtClean="0"/>
              <a:t>Pop()  </a:t>
            </a:r>
            <a:r>
              <a:rPr lang="fr-FR" dirty="0" smtClean="0">
                <a:solidFill>
                  <a:srgbClr val="00B050"/>
                </a:solidFill>
              </a:rPr>
              <a:t>//suppression à partir de la fin du tableau</a:t>
            </a:r>
          </a:p>
          <a:p>
            <a:r>
              <a:rPr lang="fr-FR" dirty="0" smtClean="0"/>
              <a:t>Shift()  </a:t>
            </a:r>
            <a:r>
              <a:rPr lang="fr-FR" dirty="0" smtClean="0">
                <a:solidFill>
                  <a:srgbClr val="00B050"/>
                </a:solidFill>
              </a:rPr>
              <a:t>//suppression à partir du début de tableau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901874"/>
            <a:ext cx="9609668" cy="473590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Exemple:</a:t>
            </a:r>
          </a:p>
          <a:p>
            <a:r>
              <a:rPr lang="fr-FR" dirty="0" smtClean="0"/>
              <a:t>Vat jour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array(‘lundi’, ‘mardi’, ‘jeudi’);</a:t>
            </a:r>
          </a:p>
          <a:p>
            <a:r>
              <a:rPr lang="fr-FR" dirty="0" smtClean="0"/>
              <a:t>Jour.</a:t>
            </a:r>
            <a:r>
              <a:rPr lang="fr-FR" dirty="0" smtClean="0">
                <a:solidFill>
                  <a:srgbClr val="00B050"/>
                </a:solidFill>
              </a:rPr>
              <a:t>push</a:t>
            </a:r>
            <a:r>
              <a:rPr lang="fr-FR" dirty="0" smtClean="0"/>
              <a:t>(‘vendredi’, ‘samedi’);</a:t>
            </a:r>
          </a:p>
          <a:p>
            <a:r>
              <a:rPr lang="fr-FR" dirty="0" smtClean="0"/>
              <a:t>Jour.</a:t>
            </a:r>
            <a:r>
              <a:rPr lang="fr-FR" dirty="0" smtClean="0">
                <a:solidFill>
                  <a:srgbClr val="00B050"/>
                </a:solidFill>
              </a:rPr>
              <a:t>shift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Jour.</a:t>
            </a:r>
            <a:r>
              <a:rPr lang="fr-FR" dirty="0" smtClean="0">
                <a:solidFill>
                  <a:srgbClr val="00B050"/>
                </a:solidFill>
              </a:rPr>
              <a:t>shift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Jour.</a:t>
            </a:r>
            <a:r>
              <a:rPr lang="fr-FR" dirty="0" smtClean="0">
                <a:solidFill>
                  <a:srgbClr val="00B050"/>
                </a:solidFill>
              </a:rPr>
              <a:t>unshift</a:t>
            </a:r>
            <a:r>
              <a:rPr lang="fr-FR" dirty="0" smtClean="0"/>
              <a:t>(‘lundi’, ‘mardi’, ‘mercredi’);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0070C0"/>
                </a:solidFill>
              </a:rPr>
              <a:t>Découper une chaine de caractères en un tableau en fonction d’un séparateur</a:t>
            </a:r>
          </a:p>
          <a:p>
            <a:r>
              <a:rPr lang="fr-FR" dirty="0" smtClean="0"/>
              <a:t>Var Tstring = ‘OSSEC ENSI Manouba’;</a:t>
            </a:r>
          </a:p>
          <a:p>
            <a:r>
              <a:rPr lang="fr-FR" dirty="0" smtClean="0"/>
              <a:t>Var Tarray</a:t>
            </a:r>
            <a:r>
              <a:rPr lang="fr-FR" dirty="0"/>
              <a:t> </a:t>
            </a:r>
            <a:r>
              <a:rPr lang="fr-FR" dirty="0" smtClean="0"/>
              <a:t>= Tstring.</a:t>
            </a:r>
            <a:r>
              <a:rPr lang="fr-FR" dirty="0" smtClean="0">
                <a:solidFill>
                  <a:srgbClr val="00B050"/>
                </a:solidFill>
              </a:rPr>
              <a:t>split</a:t>
            </a:r>
            <a:r>
              <a:rPr lang="fr-FR" dirty="0" smtClean="0"/>
              <a:t>(‘ ‘);</a:t>
            </a:r>
          </a:p>
          <a:p>
            <a:endParaRPr lang="fr-FR" dirty="0"/>
          </a:p>
          <a:p>
            <a:r>
              <a:rPr lang="fr-FR" dirty="0" smtClean="0"/>
              <a:t>L’inverse de split() est join()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2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606" y="766118"/>
            <a:ext cx="5399902" cy="52021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Concaténation de deux tableaux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/>
              <a:t>Tab3 = tab1.concat(tab2);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0070C0"/>
                </a:solidFill>
              </a:rPr>
              <a:t>Trier un tableau</a:t>
            </a:r>
          </a:p>
          <a:p>
            <a:r>
              <a:rPr lang="fr-FR" dirty="0" smtClean="0"/>
              <a:t>Tab.sort();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Inverser l’ordre des éléments du tableau</a:t>
            </a:r>
          </a:p>
          <a:p>
            <a:r>
              <a:rPr lang="fr-FR" dirty="0" smtClean="0"/>
              <a:t>Tab.reverse();</a:t>
            </a:r>
          </a:p>
          <a:p>
            <a:r>
              <a:rPr lang="fr-FR" dirty="0">
                <a:solidFill>
                  <a:srgbClr val="0070C0"/>
                </a:solidFill>
              </a:rPr>
              <a:t>Parcours d’un tableau</a:t>
            </a:r>
          </a:p>
          <a:p>
            <a:endParaRPr lang="fr-FR" dirty="0"/>
          </a:p>
          <a:p>
            <a:r>
              <a:rPr lang="fr-FR" dirty="0"/>
              <a:t>Vat tab = new array(12,4,6,8,2);</a:t>
            </a:r>
          </a:p>
          <a:p>
            <a:r>
              <a:rPr lang="fr-FR" dirty="0"/>
              <a:t>for(var i=0; i&lt;tab.length; i++)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alert( tab[i]);</a:t>
            </a:r>
          </a:p>
          <a:p>
            <a:r>
              <a:rPr lang="fr-FR" dirty="0"/>
              <a:t>}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139868"/>
            <a:ext cx="9609668" cy="480373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Les objets littéraux</a:t>
            </a:r>
          </a:p>
          <a:p>
            <a:r>
              <a:rPr lang="fr-FR" dirty="0" smtClean="0"/>
              <a:t>Var objet = [];</a:t>
            </a:r>
          </a:p>
          <a:p>
            <a:r>
              <a:rPr lang="fr-FR" dirty="0" smtClean="0"/>
              <a:t>Var objet = {};</a:t>
            </a:r>
            <a:endParaRPr lang="fr-FR" dirty="0"/>
          </a:p>
          <a:p>
            <a:r>
              <a:rPr lang="fr-FR" dirty="0" smtClean="0"/>
              <a:t>Var </a:t>
            </a:r>
            <a:r>
              <a:rPr lang="fr-FR" dirty="0" smtClean="0">
                <a:solidFill>
                  <a:srgbClr val="00B050"/>
                </a:solidFill>
              </a:rPr>
              <a:t>option</a:t>
            </a:r>
            <a:r>
              <a:rPr lang="fr-FR" dirty="0" smtClean="0"/>
              <a:t> = {</a:t>
            </a:r>
          </a:p>
          <a:p>
            <a:r>
              <a:rPr lang="fr-FR" dirty="0"/>
              <a:t> </a:t>
            </a:r>
            <a:r>
              <a:rPr lang="fr-FR" dirty="0" smtClean="0"/>
              <a:t>op1: GL,</a:t>
            </a:r>
          </a:p>
          <a:p>
            <a:r>
              <a:rPr lang="fr-FR" dirty="0"/>
              <a:t> </a:t>
            </a:r>
            <a:r>
              <a:rPr lang="fr-FR" dirty="0" smtClean="0"/>
              <a:t>op2: IA,</a:t>
            </a:r>
          </a:p>
          <a:p>
            <a:r>
              <a:rPr lang="fr-FR" dirty="0"/>
              <a:t> </a:t>
            </a:r>
            <a:r>
              <a:rPr lang="fr-FR" dirty="0" smtClean="0"/>
              <a:t>op3: finance,                    </a:t>
            </a:r>
            <a:r>
              <a:rPr lang="fr-FR" dirty="0" smtClean="0">
                <a:solidFill>
                  <a:srgbClr val="00B050"/>
                </a:solidFill>
              </a:rPr>
              <a:t>//accès aux items via un identifiant</a:t>
            </a:r>
          </a:p>
          <a:p>
            <a:r>
              <a:rPr lang="fr-FR" dirty="0"/>
              <a:t> </a:t>
            </a:r>
            <a:r>
              <a:rPr lang="fr-FR" dirty="0" smtClean="0"/>
              <a:t>op4: réseau,</a:t>
            </a:r>
          </a:p>
          <a:p>
            <a:r>
              <a:rPr lang="fr-FR" dirty="0"/>
              <a:t> </a:t>
            </a:r>
            <a:r>
              <a:rPr lang="fr-FR" dirty="0" smtClean="0"/>
              <a:t>op5: embarqué,</a:t>
            </a:r>
          </a:p>
          <a:p>
            <a:r>
              <a:rPr lang="fr-FR" dirty="0"/>
              <a:t> </a:t>
            </a:r>
            <a:r>
              <a:rPr lang="fr-FR" dirty="0" smtClean="0"/>
              <a:t>op6: imagerie</a:t>
            </a:r>
          </a:p>
          <a:p>
            <a:r>
              <a:rPr lang="fr-FR" dirty="0" smtClean="0"/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1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876822"/>
            <a:ext cx="9609668" cy="505442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Accès aux items</a:t>
            </a:r>
          </a:p>
          <a:p>
            <a:r>
              <a:rPr lang="fr-FR" dirty="0" smtClean="0"/>
              <a:t>Objet.op1;</a:t>
            </a:r>
          </a:p>
          <a:p>
            <a:r>
              <a:rPr lang="fr-FR" dirty="0" smtClean="0"/>
              <a:t>Objet[‘op1’];</a:t>
            </a:r>
          </a:p>
          <a:p>
            <a:r>
              <a:rPr lang="fr-FR" dirty="0" smtClean="0"/>
              <a:t>Var Param = ‘op1’;</a:t>
            </a:r>
          </a:p>
          <a:p>
            <a:r>
              <a:rPr lang="fr-FR" dirty="0" smtClean="0"/>
              <a:t>Alert( objet[param] );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Parcours d’un objet</a:t>
            </a:r>
          </a:p>
          <a:p>
            <a:r>
              <a:rPr lang="fr-FR" dirty="0"/>
              <a:t>f</a:t>
            </a:r>
            <a:r>
              <a:rPr lang="fr-FR" dirty="0" smtClean="0"/>
              <a:t>or( var </a:t>
            </a:r>
            <a:r>
              <a:rPr lang="fr-FR" dirty="0" smtClean="0">
                <a:solidFill>
                  <a:srgbClr val="00B050"/>
                </a:solidFill>
              </a:rPr>
              <a:t>id</a:t>
            </a:r>
            <a:r>
              <a:rPr lang="fr-FR" dirty="0" smtClean="0"/>
              <a:t> in option 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 alert( option[</a:t>
            </a:r>
            <a:r>
              <a:rPr lang="fr-FR" dirty="0" smtClean="0">
                <a:solidFill>
                  <a:srgbClr val="00B050"/>
                </a:solidFill>
              </a:rPr>
              <a:t>id</a:t>
            </a:r>
            <a:r>
              <a:rPr lang="fr-FR" dirty="0" smtClean="0"/>
              <a:t>] );</a:t>
            </a:r>
            <a:endParaRPr lang="fr-FR" dirty="0"/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6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14" y="713661"/>
            <a:ext cx="4635841" cy="657938"/>
          </a:xfrm>
        </p:spPr>
        <p:txBody>
          <a:bodyPr>
            <a:normAutofit/>
          </a:bodyPr>
          <a:lstStyle/>
          <a:p>
            <a:r>
              <a:rPr lang="fr-FR" sz="3600" u="sng" dirty="0" smtClean="0">
                <a:solidFill>
                  <a:srgbClr val="00B0F0"/>
                </a:solidFill>
              </a:rPr>
              <a:t>Le Plan de la formation</a:t>
            </a:r>
            <a:endParaRPr lang="fr-FR" sz="3600" u="sng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71600"/>
            <a:ext cx="9609668" cy="459078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Event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 classiques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 associatifs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Opérations sur 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objets littéraux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Les objets prédéfinis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window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document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Nouveaux types d’objets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Math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Form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5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51" y="740746"/>
            <a:ext cx="4128368" cy="599540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Les objets prédéfinies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95" y="1470454"/>
            <a:ext cx="9817674" cy="4679825"/>
          </a:xfrm>
        </p:spPr>
        <p:txBody>
          <a:bodyPr>
            <a:normAutofit/>
          </a:bodyPr>
          <a:lstStyle/>
          <a:p>
            <a:r>
              <a:rPr lang="fr-FR" dirty="0" smtClean="0"/>
              <a:t>JavaScript traite les éléments qui s’affichent dans le navigateur comme des objets.</a:t>
            </a:r>
          </a:p>
          <a:p>
            <a:r>
              <a:rPr lang="fr-FR" dirty="0" smtClean="0"/>
              <a:t>On a 4 objets prédéfinis sont associés à un document lors de son chargement dans le navigateur: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Window</a:t>
            </a:r>
            <a:r>
              <a:rPr lang="fr-FR" dirty="0" smtClean="0"/>
              <a:t> : représente la fenêtre affichée dans le navigateur.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Location</a:t>
            </a:r>
            <a:r>
              <a:rPr lang="fr-FR" dirty="0" smtClean="0"/>
              <a:t> : contient l’URL du document courant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Document</a:t>
            </a:r>
            <a:r>
              <a:rPr lang="fr-FR" dirty="0" smtClean="0"/>
              <a:t> : donne accès aux propriétés du document ( titre, couleur,..)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History </a:t>
            </a:r>
            <a:r>
              <a:rPr lang="fr-FR" dirty="0" smtClean="0"/>
              <a:t>: donne accès aux URL des pages précédemment visualisées</a:t>
            </a:r>
          </a:p>
          <a:p>
            <a:endParaRPr lang="fr-FR" dirty="0"/>
          </a:p>
          <a:p>
            <a:r>
              <a:rPr lang="fr-FR" dirty="0" smtClean="0"/>
              <a:t>Les objets sont accessible par une syntaxe hiérarchique à point qui se termine par une propriété associée à un objet.</a:t>
            </a:r>
          </a:p>
          <a:p>
            <a:r>
              <a:rPr lang="fr-FR" dirty="0" smtClean="0"/>
              <a:t>Exemple:</a:t>
            </a:r>
          </a:p>
          <a:p>
            <a:r>
              <a:rPr lang="fr-FR" dirty="0" smtClean="0"/>
              <a:t>Window.document.form.resultat.value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0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939452"/>
            <a:ext cx="9609668" cy="519830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fait </a:t>
            </a:r>
            <a:r>
              <a:rPr lang="fr-FR" dirty="0" smtClean="0">
                <a:solidFill>
                  <a:srgbClr val="00B050"/>
                </a:solidFill>
              </a:rPr>
              <a:t>alert() </a:t>
            </a:r>
            <a:r>
              <a:rPr lang="fr-FR" dirty="0" smtClean="0"/>
              <a:t>n’est pas une fonction mais plutôt une méthode de l’objet window.</a:t>
            </a:r>
          </a:p>
          <a:p>
            <a:r>
              <a:rPr lang="fr-FR" dirty="0" smtClean="0"/>
              <a:t>Alert(‘OSSEC family’);</a:t>
            </a:r>
          </a:p>
          <a:p>
            <a:r>
              <a:rPr lang="fr-FR" dirty="0" smtClean="0"/>
              <a:t>Window.</a:t>
            </a:r>
            <a:r>
              <a:rPr lang="fr-FR" dirty="0"/>
              <a:t> Alert(‘OSSEC family’);</a:t>
            </a:r>
          </a:p>
          <a:p>
            <a:endParaRPr lang="fr-FR" dirty="0" smtClean="0"/>
          </a:p>
          <a:p>
            <a:r>
              <a:rPr lang="fr-FR" dirty="0" smtClean="0"/>
              <a:t>Toutes variables définies comme globales deviennent des propriétés de l’objet window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Exemple:</a:t>
            </a:r>
          </a:p>
          <a:p>
            <a:r>
              <a:rPr lang="fr-FR" dirty="0"/>
              <a:t>var text = 'Variable globale !';</a:t>
            </a:r>
          </a:p>
          <a:p>
            <a:r>
              <a:rPr lang="fr-FR" dirty="0" smtClean="0"/>
              <a:t>function</a:t>
            </a:r>
            <a:r>
              <a:rPr lang="fr-FR" dirty="0"/>
              <a:t>() </a:t>
            </a:r>
            <a:r>
              <a:rPr lang="fr-FR" dirty="0" smtClean="0"/>
              <a:t>{</a:t>
            </a:r>
            <a:endParaRPr lang="fr-FR" dirty="0"/>
          </a:p>
          <a:p>
            <a:r>
              <a:rPr lang="fr-FR" dirty="0"/>
              <a:t>    var text = 'Variable locale </a:t>
            </a:r>
            <a:r>
              <a:rPr lang="fr-FR" dirty="0" smtClean="0"/>
              <a:t>!';</a:t>
            </a:r>
            <a:endParaRPr lang="fr-FR" dirty="0"/>
          </a:p>
          <a:p>
            <a:r>
              <a:rPr lang="fr-FR" dirty="0"/>
              <a:t>    alert(text); </a:t>
            </a:r>
          </a:p>
          <a:p>
            <a:r>
              <a:rPr lang="fr-FR" dirty="0"/>
              <a:t>    alert(window.text); 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  <a:p>
            <a:r>
              <a:rPr lang="fr-FR" dirty="0" smtClean="0"/>
              <a:t>Le mot clé </a:t>
            </a:r>
            <a:r>
              <a:rPr lang="fr-FR" dirty="0" smtClean="0">
                <a:solidFill>
                  <a:srgbClr val="00B050"/>
                </a:solidFill>
              </a:rPr>
              <a:t>this </a:t>
            </a:r>
            <a:r>
              <a:rPr lang="fr-FR" dirty="0" smtClean="0"/>
              <a:t>référence l’objet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9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15" y="1978436"/>
            <a:ext cx="9609668" cy="1839803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Les méthodes de l’objet window</a:t>
            </a:r>
          </a:p>
          <a:p>
            <a:r>
              <a:rPr lang="fr-FR" dirty="0" smtClean="0"/>
              <a:t>Alert() , Confirm() , Prompt() , Close() , Open()</a:t>
            </a:r>
          </a:p>
          <a:p>
            <a:r>
              <a:rPr lang="fr-FR" dirty="0" smtClean="0"/>
              <a:t>Focus() , resizeBy() , moveBy() , moveTo() , Ptint()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7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753762"/>
            <a:ext cx="9609668" cy="523907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L’objet document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Attribut</a:t>
            </a:r>
          </a:p>
          <a:p>
            <a:r>
              <a:rPr lang="fr-FR" dirty="0" smtClean="0"/>
              <a:t>Title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Les méthodes de l’objet document    </a:t>
            </a:r>
          </a:p>
          <a:p>
            <a:r>
              <a:rPr lang="fr-FR" dirty="0" smtClean="0"/>
              <a:t>Write() writeln()</a:t>
            </a:r>
          </a:p>
          <a:p>
            <a:r>
              <a:rPr lang="fr-FR" dirty="0" smtClean="0"/>
              <a:t>Close()</a:t>
            </a:r>
          </a:p>
          <a:p>
            <a:r>
              <a:rPr lang="fr-FR" dirty="0" smtClean="0"/>
              <a:t>getElementById()</a:t>
            </a:r>
          </a:p>
          <a:p>
            <a:r>
              <a:rPr lang="fr-FR" dirty="0" smtClean="0"/>
              <a:t>getElementByName()</a:t>
            </a:r>
          </a:p>
          <a:p>
            <a:r>
              <a:rPr lang="fr-FR" dirty="0" smtClean="0"/>
              <a:t>getElementByTagName()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Evènement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onClick</a:t>
            </a:r>
          </a:p>
          <a:p>
            <a:r>
              <a:rPr lang="fr-FR" dirty="0"/>
              <a:t>onDblClick</a:t>
            </a:r>
          </a:p>
          <a:p>
            <a:r>
              <a:rPr lang="fr-FR" dirty="0"/>
              <a:t>onMouseMove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4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14" y="713661"/>
            <a:ext cx="4635841" cy="657938"/>
          </a:xfrm>
        </p:spPr>
        <p:txBody>
          <a:bodyPr>
            <a:normAutofit/>
          </a:bodyPr>
          <a:lstStyle/>
          <a:p>
            <a:r>
              <a:rPr lang="fr-FR" sz="3600" u="sng" dirty="0" smtClean="0">
                <a:solidFill>
                  <a:srgbClr val="00B0F0"/>
                </a:solidFill>
              </a:rPr>
              <a:t>Le Plan de la formation</a:t>
            </a:r>
            <a:endParaRPr lang="fr-FR" sz="3600" u="sng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71600"/>
            <a:ext cx="9609668" cy="459078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L’objet Event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tableaux classiques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tableaux associatifs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Opérations sur 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objets littéraux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Les objets prédéfinis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window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document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Nouveaux types d’objets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Math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L’objet Form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7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764088"/>
            <a:ext cx="9609668" cy="546134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Définition de nouveaux types d’objets</a:t>
            </a:r>
          </a:p>
          <a:p>
            <a:r>
              <a:rPr lang="fr-FR" dirty="0" smtClean="0"/>
              <a:t>La création d’un nouvel objet se fait dans deux étapes: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Définition du type de l’objet à l’aide d’une fonction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L’instanciation de l’objet avec l’opérateur new</a:t>
            </a:r>
          </a:p>
          <a:p>
            <a:r>
              <a:rPr lang="fr-FR" dirty="0" smtClean="0"/>
              <a:t>Exemple:</a:t>
            </a:r>
          </a:p>
          <a:p>
            <a:r>
              <a:rPr lang="fr-FR" dirty="0" smtClean="0"/>
              <a:t> création d’un objet magazine avec un titre et numéro d’édition comme propriétés</a:t>
            </a:r>
          </a:p>
          <a:p>
            <a:r>
              <a:rPr lang="fr-FR" dirty="0" smtClean="0"/>
              <a:t>Function magazine( titre, NumEd 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 magazine.titre = titre;</a:t>
            </a:r>
          </a:p>
          <a:p>
            <a:r>
              <a:rPr lang="fr-FR" dirty="0"/>
              <a:t> </a:t>
            </a:r>
            <a:r>
              <a:rPr lang="fr-FR" dirty="0" smtClean="0"/>
              <a:t> magazine.NumEd = NumEd;</a:t>
            </a:r>
            <a:endParaRPr lang="fr-FR" dirty="0"/>
          </a:p>
          <a:p>
            <a:r>
              <a:rPr lang="fr-FR" dirty="0" smtClean="0"/>
              <a:t>}</a:t>
            </a:r>
            <a:endParaRPr lang="fr-FR" dirty="0"/>
          </a:p>
          <a:p>
            <a:r>
              <a:rPr lang="fr-FR" dirty="0" smtClean="0"/>
              <a:t>magazine5 = new magazine( ‘OSSEC’, 5);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3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8150" y="1148334"/>
            <a:ext cx="7014574" cy="463463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L’objet Date</a:t>
            </a:r>
          </a:p>
          <a:p>
            <a:r>
              <a:rPr lang="fr-FR" dirty="0" smtClean="0"/>
              <a:t>getYear() : 2 chiffres</a:t>
            </a:r>
          </a:p>
          <a:p>
            <a:r>
              <a:rPr lang="fr-FR" dirty="0" smtClean="0"/>
              <a:t>getFullYear() : 4 chiffres</a:t>
            </a:r>
          </a:p>
          <a:p>
            <a:r>
              <a:rPr lang="fr-FR" dirty="0" smtClean="0"/>
              <a:t>getMonth() : 0 - 11</a:t>
            </a:r>
          </a:p>
          <a:p>
            <a:r>
              <a:rPr lang="fr-FR" dirty="0" smtClean="0"/>
              <a:t>getDate() : 1 - 31</a:t>
            </a:r>
          </a:p>
          <a:p>
            <a:r>
              <a:rPr lang="fr-FR" dirty="0" smtClean="0"/>
              <a:t>getDay() : 0 - 6</a:t>
            </a:r>
          </a:p>
          <a:p>
            <a:r>
              <a:rPr lang="fr-FR" dirty="0" smtClean="0"/>
              <a:t>getHours() : 0 - 23</a:t>
            </a:r>
          </a:p>
          <a:p>
            <a:r>
              <a:rPr lang="fr-FR" dirty="0" smtClean="0"/>
              <a:t>getMinutes() : 0 - 59</a:t>
            </a:r>
          </a:p>
          <a:p>
            <a:r>
              <a:rPr lang="fr-FR" dirty="0" smtClean="0"/>
              <a:t>getSeconds() : 0 - 59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4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215025"/>
            <a:ext cx="9609668" cy="4422756"/>
          </a:xfrm>
        </p:spPr>
        <p:txBody>
          <a:bodyPr/>
          <a:lstStyle/>
          <a:p>
            <a:r>
              <a:rPr lang="fr-FR" dirty="0" smtClean="0"/>
              <a:t>Création d’une nouvelle instance de la classe Date grâce au constructeur de l’objet Date</a:t>
            </a:r>
          </a:p>
          <a:p>
            <a:r>
              <a:rPr lang="fr-FR" dirty="0" smtClean="0"/>
              <a:t>Var nouvDate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Date(année, mois, jour[,heure, minute, secondes]);</a:t>
            </a:r>
          </a:p>
          <a:p>
            <a:r>
              <a:rPr lang="fr-FR" dirty="0" smtClean="0"/>
              <a:t>Exemples: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Var</a:t>
            </a:r>
            <a:r>
              <a:rPr lang="fr-FR" dirty="0" smtClean="0"/>
              <a:t> nouvDate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Date;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Var</a:t>
            </a:r>
            <a:r>
              <a:rPr lang="fr-FR" dirty="0" smtClean="0"/>
              <a:t> nouvDate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Date(2016, 19, 0);</a:t>
            </a:r>
          </a:p>
        </p:txBody>
      </p:sp>
    </p:spTree>
    <p:extLst>
      <p:ext uri="{BB962C8B-B14F-4D97-AF65-F5344CB8AC3E}">
        <p14:creationId xmlns:p14="http://schemas.microsoft.com/office/powerpoint/2010/main" val="6748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002082"/>
            <a:ext cx="9609668" cy="488515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L’objet Math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Propriétés de l’objet Math</a:t>
            </a:r>
          </a:p>
          <a:p>
            <a:r>
              <a:rPr lang="fr-FR" dirty="0" smtClean="0"/>
              <a:t>E , PI</a:t>
            </a:r>
          </a:p>
          <a:p>
            <a:r>
              <a:rPr lang="fr-FR" dirty="0" smtClean="0"/>
              <a:t>LN2</a:t>
            </a:r>
          </a:p>
          <a:p>
            <a:r>
              <a:rPr lang="fr-FR" dirty="0" smtClean="0"/>
              <a:t>LN10</a:t>
            </a:r>
          </a:p>
          <a:p>
            <a:r>
              <a:rPr lang="fr-FR" dirty="0" smtClean="0"/>
              <a:t>LOG2E</a:t>
            </a:r>
          </a:p>
          <a:p>
            <a:r>
              <a:rPr lang="fr-FR" dirty="0" smtClean="0"/>
              <a:t>LOG10E</a:t>
            </a:r>
          </a:p>
          <a:p>
            <a:r>
              <a:rPr lang="fr-FR" dirty="0" smtClean="0"/>
              <a:t>SQRT2</a:t>
            </a:r>
          </a:p>
          <a:p>
            <a:r>
              <a:rPr lang="fr-FR" dirty="0" smtClean="0"/>
              <a:t>SQRT1_2</a:t>
            </a:r>
            <a:endParaRPr lang="fr-FR" dirty="0"/>
          </a:p>
          <a:p>
            <a:r>
              <a:rPr lang="fr-FR" dirty="0" smtClean="0"/>
              <a:t>Math.E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7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415441"/>
            <a:ext cx="9609668" cy="422234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fr-FR" sz="2400" dirty="0" smtClean="0">
                <a:solidFill>
                  <a:srgbClr val="0070C0"/>
                </a:solidFill>
              </a:rPr>
              <a:t>Les méthodes de l’objet Math</a:t>
            </a:r>
          </a:p>
          <a:p>
            <a:r>
              <a:rPr lang="fr-FR" dirty="0" smtClean="0"/>
              <a:t>Cos() , sin() , tan() , acos() , asin() , atan() , abs() , ceil() , floor() , round() , exp() , log() , max() min() , pow() , Sqrt() , random()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1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127342"/>
            <a:ext cx="9609668" cy="5022937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L’objet form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Document.forms </a:t>
            </a:r>
            <a:r>
              <a:rPr lang="fr-FR" dirty="0" smtClean="0"/>
              <a:t>est une propriété de l’objet window qui représente l’ensemble des formulaire contenus dans le document principal</a:t>
            </a:r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Propriétés</a:t>
            </a:r>
          </a:p>
          <a:p>
            <a:r>
              <a:rPr lang="fr-FR" dirty="0" smtClean="0"/>
              <a:t>Action</a:t>
            </a:r>
          </a:p>
          <a:p>
            <a:r>
              <a:rPr lang="fr-FR" dirty="0" smtClean="0"/>
              <a:t>Method : get/post</a:t>
            </a:r>
          </a:p>
          <a:p>
            <a:r>
              <a:rPr lang="fr-FR" dirty="0" smtClean="0"/>
              <a:t>Target : spécifier la fenêtre qui recevra le résultat de l’exécution des l’action associée au formulaire</a:t>
            </a:r>
          </a:p>
          <a:p>
            <a:r>
              <a:rPr lang="fr-FR" dirty="0" smtClean="0"/>
              <a:t>Elements : permet d’analyser les objets composant le formulaire</a:t>
            </a:r>
          </a:p>
          <a:p>
            <a:r>
              <a:rPr lang="fr-FR" dirty="0" smtClean="0"/>
              <a:t>Elements.length //nombre d’objets composant le formulaire</a:t>
            </a:r>
          </a:p>
          <a:p>
            <a:r>
              <a:rPr lang="fr-FR" dirty="0" smtClean="0"/>
              <a:t>Elements[n].name</a:t>
            </a:r>
          </a:p>
          <a:p>
            <a:r>
              <a:rPr lang="fr-FR" dirty="0"/>
              <a:t>Elements[n</a:t>
            </a:r>
            <a:r>
              <a:rPr lang="fr-FR" dirty="0" smtClean="0"/>
              <a:t>].value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8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901874"/>
            <a:ext cx="9609668" cy="4735907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méthodes</a:t>
            </a:r>
          </a:p>
          <a:p>
            <a:r>
              <a:rPr lang="fr-FR" dirty="0" smtClean="0"/>
              <a:t>Submit() : la soumission du formulaire</a:t>
            </a:r>
          </a:p>
          <a:p>
            <a:r>
              <a:rPr lang="fr-FR" dirty="0" smtClean="0"/>
              <a:t>Reset() : remise à 0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Les événements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onSubmit</a:t>
            </a:r>
          </a:p>
          <a:p>
            <a:r>
              <a:rPr lang="fr-FR" dirty="0" smtClean="0"/>
              <a:t>onReset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19" y="688932"/>
            <a:ext cx="6638795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252603"/>
            <a:ext cx="9609668" cy="4835046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éléments d’un formulaire</a:t>
            </a:r>
          </a:p>
          <a:p>
            <a:r>
              <a:rPr lang="fr-FR" u="sng" dirty="0" smtClean="0">
                <a:solidFill>
                  <a:schemeClr val="accent4"/>
                </a:solidFill>
              </a:rPr>
              <a:t>Input text</a:t>
            </a:r>
          </a:p>
          <a:p>
            <a:r>
              <a:rPr lang="fr-FR" dirty="0" smtClean="0"/>
              <a:t>&lt;input type=‘’text’’ id=‘’id’’ value=‘’value’’&gt;</a:t>
            </a:r>
          </a:p>
          <a:p>
            <a:r>
              <a:rPr lang="fr-FR" dirty="0">
                <a:solidFill>
                  <a:srgbClr val="0070C0"/>
                </a:solidFill>
              </a:rPr>
              <a:t>Les propriétés 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 value </a:t>
            </a:r>
            <a:r>
              <a:rPr lang="fr-FR" dirty="0"/>
              <a:t>: valeur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Disabled</a:t>
            </a:r>
            <a:r>
              <a:rPr lang="fr-FR" dirty="0" smtClean="0"/>
              <a:t> : désactiver un champ de texte.</a:t>
            </a:r>
            <a:endParaRPr lang="fr-FR" dirty="0"/>
          </a:p>
          <a:p>
            <a:r>
              <a:rPr lang="fr-FR" dirty="0" smtClean="0"/>
              <a:t>defaultValue </a:t>
            </a:r>
            <a:r>
              <a:rPr lang="fr-FR" dirty="0"/>
              <a:t>: valeur par </a:t>
            </a:r>
            <a:r>
              <a:rPr lang="fr-FR" dirty="0" smtClean="0"/>
              <a:t>défaut </a:t>
            </a:r>
          </a:p>
          <a:p>
            <a:r>
              <a:rPr lang="fr-FR" dirty="0" smtClean="0"/>
              <a:t> </a:t>
            </a:r>
            <a:r>
              <a:rPr lang="fr-FR" dirty="0"/>
              <a:t>form : objet formulaire </a:t>
            </a:r>
          </a:p>
          <a:p>
            <a:r>
              <a:rPr lang="fr-FR" dirty="0" smtClean="0"/>
              <a:t>maxLength </a:t>
            </a:r>
            <a:r>
              <a:rPr lang="fr-FR" dirty="0"/>
              <a:t>: longueur </a:t>
            </a:r>
            <a:r>
              <a:rPr lang="fr-FR" dirty="0" smtClean="0"/>
              <a:t>maximale</a:t>
            </a:r>
          </a:p>
        </p:txBody>
      </p:sp>
    </p:spTree>
    <p:extLst>
      <p:ext uri="{BB962C8B-B14F-4D97-AF65-F5344CB8AC3E}">
        <p14:creationId xmlns:p14="http://schemas.microsoft.com/office/powerpoint/2010/main" val="3536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64" y="917708"/>
            <a:ext cx="8354859" cy="49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14" y="713661"/>
            <a:ext cx="4635841" cy="657938"/>
          </a:xfrm>
        </p:spPr>
        <p:txBody>
          <a:bodyPr>
            <a:normAutofit/>
          </a:bodyPr>
          <a:lstStyle/>
          <a:p>
            <a:r>
              <a:rPr lang="fr-FR" sz="3600" u="sng" dirty="0" smtClean="0">
                <a:solidFill>
                  <a:srgbClr val="00B0F0"/>
                </a:solidFill>
              </a:rPr>
              <a:t>Le Plan de la formation</a:t>
            </a:r>
            <a:endParaRPr lang="fr-FR" sz="3600" u="sng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71600"/>
            <a:ext cx="9609668" cy="459078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L’objet Event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 classiques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tableaux associatifs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Opérations sur 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objets littéraux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objets prédéfinis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window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document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Nouveaux types d’objets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Math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Form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8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822" y="776614"/>
            <a:ext cx="10446707" cy="5361139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Les méthodes 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 blur</a:t>
            </a:r>
            <a:r>
              <a:rPr lang="fr-FR" dirty="0"/>
              <a:t>() : perte de </a:t>
            </a:r>
            <a:r>
              <a:rPr lang="fr-FR" dirty="0" smtClean="0"/>
              <a:t>focus</a:t>
            </a:r>
          </a:p>
          <a:p>
            <a:r>
              <a:rPr lang="fr-FR" dirty="0" smtClean="0"/>
              <a:t> </a:t>
            </a:r>
            <a:r>
              <a:rPr lang="fr-FR" dirty="0"/>
              <a:t>focus() : prise de focus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select() : donne le focus et sélectionne la zone de </a:t>
            </a:r>
            <a:r>
              <a:rPr lang="fr-FR" dirty="0" smtClean="0"/>
              <a:t>saisie</a:t>
            </a:r>
          </a:p>
          <a:p>
            <a:r>
              <a:rPr lang="fr-FR" dirty="0" smtClean="0"/>
              <a:t> </a:t>
            </a:r>
            <a:r>
              <a:rPr lang="fr-FR" dirty="0">
                <a:solidFill>
                  <a:srgbClr val="0070C0"/>
                </a:solidFill>
              </a:rPr>
              <a:t>Les événements </a:t>
            </a:r>
          </a:p>
          <a:p>
            <a:r>
              <a:rPr lang="fr-FR" dirty="0" smtClean="0"/>
              <a:t> </a:t>
            </a:r>
            <a:r>
              <a:rPr lang="fr-FR" dirty="0"/>
              <a:t>onBlur : lors de la perte de focus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onChange : lors d’un changement </a:t>
            </a:r>
          </a:p>
          <a:p>
            <a:r>
              <a:rPr lang="fr-FR" dirty="0" smtClean="0"/>
              <a:t> onFocus </a:t>
            </a:r>
            <a:r>
              <a:rPr lang="fr-FR" dirty="0"/>
              <a:t>: lors de la prise de focus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6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240077"/>
            <a:ext cx="9609668" cy="4397704"/>
          </a:xfrm>
        </p:spPr>
        <p:txBody>
          <a:bodyPr/>
          <a:lstStyle/>
          <a:p>
            <a:r>
              <a:rPr lang="fr-FR" u="sng" dirty="0" smtClean="0">
                <a:solidFill>
                  <a:schemeClr val="accent4"/>
                </a:solidFill>
              </a:rPr>
              <a:t>Input Button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70C0"/>
                </a:solidFill>
              </a:rPr>
              <a:t>Propriétés</a:t>
            </a:r>
          </a:p>
          <a:p>
            <a:r>
              <a:rPr lang="fr-FR" dirty="0" smtClean="0"/>
              <a:t>Value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Méthodes</a:t>
            </a:r>
          </a:p>
          <a:p>
            <a:r>
              <a:rPr lang="fr-FR" dirty="0" smtClean="0"/>
              <a:t>Click()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Evènement</a:t>
            </a:r>
          </a:p>
          <a:p>
            <a:r>
              <a:rPr lang="fr-FR" dirty="0" smtClean="0"/>
              <a:t>onClick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2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939452"/>
            <a:ext cx="9609668" cy="4698329"/>
          </a:xfrm>
        </p:spPr>
        <p:txBody>
          <a:bodyPr/>
          <a:lstStyle/>
          <a:p>
            <a:r>
              <a:rPr lang="fr-FR" u="sng" dirty="0" smtClean="0">
                <a:solidFill>
                  <a:schemeClr val="accent4"/>
                </a:solidFill>
              </a:rPr>
              <a:t>Select</a:t>
            </a:r>
          </a:p>
          <a:p>
            <a:endParaRPr lang="fr-FR" dirty="0"/>
          </a:p>
          <a:p>
            <a:r>
              <a:rPr lang="fr-FR" dirty="0" smtClean="0"/>
              <a:t>Value : nombre de lignes</a:t>
            </a:r>
          </a:p>
          <a:p>
            <a:r>
              <a:rPr lang="fr-FR" dirty="0" smtClean="0"/>
              <a:t>Options : liste dans un tableau les éléments &lt;option&gt; de la liste </a:t>
            </a:r>
          </a:p>
          <a:p>
            <a:r>
              <a:rPr lang="fr-FR" dirty="0"/>
              <a:t>	</a:t>
            </a:r>
            <a:r>
              <a:rPr lang="fr-FR" dirty="0" smtClean="0"/>
              <a:t>value</a:t>
            </a:r>
          </a:p>
          <a:p>
            <a:r>
              <a:rPr lang="fr-FR" dirty="0"/>
              <a:t>	</a:t>
            </a:r>
            <a:r>
              <a:rPr lang="fr-FR" dirty="0" smtClean="0"/>
              <a:t>text</a:t>
            </a:r>
          </a:p>
          <a:p>
            <a:r>
              <a:rPr lang="fr-FR" dirty="0"/>
              <a:t>	</a:t>
            </a:r>
            <a:r>
              <a:rPr lang="fr-FR" dirty="0" smtClean="0"/>
              <a:t>defaultSelected : true/false</a:t>
            </a:r>
          </a:p>
          <a:p>
            <a:r>
              <a:rPr lang="fr-FR" dirty="0"/>
              <a:t>	</a:t>
            </a:r>
            <a:r>
              <a:rPr lang="fr-FR" dirty="0" smtClean="0"/>
              <a:t>selected</a:t>
            </a:r>
            <a:r>
              <a:rPr lang="fr-FR" dirty="0"/>
              <a:t> </a:t>
            </a:r>
            <a:r>
              <a:rPr lang="fr-FR" dirty="0" smtClean="0"/>
              <a:t>: true/false</a:t>
            </a:r>
          </a:p>
          <a:p>
            <a:r>
              <a:rPr lang="fr-FR" dirty="0" smtClean="0"/>
              <a:t>selectedIndex : indice de la ligne sélectionnée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09" y="719230"/>
            <a:ext cx="7202466" cy="53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0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65337"/>
            <a:ext cx="9609668" cy="4272444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Responsable formations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Romdhani Asma </a:t>
            </a:r>
          </a:p>
          <a:p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smtClean="0">
                <a:solidFill>
                  <a:srgbClr val="00B0F0"/>
                </a:solidFill>
              </a:rPr>
              <a:t>                      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romdhaniasma13@gmail.com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s’entrainer :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openclassrooms.com/courses/dynamisez-vos-sites-web-avec-javascript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www.codecademy.com/fr/learn/javascript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26" y="4045906"/>
            <a:ext cx="3421079" cy="17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65337"/>
            <a:ext cx="9609668" cy="427244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Pour nous contacter:</a:t>
            </a:r>
          </a:p>
          <a:p>
            <a:endParaRPr lang="fr-FR" dirty="0" smtClean="0"/>
          </a:p>
          <a:p>
            <a:r>
              <a:rPr lang="fr-FR" dirty="0" smtClean="0"/>
              <a:t>Mail : </a:t>
            </a:r>
            <a:r>
              <a:rPr lang="fr-FR" dirty="0" smtClean="0">
                <a:hlinkClick r:id="rId2"/>
              </a:rPr>
              <a:t>ossec.contact@gmail.com</a:t>
            </a:r>
            <a:endParaRPr lang="fr-FR" dirty="0" smtClean="0"/>
          </a:p>
          <a:p>
            <a:r>
              <a:rPr lang="fr-FR" dirty="0" smtClean="0"/>
              <a:t>Site web : </a:t>
            </a:r>
            <a:r>
              <a:rPr lang="fr-FR" dirty="0" smtClean="0">
                <a:hlinkClick r:id="rId3"/>
              </a:rPr>
              <a:t>www.ossec.tn</a:t>
            </a:r>
            <a:endParaRPr lang="fr-FR" dirty="0" smtClean="0"/>
          </a:p>
          <a:p>
            <a:r>
              <a:rPr lang="fr-FR" dirty="0" smtClean="0"/>
              <a:t>Page Facebook : </a:t>
            </a:r>
            <a:r>
              <a:rPr lang="fr-FR" dirty="0" smtClean="0">
                <a:hlinkClick r:id="rId4"/>
              </a:rPr>
              <a:t>www.facebook.com/ossec.tn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37" y="3834808"/>
            <a:ext cx="3073858" cy="15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700" y="853480"/>
            <a:ext cx="3915426" cy="687222"/>
          </a:xfrm>
        </p:spPr>
        <p:txBody>
          <a:bodyPr/>
          <a:lstStyle/>
          <a:p>
            <a:r>
              <a:rPr lang="fr-FR" dirty="0" smtClean="0"/>
              <a:t>L’objet Event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791222"/>
            <a:ext cx="9609668" cy="4296427"/>
          </a:xfrm>
        </p:spPr>
        <p:txBody>
          <a:bodyPr>
            <a:normAutofit/>
          </a:bodyPr>
          <a:lstStyle/>
          <a:p>
            <a:r>
              <a:rPr lang="fr-FR" dirty="0" smtClean="0"/>
              <a:t>L’objet Event a pour utilité de nous fournir des informations sur l’événement actuellement déclenché.</a:t>
            </a:r>
          </a:p>
          <a:p>
            <a:r>
              <a:rPr lang="fr-FR" dirty="0" smtClean="0"/>
              <a:t>Il n’est présent que pour le DOM-0 et le DOM-2.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proprietés</a:t>
            </a:r>
            <a:r>
              <a:rPr lang="fr-FR" dirty="0" smtClean="0"/>
              <a:t> de l’objet </a:t>
            </a:r>
            <a:r>
              <a:rPr lang="fr-FR" dirty="0" err="1" smtClean="0"/>
              <a:t>event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type</a:t>
            </a:r>
            <a:r>
              <a:rPr lang="fr-FR" dirty="0" smtClean="0"/>
              <a:t> : retourne le type de l’événement déclenché.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Target</a:t>
            </a:r>
            <a:r>
              <a:rPr lang="fr-FR" dirty="0" smtClean="0"/>
              <a:t> : récupère une référence sur l’élément dont l’événement a été déclenché.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currentTarget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récupère l’élément à l’origine du déclenchement de l’événement.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clientX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récupère la position horizontale du curseur.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clientY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récupère la position verticale du curseur.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err="1" smtClean="0">
                <a:sym typeface="Wingdings" panose="05000000000000000000" pitchFamily="2" charset="2"/>
              </a:rPr>
              <a:t>clientX</a:t>
            </a:r>
            <a:r>
              <a:rPr lang="fr-FR" dirty="0" smtClean="0">
                <a:sym typeface="Wingdings" panose="05000000000000000000" pitchFamily="2" charset="2"/>
              </a:rPr>
              <a:t> et </a:t>
            </a:r>
            <a:r>
              <a:rPr lang="fr-FR" dirty="0" err="1" smtClean="0">
                <a:sym typeface="Wingdings" panose="05000000000000000000" pitchFamily="2" charset="2"/>
              </a:rPr>
              <a:t>clientY</a:t>
            </a:r>
            <a:r>
              <a:rPr lang="fr-FR" dirty="0" smtClean="0">
                <a:sym typeface="Wingdings" panose="05000000000000000000" pitchFamily="2" charset="2"/>
              </a:rPr>
              <a:t> sont adaptés au événement </a:t>
            </a:r>
            <a:r>
              <a:rPr lang="fr-FR" dirty="0" err="1" smtClean="0">
                <a:sym typeface="Wingdings" panose="05000000000000000000" pitchFamily="2" charset="2"/>
              </a:rPr>
              <a:t>mousemove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102290"/>
            <a:ext cx="9609668" cy="4535491"/>
          </a:xfrm>
        </p:spPr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relatedTarget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 récupère l’élément en </a:t>
            </a:r>
            <a:r>
              <a:rPr lang="fr-FR" dirty="0" err="1" smtClean="0"/>
              <a:t>ralation</a:t>
            </a:r>
            <a:r>
              <a:rPr lang="fr-FR" dirty="0" smtClean="0"/>
              <a:t> avec un événement de souris </a:t>
            </a:r>
            <a:r>
              <a:rPr lang="fr-FR" dirty="0" err="1" smtClean="0"/>
              <a:t>mouseover</a:t>
            </a:r>
            <a:r>
              <a:rPr lang="fr-FR" dirty="0" smtClean="0"/>
              <a:t> , </a:t>
            </a:r>
            <a:r>
              <a:rPr lang="fr-FR" dirty="0" err="1" smtClean="0"/>
              <a:t>mouseout</a:t>
            </a:r>
            <a:r>
              <a:rPr lang="fr-FR" dirty="0" smtClean="0"/>
              <a:t> ,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keyCode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récupère le code ASCII correspondant à la touche pressé pour les événements </a:t>
            </a:r>
            <a:r>
              <a:rPr lang="fr-FR" dirty="0" err="1" smtClean="0"/>
              <a:t>keydown</a:t>
            </a:r>
            <a:r>
              <a:rPr lang="fr-FR" dirty="0" smtClean="0"/>
              <a:t> , </a:t>
            </a:r>
            <a:r>
              <a:rPr lang="fr-FR" dirty="0" err="1" smtClean="0"/>
              <a:t>keypress</a:t>
            </a:r>
            <a:r>
              <a:rPr lang="fr-FR" dirty="0" smtClean="0"/>
              <a:t>, </a:t>
            </a:r>
            <a:r>
              <a:rPr lang="fr-FR" dirty="0" err="1" smtClean="0"/>
              <a:t>keyup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B050"/>
                </a:solidFill>
              </a:rPr>
              <a:t>String</a:t>
            </a:r>
            <a:r>
              <a:rPr lang="fr-FR" dirty="0" err="1" smtClean="0"/>
              <a:t>.</a:t>
            </a:r>
            <a:r>
              <a:rPr lang="fr-FR" dirty="0" err="1" smtClean="0">
                <a:solidFill>
                  <a:srgbClr val="FF0000"/>
                </a:solidFill>
              </a:rPr>
              <a:t>fromCharCode</a:t>
            </a:r>
            <a:r>
              <a:rPr lang="fr-FR" dirty="0" smtClean="0"/>
              <a:t>(val1,…,</a:t>
            </a:r>
            <a:r>
              <a:rPr lang="fr-FR" dirty="0" err="1" smtClean="0"/>
              <a:t>valn</a:t>
            </a:r>
            <a:r>
              <a:rPr lang="fr-FR" dirty="0" smtClean="0"/>
              <a:t>) : elle prend une infinité de code ASCII en paramètre et retourne les caractères correspondant </a:t>
            </a:r>
            <a:r>
              <a:rPr lang="fr-FR" dirty="0" smtClean="0">
                <a:sym typeface="Wingdings" panose="05000000000000000000" pitchFamily="2" charset="2"/>
              </a:rPr>
              <a:t> elle est donc utilisée avec </a:t>
            </a:r>
            <a:r>
              <a:rPr lang="fr-FR" dirty="0" err="1" smtClean="0">
                <a:sym typeface="Wingdings" panose="05000000000000000000" pitchFamily="2" charset="2"/>
              </a:rPr>
              <a:t>keypress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</a:p>
          <a:p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preventDefault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(): </a:t>
            </a:r>
            <a:r>
              <a:rPr lang="fr-FR" dirty="0" smtClean="0">
                <a:sym typeface="Wingdings" panose="05000000000000000000" pitchFamily="2" charset="2"/>
              </a:rPr>
              <a:t>bloquer l’action par défaut de certains événements.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//comme pour return false; sans DOM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95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83" y="897342"/>
            <a:ext cx="8267177" cy="50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14" y="713661"/>
            <a:ext cx="4635841" cy="657938"/>
          </a:xfrm>
        </p:spPr>
        <p:txBody>
          <a:bodyPr>
            <a:normAutofit/>
          </a:bodyPr>
          <a:lstStyle/>
          <a:p>
            <a:r>
              <a:rPr lang="fr-FR" sz="3600" u="sng" dirty="0" smtClean="0">
                <a:solidFill>
                  <a:srgbClr val="00B0F0"/>
                </a:solidFill>
              </a:rPr>
              <a:t>Le Plan de la formation</a:t>
            </a:r>
            <a:endParaRPr lang="fr-FR" sz="3600" u="sng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371600"/>
            <a:ext cx="9609668" cy="459078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Event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tableaux classiques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tableaux associatifs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Opérations sur les tableaux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objets littéraux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Les objets prédéfinis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window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document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Nouveaux types d’objets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Math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L’objet Form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863" y="715694"/>
            <a:ext cx="3276598" cy="687222"/>
          </a:xfrm>
        </p:spPr>
        <p:txBody>
          <a:bodyPr>
            <a:noAutofit/>
          </a:bodyPr>
          <a:lstStyle/>
          <a:p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4395" y="1742303"/>
            <a:ext cx="5080685" cy="414154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2600" dirty="0" smtClean="0">
                <a:solidFill>
                  <a:srgbClr val="002060"/>
                </a:solidFill>
              </a:rPr>
              <a:t>Tableaux classiques</a:t>
            </a:r>
          </a:p>
          <a:p>
            <a:r>
              <a:rPr lang="fr-FR" dirty="0" smtClean="0"/>
              <a:t>Var Tab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array();</a:t>
            </a:r>
          </a:p>
          <a:p>
            <a:r>
              <a:rPr lang="fr-FR" dirty="0" smtClean="0"/>
              <a:t>Var Tab = [1,2,5,8];</a:t>
            </a:r>
          </a:p>
          <a:p>
            <a:r>
              <a:rPr lang="fr-FR" dirty="0" smtClean="0"/>
              <a:t>Var Tab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array(1,2,5,8);</a:t>
            </a:r>
          </a:p>
          <a:p>
            <a:r>
              <a:rPr lang="fr-FR" dirty="0" smtClean="0"/>
              <a:t>Tab[0]= 4;</a:t>
            </a:r>
          </a:p>
          <a:p>
            <a:r>
              <a:rPr lang="fr-FR" dirty="0" smtClean="0"/>
              <a:t>Alert(Tab[0]);</a:t>
            </a:r>
          </a:p>
          <a:p>
            <a:r>
              <a:rPr lang="fr-FR" dirty="0" smtClean="0"/>
              <a:t>Alert(</a:t>
            </a:r>
            <a:r>
              <a:rPr lang="fr-FR" dirty="0"/>
              <a:t>T</a:t>
            </a:r>
            <a:r>
              <a:rPr lang="fr-FR" dirty="0" smtClean="0"/>
              <a:t>ab.</a:t>
            </a:r>
            <a:r>
              <a:rPr lang="fr-FR" dirty="0" smtClean="0">
                <a:solidFill>
                  <a:srgbClr val="00B050"/>
                </a:solidFill>
              </a:rPr>
              <a:t>length</a:t>
            </a:r>
            <a:r>
              <a:rPr lang="fr-FR" dirty="0" smtClean="0"/>
              <a:t>);</a:t>
            </a:r>
          </a:p>
          <a:p>
            <a:r>
              <a:rPr lang="fr-FR" dirty="0" smtClean="0"/>
              <a:t>Var Tab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array(10, ‘OSSEC’, 1.3);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7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8028" y="1326744"/>
            <a:ext cx="4055075" cy="4385178"/>
          </a:xfrm>
        </p:spPr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Tableaux associatifs</a:t>
            </a:r>
          </a:p>
          <a:p>
            <a:r>
              <a:rPr lang="fr-FR" dirty="0" smtClean="0"/>
              <a:t>Var T = </a:t>
            </a:r>
            <a:r>
              <a:rPr lang="fr-FR" dirty="0" smtClean="0">
                <a:solidFill>
                  <a:srgbClr val="00B050"/>
                </a:solidFill>
              </a:rPr>
              <a:t>new</a:t>
            </a:r>
            <a:r>
              <a:rPr lang="fr-FR" dirty="0" smtClean="0"/>
              <a:t> array();</a:t>
            </a:r>
          </a:p>
          <a:p>
            <a:r>
              <a:rPr lang="fr-FR" dirty="0" smtClean="0"/>
              <a:t>T[’’nom’’] = ’’OSSEC’’;</a:t>
            </a:r>
          </a:p>
          <a:p>
            <a:r>
              <a:rPr lang="fr-FR" dirty="0" smtClean="0"/>
              <a:t>T[’’danse’’] = ’’classique’’;</a:t>
            </a:r>
          </a:p>
          <a:p>
            <a:r>
              <a:rPr lang="fr-FR" dirty="0" smtClean="0"/>
              <a:t>T[’’lieu’’] = ’’manouba’’;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0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1995</TotalTime>
  <Words>1378</Words>
  <Application>Microsoft Office PowerPoint</Application>
  <PresentationFormat>Widescreen</PresentationFormat>
  <Paragraphs>290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Garamond</vt:lpstr>
      <vt:lpstr>Times New Roman</vt:lpstr>
      <vt:lpstr>Wingdings</vt:lpstr>
      <vt:lpstr>Organic</vt:lpstr>
      <vt:lpstr>Formation JavaScript (partie2)</vt:lpstr>
      <vt:lpstr>Le Plan de la formation</vt:lpstr>
      <vt:lpstr>Le Plan de la formation</vt:lpstr>
      <vt:lpstr>L’objet Event</vt:lpstr>
      <vt:lpstr>PowerPoint Presentation</vt:lpstr>
      <vt:lpstr>PowerPoint Presentation</vt:lpstr>
      <vt:lpstr>Le Plan de la formation</vt:lpstr>
      <vt:lpstr>Les tableaux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 Plan de la formation</vt:lpstr>
      <vt:lpstr>Les objets prédéfinies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(suite)</dc:title>
  <dc:creator>asma</dc:creator>
  <cp:lastModifiedBy>asma</cp:lastModifiedBy>
  <cp:revision>43</cp:revision>
  <dcterms:created xsi:type="dcterms:W3CDTF">2016-01-12T19:27:10Z</dcterms:created>
  <dcterms:modified xsi:type="dcterms:W3CDTF">2016-01-18T21:28:02Z</dcterms:modified>
</cp:coreProperties>
</file>