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5" r:id="rId3"/>
    <p:sldId id="334" r:id="rId4"/>
    <p:sldId id="336" r:id="rId5"/>
    <p:sldId id="337" r:id="rId6"/>
    <p:sldId id="325" r:id="rId7"/>
    <p:sldId id="366" r:id="rId8"/>
    <p:sldId id="316" r:id="rId9"/>
    <p:sldId id="339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51" r:id="rId28"/>
    <p:sldId id="352" r:id="rId29"/>
    <p:sldId id="353" r:id="rId30"/>
    <p:sldId id="376" r:id="rId31"/>
    <p:sldId id="385" r:id="rId32"/>
    <p:sldId id="386" r:id="rId33"/>
    <p:sldId id="387" r:id="rId34"/>
    <p:sldId id="389" r:id="rId35"/>
    <p:sldId id="390" r:id="rId36"/>
    <p:sldId id="26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10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err="1" smtClean="0"/>
              <a:t>Css</a:t>
            </a:r>
            <a:r>
              <a:rPr lang="en-US" altLang="ko-KR" sz="4400" dirty="0" smtClean="0"/>
              <a:t> Grid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grid-template-columns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1017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grid-template-columns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62359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명시적 열의 크기를 정의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fr</a:t>
            </a:r>
            <a:r>
              <a:rPr lang="en-US" altLang="ko-KR" dirty="0" smtClean="0"/>
              <a:t> (fraction, </a:t>
            </a:r>
            <a:r>
              <a:rPr lang="ko-KR" altLang="en-US" dirty="0" smtClean="0"/>
              <a:t>공간 비율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단위를 사용 가능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repeat() </a:t>
            </a:r>
            <a:r>
              <a:rPr lang="ko-KR" altLang="en-US" dirty="0" smtClean="0"/>
              <a:t>함수를 사용 가능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23728" y="3933056"/>
            <a:ext cx="499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24188"/>
            <a:ext cx="5486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4" y="4077072"/>
            <a:ext cx="4886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grid-template-</a:t>
            </a:r>
            <a:r>
              <a:rPr lang="en-US" altLang="ko-KR" dirty="0" smtClean="0"/>
              <a:t>area</a:t>
            </a:r>
            <a:r>
              <a:rPr lang="en-US" altLang="ko-KR" dirty="0" smtClean="0"/>
              <a:t>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1017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grid-template-areas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62359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지정된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영역 이름</a:t>
            </a:r>
            <a:r>
              <a:rPr lang="en-US" altLang="ko-KR" dirty="0" smtClean="0"/>
              <a:t>(grid-area)</a:t>
            </a:r>
            <a:r>
              <a:rPr lang="ko-KR" altLang="en-US" dirty="0" smtClean="0"/>
              <a:t>를 참조해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템플릿을 생성합니다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20" y="2919816"/>
            <a:ext cx="1894159" cy="30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26585"/>
            <a:ext cx="3217460" cy="19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029" y="4365104"/>
            <a:ext cx="32973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row-gap, column-gap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6397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row-gap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18831" y="16199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각 행과 행 사이의 간격을 지정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043608" y="2334709"/>
            <a:ext cx="1800200" cy="6397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column-gap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3701" y="246989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각 열과 열 사이의 간격을 지정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54" y="3429000"/>
            <a:ext cx="4350259" cy="28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339752" y="4437112"/>
            <a:ext cx="87907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339752" y="5229200"/>
            <a:ext cx="87907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8131" y="4663956"/>
            <a:ext cx="21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row-gap: 30px;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860032" y="3374994"/>
            <a:ext cx="421196" cy="6840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031275" y="3377038"/>
            <a:ext cx="421196" cy="6840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7123" y="3062484"/>
            <a:ext cx="21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column-gap: 15px;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17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gap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6397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gap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18831" y="16199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row-gap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column-gap</a:t>
            </a:r>
            <a:r>
              <a:rPr lang="ko-KR" altLang="en-US" dirty="0" smtClean="0"/>
              <a:t>의 단축 속성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2" y="2464018"/>
            <a:ext cx="6317704" cy="335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grid-auto-rows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1017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grid-auto-rows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9026" y="1808809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암</a:t>
            </a:r>
            <a:r>
              <a:rPr lang="ko-KR" altLang="en-US" dirty="0" smtClean="0"/>
              <a:t>시적 </a:t>
            </a:r>
            <a:r>
              <a:rPr lang="ko-KR" altLang="en-US" dirty="0" smtClean="0"/>
              <a:t>행의 크기를 정의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암시적 크기가 적용된 행과 열은 양수 라인 번호만 사용할 수 있음</a:t>
            </a:r>
            <a:r>
              <a:rPr lang="en-US" altLang="ko-KR" dirty="0"/>
              <a:t>. (</a:t>
            </a:r>
            <a:r>
              <a:rPr lang="ko-KR" altLang="en-US" dirty="0"/>
              <a:t>음수 불가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7" y="3627122"/>
            <a:ext cx="2557695" cy="161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196" y="322526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명시적으로 </a:t>
            </a:r>
            <a:r>
              <a:rPr lang="en-US" altLang="ko-KR" sz="1400" b="1" dirty="0" smtClean="0"/>
              <a:t>2x2 </a:t>
            </a:r>
            <a:r>
              <a:rPr lang="ko-KR" altLang="en-US" sz="1400" b="1" dirty="0" smtClean="0"/>
              <a:t>정의</a:t>
            </a:r>
            <a:endParaRPr lang="ko-KR" altLang="en-US" sz="1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09" y="3627121"/>
            <a:ext cx="2376264" cy="174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83831"/>
            <a:ext cx="2076534" cy="188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68144" y="310390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암시적 행의 크기를 정의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grid-auto-rows: 150px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54773" y="31123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아이템을 암시적 행에 배치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.item3 { grid-row: 3 / 4; }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319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grid-auto-</a:t>
            </a:r>
            <a:r>
              <a:rPr lang="en-US" altLang="ko-KR" dirty="0" smtClean="0"/>
              <a:t>column</a:t>
            </a:r>
            <a:r>
              <a:rPr lang="en-US" altLang="ko-KR" dirty="0" smtClean="0"/>
              <a:t>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1017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grid-auto-</a:t>
            </a:r>
            <a:r>
              <a:rPr lang="en-US" altLang="ko-KR" sz="2000" dirty="0" smtClean="0">
                <a:solidFill>
                  <a:schemeClr val="tx1"/>
                </a:solidFill>
              </a:rPr>
              <a:t>column</a:t>
            </a:r>
            <a:r>
              <a:rPr lang="en-US" altLang="ko-KR" sz="2000" dirty="0" smtClean="0">
                <a:solidFill>
                  <a:schemeClr val="tx1"/>
                </a:solidFill>
              </a:rPr>
              <a:t>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9026" y="164728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암</a:t>
            </a:r>
            <a:r>
              <a:rPr lang="ko-KR" altLang="en-US" dirty="0" smtClean="0"/>
              <a:t>시적 </a:t>
            </a:r>
            <a:r>
              <a:rPr lang="ko-KR" altLang="en-US" dirty="0" smtClean="0"/>
              <a:t>행의 크기를 정의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암시적 크기가 적용된 행과 열은 양수 라인 번호만 사용할 수 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음수 불가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196" y="322526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명시적으로 </a:t>
            </a:r>
            <a:r>
              <a:rPr lang="en-US" altLang="ko-KR" sz="1400" b="1" dirty="0" smtClean="0"/>
              <a:t>2x2 </a:t>
            </a:r>
            <a:r>
              <a:rPr lang="ko-KR" altLang="en-US" sz="1400" b="1" dirty="0" smtClean="0"/>
              <a:t>정의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54773" y="31123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아이템을 암시적 </a:t>
            </a:r>
            <a:r>
              <a:rPr lang="ko-KR" altLang="en-US" sz="1400" b="1" dirty="0"/>
              <a:t>열</a:t>
            </a:r>
            <a:r>
              <a:rPr lang="ko-KR" altLang="en-US" sz="1400" b="1" dirty="0" smtClean="0"/>
              <a:t>에 배치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.item3 { grid-column: 3 / 4; }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310390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암시적 </a:t>
            </a:r>
            <a:r>
              <a:rPr lang="ko-KR" altLang="en-US" sz="1400" b="1" dirty="0"/>
              <a:t>열</a:t>
            </a:r>
            <a:r>
              <a:rPr lang="ko-KR" altLang="en-US" sz="1400" b="1" dirty="0" smtClean="0"/>
              <a:t>의 크기를 정의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grid-auto-columns: 1fr;</a:t>
            </a:r>
            <a:endParaRPr lang="ko-KR" altLang="en-US" sz="14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7" y="3627122"/>
            <a:ext cx="2557695" cy="161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73" y="3635540"/>
            <a:ext cx="2589335" cy="164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55" y="3644600"/>
            <a:ext cx="2468714" cy="157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8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grid-auto-flow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638068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grid-auto-flow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08854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69801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배치하지 않은 아이템을 자동배치 알고리즘으로 처리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550208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98387"/>
              </p:ext>
            </p:extLst>
          </p:nvPr>
        </p:nvGraphicFramePr>
        <p:xfrm>
          <a:off x="1691680" y="3140968"/>
          <a:ext cx="5904656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742"/>
                <a:gridCol w="4117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행 축을 따라 차례로 배치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열 축을 따라 차례로 배치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 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행 축을 따라 차례로 배치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br>
                        <a:rPr lang="en-US" altLang="ko-KR" sz="1800" baseline="0" dirty="0" smtClean="0"/>
                      </a:br>
                      <a:r>
                        <a:rPr lang="ko-KR" altLang="en-US" sz="1800" baseline="0" dirty="0" smtClean="0"/>
                        <a:t>빈 영역을 메움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 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열 축을 따라 차례로 배치</a:t>
                      </a:r>
                      <a:r>
                        <a:rPr lang="en-US" altLang="ko-KR" sz="1800" dirty="0" smtClean="0"/>
                        <a:t>,</a:t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빈 영역을 메움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grid-auto-flow</a:t>
            </a: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1" y="2780928"/>
            <a:ext cx="345240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99128" y="1556792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명시적으로 </a:t>
            </a:r>
            <a:r>
              <a:rPr lang="en-US" altLang="ko-KR" sz="2400" b="1" dirty="0" smtClean="0"/>
              <a:t>3x3 </a:t>
            </a:r>
            <a:r>
              <a:rPr lang="ko-KR" altLang="en-US" sz="2400" b="1" dirty="0" smtClean="0"/>
              <a:t>정의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번 아이템에 </a:t>
            </a:r>
            <a:r>
              <a:rPr lang="en-US" altLang="ko-KR" sz="2400" b="1" dirty="0" smtClean="0"/>
              <a:t>grid-column: span 3; </a:t>
            </a:r>
            <a:r>
              <a:rPr lang="ko-KR" altLang="en-US" sz="2400" b="1" dirty="0" smtClean="0"/>
              <a:t>적용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7064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grid-auto-flow: </a:t>
            </a:r>
            <a:r>
              <a:rPr lang="en-US" altLang="ko-KR" b="1" dirty="0" smtClean="0">
                <a:solidFill>
                  <a:srgbClr val="FF0000"/>
                </a:solidFill>
              </a:rPr>
              <a:t>row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7"/>
            <a:ext cx="3708101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68797" y="5369300"/>
            <a:ext cx="311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grid-auto-flow: </a:t>
            </a:r>
            <a:r>
              <a:rPr lang="en-US" altLang="ko-KR" b="1" dirty="0" smtClean="0">
                <a:solidFill>
                  <a:srgbClr val="FF0000"/>
                </a:solidFill>
              </a:rPr>
              <a:t>row dense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83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grid-auto-flow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367020"/>
            <a:ext cx="663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명시적으로 </a:t>
            </a:r>
            <a:r>
              <a:rPr lang="en-US" altLang="ko-KR" sz="2400" b="1" dirty="0" smtClean="0"/>
              <a:t>3x3 </a:t>
            </a:r>
            <a:r>
              <a:rPr lang="ko-KR" altLang="en-US" sz="2400" b="1" dirty="0" smtClean="0"/>
              <a:t>정의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sz="2400" b="1" dirty="0"/>
              <a:t>1</a:t>
            </a:r>
            <a:r>
              <a:rPr lang="ko-KR" altLang="en-US" sz="2400" b="1" dirty="0" smtClean="0"/>
              <a:t>번 아이템에 </a:t>
            </a:r>
            <a:r>
              <a:rPr lang="en-US" altLang="ko-KR" sz="2400" b="1" dirty="0" smtClean="0"/>
              <a:t>grid-column: 2 /span 2; </a:t>
            </a:r>
            <a:r>
              <a:rPr lang="ko-KR" altLang="en-US" sz="2400" b="1" dirty="0" smtClean="0"/>
              <a:t>적용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번 아이템에 </a:t>
            </a:r>
            <a:r>
              <a:rPr lang="en-US" altLang="ko-KR" sz="2400" b="1" dirty="0" smtClean="0"/>
              <a:t>grid-column: span 2; </a:t>
            </a:r>
            <a:r>
              <a:rPr lang="ko-KR" altLang="en-US" sz="2400" b="1" dirty="0" smtClean="0"/>
              <a:t>적용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5631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grid-auto-flow: </a:t>
            </a:r>
            <a:r>
              <a:rPr lang="en-US" altLang="ko-KR" b="1" dirty="0" smtClean="0">
                <a:solidFill>
                  <a:srgbClr val="FF0000"/>
                </a:solidFill>
              </a:rPr>
              <a:t>column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2219" y="5373216"/>
            <a:ext cx="38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grid-auto-flow: </a:t>
            </a:r>
            <a:r>
              <a:rPr lang="en-US" altLang="ko-KR" b="1" dirty="0">
                <a:solidFill>
                  <a:srgbClr val="FF0000"/>
                </a:solidFill>
              </a:rPr>
              <a:t>column </a:t>
            </a:r>
            <a:r>
              <a:rPr lang="en-US" altLang="ko-KR" b="1" dirty="0" smtClean="0">
                <a:solidFill>
                  <a:srgbClr val="FF0000"/>
                </a:solidFill>
              </a:rPr>
              <a:t>dense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4" y="2780927"/>
            <a:ext cx="3381471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04310"/>
            <a:ext cx="3480358" cy="24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0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align-content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0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수직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세로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그리드</a:t>
            </a:r>
            <a:r>
              <a:rPr lang="ko-KR" altLang="en-US" dirty="0" smtClean="0"/>
              <a:t> 컨테이너보다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22146"/>
              </p:ext>
            </p:extLst>
          </p:nvPr>
        </p:nvGraphicFramePr>
        <p:xfrm>
          <a:off x="1331639" y="2642912"/>
          <a:ext cx="6552728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열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콘텐츠를</a:t>
                      </a:r>
                      <a:r>
                        <a:rPr lang="ko-KR" altLang="en-US" sz="1800" dirty="0" smtClean="0"/>
                        <a:t>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위쪽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아래쪽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수직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첫 행은 시작점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끝 행은 끝점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나머지는 여백으로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행 위아래에 여백을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space-evenly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여백을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Grid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7546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align-content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69207"/>
            <a:ext cx="2186530" cy="215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99897"/>
            <a:ext cx="2258467" cy="214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0655"/>
            <a:ext cx="2197422" cy="213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99897"/>
            <a:ext cx="2239552" cy="214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288480" cy="228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14" y="3598758"/>
            <a:ext cx="2553099" cy="231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65" y="3616010"/>
            <a:ext cx="2397703" cy="229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0168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1060" y="3042604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4648" y="3045835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3945" y="3029661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1744" y="59454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space-between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6059" y="595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space-around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8712" y="59584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space-evenly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</a:t>
            </a:r>
            <a:r>
              <a:rPr lang="en-US" altLang="ko-KR" dirty="0" smtClean="0"/>
              <a:t>-content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justify</a:t>
            </a:r>
            <a:r>
              <a:rPr lang="en-US" altLang="ko-KR" sz="2000" dirty="0" smtClean="0">
                <a:solidFill>
                  <a:schemeClr val="tx1"/>
                </a:solidFill>
              </a:rPr>
              <a:t>-content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0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수평</a:t>
            </a:r>
            <a:r>
              <a:rPr lang="en-US" altLang="ko-KR" dirty="0" smtClean="0"/>
              <a:t>(</a:t>
            </a:r>
            <a:r>
              <a:rPr lang="ko-KR" altLang="en-US" dirty="0"/>
              <a:t>행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가로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그리드</a:t>
            </a:r>
            <a:r>
              <a:rPr lang="ko-KR" altLang="en-US" dirty="0" smtClean="0"/>
              <a:t> 컨테이너보다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69419"/>
              </p:ext>
            </p:extLst>
          </p:nvPr>
        </p:nvGraphicFramePr>
        <p:xfrm>
          <a:off x="1331639" y="2642912"/>
          <a:ext cx="6552728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열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콘텐츠를</a:t>
                      </a:r>
                      <a:r>
                        <a:rPr lang="ko-KR" altLang="en-US" sz="1800" dirty="0" smtClean="0"/>
                        <a:t>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왼쪽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오른쪽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수평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첫 열은 시작점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끝 열은 끝점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나머지는 여백으로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열 좌우에 여백을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space-evenly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여백을 고르게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justify-content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0168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1060" y="3042604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4648" y="3045835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3945" y="3029661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1744" y="59454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space-between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6059" y="595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space-around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834" y="59584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space-evenly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" y="851357"/>
            <a:ext cx="2282577" cy="219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7" y="882645"/>
            <a:ext cx="2173329" cy="21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21" y="874620"/>
            <a:ext cx="2310775" cy="21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2" y="835748"/>
            <a:ext cx="2254572" cy="21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9" y="3626940"/>
            <a:ext cx="2431654" cy="229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85" y="3618314"/>
            <a:ext cx="2337281" cy="22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06" y="3635566"/>
            <a:ext cx="2380107" cy="226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align-items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align-items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0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아이템들을 수직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아이템의 세로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자신이 속한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행보다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84828"/>
              </p:ext>
            </p:extLst>
          </p:nvPr>
        </p:nvGraphicFramePr>
        <p:xfrm>
          <a:off x="1331639" y="2642912"/>
          <a:ext cx="655272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열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아이템을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위쪽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아래쪽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수직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align-items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42190" y="32935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3154" y="3293584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0475" y="6118268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3746" y="6092529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7" y="800720"/>
            <a:ext cx="2550615" cy="24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99" y="783692"/>
            <a:ext cx="2620940" cy="25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7" y="3718322"/>
            <a:ext cx="2567091" cy="248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00" y="3682575"/>
            <a:ext cx="2677434" cy="254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</a:t>
            </a:r>
            <a:r>
              <a:rPr lang="en-US" altLang="ko-KR" dirty="0" smtClean="0"/>
              <a:t>-items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justify</a:t>
            </a:r>
            <a:r>
              <a:rPr lang="en-US" altLang="ko-KR" sz="2000" dirty="0" smtClean="0">
                <a:solidFill>
                  <a:schemeClr val="tx1"/>
                </a:solidFill>
              </a:rPr>
              <a:t>-items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70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아이템들을 수</a:t>
            </a:r>
            <a:r>
              <a:rPr lang="ko-KR" altLang="en-US" dirty="0"/>
              <a:t>평</a:t>
            </a:r>
            <a:r>
              <a:rPr lang="en-US" altLang="ko-KR" dirty="0" smtClean="0"/>
              <a:t>(</a:t>
            </a:r>
            <a:r>
              <a:rPr lang="ko-KR" altLang="en-US" dirty="0"/>
              <a:t>행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아이템의 가로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자신이 속한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열보다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1371"/>
              </p:ext>
            </p:extLst>
          </p:nvPr>
        </p:nvGraphicFramePr>
        <p:xfrm>
          <a:off x="1331639" y="2642912"/>
          <a:ext cx="655272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행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아이템을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왼쪽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오른쪽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수직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justify-items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42190" y="32935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3154" y="3293584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0475" y="6118268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3746" y="6101155"/>
            <a:ext cx="143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6440"/>
            <a:ext cx="2650406" cy="252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07" y="765210"/>
            <a:ext cx="2642089" cy="258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19" y="3656697"/>
            <a:ext cx="2687750" cy="254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62" y="3591939"/>
            <a:ext cx="2682834" cy="262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3. Grid Items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7855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 Items</a:t>
            </a:r>
            <a:r>
              <a:rPr lang="ko-KR" altLang="en-US" dirty="0" smtClean="0"/>
              <a:t>의 속성들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75303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Grid Items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1238017"/>
            <a:ext cx="331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35320"/>
              </p:ext>
            </p:extLst>
          </p:nvPr>
        </p:nvGraphicFramePr>
        <p:xfrm>
          <a:off x="971600" y="1340768"/>
          <a:ext cx="7265548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51053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grid-row-start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아이템의 행 시작 위치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grid-row-end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아이템의 행 끝 위치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grid-row-xxx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의 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grid-column-start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아이템의 열 시작 위치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grid-column-end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아이템의 열 끝 위치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grid-column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grid-column-xxx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의 단축 속성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grid-area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영역 이름을 </a:t>
                      </a:r>
                      <a:r>
                        <a:rPr lang="ko-KR" altLang="en-US" sz="1800" b="0" dirty="0" smtClean="0"/>
                        <a:t>설정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align-self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단일 </a:t>
                      </a:r>
                      <a:r>
                        <a:rPr lang="ko-KR" altLang="en-US" sz="1800" b="0" dirty="0" err="1" smtClean="0"/>
                        <a:t>그리드</a:t>
                      </a:r>
                      <a:r>
                        <a:rPr lang="ko-KR" altLang="en-US" sz="1800" b="0" dirty="0" smtClean="0"/>
                        <a:t> 아이템을 수직 정렬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justify-self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단일 </a:t>
                      </a:r>
                      <a:r>
                        <a:rPr lang="ko-KR" altLang="en-US" sz="1800" b="0" dirty="0" err="1" smtClean="0"/>
                        <a:t>그리드</a:t>
                      </a:r>
                      <a:r>
                        <a:rPr lang="ko-KR" altLang="en-US" sz="1800" b="0" dirty="0" smtClean="0"/>
                        <a:t> 아이템을 수평 정렬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place-self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align-self</a:t>
                      </a:r>
                      <a:r>
                        <a:rPr lang="ko-KR" altLang="en-US" sz="1800" b="0" dirty="0" smtClean="0"/>
                        <a:t>와 </a:t>
                      </a:r>
                      <a:r>
                        <a:rPr lang="en-US" altLang="ko-KR" sz="1800" b="0" dirty="0" smtClean="0"/>
                        <a:t>justify-self</a:t>
                      </a:r>
                      <a:r>
                        <a:rPr lang="ko-KR" altLang="en-US" sz="1800" b="0" dirty="0" smtClean="0"/>
                        <a:t>의 단축 속성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order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그리드</a:t>
                      </a:r>
                      <a:r>
                        <a:rPr lang="ko-KR" altLang="en-US" sz="1800" b="0" dirty="0" smtClean="0"/>
                        <a:t> 아이템의 배치 순서를 지정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z-index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그리드</a:t>
                      </a:r>
                      <a:r>
                        <a:rPr lang="ko-KR" altLang="en-US" sz="1800" b="0" dirty="0" smtClean="0"/>
                        <a:t> 아이템이 쌓이는 순서를 지정</a:t>
                      </a:r>
                      <a:endParaRPr lang="en-US" altLang="ko-KR" sz="18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grid-row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grid-row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98503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57724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grid-row-start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grid-row-end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단축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span</a:t>
            </a:r>
            <a:r>
              <a:rPr lang="ko-KR" altLang="en-US" dirty="0" smtClean="0"/>
              <a:t>은 확장의 개념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46696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068960"/>
            <a:ext cx="2664296" cy="8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8" y="4149080"/>
            <a:ext cx="2171328" cy="46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" y="4942397"/>
            <a:ext cx="2911683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4081" y="3068960"/>
            <a:ext cx="2911683" cy="841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04080" y="4077073"/>
            <a:ext cx="2911683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4081" y="4869160"/>
            <a:ext cx="2911683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499992" y="3935242"/>
            <a:ext cx="648072" cy="5040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40144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모두 같은 의미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좀 더 복잡한 레이아웃 시스템 </a:t>
            </a:r>
            <a:r>
              <a:rPr lang="en-US" altLang="ko-KR" dirty="0" smtClean="0"/>
              <a:t>Grid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Css</a:t>
            </a:r>
            <a:r>
              <a:rPr lang="en-US" altLang="ko-KR" dirty="0" smtClean="0">
                <a:latin typeface="+mj-ea"/>
                <a:ea typeface="+mj-ea"/>
              </a:rPr>
              <a:t> Grid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차원의 레이아웃 시스템을 제공합니다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Flex Box</a:t>
            </a:r>
            <a:r>
              <a:rPr lang="ko-KR" altLang="en-US" dirty="0" smtClean="0">
                <a:latin typeface="+mj-ea"/>
                <a:ea typeface="+mj-ea"/>
              </a:rPr>
              <a:t>는 비교적 단순한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차원 레이아웃에 주로 사용하지만 좀 더 복잡한 레이아웃을 위해서 </a:t>
            </a:r>
            <a:r>
              <a:rPr lang="en-US" altLang="ko-KR" dirty="0" smtClean="0">
                <a:latin typeface="+mj-ea"/>
                <a:ea typeface="+mj-ea"/>
              </a:rPr>
              <a:t>Grid </a:t>
            </a:r>
            <a:r>
              <a:rPr lang="ko-KR" altLang="en-US" dirty="0" smtClean="0">
                <a:latin typeface="+mj-ea"/>
                <a:ea typeface="+mj-ea"/>
              </a:rPr>
              <a:t>시스템이 개발되었습니다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153994" cy="311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grid-column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grid-column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98503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57724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grid-</a:t>
            </a:r>
            <a:r>
              <a:rPr lang="en-US" altLang="ko-KR" dirty="0"/>
              <a:t>column</a:t>
            </a:r>
            <a:r>
              <a:rPr lang="en-US" altLang="ko-KR" dirty="0" smtClean="0"/>
              <a:t>-start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grid-</a:t>
            </a:r>
            <a:r>
              <a:rPr lang="en-US" altLang="ko-KR" dirty="0"/>
              <a:t>column</a:t>
            </a:r>
            <a:r>
              <a:rPr lang="en-US" altLang="ko-KR" dirty="0" smtClean="0"/>
              <a:t>-end</a:t>
            </a:r>
            <a:r>
              <a:rPr lang="ko-KR" altLang="en-US" dirty="0" smtClean="0"/>
              <a:t>의 단축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span</a:t>
            </a:r>
            <a:r>
              <a:rPr lang="ko-KR" altLang="en-US" dirty="0" smtClean="0"/>
              <a:t>은 확장의 개념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46696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4758772" y="3935242"/>
            <a:ext cx="648072" cy="5040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83966" y="40144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모두 같은 의미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17" y="3163145"/>
            <a:ext cx="3524491" cy="20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104080" y="4077072"/>
            <a:ext cx="3323903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4081" y="3068960"/>
            <a:ext cx="3323903" cy="841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04079" y="4790812"/>
            <a:ext cx="3323903" cy="465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align-</a:t>
            </a:r>
            <a:r>
              <a:rPr lang="en-US" altLang="ko-KR" dirty="0" smtClean="0"/>
              <a:t>self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align-</a:t>
            </a:r>
            <a:r>
              <a:rPr lang="en-US" altLang="ko-KR" sz="2000" dirty="0" smtClean="0">
                <a:solidFill>
                  <a:schemeClr val="tx1"/>
                </a:solidFill>
              </a:rPr>
              <a:t>self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92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단일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아이템들을 수직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아이템의 세로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자신이 속한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행보다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43183"/>
              </p:ext>
            </p:extLst>
          </p:nvPr>
        </p:nvGraphicFramePr>
        <p:xfrm>
          <a:off x="1331639" y="2642912"/>
          <a:ext cx="655272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열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아이템을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위쪽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아래쪽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수직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align-</a:t>
            </a:r>
            <a:r>
              <a:rPr lang="en-US" altLang="ko-KR" dirty="0" smtClean="0"/>
              <a:t>self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919163"/>
            <a:ext cx="51625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60232" y="40770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228499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368" y="23095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3368" y="40795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</a:t>
            </a:r>
            <a:r>
              <a:rPr lang="en-US" altLang="ko-KR" dirty="0" smtClean="0"/>
              <a:t>-self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500052"/>
            <a:ext cx="180020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justify</a:t>
            </a:r>
            <a:r>
              <a:rPr lang="en-US" altLang="ko-KR" sz="2000" dirty="0" smtClean="0">
                <a:solidFill>
                  <a:schemeClr val="tx1"/>
                </a:solidFill>
              </a:rPr>
              <a:t>-</a:t>
            </a:r>
            <a:r>
              <a:rPr lang="en-US" altLang="ko-KR" sz="2000" dirty="0" smtClean="0">
                <a:solidFill>
                  <a:schemeClr val="tx1"/>
                </a:solidFill>
              </a:rPr>
              <a:t>self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8770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7516" y="1469951"/>
            <a:ext cx="492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단일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아이템들을 수</a:t>
            </a:r>
            <a:r>
              <a:rPr lang="ko-KR" altLang="en-US" dirty="0"/>
              <a:t>평</a:t>
            </a:r>
            <a:r>
              <a:rPr lang="en-US" altLang="ko-KR" dirty="0" smtClean="0"/>
              <a:t>(</a:t>
            </a:r>
            <a:r>
              <a:rPr lang="ko-KR" altLang="en-US" dirty="0"/>
              <a:t>행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아이템의 가로 너비가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자신이 속한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열보다 작아야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338697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17520"/>
              </p:ext>
            </p:extLst>
          </p:nvPr>
        </p:nvGraphicFramePr>
        <p:xfrm>
          <a:off x="1331639" y="2642912"/>
          <a:ext cx="655272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848"/>
                <a:gridCol w="4569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stretch</a:t>
                      </a:r>
                      <a:r>
                        <a:rPr lang="ko-KR" altLang="en-US" sz="1800" dirty="0" smtClean="0"/>
                        <a:t>와 같음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행 축을 채우기 위해 </a:t>
                      </a:r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아이템을 늘림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시작점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왼쪽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끝점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오른쪽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/>
                        <a:t>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수직 가운데 정렬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justify-</a:t>
            </a:r>
            <a:r>
              <a:rPr lang="en-US" altLang="ko-KR" dirty="0" smtClean="0"/>
              <a:t>self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23925"/>
            <a:ext cx="52578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60232" y="40770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normal, stretch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228499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6996" y="23157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3368" y="40795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center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order, z-index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order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7" y="1054039"/>
            <a:ext cx="369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617341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아이템이 자동 배치되는 순서를 변경함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숫자가 </a:t>
            </a:r>
            <a:r>
              <a:rPr lang="ko-KR" altLang="en-US" dirty="0" smtClean="0"/>
              <a:t>작을수록 앞에 배치됨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0)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515704"/>
            <a:ext cx="1434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115616" y="3059960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z-index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611" y="332736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아이템이 쌓이는 순서를 변경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56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</a:t>
            </a:r>
            <a:r>
              <a:rPr lang="en-US" altLang="ko-KR" dirty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Grid Items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43708" y="3212976"/>
            <a:ext cx="547260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94169" y="3356992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55876" y="3356992"/>
            <a:ext cx="2376264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12160" y="3356992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25649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ontainer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12921" y="4601946"/>
            <a:ext cx="2376264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44008" y="4601946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160" y="4601946"/>
            <a:ext cx="122413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Item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268760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Grid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Flex</a:t>
            </a:r>
            <a:r>
              <a:rPr lang="ko-KR" altLang="en-US" sz="2400" dirty="0" smtClean="0"/>
              <a:t>와 마찬가지로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Container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>
                <a:solidFill>
                  <a:srgbClr val="0070C0"/>
                </a:solidFill>
              </a:rPr>
              <a:t>Item</a:t>
            </a:r>
            <a:r>
              <a:rPr lang="ko-KR" altLang="en-US" sz="2400" dirty="0" smtClean="0"/>
              <a:t>이라는 두 가지 개념으로 구분되어 있습니다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23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Grid Container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1118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 Container</a:t>
            </a:r>
            <a:r>
              <a:rPr lang="ko-KR" altLang="en-US" dirty="0" smtClean="0"/>
              <a:t>의 속성들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34076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Grid Container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1825754"/>
            <a:ext cx="331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21485"/>
              </p:ext>
            </p:extLst>
          </p:nvPr>
        </p:nvGraphicFramePr>
        <p:xfrm>
          <a:off x="971600" y="2204864"/>
          <a:ext cx="7265548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4296"/>
                <a:gridCol w="46012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grid 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grid-template-rows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명시적 행의 크기를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grid-template-columns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명시적 열의 크기를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grid-template-area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영역</a:t>
                      </a:r>
                      <a:r>
                        <a:rPr lang="en-US" altLang="ko-KR" sz="1800" dirty="0" smtClean="0"/>
                        <a:t>(Area) </a:t>
                      </a:r>
                      <a:r>
                        <a:rPr lang="ko-KR" altLang="en-US" sz="1800" dirty="0" smtClean="0"/>
                        <a:t>이름을 참조하여 템플릿 생성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grid-template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grid-template-xxx </a:t>
                      </a:r>
                      <a:r>
                        <a:rPr lang="ko-KR" altLang="en-US" sz="1800" dirty="0" smtClean="0"/>
                        <a:t>의 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row-gap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행과 행 사이의 간격을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column-gap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열과 열 사이의 간격을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xxx-gap </a:t>
                      </a:r>
                      <a:r>
                        <a:rPr lang="ko-KR" altLang="en-US" sz="1800" dirty="0" smtClean="0"/>
                        <a:t>의 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 Container</a:t>
            </a:r>
            <a:r>
              <a:rPr lang="ko-KR" altLang="en-US" dirty="0" smtClean="0"/>
              <a:t>의 속성들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23813"/>
              </p:ext>
            </p:extLst>
          </p:nvPr>
        </p:nvGraphicFramePr>
        <p:xfrm>
          <a:off x="971600" y="1196752"/>
          <a:ext cx="7265548" cy="488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4296"/>
                <a:gridCol w="46012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grid-auto-rows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암시적인 행의 크기를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grid-auto-columns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암시적인 열의 크기를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grid-auto-flow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자동 배치 알고리즘 방식을 정의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grid-template-xxx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grid-auto-xxx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align-content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콘텐츠를</a:t>
                      </a:r>
                      <a:r>
                        <a:rPr lang="ko-KR" altLang="en-US" sz="1800" dirty="0" smtClean="0"/>
                        <a:t> 수직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열 축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정렬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justify-content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그리드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콘텐츠를</a:t>
                      </a:r>
                      <a:r>
                        <a:rPr lang="ko-KR" altLang="en-US" sz="1800" dirty="0" smtClean="0"/>
                        <a:t> 수평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행 축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정렬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place-content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align-content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justify-content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단축 속성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align-items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그리드</a:t>
                      </a:r>
                      <a:r>
                        <a:rPr lang="ko-KR" altLang="en-US" dirty="0" smtClean="0"/>
                        <a:t> 아이템들을 수직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열 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justify-items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그리드</a:t>
                      </a:r>
                      <a:r>
                        <a:rPr lang="ko-KR" altLang="en-US" dirty="0" smtClean="0"/>
                        <a:t> 아이템들을 수평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행 축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정렬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place-items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align-items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justify-items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단축 속성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display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638068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63888" y="19481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Grid Container</a:t>
            </a:r>
            <a:r>
              <a:rPr lang="ko-KR" altLang="en-US" dirty="0" smtClean="0"/>
              <a:t>를 정의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33914"/>
              </p:ext>
            </p:extLst>
          </p:nvPr>
        </p:nvGraphicFramePr>
        <p:xfrm>
          <a:off x="1979712" y="3140968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36510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block</a:t>
                      </a:r>
                      <a:r>
                        <a:rPr lang="ko-KR" altLang="en-US" sz="1800" dirty="0" smtClean="0"/>
                        <a:t>특성의 </a:t>
                      </a:r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inline-grid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inline</a:t>
                      </a:r>
                      <a:r>
                        <a:rPr lang="ko-KR" altLang="en-US" sz="1800" dirty="0" smtClean="0"/>
                        <a:t>특성의 </a:t>
                      </a:r>
                      <a:r>
                        <a:rPr lang="en-US" altLang="ko-KR" sz="1800" dirty="0" smtClean="0"/>
                        <a:t>container</a:t>
                      </a:r>
                      <a:r>
                        <a:rPr lang="ko-KR" altLang="en-US" sz="1800" dirty="0" smtClean="0"/>
                        <a:t>를 정의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grid-template-rows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84785"/>
            <a:ext cx="1800200" cy="1017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grid-template-rows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02312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162359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명시적 행의 크기를 정의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fr</a:t>
            </a:r>
            <a:r>
              <a:rPr lang="en-US" altLang="ko-KR" dirty="0" smtClean="0"/>
              <a:t> (fraction, </a:t>
            </a:r>
            <a:r>
              <a:rPr lang="ko-KR" altLang="en-US" dirty="0" smtClean="0"/>
              <a:t>공간 비율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단위를 사용 가능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repeat() </a:t>
            </a:r>
            <a:r>
              <a:rPr lang="ko-KR" altLang="en-US" dirty="0" smtClean="0"/>
              <a:t>함수를 사용 가능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478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3024188"/>
            <a:ext cx="50958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77" y="4077072"/>
            <a:ext cx="441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123728" y="3933056"/>
            <a:ext cx="499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1143</Words>
  <Application>Microsoft Office PowerPoint</Application>
  <PresentationFormat>화면 슬라이드 쇼(4:3)</PresentationFormat>
  <Paragraphs>350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10강 - Css Grid</vt:lpstr>
      <vt:lpstr>1. Grid란?</vt:lpstr>
      <vt:lpstr>* 좀 더 복잡한 레이아웃 시스템 Grid</vt:lpstr>
      <vt:lpstr>* Grid Container와 Grid Items</vt:lpstr>
      <vt:lpstr>2. Grid Container</vt:lpstr>
      <vt:lpstr>* Grid Container의 속성들</vt:lpstr>
      <vt:lpstr>* Grid Container의 속성들</vt:lpstr>
      <vt:lpstr>* display</vt:lpstr>
      <vt:lpstr>* grid-template-rows</vt:lpstr>
      <vt:lpstr>* grid-template-columns</vt:lpstr>
      <vt:lpstr>* grid-template-areas</vt:lpstr>
      <vt:lpstr>* row-gap, column-gap</vt:lpstr>
      <vt:lpstr>* gap</vt:lpstr>
      <vt:lpstr>* grid-auto-rows</vt:lpstr>
      <vt:lpstr>* grid-auto-columns</vt:lpstr>
      <vt:lpstr>* grid-auto-flow</vt:lpstr>
      <vt:lpstr>* grid-auto-flow</vt:lpstr>
      <vt:lpstr>* grid-auto-flow</vt:lpstr>
      <vt:lpstr>* align-content</vt:lpstr>
      <vt:lpstr>* align-content</vt:lpstr>
      <vt:lpstr>* justify-content</vt:lpstr>
      <vt:lpstr>* justify-content</vt:lpstr>
      <vt:lpstr>* align-items</vt:lpstr>
      <vt:lpstr>* align-items</vt:lpstr>
      <vt:lpstr>* justify-items</vt:lpstr>
      <vt:lpstr>* justify-items</vt:lpstr>
      <vt:lpstr>3. Grid Items</vt:lpstr>
      <vt:lpstr>* Grid Items의 속성들</vt:lpstr>
      <vt:lpstr>* grid-row</vt:lpstr>
      <vt:lpstr>* grid-column</vt:lpstr>
      <vt:lpstr>* align-self</vt:lpstr>
      <vt:lpstr>* align-self</vt:lpstr>
      <vt:lpstr>* justify-self</vt:lpstr>
      <vt:lpstr>* justify-self</vt:lpstr>
      <vt:lpstr>* order, z-index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318</cp:revision>
  <dcterms:created xsi:type="dcterms:W3CDTF">2020-04-08T12:51:32Z</dcterms:created>
  <dcterms:modified xsi:type="dcterms:W3CDTF">2020-12-30T12:42:04Z</dcterms:modified>
  <cp:version/>
</cp:coreProperties>
</file>