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3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Box </a:t>
            </a:r>
            <a:r>
              <a:rPr lang="ko-KR" altLang="en-US" sz="4400" dirty="0" smtClean="0"/>
              <a:t>속성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padding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39784" y="170080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padding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8054" y="908720"/>
            <a:ext cx="138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06173" y="1556792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요소의 내부 여백을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px</a:t>
            </a:r>
            <a:r>
              <a:rPr lang="en-US" altLang="ko-KR" dirty="0"/>
              <a:t>, </a:t>
            </a:r>
            <a:r>
              <a:rPr lang="en-US" altLang="ko-KR" dirty="0" err="1"/>
              <a:t>em</a:t>
            </a:r>
            <a:r>
              <a:rPr lang="en-US" altLang="ko-KR" dirty="0"/>
              <a:t>, % </a:t>
            </a:r>
            <a:r>
              <a:rPr lang="ko-KR" altLang="en-US" dirty="0"/>
              <a:t>등 단위로 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기본값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 지정하면 부모요소의 </a:t>
            </a:r>
            <a:r>
              <a:rPr lang="en-US" altLang="ko-KR" dirty="0" smtClean="0"/>
              <a:t>width</a:t>
            </a:r>
            <a:r>
              <a:rPr lang="ko-KR" altLang="en-US" dirty="0" smtClean="0"/>
              <a:t>의 비율로 여백을 가짐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패딩을</a:t>
            </a:r>
            <a:r>
              <a:rPr lang="ko-KR" altLang="en-US" dirty="0" smtClean="0"/>
              <a:t> 사용하면 그만큼 박스 크기가 증가합니다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ex) </a:t>
            </a:r>
            <a:r>
              <a:rPr lang="ko-KR" altLang="en-US" dirty="0" smtClean="0"/>
              <a:t>가로세로 </a:t>
            </a:r>
            <a:r>
              <a:rPr lang="en-US" altLang="ko-KR" dirty="0" smtClean="0"/>
              <a:t>100px</a:t>
            </a:r>
            <a:r>
              <a:rPr lang="ko-KR" altLang="en-US" dirty="0" smtClean="0"/>
              <a:t>인 박스에 상하좌우     </a:t>
            </a:r>
            <a:r>
              <a:rPr lang="en-US" altLang="ko-KR" dirty="0"/>
              <a:t> </a:t>
            </a:r>
            <a:r>
              <a:rPr lang="en-US" altLang="ko-KR" dirty="0" smtClean="0"/>
              <a:t> 20px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패딩을</a:t>
            </a:r>
            <a:r>
              <a:rPr lang="ko-KR" altLang="en-US" dirty="0" smtClean="0"/>
              <a:t> 적용하면 박스크기가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140 x 140 </a:t>
            </a:r>
            <a:r>
              <a:rPr lang="ko-KR" altLang="en-US" dirty="0" err="1" smtClean="0"/>
              <a:t>이됨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5645421" y="1442393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260955" y="4006121"/>
            <a:ext cx="1944216" cy="1728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276" y="4685551"/>
            <a:ext cx="10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left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680765" y="4840630"/>
            <a:ext cx="51187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233063" y="5201607"/>
            <a:ext cx="0" cy="5327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260955" y="4840630"/>
            <a:ext cx="5040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239552" y="4006121"/>
            <a:ext cx="0" cy="5474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7077" y="4685551"/>
            <a:ext cx="7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27684" y="3496264"/>
            <a:ext cx="10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21195" y="5823878"/>
            <a:ext cx="10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bottom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50" y="4399782"/>
            <a:ext cx="4203564" cy="94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6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border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39784" y="170080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border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8054" y="908720"/>
            <a:ext cx="138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06173" y="1556792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요소의 </a:t>
            </a:r>
            <a:r>
              <a:rPr lang="ko-KR" altLang="en-US" dirty="0" err="1" smtClean="0"/>
              <a:t>테두리선을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5645421" y="1442393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253275" y="4033229"/>
            <a:ext cx="1944216" cy="17281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596" y="4712659"/>
            <a:ext cx="10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99397" y="4712659"/>
            <a:ext cx="7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20004" y="3523372"/>
            <a:ext cx="10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13515" y="5850986"/>
            <a:ext cx="10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bottom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3275" y="4011183"/>
            <a:ext cx="1946122" cy="1750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6270"/>
              </p:ext>
            </p:extLst>
          </p:nvPr>
        </p:nvGraphicFramePr>
        <p:xfrm>
          <a:off x="4112508" y="2029579"/>
          <a:ext cx="4709826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9942"/>
                <a:gridCol w="1569942"/>
                <a:gridCol w="156994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속성명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border-width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선의 두께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border-style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선의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border-color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선의 색상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black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2704"/>
            <a:ext cx="44100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3048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7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box-sizing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box-sizing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padding, border</a:t>
            </a:r>
            <a:r>
              <a:rPr lang="ko-KR" altLang="en-US" dirty="0" smtClean="0"/>
              <a:t>에 의해 박스 사이즈가 조절되는 경우를 제어하기 위해 사용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71703"/>
              </p:ext>
            </p:extLst>
          </p:nvPr>
        </p:nvGraphicFramePr>
        <p:xfrm>
          <a:off x="3297204" y="3205429"/>
          <a:ext cx="5235235" cy="1529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0091"/>
                <a:gridCol w="36051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content-box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기본값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박스 사이즈에 </a:t>
                      </a:r>
                      <a:r>
                        <a:rPr lang="en-US" altLang="ko-KR" sz="1400" dirty="0" smtClean="0"/>
                        <a:t>padding, border</a:t>
                      </a:r>
                      <a:r>
                        <a:rPr lang="ko-KR" altLang="en-US" sz="1400" dirty="0" smtClean="0"/>
                        <a:t>가 더해짐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border-box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박스 사이즈에 </a:t>
                      </a:r>
                      <a:r>
                        <a:rPr lang="en-US" altLang="ko-KR" sz="1400" dirty="0" smtClean="0"/>
                        <a:t>padding,</a:t>
                      </a:r>
                      <a:r>
                        <a:rPr lang="en-US" altLang="ko-KR" sz="1400" baseline="0" dirty="0" smtClean="0"/>
                        <a:t> border</a:t>
                      </a:r>
                      <a:r>
                        <a:rPr lang="ko-KR" altLang="en-US" sz="1400" baseline="0" dirty="0" smtClean="0"/>
                        <a:t>를 </a:t>
                      </a:r>
                      <a:r>
                        <a:rPr lang="en-US" altLang="ko-KR" sz="1400" baseline="0" dirty="0" smtClean="0"/>
                        <a:t/>
                      </a:r>
                      <a:br>
                        <a:rPr lang="en-US" altLang="ko-KR" sz="1400" baseline="0" dirty="0" smtClean="0"/>
                      </a:br>
                      <a:r>
                        <a:rPr lang="ko-KR" altLang="en-US" sz="1400" baseline="0" dirty="0" smtClean="0"/>
                        <a:t>더하지 않음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73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display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요소가 화면에 보여지는 특성을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05624"/>
              </p:ext>
            </p:extLst>
          </p:nvPr>
        </p:nvGraphicFramePr>
        <p:xfrm>
          <a:off x="3275856" y="3068960"/>
          <a:ext cx="5235235" cy="249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0091"/>
                <a:gridCol w="36051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블록 요소를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인라인</a:t>
                      </a:r>
                      <a:r>
                        <a:rPr lang="ko-KR" altLang="en-US" sz="1800" dirty="0" smtClean="0"/>
                        <a:t> 요소를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inline-block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인라인</a:t>
                      </a:r>
                      <a:r>
                        <a:rPr lang="ko-KR" altLang="en-US" sz="1800" dirty="0" smtClean="0"/>
                        <a:t> 요소이면서 가로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세로 너비 지정 가능한 요소로 지정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요소를 사라지게 함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flex, grid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등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78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overflow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overflow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박스 안의 내용이 박스보다 클 경우 넘치는 부분을 제어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80437"/>
              </p:ext>
            </p:extLst>
          </p:nvPr>
        </p:nvGraphicFramePr>
        <p:xfrm>
          <a:off x="3297204" y="3205429"/>
          <a:ext cx="5235235" cy="266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0091"/>
                <a:gridCol w="36051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visible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기본값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전체를 다 보여줌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hidden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넘치는 </a:t>
                      </a:r>
                      <a:r>
                        <a:rPr lang="ko-KR" altLang="en-US" sz="1800" dirty="0" err="1" smtClean="0"/>
                        <a:t>컨텐츠를</a:t>
                      </a:r>
                      <a:r>
                        <a:rPr lang="ko-KR" altLang="en-US" sz="1800" dirty="0" smtClean="0"/>
                        <a:t> 숨김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넘치는 </a:t>
                      </a:r>
                      <a:r>
                        <a:rPr lang="ko-KR" altLang="en-US" sz="1800" dirty="0" err="1" smtClean="0"/>
                        <a:t>컨텐츠가</a:t>
                      </a:r>
                      <a:r>
                        <a:rPr lang="ko-KR" altLang="en-US" sz="1800" dirty="0" smtClean="0"/>
                        <a:t> 존재할 경우에만 </a:t>
                      </a:r>
                      <a:r>
                        <a:rPr lang="ko-KR" altLang="en-US" sz="1800" dirty="0" err="1" smtClean="0"/>
                        <a:t>스크롤바를</a:t>
                      </a:r>
                      <a:r>
                        <a:rPr lang="ko-KR" altLang="en-US" sz="1800" dirty="0" smtClean="0"/>
                        <a:t> 생성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scroll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넘치는 </a:t>
                      </a:r>
                      <a:r>
                        <a:rPr lang="ko-KR" altLang="en-US" sz="1800" dirty="0" err="1" smtClean="0"/>
                        <a:t>컨텐츠가</a:t>
                      </a:r>
                      <a:r>
                        <a:rPr lang="ko-KR" altLang="en-US" sz="1800" dirty="0" smtClean="0"/>
                        <a:t> 없어도 </a:t>
                      </a:r>
                      <a:r>
                        <a:rPr lang="ko-KR" altLang="en-US" sz="1800" dirty="0" err="1" smtClean="0"/>
                        <a:t>스크롤바를</a:t>
                      </a:r>
                      <a:r>
                        <a:rPr lang="ko-KR" altLang="en-US" sz="1800" dirty="0" smtClean="0"/>
                        <a:t> 생성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78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opacity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opacity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요소의 투명도를 지정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13608"/>
              </p:ext>
            </p:extLst>
          </p:nvPr>
        </p:nvGraphicFramePr>
        <p:xfrm>
          <a:off x="3275856" y="3068960"/>
          <a:ext cx="5235235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788"/>
                <a:gridCol w="403244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r>
                        <a:rPr lang="ko-KR" altLang="en-US" sz="1800" dirty="0" smtClean="0"/>
                        <a:t>부터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사이의 소수점 숫자 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기본값 </a:t>
                      </a:r>
                      <a:r>
                        <a:rPr lang="en-US" altLang="ko-KR" sz="1800" dirty="0" smtClean="0"/>
                        <a:t>1)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r>
                        <a:rPr lang="ko-KR" altLang="en-US" sz="1800" dirty="0" smtClean="0"/>
                        <a:t>에 가까울수록 투명해짐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종합 실습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65" y="2852936"/>
            <a:ext cx="5429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9612" y="1124744"/>
            <a:ext cx="7308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dirty="0" smtClean="0">
                <a:latin typeface="+mn-ea"/>
              </a:rPr>
              <a:t>아래 그림과 같은 형태를 </a:t>
            </a:r>
            <a:r>
              <a:rPr lang="ko-KR" altLang="en-US" dirty="0" err="1" smtClean="0">
                <a:latin typeface="+mn-ea"/>
              </a:rPr>
              <a:t>스타일링하세요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dirty="0" smtClean="0">
                <a:latin typeface="+mn-ea"/>
              </a:rPr>
              <a:t>글자 중앙 정렬은 </a:t>
            </a:r>
            <a:r>
              <a:rPr lang="en-US" altLang="ko-KR" dirty="0" smtClean="0">
                <a:latin typeface="+mn-ea"/>
              </a:rPr>
              <a:t>text-align : center;  </a:t>
            </a:r>
            <a:r>
              <a:rPr lang="ko-KR" altLang="en-US" dirty="0" smtClean="0">
                <a:latin typeface="+mn-ea"/>
              </a:rPr>
              <a:t>를 사용하세요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dirty="0" smtClean="0">
                <a:latin typeface="+mn-ea"/>
              </a:rPr>
              <a:t>전체 가로 너비는 </a:t>
            </a:r>
            <a:r>
              <a:rPr lang="en-US" altLang="ko-KR" dirty="0" smtClean="0">
                <a:latin typeface="+mn-ea"/>
              </a:rPr>
              <a:t>550px</a:t>
            </a:r>
            <a:r>
              <a:rPr lang="ko-KR" altLang="en-US" dirty="0" smtClean="0">
                <a:latin typeface="+mn-ea"/>
              </a:rPr>
              <a:t>입니다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dirty="0" smtClean="0">
                <a:latin typeface="+mn-ea"/>
              </a:rPr>
              <a:t>배경색은 </a:t>
            </a:r>
            <a:r>
              <a:rPr lang="en-US" altLang="ko-KR" dirty="0" smtClean="0">
                <a:latin typeface="+mn-ea"/>
              </a:rPr>
              <a:t>#</a:t>
            </a:r>
            <a:r>
              <a:rPr lang="en-US" altLang="ko-KR" dirty="0" err="1" smtClean="0">
                <a:latin typeface="+mn-ea"/>
              </a:rPr>
              <a:t>abcdef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테두리선 색은 </a:t>
            </a:r>
            <a:r>
              <a:rPr lang="en-US" altLang="ko-KR" smtClean="0">
                <a:latin typeface="+mn-ea"/>
              </a:rPr>
              <a:t>#123456</a:t>
            </a:r>
            <a:r>
              <a:rPr lang="ko-KR" altLang="en-US" smtClean="0">
                <a:latin typeface="+mn-ea"/>
              </a:rPr>
              <a:t>을 </a:t>
            </a:r>
            <a:r>
              <a:rPr lang="ko-KR" altLang="en-US" dirty="0" smtClean="0">
                <a:latin typeface="+mn-ea"/>
              </a:rPr>
              <a:t>사용했습니다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62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 dirty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단위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87214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, %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77048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b="1" dirty="0" err="1" smtClean="0">
                <a:latin typeface="+mn-ea"/>
              </a:rPr>
              <a:t>px</a:t>
            </a:r>
            <a:r>
              <a:rPr lang="en-US" altLang="ko-KR" sz="2200" b="1" dirty="0" smtClean="0">
                <a:latin typeface="+mn-ea"/>
              </a:rPr>
              <a:t> </a:t>
            </a:r>
            <a:r>
              <a:rPr lang="ko-KR" altLang="en-US" sz="2200" b="1" dirty="0" smtClean="0">
                <a:latin typeface="+mn-ea"/>
              </a:rPr>
              <a:t>단위는 픽셀이라는 뜻이며 화면에 </a:t>
            </a:r>
            <a:r>
              <a:rPr lang="ko-KR" altLang="en-US" sz="2200" b="1" dirty="0" smtClean="0">
                <a:solidFill>
                  <a:srgbClr val="FF0000"/>
                </a:solidFill>
                <a:latin typeface="+mn-ea"/>
              </a:rPr>
              <a:t>고정적인 길이</a:t>
            </a:r>
            <a:r>
              <a:rPr lang="ko-KR" altLang="en-US" sz="2200" b="1" dirty="0" smtClean="0">
                <a:latin typeface="+mn-ea"/>
              </a:rPr>
              <a:t>를 의미하며 절대적인 수치를 의미합니다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200" b="1" dirty="0" smtClean="0">
                <a:latin typeface="+mn-ea"/>
              </a:rPr>
              <a:t>1px</a:t>
            </a:r>
            <a:r>
              <a:rPr lang="ko-KR" altLang="en-US" sz="2200" b="1" dirty="0" smtClean="0">
                <a:latin typeface="+mn-ea"/>
              </a:rPr>
              <a:t>은 디바이스마다 고정크기가 다를 수 있습니다</a:t>
            </a:r>
            <a:r>
              <a:rPr lang="en-US" altLang="ko-KR" sz="2200" b="1" dirty="0" smtClean="0">
                <a:latin typeface="+mn-ea"/>
              </a:rPr>
              <a:t>.</a:t>
            </a:r>
            <a:r>
              <a:rPr lang="ko-KR" altLang="en-US" sz="2200" b="1" dirty="0" smtClean="0">
                <a:latin typeface="+mn-ea"/>
              </a:rPr>
              <a:t> </a:t>
            </a:r>
            <a:endParaRPr lang="en-US" altLang="ko-KR" sz="2200" b="1" dirty="0" smtClean="0">
              <a:latin typeface="+mn-ea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200" b="1" dirty="0" smtClean="0">
                <a:latin typeface="+mn-ea"/>
              </a:rPr>
              <a:t>% </a:t>
            </a:r>
            <a:r>
              <a:rPr lang="ko-KR" altLang="en-US" sz="2200" b="1" dirty="0" smtClean="0">
                <a:latin typeface="+mn-ea"/>
              </a:rPr>
              <a:t>단위는 </a:t>
            </a:r>
            <a:r>
              <a:rPr lang="ko-KR" altLang="en-US" sz="2200" b="1" dirty="0" smtClean="0">
                <a:solidFill>
                  <a:srgbClr val="FF0000"/>
                </a:solidFill>
                <a:latin typeface="+mn-ea"/>
              </a:rPr>
              <a:t>부모요소 대비 비율</a:t>
            </a:r>
            <a:r>
              <a:rPr lang="ko-KR" altLang="en-US" sz="2200" b="1" dirty="0" smtClean="0">
                <a:latin typeface="+mn-ea"/>
              </a:rPr>
              <a:t>적 영향을 받습니다</a:t>
            </a:r>
            <a:r>
              <a:rPr lang="en-US" altLang="ko-KR" sz="2200" b="1" dirty="0" smtClean="0">
                <a:latin typeface="+mn-ea"/>
              </a:rPr>
              <a:t>.</a:t>
            </a:r>
            <a:r>
              <a:rPr lang="ko-KR" altLang="en-US" sz="2200" b="1" dirty="0" smtClean="0">
                <a:latin typeface="+mn-ea"/>
              </a:rPr>
              <a:t> </a:t>
            </a:r>
            <a:endParaRPr lang="en-US" altLang="ko-KR" sz="2200" b="1" dirty="0" smtClean="0">
              <a:latin typeface="+mn-ea"/>
            </a:endParaRPr>
          </a:p>
          <a:p>
            <a:pPr>
              <a:defRPr/>
            </a:pPr>
            <a:endParaRPr lang="en-US" altLang="ko-KR" sz="2200" b="1" dirty="0">
              <a:latin typeface="+mn-ea"/>
            </a:endParaRPr>
          </a:p>
          <a:p>
            <a:pPr>
              <a:defRPr/>
            </a:pPr>
            <a:endParaRPr lang="ko-KR" altLang="en-US" sz="2200" b="1" dirty="0"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80928"/>
            <a:ext cx="2714009" cy="328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3181202" cy="155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순서도: 처리 9"/>
          <p:cNvSpPr/>
          <p:nvPr/>
        </p:nvSpPr>
        <p:spPr>
          <a:xfrm>
            <a:off x="611560" y="1021540"/>
            <a:ext cx="7876118" cy="1561068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, rem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77048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b="1" dirty="0" err="1" smtClean="0">
                <a:latin typeface="+mn-ea"/>
              </a:rPr>
              <a:t>em</a:t>
            </a:r>
            <a:r>
              <a:rPr lang="en-US" altLang="ko-KR" sz="2200" b="1" dirty="0" smtClean="0">
                <a:latin typeface="+mn-ea"/>
              </a:rPr>
              <a:t> </a:t>
            </a:r>
            <a:r>
              <a:rPr lang="ko-KR" altLang="en-US" sz="2200" b="1" dirty="0" smtClean="0">
                <a:latin typeface="+mn-ea"/>
              </a:rPr>
              <a:t>단위는 요소 </a:t>
            </a:r>
            <a:r>
              <a:rPr lang="ko-KR" altLang="en-US" sz="2200" b="1" dirty="0" smtClean="0">
                <a:solidFill>
                  <a:srgbClr val="FF0000"/>
                </a:solidFill>
                <a:latin typeface="+mn-ea"/>
              </a:rPr>
              <a:t>자기 자신의 </a:t>
            </a:r>
            <a:r>
              <a:rPr lang="en-US" altLang="ko-KR" sz="2200" b="1" dirty="0" smtClean="0">
                <a:solidFill>
                  <a:srgbClr val="FF0000"/>
                </a:solidFill>
                <a:latin typeface="+mn-ea"/>
              </a:rPr>
              <a:t>font-size</a:t>
            </a:r>
            <a:r>
              <a:rPr lang="ko-KR" altLang="en-US" sz="2200" b="1" dirty="0" smtClean="0">
                <a:latin typeface="+mn-ea"/>
              </a:rPr>
              <a:t>에 영향을 받습니다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b="1" dirty="0" smtClean="0">
                <a:latin typeface="+mn-ea"/>
              </a:rPr>
              <a:t>예를 들어 </a:t>
            </a:r>
            <a:r>
              <a:rPr lang="en-US" altLang="ko-KR" sz="2200" b="1" dirty="0" smtClean="0">
                <a:latin typeface="+mn-ea"/>
              </a:rPr>
              <a:t>h1</a:t>
            </a:r>
            <a:r>
              <a:rPr lang="ko-KR" altLang="en-US" sz="2200" b="1" dirty="0" smtClean="0">
                <a:latin typeface="+mn-ea"/>
              </a:rPr>
              <a:t>태그의 </a:t>
            </a:r>
            <a:r>
              <a:rPr lang="en-US" altLang="ko-KR" sz="2200" b="1" dirty="0" smtClean="0">
                <a:latin typeface="+mn-ea"/>
              </a:rPr>
              <a:t>font-size</a:t>
            </a:r>
            <a:r>
              <a:rPr lang="ko-KR" altLang="en-US" sz="2200" b="1" dirty="0" smtClean="0">
                <a:latin typeface="+mn-ea"/>
              </a:rPr>
              <a:t>를 </a:t>
            </a:r>
            <a:r>
              <a:rPr lang="en-US" altLang="ko-KR" sz="2200" b="1" dirty="0" smtClean="0">
                <a:latin typeface="+mn-ea"/>
              </a:rPr>
              <a:t>10px</a:t>
            </a:r>
            <a:r>
              <a:rPr lang="ko-KR" altLang="en-US" sz="2200" b="1" dirty="0" smtClean="0">
                <a:latin typeface="+mn-ea"/>
              </a:rPr>
              <a:t>로 지정하고 </a:t>
            </a:r>
            <a:r>
              <a:rPr lang="en-US" altLang="ko-KR" sz="2200" b="1" dirty="0" smtClean="0">
                <a:latin typeface="+mn-ea"/>
              </a:rPr>
              <a:t>width</a:t>
            </a:r>
            <a:r>
              <a:rPr lang="ko-KR" altLang="en-US" sz="2200" b="1" dirty="0" smtClean="0">
                <a:latin typeface="+mn-ea"/>
              </a:rPr>
              <a:t>를 </a:t>
            </a:r>
            <a:r>
              <a:rPr lang="en-US" altLang="ko-KR" sz="2200" b="1" dirty="0">
                <a:latin typeface="+mn-ea"/>
              </a:rPr>
              <a:t/>
            </a:r>
            <a:br>
              <a:rPr lang="en-US" altLang="ko-KR" sz="2200" b="1" dirty="0">
                <a:latin typeface="+mn-ea"/>
              </a:rPr>
            </a:br>
            <a:r>
              <a:rPr lang="en-US" altLang="ko-KR" sz="2200" b="1" dirty="0" smtClean="0">
                <a:latin typeface="+mn-ea"/>
              </a:rPr>
              <a:t>5em</a:t>
            </a:r>
            <a:r>
              <a:rPr lang="ko-KR" altLang="en-US" sz="2200" b="1" dirty="0" smtClean="0">
                <a:latin typeface="+mn-ea"/>
              </a:rPr>
              <a:t>으로 지정하면 가로 길이는 </a:t>
            </a:r>
            <a:r>
              <a:rPr lang="en-US" altLang="ko-KR" sz="2200" b="1" dirty="0" smtClean="0">
                <a:latin typeface="+mn-ea"/>
              </a:rPr>
              <a:t>5 x 10px</a:t>
            </a:r>
            <a:r>
              <a:rPr lang="ko-KR" altLang="en-US" sz="2200" b="1" dirty="0" smtClean="0">
                <a:latin typeface="+mn-ea"/>
              </a:rPr>
              <a:t>의 </a:t>
            </a:r>
            <a:r>
              <a:rPr lang="en-US" altLang="ko-KR" sz="2200" b="1" dirty="0" smtClean="0">
                <a:latin typeface="+mn-ea"/>
              </a:rPr>
              <a:t>50px</a:t>
            </a:r>
            <a:r>
              <a:rPr lang="ko-KR" altLang="en-US" sz="2200" b="1" dirty="0" smtClean="0">
                <a:latin typeface="+mn-ea"/>
              </a:rPr>
              <a:t>이 됩니다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b="1" dirty="0">
              <a:latin typeface="+mn-ea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200" b="1" dirty="0" smtClean="0">
                <a:latin typeface="+mn-ea"/>
              </a:rPr>
              <a:t>rem</a:t>
            </a:r>
            <a:r>
              <a:rPr lang="ko-KR" altLang="en-US" sz="2200" b="1" dirty="0" smtClean="0">
                <a:latin typeface="+mn-ea"/>
              </a:rPr>
              <a:t>단위는 </a:t>
            </a:r>
            <a:r>
              <a:rPr lang="en-US" altLang="ko-KR" sz="2200" b="1" dirty="0" smtClean="0">
                <a:solidFill>
                  <a:srgbClr val="FF0000"/>
                </a:solidFill>
                <a:latin typeface="+mn-ea"/>
              </a:rPr>
              <a:t>html</a:t>
            </a:r>
            <a:r>
              <a:rPr lang="ko-KR" altLang="en-US" sz="2200" b="1" dirty="0" smtClean="0">
                <a:solidFill>
                  <a:srgbClr val="FF0000"/>
                </a:solidFill>
                <a:latin typeface="+mn-ea"/>
              </a:rPr>
              <a:t>태그에서 지정한 </a:t>
            </a:r>
            <a:r>
              <a:rPr lang="en-US" altLang="ko-KR" sz="2200" b="1" dirty="0" smtClean="0">
                <a:solidFill>
                  <a:srgbClr val="FF0000"/>
                </a:solidFill>
                <a:latin typeface="+mn-ea"/>
              </a:rPr>
              <a:t>font-size</a:t>
            </a:r>
            <a:r>
              <a:rPr lang="ko-KR" altLang="en-US" sz="2200" b="1" dirty="0" smtClean="0">
                <a:latin typeface="+mn-ea"/>
              </a:rPr>
              <a:t>에 영향을 받습니다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200" b="1" dirty="0" smtClean="0">
                <a:latin typeface="+mn-ea"/>
              </a:rPr>
              <a:t>html</a:t>
            </a:r>
            <a:r>
              <a:rPr lang="ko-KR" altLang="en-US" sz="2200" b="1" dirty="0" smtClean="0">
                <a:latin typeface="+mn-ea"/>
              </a:rPr>
              <a:t>태그에는 기본값으로 </a:t>
            </a:r>
            <a:r>
              <a:rPr lang="en-US" altLang="ko-KR" sz="2200" b="1" dirty="0" smtClean="0">
                <a:latin typeface="+mn-ea"/>
              </a:rPr>
              <a:t>16px</a:t>
            </a:r>
            <a:r>
              <a:rPr lang="ko-KR" altLang="en-US" sz="2200" b="1" dirty="0" smtClean="0">
                <a:latin typeface="+mn-ea"/>
              </a:rPr>
              <a:t>이 정의되어 있습니다</a:t>
            </a:r>
            <a:r>
              <a:rPr lang="en-US" altLang="ko-KR" sz="2200" b="1" dirty="0" smtClean="0">
                <a:latin typeface="+mn-ea"/>
              </a:rPr>
              <a:t>. </a:t>
            </a:r>
            <a:r>
              <a:rPr lang="ko-KR" altLang="en-US" sz="2200" b="1" dirty="0" smtClean="0">
                <a:latin typeface="+mn-ea"/>
              </a:rPr>
              <a:t>따라서 따로 </a:t>
            </a:r>
            <a:r>
              <a:rPr lang="en-US" altLang="ko-KR" sz="2200" b="1" dirty="0" smtClean="0">
                <a:latin typeface="+mn-ea"/>
              </a:rPr>
              <a:t>font-size</a:t>
            </a:r>
            <a:r>
              <a:rPr lang="ko-KR" altLang="en-US" sz="2200" b="1" dirty="0" smtClean="0">
                <a:latin typeface="+mn-ea"/>
              </a:rPr>
              <a:t>를 조절하지 않으면 </a:t>
            </a:r>
            <a:r>
              <a:rPr lang="en-US" altLang="ko-KR" sz="2200" b="1" dirty="0" smtClean="0">
                <a:latin typeface="+mn-ea"/>
              </a:rPr>
              <a:t>2rem</a:t>
            </a:r>
            <a:r>
              <a:rPr lang="ko-KR" altLang="en-US" sz="2200" b="1" dirty="0" smtClean="0">
                <a:latin typeface="+mn-ea"/>
              </a:rPr>
              <a:t>은 </a:t>
            </a:r>
            <a:r>
              <a:rPr lang="en-US" altLang="ko-KR" sz="2200" b="1" dirty="0" smtClean="0">
                <a:latin typeface="+mn-ea"/>
              </a:rPr>
              <a:t>32px</a:t>
            </a:r>
            <a:r>
              <a:rPr lang="ko-KR" altLang="en-US" sz="2200" b="1" dirty="0" smtClean="0">
                <a:latin typeface="+mn-ea"/>
              </a:rPr>
              <a:t>이 됩니다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pPr>
              <a:defRPr/>
            </a:pPr>
            <a:endParaRPr lang="en-US" altLang="ko-KR" sz="2200" b="1" dirty="0">
              <a:latin typeface="+mn-ea"/>
            </a:endParaRPr>
          </a:p>
          <a:p>
            <a:pPr>
              <a:defRPr/>
            </a:pPr>
            <a:endParaRPr lang="ko-KR" altLang="en-US" sz="2200" b="1" dirty="0">
              <a:latin typeface="+mn-ea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611560" y="908720"/>
            <a:ext cx="7876118" cy="4536504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9118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vw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vh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77048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b="1" dirty="0" err="1" smtClean="0">
                <a:latin typeface="+mn-ea"/>
              </a:rPr>
              <a:t>vw</a:t>
            </a:r>
            <a:r>
              <a:rPr lang="en-US" altLang="ko-KR" sz="2200" b="1" dirty="0" smtClean="0">
                <a:latin typeface="+mn-ea"/>
              </a:rPr>
              <a:t>, </a:t>
            </a:r>
            <a:r>
              <a:rPr lang="en-US" altLang="ko-KR" sz="2200" b="1" dirty="0" err="1" smtClean="0">
                <a:latin typeface="+mn-ea"/>
              </a:rPr>
              <a:t>vh</a:t>
            </a:r>
            <a:r>
              <a:rPr lang="en-US" altLang="ko-KR" sz="2200" b="1" dirty="0" smtClean="0">
                <a:latin typeface="+mn-ea"/>
              </a:rPr>
              <a:t> </a:t>
            </a:r>
            <a:r>
              <a:rPr lang="ko-KR" altLang="en-US" sz="2200" b="1" dirty="0" smtClean="0">
                <a:latin typeface="+mn-ea"/>
              </a:rPr>
              <a:t>단위는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+mn-ea"/>
              </a:rPr>
              <a:t>뷰포트를</a:t>
            </a:r>
            <a:r>
              <a:rPr lang="ko-KR" altLang="en-US" sz="2200" b="1" dirty="0" smtClean="0">
                <a:solidFill>
                  <a:srgbClr val="FF0000"/>
                </a:solidFill>
                <a:latin typeface="+mn-ea"/>
              </a:rPr>
              <a:t> 기준</a:t>
            </a:r>
            <a:r>
              <a:rPr lang="ko-KR" altLang="en-US" sz="2200" b="1" dirty="0" smtClean="0">
                <a:latin typeface="+mn-ea"/>
              </a:rPr>
              <a:t>으로 설정되는 길이단위이며</a:t>
            </a:r>
            <a:r>
              <a:rPr lang="en-US" altLang="ko-KR" sz="2200" b="1" dirty="0" smtClean="0">
                <a:latin typeface="+mn-ea"/>
              </a:rPr>
              <a:t>, 0~100</a:t>
            </a:r>
            <a:r>
              <a:rPr lang="ko-KR" altLang="en-US" sz="2200" b="1" dirty="0" smtClean="0">
                <a:latin typeface="+mn-ea"/>
              </a:rPr>
              <a:t>사이의 값을 가집니다</a:t>
            </a:r>
            <a:r>
              <a:rPr lang="en-US" altLang="ko-KR" sz="2200" b="1" dirty="0" smtClean="0">
                <a:latin typeface="+mn-ea"/>
              </a:rPr>
              <a:t>. 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b="1" dirty="0" smtClean="0">
              <a:latin typeface="+mn-ea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200" b="1" dirty="0" err="1" smtClean="0">
                <a:latin typeface="+mn-ea"/>
              </a:rPr>
              <a:t>vw</a:t>
            </a:r>
            <a:r>
              <a:rPr lang="ko-KR" altLang="en-US" sz="2200" b="1" dirty="0" smtClean="0">
                <a:latin typeface="+mn-ea"/>
              </a:rPr>
              <a:t>는 </a:t>
            </a:r>
            <a:r>
              <a:rPr lang="en-US" altLang="ko-KR" sz="2200" b="1" dirty="0" smtClean="0">
                <a:latin typeface="+mn-ea"/>
              </a:rPr>
              <a:t>width</a:t>
            </a:r>
            <a:r>
              <a:rPr lang="ko-KR" altLang="en-US" sz="2200" b="1" dirty="0" smtClean="0">
                <a:latin typeface="+mn-ea"/>
              </a:rPr>
              <a:t>를 지정할 때 사용하며</a:t>
            </a:r>
            <a:r>
              <a:rPr lang="en-US" altLang="ko-KR" sz="2200" b="1" dirty="0" smtClean="0">
                <a:latin typeface="+mn-ea"/>
              </a:rPr>
              <a:t>, </a:t>
            </a:r>
            <a:r>
              <a:rPr lang="en-US" altLang="ko-KR" sz="2200" b="1" dirty="0" err="1" smtClean="0">
                <a:latin typeface="+mn-ea"/>
              </a:rPr>
              <a:t>vh</a:t>
            </a:r>
            <a:r>
              <a:rPr lang="ko-KR" altLang="en-US" sz="2200" b="1" dirty="0" smtClean="0">
                <a:latin typeface="+mn-ea"/>
              </a:rPr>
              <a:t>는 </a:t>
            </a:r>
            <a:r>
              <a:rPr lang="en-US" altLang="ko-KR" sz="2200" b="1" dirty="0" smtClean="0">
                <a:latin typeface="+mn-ea"/>
              </a:rPr>
              <a:t>height</a:t>
            </a:r>
            <a:r>
              <a:rPr lang="ko-KR" altLang="en-US" sz="2200" b="1" dirty="0" smtClean="0">
                <a:latin typeface="+mn-ea"/>
              </a:rPr>
              <a:t>를 지정할 때 사용합니다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b="1" dirty="0" smtClean="0">
              <a:latin typeface="+mn-ea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200" b="1" dirty="0" err="1" smtClean="0">
                <a:latin typeface="+mn-ea"/>
              </a:rPr>
              <a:t>뷰포트란</a:t>
            </a:r>
            <a:r>
              <a:rPr lang="ko-KR" altLang="en-US" sz="2200" b="1" dirty="0" smtClean="0">
                <a:latin typeface="+mn-ea"/>
              </a:rPr>
              <a:t> 화면 전체 크기를 의미하며 만약 어떤 이미지의 </a:t>
            </a:r>
            <a:r>
              <a:rPr lang="ko-KR" altLang="en-US" sz="2200" b="1" dirty="0" err="1" smtClean="0">
                <a:latin typeface="+mn-ea"/>
              </a:rPr>
              <a:t>높이값을</a:t>
            </a:r>
            <a:r>
              <a:rPr lang="ko-KR" altLang="en-US" sz="2200" b="1" dirty="0" smtClean="0">
                <a:latin typeface="+mn-ea"/>
              </a:rPr>
              <a:t> </a:t>
            </a:r>
            <a:r>
              <a:rPr lang="en-US" altLang="ko-KR" sz="2200" b="1" dirty="0" smtClean="0">
                <a:latin typeface="+mn-ea"/>
              </a:rPr>
              <a:t>100vh</a:t>
            </a:r>
            <a:r>
              <a:rPr lang="ko-KR" altLang="en-US" sz="2200" b="1" dirty="0" smtClean="0">
                <a:latin typeface="+mn-ea"/>
              </a:rPr>
              <a:t>로 지정하면 </a:t>
            </a:r>
            <a:r>
              <a:rPr lang="ko-KR" altLang="en-US" sz="2200" b="1" dirty="0" err="1" smtClean="0">
                <a:latin typeface="+mn-ea"/>
              </a:rPr>
              <a:t>데스크탑</a:t>
            </a:r>
            <a:r>
              <a:rPr lang="ko-KR" altLang="en-US" sz="2200" b="1" dirty="0" smtClean="0">
                <a:latin typeface="+mn-ea"/>
              </a:rPr>
              <a:t> 화면이든 </a:t>
            </a:r>
            <a:r>
              <a:rPr lang="ko-KR" altLang="en-US" sz="2200" b="1" dirty="0" err="1" smtClean="0">
                <a:latin typeface="+mn-ea"/>
              </a:rPr>
              <a:t>태블릿</a:t>
            </a:r>
            <a:r>
              <a:rPr lang="en-US" altLang="ko-KR" sz="2200" b="1" dirty="0" smtClean="0">
                <a:latin typeface="+mn-ea"/>
              </a:rPr>
              <a:t>, </a:t>
            </a:r>
            <a:r>
              <a:rPr lang="ko-KR" altLang="en-US" sz="2200" b="1" dirty="0" err="1" smtClean="0">
                <a:latin typeface="+mn-ea"/>
              </a:rPr>
              <a:t>모바일화면과</a:t>
            </a:r>
            <a:r>
              <a:rPr lang="ko-KR" altLang="en-US" sz="2200" b="1" dirty="0" smtClean="0">
                <a:latin typeface="+mn-ea"/>
              </a:rPr>
              <a:t> 관계없이 높이가 화면전체를 꽉 채우게 됩니다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pPr>
              <a:defRPr/>
            </a:pPr>
            <a:endParaRPr lang="en-US" altLang="ko-KR" sz="2200" b="1" dirty="0">
              <a:latin typeface="+mn-ea"/>
            </a:endParaRPr>
          </a:p>
          <a:p>
            <a:pPr>
              <a:defRPr/>
            </a:pPr>
            <a:endParaRPr lang="ko-KR" altLang="en-US" sz="2200" b="1" dirty="0">
              <a:latin typeface="+mn-ea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611560" y="908720"/>
            <a:ext cx="7876118" cy="3816424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277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Box </a:t>
            </a:r>
            <a:r>
              <a:rPr lang="ko-KR" altLang="en-US" sz="4000" dirty="0" smtClean="0"/>
              <a:t>관련 속성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4446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width, height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259632" y="2317625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width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59632" y="4045817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height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요소의 가로길이를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, % </a:t>
            </a:r>
            <a:r>
              <a:rPr lang="ko-KR" altLang="en-US" dirty="0" smtClean="0"/>
              <a:t>등 단위로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기본값 </a:t>
            </a:r>
            <a:r>
              <a:rPr lang="en-US" altLang="ko-KR" dirty="0" smtClean="0"/>
              <a:t>auto(100%)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9784" y="4040198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요소의 세로길이를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, % </a:t>
            </a:r>
            <a:r>
              <a:rPr lang="ko-KR" altLang="en-US" dirty="0" smtClean="0"/>
              <a:t>등 단위로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기본값 </a:t>
            </a:r>
            <a:r>
              <a:rPr lang="en-US" altLang="ko-KR" dirty="0" smtClean="0"/>
              <a:t>auto(0px)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max-width, min-width, max-height, min-height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640" y="231749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max-width,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max-height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331640" y="4045690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min-width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min-height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133869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2317498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요소의 최대 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세로길이를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, % </a:t>
            </a:r>
            <a:r>
              <a:rPr lang="ko-KR" altLang="en-US" dirty="0" smtClean="0"/>
              <a:t>등 단위로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기본값 </a:t>
            </a:r>
            <a:r>
              <a:rPr lang="en-US" altLang="ko-KR" dirty="0" smtClean="0"/>
              <a:t>none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44008" y="1800362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9784" y="4040198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요소의 최소 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세로길이를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, % </a:t>
            </a:r>
            <a:r>
              <a:rPr lang="ko-KR" altLang="en-US" dirty="0" smtClean="0"/>
              <a:t>등 단위로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기본값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margin</a:t>
            </a:r>
            <a:endParaRPr lang="en-US" altLang="ko-KR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39784" y="1700808"/>
            <a:ext cx="1584176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margin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8054" y="908720"/>
            <a:ext cx="138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속성 값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06173" y="1556792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요소의 바깥쪽 여백을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px</a:t>
            </a:r>
            <a:r>
              <a:rPr lang="en-US" altLang="ko-KR" dirty="0"/>
              <a:t>, </a:t>
            </a:r>
            <a:r>
              <a:rPr lang="en-US" altLang="ko-KR" dirty="0" err="1"/>
              <a:t>em</a:t>
            </a:r>
            <a:r>
              <a:rPr lang="en-US" altLang="ko-KR" dirty="0"/>
              <a:t>, % </a:t>
            </a:r>
            <a:r>
              <a:rPr lang="ko-KR" altLang="en-US" dirty="0"/>
              <a:t>등 단위로 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기본값 </a:t>
            </a:r>
            <a:r>
              <a:rPr lang="en-US" altLang="ko-KR" dirty="0" smtClean="0"/>
              <a:t>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값을 </a:t>
            </a:r>
            <a:r>
              <a:rPr lang="en-US" altLang="ko-KR" dirty="0"/>
              <a:t>%</a:t>
            </a:r>
            <a:r>
              <a:rPr lang="ko-KR" altLang="en-US" dirty="0"/>
              <a:t>로 지정하면 부모요소의 </a:t>
            </a:r>
            <a:r>
              <a:rPr lang="en-US" altLang="ko-KR" dirty="0"/>
              <a:t>width</a:t>
            </a:r>
            <a:r>
              <a:rPr lang="ko-KR" altLang="en-US" dirty="0"/>
              <a:t>의 비율로 여백을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좌우 마진을 </a:t>
            </a:r>
            <a:r>
              <a:rPr lang="en-US" altLang="ko-KR" dirty="0" smtClean="0"/>
              <a:t>auto</a:t>
            </a:r>
            <a:r>
              <a:rPr lang="ko-KR" altLang="en-US" dirty="0" smtClean="0"/>
              <a:t>로 지정하면 박스가 중앙 정렬됨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5645421" y="1442393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202662" y="3996476"/>
            <a:ext cx="1944216" cy="17281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BOX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808" y="4974880"/>
            <a:ext cx="10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left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1"/>
          </p:cNvCxnSpPr>
          <p:nvPr/>
        </p:nvCxnSpPr>
        <p:spPr>
          <a:xfrm flipH="1">
            <a:off x="542691" y="4860572"/>
            <a:ext cx="659971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0"/>
          </p:cNvCxnSpPr>
          <p:nvPr/>
        </p:nvCxnSpPr>
        <p:spPr>
          <a:xfrm flipV="1">
            <a:off x="2174770" y="3463770"/>
            <a:ext cx="0" cy="5327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3"/>
          </p:cNvCxnSpPr>
          <p:nvPr/>
        </p:nvCxnSpPr>
        <p:spPr>
          <a:xfrm>
            <a:off x="3146878" y="4860572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2"/>
          </p:cNvCxnSpPr>
          <p:nvPr/>
        </p:nvCxnSpPr>
        <p:spPr>
          <a:xfrm>
            <a:off x="2174770" y="5724668"/>
            <a:ext cx="0" cy="5474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5845" y="4988591"/>
            <a:ext cx="7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10605" y="3495784"/>
            <a:ext cx="10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36941" y="5813709"/>
            <a:ext cx="10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bottom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57658"/>
            <a:ext cx="4079750" cy="82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543</Words>
  <Application>Microsoft Office PowerPoint</Application>
  <PresentationFormat>화면 슬라이드 쇼(4:3)</PresentationFormat>
  <Paragraphs>153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3강 - Box 속성</vt:lpstr>
      <vt:lpstr>1. 단위</vt:lpstr>
      <vt:lpstr>* px, %</vt:lpstr>
      <vt:lpstr>* em, rem</vt:lpstr>
      <vt:lpstr>* vw, vh</vt:lpstr>
      <vt:lpstr>2. Box 관련 속성</vt:lpstr>
      <vt:lpstr>* width, height</vt:lpstr>
      <vt:lpstr>* max-width, min-width, max-height, min-height</vt:lpstr>
      <vt:lpstr>* margin</vt:lpstr>
      <vt:lpstr>* padding</vt:lpstr>
      <vt:lpstr>* border</vt:lpstr>
      <vt:lpstr>* box-sizing</vt:lpstr>
      <vt:lpstr>* display</vt:lpstr>
      <vt:lpstr>* overflow</vt:lpstr>
      <vt:lpstr>* opacity</vt:lpstr>
      <vt:lpstr>* 종합 실습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159</cp:revision>
  <dcterms:created xsi:type="dcterms:W3CDTF">2020-04-08T12:51:32Z</dcterms:created>
  <dcterms:modified xsi:type="dcterms:W3CDTF">2020-12-18T04:47:23Z</dcterms:modified>
  <cp:version/>
</cp:coreProperties>
</file>