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85" r:id="rId5"/>
    <p:sldId id="286" r:id="rId6"/>
    <p:sldId id="287" r:id="rId7"/>
    <p:sldId id="288" r:id="rId8"/>
    <p:sldId id="289" r:id="rId9"/>
    <p:sldId id="290" r:id="rId10"/>
    <p:sldId id="273" r:id="rId11"/>
    <p:sldId id="291" r:id="rId12"/>
    <p:sldId id="292" r:id="rId13"/>
    <p:sldId id="293" r:id="rId14"/>
    <p:sldId id="294" r:id="rId15"/>
    <p:sldId id="295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자바스크립트 기본구조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표현식과</a:t>
            </a:r>
            <a:r>
              <a:rPr lang="ko-KR" altLang="en-US" sz="4000" dirty="0" smtClean="0"/>
              <a:t> 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83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이란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</a:t>
            </a:r>
            <a:r>
              <a:rPr lang="ko-KR" altLang="en-US" dirty="0" smtClean="0"/>
              <a:t>이 평가</a:t>
            </a:r>
            <a:r>
              <a:rPr lang="en-US" altLang="ko-KR" dirty="0" smtClean="0"/>
              <a:t>(evaluate)</a:t>
            </a:r>
            <a:r>
              <a:rPr lang="ko-KR" altLang="en-US" dirty="0" smtClean="0"/>
              <a:t>되어 생성된 결과입니다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값은 데이터 타입</a:t>
            </a:r>
            <a:r>
              <a:rPr lang="en-US" altLang="ko-KR" dirty="0" smtClean="0"/>
              <a:t>(data type)</a:t>
            </a:r>
            <a:r>
              <a:rPr lang="ko-KR" altLang="en-US" dirty="0" smtClean="0"/>
              <a:t>을 가지며 메모리에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/>
              <a:t> </a:t>
            </a:r>
            <a:r>
              <a:rPr lang="ko-KR" altLang="en-US" dirty="0" smtClean="0"/>
              <a:t>비트의 나열로 저장됩니다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저장된 값 </a:t>
            </a:r>
            <a:r>
              <a:rPr lang="en-US" altLang="ko-KR" dirty="0" smtClean="0"/>
              <a:t>01000001</a:t>
            </a:r>
            <a:r>
              <a:rPr lang="ko-KR" altLang="en-US" dirty="0" smtClean="0"/>
              <a:t>을 숫자로 해석하면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65</a:t>
            </a:r>
            <a:r>
              <a:rPr lang="ko-KR" altLang="en-US" dirty="0" smtClean="0"/>
              <a:t>이지만 문자로 해석하면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69" y="2132856"/>
            <a:ext cx="6819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61840" y="1268760"/>
            <a:ext cx="711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리터럴은</a:t>
            </a:r>
            <a:r>
              <a:rPr lang="ko-KR" altLang="en-US" dirty="0" smtClean="0"/>
              <a:t> 사람이 이해할 수 있는 </a:t>
            </a:r>
            <a:r>
              <a:rPr lang="ko-KR" altLang="en-US" dirty="0" smtClean="0">
                <a:solidFill>
                  <a:srgbClr val="FF0000"/>
                </a:solidFill>
              </a:rPr>
              <a:t>문자 또는 약속된 기호</a:t>
            </a:r>
            <a:r>
              <a:rPr lang="ko-KR" altLang="en-US" dirty="0" smtClean="0"/>
              <a:t>를 사용해 값을 생성하는 표기법을 말합니다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3189"/>
              </p:ext>
            </p:extLst>
          </p:nvPr>
        </p:nvGraphicFramePr>
        <p:xfrm>
          <a:off x="984344" y="2060848"/>
          <a:ext cx="7265549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0200"/>
                <a:gridCol w="3371632"/>
                <a:gridCol w="20937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54.12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0b00001010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0o74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ES6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도입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0xAC02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ES6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도입</a:t>
                      </a:r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문자열 </a:t>
                      </a:r>
                      <a:r>
                        <a:rPr lang="ko-KR" altLang="en-US" dirty="0" err="1" smtClean="0"/>
                        <a:t>리터럴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’, “</a:t>
                      </a:r>
                      <a:r>
                        <a:rPr lang="ko-KR" altLang="en-US" sz="1800" dirty="0" smtClean="0"/>
                        <a:t>메롱</a:t>
                      </a:r>
                      <a:r>
                        <a:rPr lang="en-US" altLang="ko-KR" sz="1800" dirty="0" smtClean="0"/>
                        <a:t>”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 </a:t>
                      </a:r>
                      <a:r>
                        <a:rPr lang="ko-KR" altLang="en-US" dirty="0" err="1" smtClean="0"/>
                        <a:t>리터럴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true, false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객체 </a:t>
                      </a:r>
                      <a:r>
                        <a:rPr lang="ko-KR" altLang="en-US" dirty="0" err="1" smtClean="0"/>
                        <a:t>리터럴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 { name: ‘Hong’, age: 20 }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배열 </a:t>
                      </a:r>
                      <a:r>
                        <a:rPr lang="ko-KR" altLang="en-US" dirty="0" err="1" smtClean="0"/>
                        <a:t>리터럴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[ 10, 20, 30, 40 ]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함수 </a:t>
                      </a:r>
                      <a:r>
                        <a:rPr lang="ko-KR" altLang="en-US" dirty="0" err="1" smtClean="0"/>
                        <a:t>리터럴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function() {}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916832"/>
            <a:ext cx="423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표현식은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값으로 평가될 수 있는 문</a:t>
            </a:r>
            <a:r>
              <a:rPr lang="en-US" altLang="ko-KR" dirty="0" smtClean="0">
                <a:solidFill>
                  <a:srgbClr val="FF0000"/>
                </a:solidFill>
              </a:rPr>
              <a:t>(statement)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표현식이 평가되면 새로운 값을 생성하거나 기존 값을 참조합니다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 장에서 살펴본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값으로 평가됩니다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ko-KR" altLang="en-US" dirty="0" err="1" smtClean="0"/>
              <a:t>리터럴도</a:t>
            </a:r>
            <a:r>
              <a:rPr lang="ko-KR" altLang="en-US" dirty="0" smtClean="0"/>
              <a:t> 표현식입니다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7356"/>
            <a:ext cx="26978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(statement)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프로그램을 구성하는 기본 단위</a:t>
            </a:r>
            <a:r>
              <a:rPr lang="ko-KR" altLang="en-US" dirty="0" smtClean="0"/>
              <a:t>이자 </a:t>
            </a:r>
            <a:r>
              <a:rPr lang="ko-KR" altLang="en-US" dirty="0" smtClean="0">
                <a:solidFill>
                  <a:srgbClr val="FF0000"/>
                </a:solidFill>
              </a:rPr>
              <a:t>최소 실행 단위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 집합으로 이뤄진 것을 프로그램이라고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문을 작성하고 순서에 맞게 나열하는 것을 프로그래밍이라 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550902" cy="48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과 세미콜론 자동 삽입 기능</a:t>
            </a:r>
            <a:r>
              <a:rPr lang="en-US" altLang="ko-KR" dirty="0" smtClean="0"/>
              <a:t>(ASI)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196752"/>
            <a:ext cx="439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문의 종료</a:t>
            </a:r>
            <a:r>
              <a:rPr lang="ko-KR" altLang="en-US" dirty="0" smtClean="0"/>
              <a:t>를 나타냅니다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 엔진은 세미콜론으로 문이 종료한 위치를 파악하고 순차적으로 하나씩 문을 실행합니다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문들을 중괄호로 묶은 </a:t>
            </a:r>
            <a:r>
              <a:rPr lang="ko-KR" altLang="en-US" dirty="0" smtClean="0">
                <a:solidFill>
                  <a:srgbClr val="FF0000"/>
                </a:solidFill>
              </a:rPr>
              <a:t>코드 블록</a:t>
            </a:r>
            <a:r>
              <a:rPr lang="en-US" altLang="ko-KR" dirty="0" smtClean="0">
                <a:solidFill>
                  <a:srgbClr val="FF0000"/>
                </a:solidFill>
              </a:rPr>
              <a:t>({ … }) </a:t>
            </a:r>
            <a:r>
              <a:rPr lang="ko-KR" altLang="en-US" dirty="0" smtClean="0">
                <a:solidFill>
                  <a:srgbClr val="FF0000"/>
                </a:solidFill>
              </a:rPr>
              <a:t>뒤에는 세미콜론을 붙이지 않습니다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자바스크립트에서 세미콜론은 옵션입니다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엔진 자체적으로 문의 끝 지점에 세미콜론을 넣어주는 </a:t>
            </a:r>
            <a:r>
              <a:rPr lang="ko-KR" altLang="en-US" dirty="0" smtClean="0">
                <a:solidFill>
                  <a:srgbClr val="FF0000"/>
                </a:solidFill>
              </a:rPr>
              <a:t>세미 콜론 자동 삽입 기능</a:t>
            </a:r>
            <a:r>
              <a:rPr lang="en-US" altLang="ko-KR" dirty="0" smtClean="0"/>
              <a:t>(ASI: automatic semicolon insertion)</a:t>
            </a:r>
            <a:r>
              <a:rPr lang="ko-KR" altLang="en-US" dirty="0" smtClean="0"/>
              <a:t>이 있기 때문입니다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ASI</a:t>
            </a:r>
            <a:r>
              <a:rPr lang="ko-KR" altLang="en-US" dirty="0" smtClean="0"/>
              <a:t>기능이 잘못 삽입하는 경우도 발생하므로 </a:t>
            </a:r>
            <a:r>
              <a:rPr lang="ko-KR" altLang="en-US" dirty="0" smtClean="0">
                <a:solidFill>
                  <a:srgbClr val="FF0000"/>
                </a:solidFill>
              </a:rPr>
              <a:t>항상 붙이는 것을 권장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399108" cy="224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7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변수</a:t>
            </a:r>
            <a:r>
              <a:rPr lang="en-US" altLang="ko-KR" sz="4000" smtClean="0"/>
              <a:t>(variable)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변수가 필요한 이유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966760" y="119675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10 + 20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94652" y="1988840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여러분은 위 수학식을 보고 뭐가 떠오르나요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아마도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떠오르실겁니다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그렇다면 컴퓨터에게 같은 질문을 한다면 어떨까요</a:t>
            </a:r>
            <a:r>
              <a:rPr lang="en-US" altLang="ko-KR" dirty="0" smtClean="0"/>
              <a:t>??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78280" y="3429000"/>
            <a:ext cx="1512168" cy="24482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578280" y="3861048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78280" y="429309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78280" y="4704788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78280" y="511106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78280" y="5491354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38320" y="38869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42132" y="47133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29807" y="5910162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메모리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26" y="3654017"/>
            <a:ext cx="828725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4256563" y="4365104"/>
            <a:ext cx="1080120" cy="5328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258075" y="4489166"/>
            <a:ext cx="1102639" cy="11729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11960" y="4071591"/>
            <a:ext cx="1124723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2132" y="55079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38869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0x000000CE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6600" y="47133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0x0000186E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1841" y="5502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0x06799F3A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6160" y="5925607"/>
            <a:ext cx="18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메모리 </a:t>
            </a:r>
            <a:r>
              <a:rPr lang="ko-KR" altLang="en-US" sz="1600" b="1" dirty="0" err="1" smtClean="0"/>
              <a:t>주소</a:t>
            </a:r>
            <a:r>
              <a:rPr lang="ko-KR" altLang="en-US" sz="1600" b="1" dirty="0" err="1"/>
              <a:t>값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73219" y="4631540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변수가 필요한 이유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929912"/>
            <a:ext cx="7110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여기서 문제점이 하나 생깁니다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의 합인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을 정확히 연산했으며 메모리에 저장도 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그런데</a:t>
            </a:r>
            <a:r>
              <a:rPr lang="en-US" altLang="ko-KR" dirty="0"/>
              <a:t> </a:t>
            </a:r>
            <a:r>
              <a:rPr lang="ko-KR" altLang="en-US" dirty="0" smtClean="0"/>
              <a:t>개발자가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이란 값을 사용하기 위해서는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저장된 곳의 메모리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알아야 한다는 것이죠</a:t>
            </a:r>
            <a:r>
              <a:rPr lang="en-US" altLang="ko-KR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때 </a:t>
            </a:r>
            <a:r>
              <a:rPr lang="ko-KR" altLang="en-US" dirty="0" smtClean="0">
                <a:solidFill>
                  <a:srgbClr val="FF0000"/>
                </a:solidFill>
              </a:rPr>
              <a:t>변수</a:t>
            </a:r>
            <a:r>
              <a:rPr lang="ko-KR" altLang="en-US" dirty="0" smtClean="0"/>
              <a:t>라는 개념을 사용해서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저장된 공간에 </a:t>
            </a:r>
            <a:r>
              <a:rPr lang="ko-KR" altLang="en-US" dirty="0" smtClean="0">
                <a:solidFill>
                  <a:srgbClr val="FF0000"/>
                </a:solidFill>
              </a:rPr>
              <a:t>사람이 식별하기 쉬운 이름</a:t>
            </a:r>
            <a:r>
              <a:rPr lang="ko-KR" altLang="en-US" dirty="0" smtClean="0"/>
              <a:t>을 달아줍니다</a:t>
            </a:r>
            <a:r>
              <a:rPr lang="en-US" altLang="ko-KR" dirty="0" smtClean="0"/>
              <a:t>. (ex: result)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우리는 이제부터 </a:t>
            </a:r>
            <a:r>
              <a:rPr lang="en-US" altLang="ko-KR" dirty="0" smtClean="0">
                <a:solidFill>
                  <a:srgbClr val="FF0000"/>
                </a:solidFill>
              </a:rPr>
              <a:t>result</a:t>
            </a:r>
            <a:r>
              <a:rPr lang="ko-KR" altLang="en-US" dirty="0" smtClean="0">
                <a:solidFill>
                  <a:srgbClr val="FF0000"/>
                </a:solidFill>
              </a:rPr>
              <a:t>라는 이름을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이란 값을 사용할 수 있게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68635" y="3429000"/>
            <a:ext cx="1512168" cy="24482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68635" y="3861048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68635" y="429309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68635" y="4704788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68635" y="511106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68635" y="5491354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8675" y="38869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32487" y="47133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20162" y="5910162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메모리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81" y="3654017"/>
            <a:ext cx="828725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5246918" y="4365104"/>
            <a:ext cx="1080120" cy="5328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248430" y="4489166"/>
            <a:ext cx="1102639" cy="11729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202315" y="4071591"/>
            <a:ext cx="1124723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2487" y="55079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33992" y="3748425"/>
            <a:ext cx="205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0x000000CE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dirty="0" smtClean="0"/>
              <a:t>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26955" y="47133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0x0000186E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2196" y="5502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0x06799F3A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66515" y="5925607"/>
            <a:ext cx="18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메모리 </a:t>
            </a:r>
            <a:r>
              <a:rPr lang="ko-KR" altLang="en-US" sz="1600" b="1" dirty="0" err="1" smtClean="0"/>
              <a:t>주소</a:t>
            </a:r>
            <a:r>
              <a:rPr lang="ko-KR" altLang="en-US" sz="1600" b="1" dirty="0" err="1"/>
              <a:t>값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63574" y="4631540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10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변수의 선언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325667"/>
            <a:ext cx="7110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변수를 선언한다는 것은 메모리에 데이터를 저장하는 공간을 확보하는 것을 의미합니다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변수를 선언할 때는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var</a:t>
            </a:r>
            <a:r>
              <a:rPr lang="en-US" altLang="ko-KR" b="1" dirty="0" smtClean="0">
                <a:solidFill>
                  <a:srgbClr val="FF0000"/>
                </a:solidFill>
              </a:rPr>
              <a:t>, let,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키워드를 사용합니다</a:t>
            </a:r>
            <a:r>
              <a:rPr lang="en-US" altLang="ko-KR" dirty="0" smtClean="0"/>
              <a:t>. ES6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let,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가 도입되기 전까지는 모두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사용했습니다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우선은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사용하여 변수를 선언해보고 차후에 </a:t>
            </a:r>
            <a:r>
              <a:rPr lang="en-US" altLang="ko-KR" dirty="0" smtClean="0"/>
              <a:t>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를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3745824"/>
            <a:ext cx="216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smtClean="0"/>
              <a:t>변수 선언 방법</a:t>
            </a:r>
            <a:r>
              <a:rPr lang="en-US" altLang="ko-KR" b="1" dirty="0" smtClean="0"/>
              <a:t>&gt;</a:t>
            </a:r>
          </a:p>
          <a:p>
            <a:endParaRPr lang="en-US" altLang="ko-KR" b="1" dirty="0"/>
          </a:p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변수이름</a:t>
            </a:r>
            <a:r>
              <a:rPr lang="en-US" altLang="ko-KR" sz="2400" b="1" dirty="0" smtClean="0"/>
              <a:t>;</a:t>
            </a:r>
          </a:p>
          <a:p>
            <a:endParaRPr lang="en-US" altLang="ko-KR" sz="2400" b="1" dirty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ex)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2000" dirty="0" smtClean="0">
                <a:solidFill>
                  <a:srgbClr val="FF0000"/>
                </a:solidFill>
              </a:rPr>
              <a:t> total;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4687" y="3347199"/>
            <a:ext cx="1512168" cy="24482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6124687" y="377924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24687" y="4211295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24687" y="462298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24687" y="5029261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24687" y="5409553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80950" y="3806001"/>
            <a:ext cx="13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undefined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6214" y="5828361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메모리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90044" y="3666624"/>
            <a:ext cx="205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0x000000CE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total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2567" y="5843806"/>
            <a:ext cx="18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메모리 </a:t>
            </a:r>
            <a:r>
              <a:rPr lang="ko-KR" altLang="en-US" sz="1600" b="1" dirty="0" err="1" smtClean="0"/>
              <a:t>주소</a:t>
            </a:r>
            <a:r>
              <a:rPr lang="ko-KR" altLang="en-US" sz="1600" b="1" dirty="0" err="1"/>
              <a:t>값</a:t>
            </a:r>
            <a:endParaRPr lang="ko-KR" altLang="en-US" sz="16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851920" y="4365104"/>
            <a:ext cx="50405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7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변수의 초기화와 할당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268760"/>
            <a:ext cx="7110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변수를 선언만 하고 값을 저장하지 않으면 일단 정의되지 않았다는 뜻을 가진 값인 </a:t>
            </a:r>
            <a:r>
              <a:rPr lang="en-US" altLang="ko-KR" dirty="0" smtClean="0">
                <a:solidFill>
                  <a:srgbClr val="FF0000"/>
                </a:solidFill>
              </a:rPr>
              <a:t>undefined</a:t>
            </a:r>
            <a:r>
              <a:rPr lang="ko-KR" altLang="en-US" dirty="0" smtClean="0"/>
              <a:t>가 할당됩니다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특정 값을 저장하고 싶으면 </a:t>
            </a:r>
            <a:r>
              <a:rPr lang="ko-KR" altLang="en-US" dirty="0" smtClean="0">
                <a:solidFill>
                  <a:srgbClr val="FF0000"/>
                </a:solidFill>
              </a:rPr>
              <a:t>할당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대입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연산자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/>
              <a:t>을 사용하여 값을 할당해야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변수의 선언과 함께 동시에 값을 할당할 수도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age = 27;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3573016"/>
            <a:ext cx="23042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smtClean="0"/>
              <a:t>변수 할당 방법</a:t>
            </a:r>
            <a:r>
              <a:rPr lang="en-US" altLang="ko-KR" b="1" dirty="0" smtClean="0"/>
              <a:t>&gt;</a:t>
            </a:r>
          </a:p>
          <a:p>
            <a:endParaRPr lang="en-US" altLang="ko-KR" b="1" dirty="0"/>
          </a:p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var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변수이름</a:t>
            </a:r>
            <a:r>
              <a:rPr lang="en-US" altLang="ko-KR" sz="2400" b="1" dirty="0" smtClean="0"/>
              <a:t>;</a:t>
            </a:r>
          </a:p>
          <a:p>
            <a:r>
              <a:rPr lang="ko-KR" altLang="en-US" sz="2400" b="1" dirty="0" smtClean="0"/>
              <a:t> 변수이름 </a:t>
            </a:r>
            <a:r>
              <a:rPr lang="en-US" altLang="ko-KR" sz="2400" b="1" dirty="0" smtClean="0"/>
              <a:t>= </a:t>
            </a:r>
            <a:r>
              <a:rPr lang="ko-KR" altLang="en-US" sz="2400" b="1" dirty="0" smtClean="0"/>
              <a:t>값</a:t>
            </a:r>
            <a:r>
              <a:rPr lang="en-US" altLang="ko-KR" sz="2400" b="1" dirty="0" smtClean="0"/>
              <a:t>;</a:t>
            </a:r>
          </a:p>
          <a:p>
            <a:endParaRPr lang="en-US" altLang="ko-KR" sz="2400" b="1" dirty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ex)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2000" dirty="0" smtClean="0">
                <a:solidFill>
                  <a:srgbClr val="FF0000"/>
                </a:solidFill>
              </a:rPr>
              <a:t> total;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total = 100;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4687" y="3347199"/>
            <a:ext cx="1512168" cy="24482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6124687" y="377924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24687" y="4211295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24687" y="462298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24687" y="5029261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24687" y="5409553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80950" y="3806001"/>
            <a:ext cx="13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6214" y="5828361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메모리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90044" y="3666624"/>
            <a:ext cx="205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0x000000CE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total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2567" y="5843806"/>
            <a:ext cx="18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메모리 </a:t>
            </a:r>
            <a:r>
              <a:rPr lang="ko-KR" altLang="en-US" sz="1600" b="1" dirty="0" err="1" smtClean="0"/>
              <a:t>주소</a:t>
            </a:r>
            <a:r>
              <a:rPr lang="ko-KR" altLang="en-US" sz="1600" b="1" dirty="0" err="1"/>
              <a:t>값</a:t>
            </a:r>
            <a:endParaRPr lang="ko-KR" altLang="en-US" sz="16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851920" y="4365104"/>
            <a:ext cx="50405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변수의 재할</a:t>
            </a:r>
            <a:r>
              <a:rPr lang="ko-KR" altLang="en-US" dirty="0"/>
              <a:t>당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61840" y="1268760"/>
            <a:ext cx="7110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r>
              <a:rPr lang="ko-KR" altLang="en-US" dirty="0" smtClean="0"/>
              <a:t>는 이름에서 알 수 있듯이 </a:t>
            </a:r>
            <a:r>
              <a:rPr lang="ko-KR" altLang="en-US" dirty="0" smtClean="0">
                <a:solidFill>
                  <a:srgbClr val="FF0000"/>
                </a:solidFill>
              </a:rPr>
              <a:t>변경 가능한 </a:t>
            </a:r>
            <a:r>
              <a:rPr lang="ko-KR" altLang="en-US" dirty="0" smtClean="0"/>
              <a:t>데이터를 말합니다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따라서 언제든지 저장된 값을 변경할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변수의 재할당이라고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이에 반대되는 개념으로 한번 할당된 값을 변경할 수 없다면 해당 개념을 </a:t>
            </a:r>
            <a:r>
              <a:rPr lang="ko-KR" altLang="en-US" dirty="0" smtClean="0">
                <a:solidFill>
                  <a:srgbClr val="FF0000"/>
                </a:solidFill>
              </a:rPr>
              <a:t>상수</a:t>
            </a:r>
            <a:r>
              <a:rPr lang="en-US" altLang="ko-KR" dirty="0" smtClean="0">
                <a:solidFill>
                  <a:srgbClr val="FF0000"/>
                </a:solidFill>
              </a:rPr>
              <a:t>(constant)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1840" y="3573016"/>
            <a:ext cx="2430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smtClean="0"/>
              <a:t>변수 </a:t>
            </a:r>
            <a:r>
              <a:rPr lang="ko-KR" altLang="en-US" b="1" dirty="0"/>
              <a:t>재</a:t>
            </a:r>
            <a:r>
              <a:rPr lang="ko-KR" altLang="en-US" b="1" dirty="0" smtClean="0"/>
              <a:t>할당 방법</a:t>
            </a:r>
            <a:r>
              <a:rPr lang="en-US" altLang="ko-KR" b="1" dirty="0" smtClean="0"/>
              <a:t>&gt;</a:t>
            </a:r>
          </a:p>
          <a:p>
            <a:endParaRPr lang="en-US" altLang="ko-KR" b="1" dirty="0"/>
          </a:p>
          <a:p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변수이름 </a:t>
            </a:r>
            <a:r>
              <a:rPr lang="en-US" altLang="ko-KR" sz="2000" b="1" dirty="0" smtClean="0"/>
              <a:t>=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;</a:t>
            </a:r>
          </a:p>
          <a:p>
            <a:r>
              <a:rPr lang="ko-KR" altLang="en-US" sz="2000" b="1" dirty="0" smtClean="0"/>
              <a:t>변수이름 </a:t>
            </a:r>
            <a:r>
              <a:rPr lang="en-US" altLang="ko-KR" sz="2000" b="1" dirty="0" smtClean="0"/>
              <a:t>= </a:t>
            </a:r>
            <a:r>
              <a:rPr lang="ko-KR" altLang="en-US" sz="2000" b="1" dirty="0" err="1" smtClean="0"/>
              <a:t>변경값</a:t>
            </a:r>
            <a:r>
              <a:rPr lang="en-US" altLang="ko-KR" sz="2000" b="1" dirty="0" smtClean="0"/>
              <a:t>;</a:t>
            </a:r>
          </a:p>
          <a:p>
            <a:endParaRPr lang="en-US" altLang="ko-KR" sz="2400" b="1" dirty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ex)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2000" dirty="0" smtClean="0">
                <a:solidFill>
                  <a:srgbClr val="FF0000"/>
                </a:solidFill>
              </a:rPr>
              <a:t> total = 100;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total = 80;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4687" y="3347199"/>
            <a:ext cx="1512168" cy="24482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6124687" y="377924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24687" y="4211295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24687" y="4622987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24687" y="5029261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24687" y="5409553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80950" y="3806001"/>
            <a:ext cx="13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6214" y="5828361"/>
            <a:ext cx="101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메모리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90044" y="3666624"/>
            <a:ext cx="205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0x000000CE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total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2567" y="5843806"/>
            <a:ext cx="1811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메모리 </a:t>
            </a:r>
            <a:r>
              <a:rPr lang="ko-KR" altLang="en-US" sz="1600" b="1" dirty="0" err="1" smtClean="0"/>
              <a:t>주소</a:t>
            </a:r>
            <a:r>
              <a:rPr lang="ko-KR" altLang="en-US" sz="1600" b="1" dirty="0" err="1"/>
              <a:t>값</a:t>
            </a:r>
            <a:endParaRPr lang="ko-KR" altLang="en-US" sz="16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851920" y="4365104"/>
            <a:ext cx="50405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/>
              <a:t>식별자</a:t>
            </a:r>
            <a:r>
              <a:rPr lang="ko-KR" altLang="en-US" dirty="0"/>
              <a:t> 이름 </a:t>
            </a:r>
            <a:r>
              <a:rPr lang="ko-KR" altLang="en-US" dirty="0" smtClean="0"/>
              <a:t>규칙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196751"/>
            <a:ext cx="7992888" cy="359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>
                <a:solidFill>
                  <a:schemeClr val="dk1"/>
                </a:solidFill>
              </a:rPr>
              <a:t>1. </a:t>
            </a:r>
            <a:r>
              <a:rPr lang="ko-KR" altLang="en-US" sz="2300" b="1" dirty="0" err="1">
                <a:solidFill>
                  <a:schemeClr val="dk1"/>
                </a:solidFill>
              </a:rPr>
              <a:t>식별자</a:t>
            </a:r>
            <a:r>
              <a:rPr lang="ko-KR" altLang="en-US" sz="2300" b="1" dirty="0">
                <a:solidFill>
                  <a:schemeClr val="dk1"/>
                </a:solidFill>
              </a:rPr>
              <a:t> 이름은 </a:t>
            </a:r>
            <a:r>
              <a:rPr lang="ko-KR" altLang="en-US" sz="2300" b="1" dirty="0">
                <a:solidFill>
                  <a:srgbClr val="FF0000"/>
                </a:solidFill>
              </a:rPr>
              <a:t>중복</a:t>
            </a:r>
            <a:r>
              <a:rPr lang="ko-KR" altLang="en-US" sz="2300" b="1" dirty="0">
                <a:solidFill>
                  <a:schemeClr val="dk1"/>
                </a:solidFill>
              </a:rPr>
              <a:t>을 허용하지 않고 대/소문자를 구분</a:t>
            </a:r>
            <a:r>
              <a:rPr lang="en-US" altLang="ko-KR" sz="2300" b="1" dirty="0">
                <a:solidFill>
                  <a:schemeClr val="dk1"/>
                </a:solidFill>
              </a:rPr>
              <a:t>!</a:t>
            </a:r>
          </a:p>
          <a:p>
            <a:pPr>
              <a:defRPr/>
            </a:pPr>
            <a:endParaRPr lang="en-US" altLang="ko-KR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 dirty="0">
                <a:solidFill>
                  <a:schemeClr val="dk1"/>
                </a:solidFill>
              </a:rPr>
              <a:t>2.</a:t>
            </a:r>
            <a:r>
              <a:rPr lang="ko-KR" altLang="en-US" sz="2300" b="1" dirty="0">
                <a:solidFill>
                  <a:schemeClr val="dk1"/>
                </a:solidFill>
              </a:rPr>
              <a:t> </a:t>
            </a:r>
            <a:r>
              <a:rPr lang="ko-KR" altLang="en-US" sz="2300" b="1" dirty="0" err="1">
                <a:solidFill>
                  <a:schemeClr val="dk1"/>
                </a:solidFill>
              </a:rPr>
              <a:t>식별자</a:t>
            </a:r>
            <a:r>
              <a:rPr lang="ko-KR" altLang="en-US" sz="2300" b="1" dirty="0">
                <a:solidFill>
                  <a:schemeClr val="dk1"/>
                </a:solidFill>
              </a:rPr>
              <a:t> 이름은 숫자만으로 구성하거나 </a:t>
            </a:r>
            <a:r>
              <a:rPr lang="ko-KR" altLang="en-US" sz="2300" b="1" dirty="0">
                <a:solidFill>
                  <a:srgbClr val="FF0000"/>
                </a:solidFill>
              </a:rPr>
              <a:t>숫자로 시작</a:t>
            </a:r>
            <a:r>
              <a:rPr lang="ko-KR" altLang="en-US" sz="2300" b="1" dirty="0">
                <a:solidFill>
                  <a:schemeClr val="dk1"/>
                </a:solidFill>
              </a:rPr>
              <a:t>하면 안됨!</a:t>
            </a:r>
          </a:p>
          <a:p>
            <a:pPr>
              <a:defRPr/>
            </a:pPr>
            <a:endParaRPr lang="ko-KR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 dirty="0">
                <a:solidFill>
                  <a:schemeClr val="dk1"/>
                </a:solidFill>
              </a:rPr>
              <a:t>3.</a:t>
            </a:r>
            <a:r>
              <a:rPr lang="ko-KR" altLang="en-US" sz="2300" b="1" dirty="0">
                <a:solidFill>
                  <a:schemeClr val="dk1"/>
                </a:solidFill>
              </a:rPr>
              <a:t> </a:t>
            </a:r>
            <a:r>
              <a:rPr lang="ko-KR" altLang="en-US" sz="2300" b="1" dirty="0" err="1">
                <a:solidFill>
                  <a:schemeClr val="dk1"/>
                </a:solidFill>
              </a:rPr>
              <a:t>식별자</a:t>
            </a:r>
            <a:r>
              <a:rPr lang="ko-KR" altLang="en-US" sz="2300" b="1" dirty="0">
                <a:solidFill>
                  <a:schemeClr val="dk1"/>
                </a:solidFill>
              </a:rPr>
              <a:t> 이름에 </a:t>
            </a:r>
            <a:r>
              <a:rPr lang="ko-KR" altLang="en-US" sz="2300" b="1" dirty="0">
                <a:solidFill>
                  <a:srgbClr val="FF0000"/>
                </a:solidFill>
              </a:rPr>
              <a:t>공백</a:t>
            </a:r>
            <a:r>
              <a:rPr lang="ko-KR" altLang="en-US" sz="2300" b="1" dirty="0">
                <a:solidFill>
                  <a:schemeClr val="dk1"/>
                </a:solidFill>
              </a:rPr>
              <a:t>을 포함할 수 없음!</a:t>
            </a:r>
          </a:p>
          <a:p>
            <a:pPr>
              <a:defRPr/>
            </a:pPr>
            <a:endParaRPr lang="ko-KR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 dirty="0">
                <a:solidFill>
                  <a:schemeClr val="dk1"/>
                </a:solidFill>
              </a:rPr>
              <a:t>4.</a:t>
            </a:r>
            <a:r>
              <a:rPr lang="ko-KR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chemeClr val="dk1"/>
                </a:solidFill>
              </a:rPr>
              <a:t>식별자</a:t>
            </a:r>
            <a:r>
              <a:rPr lang="en-US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chemeClr val="dk1"/>
                </a:solidFill>
              </a:rPr>
              <a:t>이름에는</a:t>
            </a:r>
            <a:r>
              <a:rPr lang="en-US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rgbClr val="FF0000"/>
                </a:solidFill>
              </a:rPr>
              <a:t>특수문자</a:t>
            </a:r>
            <a:r>
              <a:rPr lang="en-US" altLang="en-US" sz="2300" b="1" dirty="0" err="1">
                <a:solidFill>
                  <a:schemeClr val="dk1"/>
                </a:solidFill>
              </a:rPr>
              <a:t>를</a:t>
            </a:r>
            <a:r>
              <a:rPr lang="en-US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chemeClr val="dk1"/>
                </a:solidFill>
              </a:rPr>
              <a:t>사용하면</a:t>
            </a:r>
            <a:r>
              <a:rPr lang="en-US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chemeClr val="dk1"/>
                </a:solidFill>
              </a:rPr>
              <a:t>안됨</a:t>
            </a:r>
            <a:r>
              <a:rPr lang="en-US" altLang="en-US" sz="2300" b="1" dirty="0">
                <a:solidFill>
                  <a:schemeClr val="dk1"/>
                </a:solidFill>
              </a:rPr>
              <a:t>(</a:t>
            </a:r>
            <a:r>
              <a:rPr lang="en-US" altLang="en-US" sz="2300" b="1" dirty="0" err="1">
                <a:solidFill>
                  <a:schemeClr val="dk1"/>
                </a:solidFill>
              </a:rPr>
              <a:t>예외</a:t>
            </a:r>
            <a:r>
              <a:rPr lang="en-US" altLang="en-US" sz="2300" b="1" dirty="0">
                <a:solidFill>
                  <a:schemeClr val="dk1"/>
                </a:solidFill>
              </a:rPr>
              <a:t>: _, $)</a:t>
            </a:r>
          </a:p>
          <a:p>
            <a:pPr>
              <a:defRPr/>
            </a:pP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 dirty="0">
                <a:solidFill>
                  <a:schemeClr val="dk1"/>
                </a:solidFill>
              </a:rPr>
              <a:t>5.</a:t>
            </a:r>
            <a:r>
              <a:rPr lang="ko-KR" altLang="en-US" sz="2300" b="1" dirty="0">
                <a:solidFill>
                  <a:schemeClr val="dk1"/>
                </a:solidFill>
              </a:rPr>
              <a:t> </a:t>
            </a:r>
            <a:r>
              <a:rPr lang="ko-KR" altLang="en-US" sz="2300" b="1" dirty="0">
                <a:solidFill>
                  <a:srgbClr val="FF0000"/>
                </a:solidFill>
              </a:rPr>
              <a:t>키워드(</a:t>
            </a:r>
            <a:r>
              <a:rPr lang="ko-KR" altLang="en-US" sz="2300" b="1" dirty="0" err="1">
                <a:solidFill>
                  <a:srgbClr val="FF0000"/>
                </a:solidFill>
              </a:rPr>
              <a:t>예약어</a:t>
            </a:r>
            <a:r>
              <a:rPr lang="ko-KR" altLang="en-US" sz="2300" b="1" dirty="0">
                <a:solidFill>
                  <a:srgbClr val="FF0000"/>
                </a:solidFill>
              </a:rPr>
              <a:t>)</a:t>
            </a:r>
            <a:r>
              <a:rPr lang="ko-KR" altLang="en-US" sz="2300" b="1" dirty="0">
                <a:solidFill>
                  <a:schemeClr val="dk1"/>
                </a:solidFill>
              </a:rPr>
              <a:t>는 </a:t>
            </a:r>
            <a:r>
              <a:rPr lang="ko-KR" altLang="en-US" sz="2300" b="1" dirty="0" err="1">
                <a:solidFill>
                  <a:schemeClr val="dk1"/>
                </a:solidFill>
              </a:rPr>
              <a:t>식별자</a:t>
            </a:r>
            <a:r>
              <a:rPr lang="ko-KR" altLang="en-US" sz="2300" b="1" dirty="0">
                <a:solidFill>
                  <a:schemeClr val="dk1"/>
                </a:solidFill>
              </a:rPr>
              <a:t> 이름으로 사용 불가능!</a:t>
            </a:r>
          </a:p>
        </p:txBody>
      </p:sp>
    </p:spTree>
    <p:extLst>
      <p:ext uri="{BB962C8B-B14F-4D97-AF65-F5344CB8AC3E}">
        <p14:creationId xmlns:p14="http://schemas.microsoft.com/office/powerpoint/2010/main" val="28253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컨벤션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36712"/>
            <a:ext cx="83724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523238" y="1807320"/>
            <a:ext cx="43204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480106" y="3683070"/>
            <a:ext cx="43204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67586" y="1811719"/>
            <a:ext cx="26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이름에 사용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8421" y="3698582"/>
            <a:ext cx="31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이름에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758</Words>
  <Application>Microsoft Office PowerPoint</Application>
  <PresentationFormat>화면 슬라이드 쇼(4:3)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2강 - 자바스크립트 기본구조</vt:lpstr>
      <vt:lpstr>1. 변수(variable)</vt:lpstr>
      <vt:lpstr>* 변수가 필요한 이유</vt:lpstr>
      <vt:lpstr>* 변수가 필요한 이유</vt:lpstr>
      <vt:lpstr>* 변수의 선언</vt:lpstr>
      <vt:lpstr>* 변수의 초기화와 할당</vt:lpstr>
      <vt:lpstr>* 변수의 재할당</vt:lpstr>
      <vt:lpstr>* 식별자 이름 규칙</vt:lpstr>
      <vt:lpstr>* 네이밍 컨벤션(관례)</vt:lpstr>
      <vt:lpstr>2. 표현식과 문</vt:lpstr>
      <vt:lpstr>* 값(value)</vt:lpstr>
      <vt:lpstr>* 리터럴(literal)</vt:lpstr>
      <vt:lpstr>* 표현식(expression)</vt:lpstr>
      <vt:lpstr>* 문(statement)</vt:lpstr>
      <vt:lpstr>* 세미콜론(;)과 세미콜론 자동 삽입 기능(ASI)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175</cp:revision>
  <dcterms:created xsi:type="dcterms:W3CDTF">2020-04-08T12:51:32Z</dcterms:created>
  <dcterms:modified xsi:type="dcterms:W3CDTF">2021-01-04T08:56:24Z</dcterms:modified>
  <cp:version/>
</cp:coreProperties>
</file>