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8" r:id="rId3"/>
    <p:sldId id="269" r:id="rId4"/>
    <p:sldId id="285" r:id="rId5"/>
    <p:sldId id="296" r:id="rId6"/>
    <p:sldId id="298" r:id="rId7"/>
    <p:sldId id="297" r:id="rId8"/>
    <p:sldId id="299" r:id="rId9"/>
    <p:sldId id="300" r:id="rId10"/>
    <p:sldId id="301" r:id="rId11"/>
    <p:sldId id="273" r:id="rId12"/>
    <p:sldId id="291" r:id="rId13"/>
    <p:sldId id="302" r:id="rId14"/>
    <p:sldId id="303" r:id="rId15"/>
    <p:sldId id="304" r:id="rId16"/>
    <p:sldId id="305" r:id="rId17"/>
    <p:sldId id="306" r:id="rId18"/>
    <p:sldId id="267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644" y="-7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5706" y="-78"/>
      </p:cViewPr>
      <p:guideLst>
        <p:guide orient="horz" pos="2880"/>
        <p:guide pos="215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4D89692-DFEF-4509-BF4A-0DCC1522EAE5}" type="datetime1">
              <a:rPr lang="ko-KR" altLang="en-US"/>
              <a:pPr lvl="0">
                <a:defRPr/>
              </a:pPr>
              <a:t>2021-01-04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B79CFA9-DF62-4161-BCD9-5AC3EB28D15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077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3E3D233-F83C-42FB-8876-DA0EB1CD818D}" type="datetime1">
              <a:rPr lang="ko-KR" altLang="en-US"/>
              <a:pPr lvl="0">
                <a:defRPr/>
              </a:pPr>
              <a:t>2021-01-04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3E45A68-727D-4672-B4AC-7B30446123C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8812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3E45A68-727D-4672-B4AC-7B30446123CC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108520" y="2708920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29" name="Picture 5" descr="C:\Users\Joker\Downloads\cranium-2099120_1280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7" y="1916832"/>
            <a:ext cx="2338078" cy="257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851720" y="2132856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068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18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921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16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74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918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35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560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505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071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8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923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Joker\Downloads\success-2081167_1280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491879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258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13184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20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0" y="119831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551879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101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119877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551925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61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20688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01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22707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08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569D2-49F6-4A41-AEB0-51537D697DA4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83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9" r:id="rId3"/>
    <p:sldLayoutId id="2147483670" r:id="rId4"/>
    <p:sldLayoutId id="2147483666" r:id="rId5"/>
    <p:sldLayoutId id="2147483667" r:id="rId6"/>
    <p:sldLayoutId id="2147483664" r:id="rId7"/>
    <p:sldLayoutId id="2147483665" r:id="rId8"/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ecomputernotes.com/what-is-c/basic-of-c-programming/escape-sequences-in-c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356992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3</a:t>
            </a:r>
            <a:r>
              <a:rPr lang="ko-KR" altLang="en-US" sz="4000" dirty="0" smtClean="0"/>
              <a:t>강 </a:t>
            </a:r>
            <a:r>
              <a:rPr lang="en-US" altLang="ko-KR" sz="4000" dirty="0" smtClean="0"/>
              <a:t>-</a:t>
            </a:r>
            <a:r>
              <a:rPr lang="ko-KR" altLang="en-US" sz="4000" dirty="0" smtClean="0"/>
              <a:t> </a:t>
            </a:r>
            <a:r>
              <a:rPr lang="ko-KR" altLang="en-US" sz="4000" dirty="0" smtClean="0"/>
              <a:t>데이터 타입</a:t>
            </a:r>
            <a:r>
              <a:rPr lang="en-US" altLang="ko-KR" sz="4000" dirty="0" smtClean="0"/>
              <a:t>, </a:t>
            </a:r>
            <a:r>
              <a:rPr lang="ko-KR" altLang="en-US" sz="4000" dirty="0" smtClean="0"/>
              <a:t>연산자</a:t>
            </a:r>
            <a:endParaRPr lang="en-US" altLang="ko-KR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43200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 smtClean="0"/>
              <a:t>JAVA </a:t>
            </a:r>
            <a:r>
              <a:rPr lang="ko-KR" altLang="en-US" sz="4200" dirty="0" smtClean="0"/>
              <a:t>웹 개발자 양성과정</a:t>
            </a:r>
            <a:r>
              <a:rPr lang="en-US" altLang="ko-KR" sz="4200" dirty="0" err="1" smtClean="0"/>
              <a:t>Javascript</a:t>
            </a:r>
            <a:endParaRPr lang="en-US" altLang="ko-KR" sz="42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851920" y="4437112"/>
            <a:ext cx="51125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3000" b="1" dirty="0">
                <a:solidFill>
                  <a:schemeClr val="lt1"/>
                </a:solidFill>
              </a:rPr>
              <a:t>By </a:t>
            </a:r>
            <a:r>
              <a:rPr lang="en-US" altLang="ko-KR" sz="3000" b="1" dirty="0" err="1">
                <a:solidFill>
                  <a:schemeClr val="lt1"/>
                </a:solidFill>
              </a:rPr>
              <a:t>SoonGu</a:t>
            </a:r>
            <a:r>
              <a:rPr lang="en-US" altLang="ko-KR" sz="3000" b="1" dirty="0">
                <a:solidFill>
                  <a:schemeClr val="lt1"/>
                </a:solidFill>
              </a:rPr>
              <a:t> </a:t>
            </a:r>
            <a:r>
              <a:rPr lang="en-US" altLang="ko-KR" sz="3000" b="1" dirty="0" smtClean="0">
                <a:solidFill>
                  <a:schemeClr val="lt1"/>
                </a:solidFill>
              </a:rPr>
              <a:t>Hong</a:t>
            </a:r>
            <a:endParaRPr lang="en-US" altLang="ko-KR" sz="30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*</a:t>
            </a:r>
            <a:r>
              <a:rPr lang="ko-KR" altLang="en-US" dirty="0" smtClean="0"/>
              <a:t> </a:t>
            </a:r>
            <a:r>
              <a:rPr lang="en-US" altLang="ko-KR" dirty="0" smtClean="0"/>
              <a:t>undefined, null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845816" y="1271786"/>
            <a:ext cx="7398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 smtClean="0"/>
              <a:t>var</a:t>
            </a:r>
            <a:r>
              <a:rPr lang="ko-KR" altLang="en-US" dirty="0" smtClean="0"/>
              <a:t>키워드로 선언한 변수는 암묵적으로 </a:t>
            </a:r>
            <a:r>
              <a:rPr lang="en-US" altLang="ko-KR" dirty="0" smtClean="0"/>
              <a:t>undefined</a:t>
            </a:r>
            <a:r>
              <a:rPr lang="ko-KR" altLang="en-US" dirty="0" smtClean="0"/>
              <a:t>로 초기화됩니다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undefined</a:t>
            </a:r>
            <a:r>
              <a:rPr lang="ko-KR" altLang="en-US" dirty="0" smtClean="0"/>
              <a:t>는 개발자가 의도적으로 할당하는 값이 아닌 자바스크립트 엔진이 자동으로 넣는 값으로 보면 됩니다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변수를 참조했을 때 </a:t>
            </a:r>
            <a:r>
              <a:rPr lang="en-US" altLang="ko-KR" dirty="0" smtClean="0"/>
              <a:t>undefined</a:t>
            </a:r>
            <a:r>
              <a:rPr lang="ko-KR" altLang="en-US" dirty="0" smtClean="0"/>
              <a:t>를 확인한 경우 변수의 값이 없다는 것을 인지할 수 있습니다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endParaRPr lang="en-US" altLang="ko-KR" dirty="0" smtClean="0"/>
          </a:p>
        </p:txBody>
      </p:sp>
      <p:cxnSp>
        <p:nvCxnSpPr>
          <p:cNvPr id="13" name="직선 연결선 12"/>
          <p:cNvCxnSpPr/>
          <p:nvPr/>
        </p:nvCxnSpPr>
        <p:spPr>
          <a:xfrm>
            <a:off x="1115616" y="2996952"/>
            <a:ext cx="6768752" cy="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45816" y="3303939"/>
            <a:ext cx="73985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프로그래밍 언어에서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은 변수에 값이 없다는 것을 개발자가 의도적으로 명시할 때 사용합니다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이는 이전에 할당한 값을 명시적으로 제거하는 것을 의미합니다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함수가 유효한 값을 반환할 수 없는 상황에서 의도적으로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을 반환하기도 합니다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8100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2</a:t>
            </a:r>
            <a:r>
              <a:rPr lang="en-US" altLang="ko-KR" sz="4000" dirty="0" smtClean="0"/>
              <a:t>.</a:t>
            </a:r>
            <a:r>
              <a:rPr lang="ko-KR" altLang="en-US" sz="4000" dirty="0" smtClean="0"/>
              <a:t> </a:t>
            </a:r>
            <a:r>
              <a:rPr lang="ko-KR" altLang="en-US" sz="4000" dirty="0" smtClean="0"/>
              <a:t>연산자</a:t>
            </a:r>
            <a:r>
              <a:rPr lang="en-US" altLang="ko-KR" sz="4000" dirty="0" smtClean="0"/>
              <a:t>(operator)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  <a:endParaRPr lang="en-US" altLang="ko-KR" sz="4200" dirty="0"/>
          </a:p>
          <a:p>
            <a:pPr lvl="0">
              <a:defRPr/>
            </a:pPr>
            <a:r>
              <a:rPr lang="en-US" altLang="ko-KR" sz="4200" dirty="0" err="1" smtClean="0"/>
              <a:t>Javascript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198328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*</a:t>
            </a:r>
            <a:r>
              <a:rPr lang="ko-KR" altLang="en-US" dirty="0" smtClean="0"/>
              <a:t> </a:t>
            </a:r>
            <a:r>
              <a:rPr lang="ko-KR" altLang="en-US" dirty="0" smtClean="0"/>
              <a:t>연산자란</a:t>
            </a:r>
            <a:r>
              <a:rPr lang="en-US" altLang="ko-KR" dirty="0" smtClean="0"/>
              <a:t>?</a:t>
            </a: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1061840" y="1268760"/>
            <a:ext cx="71105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연산자</a:t>
            </a:r>
            <a:r>
              <a:rPr lang="en-US" altLang="ko-KR" dirty="0" smtClean="0"/>
              <a:t>(operator)</a:t>
            </a:r>
            <a:r>
              <a:rPr lang="ko-KR" altLang="en-US" dirty="0" smtClean="0"/>
              <a:t>는 하나 이상의 </a:t>
            </a:r>
            <a:r>
              <a:rPr lang="ko-KR" altLang="en-US" dirty="0" err="1" smtClean="0"/>
              <a:t>표현식을</a:t>
            </a:r>
            <a:r>
              <a:rPr lang="ko-KR" altLang="en-US" dirty="0" smtClean="0"/>
              <a:t> 대상으로 연산을 수행하여 값을 만듭니다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이 때 연산의 대상을 </a:t>
            </a:r>
            <a:r>
              <a:rPr lang="ko-KR" altLang="en-US" dirty="0" err="1" smtClean="0"/>
              <a:t>피연산자</a:t>
            </a:r>
            <a:r>
              <a:rPr lang="en-US" altLang="ko-KR" dirty="0" smtClean="0"/>
              <a:t>(operand)</a:t>
            </a:r>
            <a:r>
              <a:rPr lang="ko-KR" altLang="en-US" dirty="0" smtClean="0"/>
              <a:t>라고 부릅니다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연산자가 연산하는 </a:t>
            </a:r>
            <a:r>
              <a:rPr lang="ko-KR" altLang="en-US" dirty="0" err="1" smtClean="0"/>
              <a:t>피연산자의</a:t>
            </a:r>
            <a:r>
              <a:rPr lang="ko-KR" altLang="en-US" dirty="0" smtClean="0"/>
              <a:t> 개수에 따라 </a:t>
            </a:r>
            <a:r>
              <a:rPr lang="ko-KR" altLang="en-US" dirty="0" err="1" smtClean="0"/>
              <a:t>단항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이항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삼항</a:t>
            </a:r>
            <a:r>
              <a:rPr lang="ko-KR" altLang="en-US" dirty="0" smtClean="0"/>
              <a:t> 연산자로 구분합니다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835696" y="4006805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10   +   5   *   3</a:t>
            </a:r>
            <a:endParaRPr lang="ko-KR" altLang="en-US" sz="3600" b="1" dirty="0"/>
          </a:p>
        </p:txBody>
      </p:sp>
      <p:sp>
        <p:nvSpPr>
          <p:cNvPr id="3" name="타원 2"/>
          <p:cNvSpPr/>
          <p:nvPr/>
        </p:nvSpPr>
        <p:spPr>
          <a:xfrm>
            <a:off x="2581654" y="4006805"/>
            <a:ext cx="864096" cy="6463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283968" y="4006805"/>
            <a:ext cx="792088" cy="6463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690652" y="4123202"/>
            <a:ext cx="432048" cy="43204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712502" y="4006804"/>
            <a:ext cx="792088" cy="6463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191194" y="4100334"/>
            <a:ext cx="432048" cy="43204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411760" y="486916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피연산자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30612" y="363747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C000"/>
                </a:solidFill>
              </a:rPr>
              <a:t>연산자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69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*</a:t>
            </a:r>
            <a:r>
              <a:rPr lang="ko-KR" altLang="en-US" dirty="0" smtClean="0"/>
              <a:t> </a:t>
            </a:r>
            <a:r>
              <a:rPr lang="ko-KR" altLang="en-US" dirty="0" smtClean="0"/>
              <a:t>산술 연산자</a:t>
            </a: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1061840" y="1268760"/>
            <a:ext cx="7110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산술 연산자</a:t>
            </a:r>
            <a:r>
              <a:rPr lang="en-US" altLang="ko-KR" dirty="0" smtClean="0"/>
              <a:t>(arithmetic operator)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피연산자를</a:t>
            </a:r>
            <a:r>
              <a:rPr lang="ko-KR" altLang="en-US" dirty="0" smtClean="0"/>
              <a:t> </a:t>
            </a:r>
            <a:r>
              <a:rPr lang="ko-KR" altLang="en-US" dirty="0" smtClean="0"/>
              <a:t>대상으로 수학 계산을 수행해 새로운 </a:t>
            </a:r>
            <a:r>
              <a:rPr lang="ko-KR" altLang="en-US" dirty="0" err="1" smtClean="0"/>
              <a:t>숫자값을</a:t>
            </a:r>
            <a:r>
              <a:rPr lang="ko-KR" altLang="en-US" dirty="0" smtClean="0"/>
              <a:t> 만들어냅니다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산술 연산이 불가능한 경우 </a:t>
            </a:r>
            <a:r>
              <a:rPr lang="en-US" altLang="ko-KR" dirty="0" err="1" smtClean="0"/>
              <a:t>NaN</a:t>
            </a:r>
            <a:r>
              <a:rPr lang="ko-KR" altLang="en-US" dirty="0" smtClean="0"/>
              <a:t>을 반환합니다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074081"/>
              </p:ext>
            </p:extLst>
          </p:nvPr>
        </p:nvGraphicFramePr>
        <p:xfrm>
          <a:off x="1763688" y="2564904"/>
          <a:ext cx="5688631" cy="3337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6662"/>
                <a:gridCol w="2633794"/>
                <a:gridCol w="169817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비고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덧셈</a:t>
                      </a:r>
                      <a:endParaRPr lang="ko-KR" altLang="en-US" sz="1800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latinLnBrk="1"/>
                      <a:endParaRPr lang="en-US" altLang="ko-KR" sz="1800" dirty="0" smtClean="0"/>
                    </a:p>
                    <a:p>
                      <a:pPr latinLnBrk="1"/>
                      <a:endParaRPr lang="en-US" altLang="ko-KR" sz="1800" dirty="0" smtClean="0"/>
                    </a:p>
                    <a:p>
                      <a:pPr latinLnBrk="1"/>
                      <a:r>
                        <a:rPr lang="ko-KR" altLang="en-US" sz="1800" dirty="0" smtClean="0"/>
                        <a:t>이항 연산자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뺄셈</a:t>
                      </a:r>
                      <a:endParaRPr lang="ko-KR" altLang="en-US" sz="1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곱셈</a:t>
                      </a:r>
                      <a:endParaRPr lang="ko-KR" altLang="en-US" sz="1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나눗셈</a:t>
                      </a:r>
                      <a:endParaRPr lang="ko-KR" altLang="en-US" sz="1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나머지</a:t>
                      </a:r>
                      <a:endParaRPr lang="ko-KR" altLang="en-US" sz="1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**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거듭제곱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이항</a:t>
                      </a:r>
                      <a:r>
                        <a:rPr lang="en-US" altLang="ko-KR" sz="1800" dirty="0" smtClean="0"/>
                        <a:t>, ES7 </a:t>
                      </a:r>
                      <a:r>
                        <a:rPr lang="ko-KR" altLang="en-US" sz="1800" dirty="0" smtClean="0"/>
                        <a:t>추가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++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 </a:t>
                      </a:r>
                      <a:r>
                        <a:rPr lang="ko-KR" altLang="en-US" sz="1800" dirty="0" smtClean="0"/>
                        <a:t>증가</a:t>
                      </a:r>
                      <a:endParaRPr lang="ko-KR" altLang="en-US" sz="18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 smtClean="0"/>
                        <a:t>단항</a:t>
                      </a:r>
                      <a:r>
                        <a:rPr lang="ko-KR" altLang="en-US" sz="1800" dirty="0" smtClean="0"/>
                        <a:t> 연산자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 </a:t>
                      </a:r>
                      <a:r>
                        <a:rPr lang="ko-KR" altLang="en-US" sz="1800" dirty="0" smtClean="0"/>
                        <a:t>감소</a:t>
                      </a:r>
                      <a:endParaRPr lang="ko-KR" altLang="en-US" sz="1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98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*</a:t>
            </a:r>
            <a:r>
              <a:rPr lang="ko-KR" altLang="en-US" dirty="0" smtClean="0"/>
              <a:t> </a:t>
            </a:r>
            <a:r>
              <a:rPr lang="ko-KR" altLang="en-US" dirty="0" smtClean="0"/>
              <a:t>할당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대입</a:t>
            </a:r>
            <a:r>
              <a:rPr lang="en-US" altLang="ko-KR" dirty="0" smtClean="0"/>
              <a:t>)</a:t>
            </a:r>
            <a:r>
              <a:rPr lang="ko-KR" altLang="en-US" dirty="0" smtClean="0"/>
              <a:t> 연산자</a:t>
            </a: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1061840" y="1268760"/>
            <a:ext cx="7110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할당 연산자</a:t>
            </a:r>
            <a:r>
              <a:rPr lang="en-US" altLang="ko-KR" dirty="0" smtClean="0"/>
              <a:t>(assignment operator)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우항에</a:t>
            </a:r>
            <a:r>
              <a:rPr lang="ko-KR" altLang="en-US" dirty="0" smtClean="0"/>
              <a:t> 있는 </a:t>
            </a:r>
            <a:r>
              <a:rPr lang="ko-KR" altLang="en-US" dirty="0" err="1" smtClean="0"/>
              <a:t>피연산자의</a:t>
            </a:r>
            <a:r>
              <a:rPr lang="ko-KR" altLang="en-US" dirty="0" smtClean="0"/>
              <a:t> 평가 결과를 </a:t>
            </a:r>
            <a:r>
              <a:rPr lang="ko-KR" altLang="en-US" dirty="0" err="1" smtClean="0"/>
              <a:t>좌항에</a:t>
            </a:r>
            <a:r>
              <a:rPr lang="ko-KR" altLang="en-US" dirty="0" smtClean="0"/>
              <a:t> 있는 변수에 할당합니다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820835"/>
              </p:ext>
            </p:extLst>
          </p:nvPr>
        </p:nvGraphicFramePr>
        <p:xfrm>
          <a:off x="1619672" y="2564904"/>
          <a:ext cx="5904655" cy="296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09287"/>
                <a:gridCol w="2347684"/>
                <a:gridCol w="234768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동일 표현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x = 5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x = 5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+=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x</a:t>
                      </a:r>
                      <a:r>
                        <a:rPr lang="en-US" altLang="ko-KR" sz="1800" baseline="0" dirty="0" smtClean="0"/>
                        <a:t> += 5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x = x + 5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x</a:t>
                      </a:r>
                      <a:r>
                        <a:rPr lang="en-US" altLang="ko-KR" sz="1800" baseline="0" dirty="0" smtClean="0"/>
                        <a:t> -= 5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x = x - 5</a:t>
                      </a:r>
                      <a:endParaRPr lang="ko-KR" altLang="en-US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*=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x</a:t>
                      </a:r>
                      <a:r>
                        <a:rPr lang="en-US" altLang="ko-KR" sz="1800" baseline="0" dirty="0" smtClean="0"/>
                        <a:t> *= 5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x = x * 5</a:t>
                      </a:r>
                      <a:endParaRPr lang="ko-KR" altLang="en-US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/=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x</a:t>
                      </a:r>
                      <a:r>
                        <a:rPr lang="en-US" altLang="ko-KR" sz="1800" baseline="0" dirty="0" smtClean="0"/>
                        <a:t> /= 5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x = x / 5</a:t>
                      </a:r>
                      <a:endParaRPr lang="ko-KR" altLang="en-US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%=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x</a:t>
                      </a:r>
                      <a:r>
                        <a:rPr lang="en-US" altLang="ko-KR" sz="1800" baseline="0" dirty="0" smtClean="0"/>
                        <a:t> %= 5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x = x % 5</a:t>
                      </a:r>
                      <a:endParaRPr lang="ko-KR" altLang="en-US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**=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x</a:t>
                      </a:r>
                      <a:r>
                        <a:rPr lang="en-US" altLang="ko-KR" sz="1800" baseline="0" dirty="0" smtClean="0"/>
                        <a:t> **= 5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x = x ** 5</a:t>
                      </a:r>
                      <a:endParaRPr lang="ko-KR" altLang="en-US" sz="18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857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*</a:t>
            </a:r>
            <a:r>
              <a:rPr lang="ko-KR" altLang="en-US" dirty="0" smtClean="0"/>
              <a:t> </a:t>
            </a:r>
            <a:r>
              <a:rPr lang="ko-KR" altLang="en-US" dirty="0" smtClean="0"/>
              <a:t>비교 연산자</a:t>
            </a: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1061840" y="1268760"/>
            <a:ext cx="7110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비교 연산자</a:t>
            </a:r>
            <a:r>
              <a:rPr lang="en-US" altLang="ko-KR" dirty="0" smtClean="0"/>
              <a:t>(comparison operator)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좌항과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우항의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피연산자를</a:t>
            </a:r>
            <a:r>
              <a:rPr lang="ko-KR" altLang="en-US" dirty="0" smtClean="0"/>
              <a:t> 비교한 후 그 결과를 논리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)</a:t>
            </a:r>
            <a:r>
              <a:rPr lang="ko-KR" altLang="en-US" dirty="0" smtClean="0"/>
              <a:t>값으로 반환합니다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128528"/>
              </p:ext>
            </p:extLst>
          </p:nvPr>
        </p:nvGraphicFramePr>
        <p:xfrm>
          <a:off x="1061841" y="2420888"/>
          <a:ext cx="7110558" cy="3337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41972"/>
                <a:gridCol w="1460075"/>
                <a:gridCol w="1584176"/>
                <a:gridCol w="302433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==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동등 비교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x == y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x</a:t>
                      </a:r>
                      <a:r>
                        <a:rPr lang="ko-KR" altLang="en-US" sz="1800" dirty="0" smtClean="0"/>
                        <a:t>와 </a:t>
                      </a:r>
                      <a:r>
                        <a:rPr lang="en-US" altLang="ko-KR" sz="1800" dirty="0" smtClean="0"/>
                        <a:t>y</a:t>
                      </a:r>
                      <a:r>
                        <a:rPr lang="ko-KR" altLang="en-US" sz="1800" dirty="0" smtClean="0"/>
                        <a:t>의 값이 같음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===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일치 비교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x</a:t>
                      </a:r>
                      <a:r>
                        <a:rPr lang="en-US" altLang="ko-KR" sz="1800" baseline="0" dirty="0" smtClean="0"/>
                        <a:t> === y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x</a:t>
                      </a:r>
                      <a:r>
                        <a:rPr lang="ko-KR" altLang="en-US" sz="1800" dirty="0" smtClean="0"/>
                        <a:t>와 </a:t>
                      </a:r>
                      <a:r>
                        <a:rPr lang="en-US" altLang="ko-KR" sz="1800" dirty="0" smtClean="0"/>
                        <a:t>y</a:t>
                      </a:r>
                      <a:r>
                        <a:rPr lang="ko-KR" altLang="en-US" sz="1800" dirty="0" smtClean="0"/>
                        <a:t>의 값과 타입이 같음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!=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부동등</a:t>
                      </a:r>
                      <a:r>
                        <a:rPr lang="ko-KR" altLang="en-US" sz="1800" dirty="0" smtClean="0"/>
                        <a:t> 비교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x != y</a:t>
                      </a:r>
                      <a:endParaRPr lang="ko-KR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x</a:t>
                      </a:r>
                      <a:r>
                        <a:rPr lang="ko-KR" altLang="en-US" sz="1800" dirty="0" smtClean="0"/>
                        <a:t>와 </a:t>
                      </a:r>
                      <a:r>
                        <a:rPr lang="en-US" altLang="ko-KR" sz="1800" dirty="0" smtClean="0"/>
                        <a:t>y</a:t>
                      </a:r>
                      <a:r>
                        <a:rPr lang="ko-KR" altLang="en-US" sz="1800" dirty="0" smtClean="0"/>
                        <a:t>의 값이 다름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!==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불일치 비교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x</a:t>
                      </a:r>
                      <a:r>
                        <a:rPr lang="en-US" altLang="ko-KR" sz="1800" baseline="0" dirty="0" smtClean="0"/>
                        <a:t> !== y</a:t>
                      </a:r>
                      <a:endParaRPr lang="ko-KR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x</a:t>
                      </a:r>
                      <a:r>
                        <a:rPr lang="ko-KR" altLang="en-US" sz="1800" dirty="0" smtClean="0"/>
                        <a:t>와 </a:t>
                      </a:r>
                      <a:r>
                        <a:rPr lang="en-US" altLang="ko-KR" sz="1800" dirty="0" smtClean="0"/>
                        <a:t>y</a:t>
                      </a:r>
                      <a:r>
                        <a:rPr lang="ko-KR" altLang="en-US" sz="1800" dirty="0" smtClean="0"/>
                        <a:t>의 값과 타입이 다름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r>
                        <a:rPr lang="ko-KR" altLang="en-US" sz="1800" dirty="0" smtClean="0"/>
                        <a:t>대소 비교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x</a:t>
                      </a:r>
                      <a:r>
                        <a:rPr lang="en-US" altLang="ko-KR" sz="1800" baseline="0" dirty="0" smtClean="0"/>
                        <a:t> &gt; y</a:t>
                      </a:r>
                      <a:endParaRPr lang="ko-KR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x</a:t>
                      </a:r>
                      <a:r>
                        <a:rPr lang="ko-KR" altLang="en-US" sz="1800" dirty="0" smtClean="0"/>
                        <a:t>가 </a:t>
                      </a:r>
                      <a:r>
                        <a:rPr lang="en-US" altLang="ko-KR" sz="1800" dirty="0" smtClean="0"/>
                        <a:t>y</a:t>
                      </a:r>
                      <a:r>
                        <a:rPr lang="ko-KR" altLang="en-US" sz="1800" dirty="0" smtClean="0"/>
                        <a:t>보다 크다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&lt;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x</a:t>
                      </a:r>
                      <a:r>
                        <a:rPr lang="en-US" altLang="ko-KR" sz="1800" baseline="0" dirty="0" smtClean="0"/>
                        <a:t> &lt; y</a:t>
                      </a:r>
                      <a:endParaRPr lang="ko-KR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x</a:t>
                      </a:r>
                      <a:r>
                        <a:rPr lang="ko-KR" altLang="en-US" sz="1800" dirty="0" smtClean="0"/>
                        <a:t>가 </a:t>
                      </a:r>
                      <a:r>
                        <a:rPr lang="en-US" altLang="ko-KR" sz="1800" dirty="0" smtClean="0"/>
                        <a:t>y</a:t>
                      </a:r>
                      <a:r>
                        <a:rPr lang="ko-KR" altLang="en-US" sz="1800" dirty="0" smtClean="0"/>
                        <a:t>보다 작다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&gt;=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x</a:t>
                      </a:r>
                      <a:r>
                        <a:rPr lang="en-US" altLang="ko-KR" sz="1800" baseline="0" dirty="0" smtClean="0"/>
                        <a:t> &gt;= y</a:t>
                      </a:r>
                      <a:endParaRPr lang="ko-KR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x</a:t>
                      </a:r>
                      <a:r>
                        <a:rPr lang="ko-KR" altLang="en-US" sz="1800" dirty="0" smtClean="0"/>
                        <a:t>가 </a:t>
                      </a:r>
                      <a:r>
                        <a:rPr lang="en-US" altLang="ko-KR" sz="1800" dirty="0" smtClean="0"/>
                        <a:t>y</a:t>
                      </a:r>
                      <a:r>
                        <a:rPr lang="ko-KR" altLang="en-US" sz="1800" dirty="0" smtClean="0"/>
                        <a:t>보다 크거나 같다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&lt;=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x</a:t>
                      </a:r>
                      <a:r>
                        <a:rPr lang="en-US" altLang="ko-KR" sz="1800" baseline="0" dirty="0" smtClean="0"/>
                        <a:t> &lt;= y</a:t>
                      </a:r>
                      <a:endParaRPr lang="ko-KR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x</a:t>
                      </a:r>
                      <a:r>
                        <a:rPr lang="ko-KR" altLang="en-US" sz="1800" dirty="0" smtClean="0"/>
                        <a:t>가 </a:t>
                      </a:r>
                      <a:r>
                        <a:rPr lang="en-US" altLang="ko-KR" sz="1800" dirty="0" smtClean="0"/>
                        <a:t>y</a:t>
                      </a:r>
                      <a:r>
                        <a:rPr lang="ko-KR" altLang="en-US" sz="1800" dirty="0" smtClean="0"/>
                        <a:t>보다 작거나 같다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087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*</a:t>
            </a:r>
            <a:r>
              <a:rPr lang="ko-KR" altLang="en-US" dirty="0" smtClean="0"/>
              <a:t> </a:t>
            </a:r>
            <a:r>
              <a:rPr lang="ko-KR" altLang="en-US" dirty="0" smtClean="0"/>
              <a:t>논리 연산자</a:t>
            </a: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755576" y="1269437"/>
            <a:ext cx="80466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논</a:t>
            </a:r>
            <a:r>
              <a:rPr lang="ko-KR" altLang="en-US" dirty="0"/>
              <a:t>리</a:t>
            </a:r>
            <a:r>
              <a:rPr lang="ko-KR" altLang="en-US" dirty="0" smtClean="0"/>
              <a:t> 연산자</a:t>
            </a:r>
            <a:r>
              <a:rPr lang="en-US" altLang="ko-KR" dirty="0" smtClean="0"/>
              <a:t>(logical operator)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좌항과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우항의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피연산자를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논리연산한</a:t>
            </a:r>
            <a:r>
              <a:rPr lang="ko-KR" altLang="en-US" dirty="0" smtClean="0"/>
              <a:t> 결과를 도출합니다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부정 논리 연산자의 경우 </a:t>
            </a:r>
            <a:r>
              <a:rPr lang="ko-KR" altLang="en-US" dirty="0" err="1" smtClean="0"/>
              <a:t>단항</a:t>
            </a:r>
            <a:r>
              <a:rPr lang="ko-KR" altLang="en-US" dirty="0" smtClean="0"/>
              <a:t> 연산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/>
              <a:t>- </a:t>
            </a:r>
            <a:r>
              <a:rPr lang="ko-KR" altLang="ko-KR" dirty="0" smtClean="0"/>
              <a:t> </a:t>
            </a:r>
            <a:r>
              <a:rPr lang="ko-KR" altLang="ko-KR" dirty="0"/>
              <a:t>&amp;&amp;: 양쪽 항의 논리값이 모두 true일 경우에만</a:t>
            </a:r>
            <a:r>
              <a:rPr lang="ko-KR" altLang="en-US" dirty="0"/>
              <a:t> </a:t>
            </a:r>
            <a:r>
              <a:rPr lang="ko-KR" altLang="ko-KR" dirty="0" smtClean="0"/>
              <a:t>전체 </a:t>
            </a:r>
            <a:r>
              <a:rPr lang="ko-KR" altLang="ko-KR" dirty="0"/>
              <a:t>결과를 true로 도출.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/>
              <a:t>- </a:t>
            </a:r>
            <a:r>
              <a:rPr lang="ko-KR" altLang="ko-KR" dirty="0" smtClean="0"/>
              <a:t> </a:t>
            </a:r>
            <a:r>
              <a:rPr lang="ko-KR" altLang="ko-KR" dirty="0"/>
              <a:t>||: 양쪽 항 중에 한쪽만 true여도 전체 결과를</a:t>
            </a:r>
            <a:r>
              <a:rPr lang="ko-KR" altLang="en-US" dirty="0"/>
              <a:t> </a:t>
            </a:r>
            <a:r>
              <a:rPr lang="ko-KR" altLang="ko-KR" dirty="0"/>
              <a:t>true로 도출</a:t>
            </a:r>
            <a:endParaRPr lang="en-US" altLang="ko-KR" dirty="0" smtClean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226004"/>
              </p:ext>
            </p:extLst>
          </p:nvPr>
        </p:nvGraphicFramePr>
        <p:xfrm>
          <a:off x="1691680" y="3501008"/>
          <a:ext cx="5976664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31926"/>
                <a:gridCol w="394473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&amp;&amp;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논리곱</a:t>
                      </a:r>
                      <a:r>
                        <a:rPr lang="en-US" altLang="ko-KR" sz="1800" dirty="0" smtClean="0"/>
                        <a:t>(AND)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||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논리합</a:t>
                      </a:r>
                      <a:r>
                        <a:rPr lang="en-US" altLang="ko-KR" sz="1800" dirty="0" smtClean="0"/>
                        <a:t>(OR)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!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부정</a:t>
                      </a:r>
                      <a:r>
                        <a:rPr lang="en-US" altLang="ko-KR" sz="1800" dirty="0" smtClean="0"/>
                        <a:t>(NOT)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10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*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삼항</a:t>
            </a:r>
            <a:r>
              <a:rPr lang="ko-KR" altLang="en-US" dirty="0" smtClean="0"/>
              <a:t> 조건 연산자</a:t>
            </a: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755576" y="1638092"/>
            <a:ext cx="761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조건식</a:t>
            </a:r>
            <a:r>
              <a:rPr lang="ko-KR" altLang="en-US" b="1" dirty="0" smtClean="0"/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?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조건식이 </a:t>
            </a:r>
            <a:r>
              <a:rPr lang="en-US" altLang="ko-KR" b="1" dirty="0" smtClean="0"/>
              <a:t>true</a:t>
            </a:r>
            <a:r>
              <a:rPr lang="ko-KR" altLang="en-US" b="1" dirty="0" smtClean="0"/>
              <a:t>일 때 반환할 값 </a:t>
            </a:r>
            <a:r>
              <a:rPr lang="en-US" altLang="ko-KR" b="1" dirty="0" smtClean="0">
                <a:solidFill>
                  <a:srgbClr val="FF0000"/>
                </a:solidFill>
              </a:rPr>
              <a:t>: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조건식이 </a:t>
            </a:r>
            <a:r>
              <a:rPr lang="en-US" altLang="ko-KR" b="1" dirty="0" smtClean="0"/>
              <a:t>false</a:t>
            </a:r>
            <a:r>
              <a:rPr lang="ko-KR" altLang="en-US" b="1" dirty="0" smtClean="0"/>
              <a:t>일 때 반환할 값</a:t>
            </a:r>
            <a:endParaRPr lang="en-US" altLang="ko-KR" b="1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539552" y="1484784"/>
            <a:ext cx="7920880" cy="64807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3" y="2619375"/>
            <a:ext cx="597217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084" y="4941168"/>
            <a:ext cx="21336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아래쪽 화살표 2"/>
          <p:cNvSpPr/>
          <p:nvPr/>
        </p:nvSpPr>
        <p:spPr>
          <a:xfrm>
            <a:off x="4283968" y="4238625"/>
            <a:ext cx="360040" cy="55852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58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3588" y="2492896"/>
            <a:ext cx="7416824" cy="1601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300" b="1" i="0" u="none" strike="noStrike" kern="1200" cap="none" spc="0" normalizeH="0" baseline="0">
                <a:solidFill>
                  <a:srgbClr val="EB5800"/>
                </a:solidFill>
                <a:latin typeface="맑은 고딕"/>
                <a:ea typeface="맑은 고딕"/>
                <a:cs typeface="맑은 고딕"/>
              </a:rPr>
              <a:t>감사합니다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THANK YOU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ja-JP" altLang="ko-KR" sz="33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1</a:t>
            </a:r>
            <a:r>
              <a:rPr lang="en-US" altLang="ko-KR" sz="4000" dirty="0" smtClean="0"/>
              <a:t>.</a:t>
            </a:r>
            <a:r>
              <a:rPr lang="ko-KR" altLang="en-US" sz="4000" dirty="0" smtClean="0"/>
              <a:t> </a:t>
            </a:r>
            <a:r>
              <a:rPr lang="ko-KR" altLang="en-US" sz="4000" dirty="0" smtClean="0"/>
              <a:t>데이터 타입</a:t>
            </a:r>
            <a:r>
              <a:rPr lang="en-US" altLang="ko-KR" sz="4000" dirty="0" smtClean="0"/>
              <a:t>(data type)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  <a:endParaRPr lang="en-US" altLang="ko-KR" sz="4200" dirty="0"/>
          </a:p>
          <a:p>
            <a:pPr lvl="0">
              <a:defRPr/>
            </a:pPr>
            <a:r>
              <a:rPr lang="en-US" altLang="ko-KR" sz="4200" dirty="0" err="1" smtClean="0"/>
              <a:t>Javascript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354326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*</a:t>
            </a:r>
            <a:r>
              <a:rPr lang="ko-KR" altLang="en-US" dirty="0" smtClean="0"/>
              <a:t> </a:t>
            </a:r>
            <a:r>
              <a:rPr lang="ko-KR" altLang="en-US" dirty="0" smtClean="0"/>
              <a:t>데이터 타입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417475" y="1268760"/>
            <a:ext cx="6686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데이터 타입이란 </a:t>
            </a:r>
            <a:r>
              <a:rPr lang="ko-KR" altLang="en-US" dirty="0" smtClean="0">
                <a:solidFill>
                  <a:srgbClr val="FF0000"/>
                </a:solidFill>
              </a:rPr>
              <a:t>값의 종류</a:t>
            </a:r>
            <a:r>
              <a:rPr lang="ko-KR" altLang="en-US" dirty="0" smtClean="0"/>
              <a:t>를 말합니다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자바스크립트의 모든 값은 데이터 타입을 가지고 있습니다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자바스크립트</a:t>
            </a:r>
            <a:r>
              <a:rPr lang="en-US" altLang="ko-KR" dirty="0" smtClean="0"/>
              <a:t>(ES6)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7</a:t>
            </a:r>
            <a:r>
              <a:rPr lang="ko-KR" altLang="en-US" dirty="0" smtClean="0"/>
              <a:t>개의 데이터 타입을 제공합니다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295166"/>
              </p:ext>
            </p:extLst>
          </p:nvPr>
        </p:nvGraphicFramePr>
        <p:xfrm>
          <a:off x="971600" y="2503820"/>
          <a:ext cx="7265549" cy="3505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99424"/>
                <a:gridCol w="2376264"/>
                <a:gridCol w="338986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 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rowSpan="6"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기본 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숫자 타입</a:t>
                      </a:r>
                      <a:r>
                        <a:rPr lang="en-US" altLang="ko-KR" sz="1800" dirty="0" smtClean="0"/>
                        <a:t>(number)</a:t>
                      </a:r>
                      <a:endParaRPr lang="en-US" altLang="ko-K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숫자</a:t>
                      </a:r>
                      <a:r>
                        <a:rPr lang="en-US" altLang="ko-KR" sz="1800" dirty="0" smtClean="0"/>
                        <a:t>.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정수</a:t>
                      </a:r>
                      <a:r>
                        <a:rPr lang="en-US" altLang="ko-KR" sz="1800" baseline="0" dirty="0" smtClean="0"/>
                        <a:t>,</a:t>
                      </a:r>
                      <a:r>
                        <a:rPr lang="ko-KR" altLang="en-US" sz="1800" baseline="0" dirty="0" smtClean="0"/>
                        <a:t>실수 구분 </a:t>
                      </a:r>
                      <a:r>
                        <a:rPr lang="ko-KR" altLang="en-US" sz="1800" baseline="0" dirty="0" err="1" smtClean="0"/>
                        <a:t>안함</a:t>
                      </a:r>
                      <a:endParaRPr lang="en-US" altLang="ko-KR" sz="1800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문자열 타입</a:t>
                      </a:r>
                      <a:r>
                        <a:rPr lang="en-US" altLang="ko-KR" sz="1800" dirty="0" smtClean="0"/>
                        <a:t>(string)</a:t>
                      </a:r>
                      <a:endParaRPr lang="en-US" altLang="ko-K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텍스트 문자열</a:t>
                      </a:r>
                      <a:endParaRPr lang="en-US" altLang="ko-KR" sz="1800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논리 타입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en-US" altLang="ko-KR" sz="1800" dirty="0" err="1" smtClean="0"/>
                        <a:t>boolean</a:t>
                      </a:r>
                      <a:r>
                        <a:rPr lang="en-US" altLang="ko-KR" sz="1800" dirty="0" smtClean="0"/>
                        <a:t>)</a:t>
                      </a:r>
                      <a:endParaRPr lang="en-US" altLang="ko-K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논리적 참</a:t>
                      </a:r>
                      <a:r>
                        <a:rPr lang="en-US" altLang="ko-KR" sz="1800" dirty="0" smtClean="0"/>
                        <a:t>(true)</a:t>
                      </a:r>
                      <a:r>
                        <a:rPr lang="ko-KR" altLang="en-US" sz="1800" dirty="0" smtClean="0"/>
                        <a:t>과 거짓</a:t>
                      </a:r>
                      <a:r>
                        <a:rPr lang="en-US" altLang="ko-KR" sz="1800" dirty="0" smtClean="0"/>
                        <a:t>(false)</a:t>
                      </a:r>
                      <a:endParaRPr lang="en-US" altLang="ko-KR" sz="1800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undefined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타입</a:t>
                      </a:r>
                      <a:endParaRPr lang="en-US" altLang="ko-K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값을 할당하지 않은 변수에 </a:t>
                      </a:r>
                      <a:r>
                        <a:rPr lang="en-US" altLang="ko-KR" sz="1800" dirty="0" smtClean="0"/>
                        <a:t/>
                      </a:r>
                      <a:br>
                        <a:rPr lang="en-US" altLang="ko-KR" sz="1800" dirty="0" smtClean="0"/>
                      </a:br>
                      <a:r>
                        <a:rPr lang="ko-KR" altLang="en-US" sz="1800" dirty="0" smtClean="0"/>
                        <a:t>암묵적으로 할당되는 값</a:t>
                      </a:r>
                      <a:endParaRPr lang="en-US" altLang="ko-KR" sz="1800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null </a:t>
                      </a:r>
                      <a:r>
                        <a:rPr lang="ko-KR" altLang="en-US" sz="1800" dirty="0" smtClean="0"/>
                        <a:t>타입</a:t>
                      </a:r>
                      <a:endParaRPr lang="en-US" altLang="ko-K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값이 의도적으로 없다는 것을 명시할 때 사용하는 값</a:t>
                      </a:r>
                      <a:endParaRPr lang="en-US" altLang="ko-KR" sz="1800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심벌 타입</a:t>
                      </a:r>
                      <a:r>
                        <a:rPr lang="en-US" altLang="ko-KR" sz="1800" dirty="0" smtClean="0"/>
                        <a:t>(symbol)</a:t>
                      </a:r>
                      <a:endParaRPr lang="en-US" altLang="ko-K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ES6</a:t>
                      </a:r>
                      <a:r>
                        <a:rPr lang="ko-KR" altLang="en-US" sz="1800" dirty="0" smtClean="0"/>
                        <a:t>에서 추가된 타입</a:t>
                      </a:r>
                      <a:endParaRPr lang="en-US" altLang="ko-KR" sz="1800" dirty="0" smtClean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객체 타입</a:t>
                      </a:r>
                      <a:endParaRPr lang="en-US" altLang="ko-KR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객체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함수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배열 등</a:t>
                      </a:r>
                      <a:endParaRPr lang="en-US" altLang="ko-KR" sz="18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792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*</a:t>
            </a:r>
            <a:r>
              <a:rPr lang="ko-KR" altLang="en-US" dirty="0" smtClean="0"/>
              <a:t> </a:t>
            </a:r>
            <a:r>
              <a:rPr lang="ko-KR" altLang="en-US" dirty="0" smtClean="0"/>
              <a:t>숫자 타입</a:t>
            </a:r>
            <a:r>
              <a:rPr lang="en-US" altLang="ko-KR" dirty="0" smtClean="0"/>
              <a:t>(number)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061840" y="836712"/>
            <a:ext cx="711055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자바스크립트는 </a:t>
            </a:r>
            <a:r>
              <a:rPr lang="en-US" altLang="ko-KR" dirty="0" smtClean="0"/>
              <a:t>C</a:t>
            </a:r>
            <a:r>
              <a:rPr lang="ko-KR" altLang="en-US" dirty="0" smtClean="0"/>
              <a:t>언어나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와는 달리 정수와 실수 타입을 구분하지 않습니다</a:t>
            </a:r>
            <a:r>
              <a:rPr lang="en-US" altLang="ko-KR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또한 </a:t>
            </a:r>
            <a:r>
              <a:rPr lang="en-US" altLang="ko-KR" dirty="0" smtClean="0"/>
              <a:t>2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, 8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, 16</a:t>
            </a:r>
            <a:r>
              <a:rPr lang="ko-KR" altLang="en-US" dirty="0" smtClean="0"/>
              <a:t>진수를 저장해도 해당 값을 참조할 경우 모두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진수로 해석됩니다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NaN</a:t>
            </a:r>
            <a:r>
              <a:rPr lang="en-US" altLang="ko-KR" dirty="0" smtClean="0"/>
              <a:t>(not-a-number): </a:t>
            </a:r>
            <a:r>
              <a:rPr lang="ko-KR" altLang="en-US" dirty="0" smtClean="0"/>
              <a:t>산술 연산 </a:t>
            </a:r>
            <a:r>
              <a:rPr lang="ko-KR" altLang="en-US" dirty="0" err="1" smtClean="0"/>
              <a:t>불가값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ex) 10 * “hello”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NaN</a:t>
            </a:r>
            <a:r>
              <a:rPr lang="ko-KR" altLang="en-US" dirty="0" smtClean="0"/>
              <a:t>은 대소문자를 반드시 이렇게 </a:t>
            </a:r>
            <a:r>
              <a:rPr lang="ko-KR" altLang="en-US" dirty="0" err="1" smtClean="0"/>
              <a:t>써야함</a:t>
            </a:r>
            <a:r>
              <a:rPr lang="en-US" altLang="ko-KR" dirty="0" smtClean="0"/>
              <a:t>. (nan, Nan, NAN </a:t>
            </a:r>
            <a:r>
              <a:rPr lang="ko-KR" altLang="en-US" dirty="0" smtClean="0"/>
              <a:t>불가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1" y="2132856"/>
            <a:ext cx="448627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102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*</a:t>
            </a:r>
            <a:r>
              <a:rPr lang="ko-KR" altLang="en-US" dirty="0" smtClean="0"/>
              <a:t> </a:t>
            </a:r>
            <a:r>
              <a:rPr lang="ko-KR" altLang="en-US" dirty="0" smtClean="0"/>
              <a:t>문자</a:t>
            </a:r>
            <a:r>
              <a:rPr lang="ko-KR" altLang="en-US" dirty="0"/>
              <a:t>열</a:t>
            </a:r>
            <a:r>
              <a:rPr lang="ko-KR" altLang="en-US" dirty="0" smtClean="0"/>
              <a:t> 타입</a:t>
            </a:r>
            <a:r>
              <a:rPr lang="en-US" altLang="ko-KR" dirty="0" smtClean="0"/>
              <a:t>(string)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061840" y="1271786"/>
            <a:ext cx="71105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문자열 타입은 텍스트 데이터를 나타내는 데 사용합니다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문자열 표기법은 </a:t>
            </a:r>
            <a:r>
              <a:rPr lang="ko-KR" altLang="en-US" dirty="0" err="1" smtClean="0"/>
              <a:t>홑따옴표</a:t>
            </a:r>
            <a:r>
              <a:rPr lang="en-US" altLang="ko-KR" dirty="0" smtClean="0"/>
              <a:t>(‘’), </a:t>
            </a:r>
            <a:r>
              <a:rPr lang="ko-KR" altLang="en-US" dirty="0" err="1" smtClean="0"/>
              <a:t>겹따옴표</a:t>
            </a:r>
            <a:r>
              <a:rPr lang="en-US" altLang="ko-KR" dirty="0" smtClean="0"/>
              <a:t>(“”), </a:t>
            </a:r>
            <a:r>
              <a:rPr lang="ko-KR" altLang="en-US" dirty="0" err="1" smtClean="0"/>
              <a:t>백틱</a:t>
            </a:r>
            <a:r>
              <a:rPr lang="en-US" altLang="ko-KR" dirty="0" smtClean="0"/>
              <a:t>(``)</a:t>
            </a:r>
            <a:r>
              <a:rPr lang="ko-KR" altLang="en-US" dirty="0" smtClean="0"/>
              <a:t>으로 텍스트를 감쌉니다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자바스크립트에서 가장 일반적인 표기법은 </a:t>
            </a:r>
            <a:r>
              <a:rPr lang="ko-KR" altLang="en-US" dirty="0" err="1" smtClean="0"/>
              <a:t>홑따옴표입니다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044" y="2855962"/>
            <a:ext cx="501015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408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*</a:t>
            </a:r>
            <a:r>
              <a:rPr lang="ko-KR" altLang="en-US" dirty="0"/>
              <a:t> 문자열 타입</a:t>
            </a:r>
            <a:r>
              <a:rPr lang="en-US" altLang="ko-KR" dirty="0"/>
              <a:t>(string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탈출 문자</a:t>
            </a:r>
            <a:endParaRPr lang="en-US" altLang="ko-KR" dirty="0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20608" y="908720"/>
            <a:ext cx="7502783" cy="4535016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827584" y="5733256"/>
            <a:ext cx="7848872" cy="637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출처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4"/>
              </a:rPr>
              <a:t>http://ecomputernotes.com/what-is-c/basic-of-c-programming/escape-sequences-in-c</a:t>
            </a:r>
            <a:endParaRPr lang="ko-KR" altLang="en-US"/>
          </a:p>
        </p:txBody>
      </p:sp>
      <p:sp>
        <p:nvSpPr>
          <p:cNvPr id="45" name="포인트가 5개인 별 44"/>
          <p:cNvSpPr/>
          <p:nvPr/>
        </p:nvSpPr>
        <p:spPr>
          <a:xfrm>
            <a:off x="611560" y="2276872"/>
            <a:ext cx="288032" cy="288032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6" name="포인트가 5개인 별 45"/>
          <p:cNvSpPr/>
          <p:nvPr/>
        </p:nvSpPr>
        <p:spPr>
          <a:xfrm>
            <a:off x="611560" y="2996952"/>
            <a:ext cx="288032" cy="288032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7" name="포인트가 5개인 별 46"/>
          <p:cNvSpPr/>
          <p:nvPr/>
        </p:nvSpPr>
        <p:spPr>
          <a:xfrm>
            <a:off x="611560" y="3645024"/>
            <a:ext cx="288032" cy="288032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8" name="포인트가 5개인 별 47"/>
          <p:cNvSpPr/>
          <p:nvPr/>
        </p:nvSpPr>
        <p:spPr>
          <a:xfrm>
            <a:off x="611560" y="4005064"/>
            <a:ext cx="288032" cy="288032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9" name="포인트가 5개인 별 48"/>
          <p:cNvSpPr/>
          <p:nvPr/>
        </p:nvSpPr>
        <p:spPr>
          <a:xfrm>
            <a:off x="611560" y="4365104"/>
            <a:ext cx="288032" cy="288032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6644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*</a:t>
            </a:r>
            <a:r>
              <a:rPr lang="ko-KR" altLang="en-US" dirty="0" smtClean="0"/>
              <a:t> </a:t>
            </a:r>
            <a:r>
              <a:rPr lang="ko-KR" altLang="en-US" dirty="0" smtClean="0"/>
              <a:t>문자</a:t>
            </a:r>
            <a:r>
              <a:rPr lang="ko-KR" altLang="en-US" dirty="0"/>
              <a:t>열</a:t>
            </a:r>
            <a:r>
              <a:rPr lang="ko-KR" altLang="en-US" dirty="0" smtClean="0"/>
              <a:t> 타입</a:t>
            </a:r>
            <a:r>
              <a:rPr lang="en-US" altLang="ko-KR" dirty="0" smtClean="0"/>
              <a:t>(string) - </a:t>
            </a:r>
            <a:r>
              <a:rPr lang="ko-KR" altLang="en-US" dirty="0" smtClean="0"/>
              <a:t>템플릿 </a:t>
            </a:r>
            <a:r>
              <a:rPr lang="ko-KR" altLang="en-US" dirty="0" err="1" smtClean="0"/>
              <a:t>리터럴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061840" y="1271786"/>
            <a:ext cx="71105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자바스크립트 </a:t>
            </a:r>
            <a:r>
              <a:rPr lang="en-US" altLang="ko-KR" dirty="0" smtClean="0"/>
              <a:t>ES6</a:t>
            </a:r>
            <a:r>
              <a:rPr lang="ko-KR" altLang="en-US" dirty="0" smtClean="0"/>
              <a:t>부터 도입된 템플릿 </a:t>
            </a:r>
            <a:r>
              <a:rPr lang="ko-KR" altLang="en-US" dirty="0" err="1" smtClean="0"/>
              <a:t>리터럴은</a:t>
            </a:r>
            <a:r>
              <a:rPr lang="ko-KR" altLang="en-US" dirty="0" smtClean="0"/>
              <a:t> 문자열 처리에 편리한 여러 </a:t>
            </a:r>
            <a:r>
              <a:rPr lang="ko-KR" altLang="en-US" dirty="0" err="1" smtClean="0"/>
              <a:t>기능을들</a:t>
            </a:r>
            <a:r>
              <a:rPr lang="ko-KR" altLang="en-US" dirty="0" smtClean="0"/>
              <a:t> 지원합니다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템플릿 </a:t>
            </a:r>
            <a:r>
              <a:rPr lang="ko-KR" altLang="en-US" dirty="0" err="1" smtClean="0"/>
              <a:t>리터럴을</a:t>
            </a:r>
            <a:r>
              <a:rPr lang="ko-KR" altLang="en-US" dirty="0" smtClean="0"/>
              <a:t> 사용하려면 반드시 문자열을 </a:t>
            </a:r>
            <a:r>
              <a:rPr lang="ko-KR" altLang="en-US" dirty="0" err="1" smtClean="0"/>
              <a:t>백틱</a:t>
            </a:r>
            <a:r>
              <a:rPr lang="en-US" altLang="ko-KR" dirty="0" smtClean="0"/>
              <a:t>(``)</a:t>
            </a:r>
            <a:r>
              <a:rPr lang="ko-KR" altLang="en-US" dirty="0" smtClean="0"/>
              <a:t>으로만 감싸야 합니다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18" y="3194329"/>
            <a:ext cx="7735444" cy="40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18" y="4316480"/>
            <a:ext cx="3404488" cy="1512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365104"/>
            <a:ext cx="3456384" cy="1481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오른쪽 화살표 1"/>
          <p:cNvSpPr/>
          <p:nvPr/>
        </p:nvSpPr>
        <p:spPr>
          <a:xfrm>
            <a:off x="4269150" y="4829335"/>
            <a:ext cx="484181" cy="3600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8184" y="2712657"/>
            <a:ext cx="405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&lt; ES5: </a:t>
            </a:r>
            <a:r>
              <a:rPr lang="ko-KR" altLang="en-US" b="1" dirty="0" smtClean="0"/>
              <a:t>템플릿 </a:t>
            </a:r>
            <a:r>
              <a:rPr lang="ko-KR" altLang="en-US" b="1" dirty="0" err="1" smtClean="0"/>
              <a:t>리터럴</a:t>
            </a:r>
            <a:r>
              <a:rPr lang="ko-KR" altLang="en-US" b="1" dirty="0" smtClean="0"/>
              <a:t> 도입 전</a:t>
            </a:r>
            <a:r>
              <a:rPr lang="en-US" altLang="ko-KR" b="1" dirty="0" smtClean="0"/>
              <a:t> &gt;</a:t>
            </a:r>
            <a:endParaRPr lang="ko-KR" altLang="en-US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259632" y="2564904"/>
            <a:ext cx="6768752" cy="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8911" y="3789040"/>
            <a:ext cx="405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&lt; ES6+: </a:t>
            </a:r>
            <a:r>
              <a:rPr lang="ko-KR" altLang="en-US" b="1" dirty="0" smtClean="0"/>
              <a:t>템플릿 </a:t>
            </a:r>
            <a:r>
              <a:rPr lang="ko-KR" altLang="en-US" b="1" dirty="0" err="1" smtClean="0"/>
              <a:t>리터럴</a:t>
            </a:r>
            <a:r>
              <a:rPr lang="ko-KR" altLang="en-US" b="1" dirty="0" smtClean="0"/>
              <a:t> 도입 후</a:t>
            </a:r>
            <a:r>
              <a:rPr lang="en-US" altLang="ko-KR" b="1" dirty="0" smtClean="0"/>
              <a:t> 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8899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*</a:t>
            </a:r>
            <a:r>
              <a:rPr lang="ko-KR" altLang="en-US" dirty="0" smtClean="0"/>
              <a:t> </a:t>
            </a:r>
            <a:r>
              <a:rPr lang="ko-KR" altLang="en-US" dirty="0" smtClean="0"/>
              <a:t>문자</a:t>
            </a:r>
            <a:r>
              <a:rPr lang="ko-KR" altLang="en-US" dirty="0"/>
              <a:t>열</a:t>
            </a:r>
            <a:r>
              <a:rPr lang="ko-KR" altLang="en-US" dirty="0" smtClean="0"/>
              <a:t> 타입</a:t>
            </a:r>
            <a:r>
              <a:rPr lang="en-US" altLang="ko-KR" dirty="0" smtClean="0"/>
              <a:t>(string) - </a:t>
            </a:r>
            <a:r>
              <a:rPr lang="ko-KR" altLang="en-US" dirty="0" smtClean="0"/>
              <a:t>템플릿 </a:t>
            </a:r>
            <a:r>
              <a:rPr lang="ko-KR" altLang="en-US" dirty="0" err="1" smtClean="0"/>
              <a:t>리터럴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061840" y="1271786"/>
            <a:ext cx="71105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템플릿 </a:t>
            </a:r>
            <a:r>
              <a:rPr lang="ko-KR" altLang="en-US" dirty="0" err="1" smtClean="0"/>
              <a:t>리터럴을</a:t>
            </a:r>
            <a:r>
              <a:rPr lang="ko-KR" altLang="en-US" dirty="0" smtClean="0"/>
              <a:t> 사용하면 변수와 문자열 결합을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간편하게 처리할 수 있습니다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259632" y="3573016"/>
            <a:ext cx="405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&lt; ES5: </a:t>
            </a:r>
            <a:r>
              <a:rPr lang="ko-KR" altLang="en-US" b="1" dirty="0" smtClean="0"/>
              <a:t>템플릿 </a:t>
            </a:r>
            <a:r>
              <a:rPr lang="ko-KR" altLang="en-US" b="1" dirty="0" err="1" smtClean="0"/>
              <a:t>리터럴</a:t>
            </a:r>
            <a:r>
              <a:rPr lang="ko-KR" altLang="en-US" b="1" dirty="0" smtClean="0"/>
              <a:t> 도입 전</a:t>
            </a:r>
            <a:r>
              <a:rPr lang="en-US" altLang="ko-KR" b="1" dirty="0" smtClean="0"/>
              <a:t> &gt;</a:t>
            </a:r>
            <a:endParaRPr lang="ko-KR" altLang="en-US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259632" y="2060848"/>
            <a:ext cx="6768752" cy="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59632" y="4499828"/>
            <a:ext cx="405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&lt; ES6+: </a:t>
            </a:r>
            <a:r>
              <a:rPr lang="ko-KR" altLang="en-US" b="1" dirty="0" smtClean="0"/>
              <a:t>템플릿 </a:t>
            </a:r>
            <a:r>
              <a:rPr lang="ko-KR" altLang="en-US" b="1" dirty="0" err="1" smtClean="0"/>
              <a:t>리터럴</a:t>
            </a:r>
            <a:r>
              <a:rPr lang="ko-KR" altLang="en-US" b="1" dirty="0" smtClean="0"/>
              <a:t> 도입 후</a:t>
            </a:r>
            <a:r>
              <a:rPr lang="en-US" altLang="ko-KR" b="1" dirty="0" smtClean="0"/>
              <a:t> &gt;</a:t>
            </a:r>
            <a:endParaRPr lang="ko-KR" altLang="en-US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314575"/>
            <a:ext cx="36195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160" y="4025361"/>
            <a:ext cx="7331296" cy="41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161" y="5013176"/>
            <a:ext cx="6683223" cy="463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384" y="5589240"/>
            <a:ext cx="3152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069382" y="5589240"/>
            <a:ext cx="3193777" cy="400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29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*</a:t>
            </a:r>
            <a:r>
              <a:rPr lang="ko-KR" altLang="en-US" dirty="0" smtClean="0"/>
              <a:t> 논리 타입</a:t>
            </a:r>
            <a:r>
              <a:rPr lang="en-US" altLang="ko-KR" dirty="0" smtClean="0"/>
              <a:t>(</a:t>
            </a:r>
            <a:r>
              <a:rPr lang="en-US" altLang="ko-KR" dirty="0" err="1"/>
              <a:t>boolean</a:t>
            </a:r>
            <a:r>
              <a:rPr lang="en-US" altLang="ko-KR" dirty="0"/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63587" y="4664144"/>
            <a:ext cx="741682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200" dirty="0">
                <a:solidFill>
                  <a:schemeClr val="dk1"/>
                </a:solidFill>
              </a:rPr>
              <a:t>우리는 컴퓨터에게 </a:t>
            </a:r>
            <a:r>
              <a:rPr lang="ko-KR" altLang="en-US" sz="2200" dirty="0">
                <a:solidFill>
                  <a:srgbClr val="FF0000"/>
                </a:solidFill>
              </a:rPr>
              <a:t>논리의 참</a:t>
            </a:r>
            <a:r>
              <a:rPr lang="en-US" altLang="ko-KR" sz="2200" dirty="0">
                <a:solidFill>
                  <a:srgbClr val="FF0000"/>
                </a:solidFill>
              </a:rPr>
              <a:t>,</a:t>
            </a:r>
            <a:r>
              <a:rPr lang="ko-KR" altLang="en-US" sz="2200" dirty="0">
                <a:solidFill>
                  <a:srgbClr val="FF0000"/>
                </a:solidFill>
              </a:rPr>
              <a:t> 거짓</a:t>
            </a:r>
            <a:r>
              <a:rPr lang="ko-KR" altLang="en-US" sz="2200" dirty="0">
                <a:solidFill>
                  <a:schemeClr val="dk1"/>
                </a:solidFill>
              </a:rPr>
              <a:t>을 표현하게 해야 할 때가 있습니다</a:t>
            </a:r>
            <a:r>
              <a:rPr lang="en-US" altLang="ko-KR" sz="2200" dirty="0">
                <a:solidFill>
                  <a:schemeClr val="dk1"/>
                </a:solidFill>
              </a:rPr>
              <a:t>.</a:t>
            </a:r>
            <a:r>
              <a:rPr lang="ko-KR" altLang="en-US" sz="2200" dirty="0">
                <a:solidFill>
                  <a:schemeClr val="dk1"/>
                </a:solidFill>
              </a:rPr>
              <a:t> 이를테면 크기의 대소비교 같은 경우가 있겠죠</a:t>
            </a:r>
            <a:r>
              <a:rPr lang="en-US" altLang="ko-KR" sz="2200" dirty="0">
                <a:solidFill>
                  <a:schemeClr val="dk1"/>
                </a:solidFill>
              </a:rPr>
              <a:t>?</a:t>
            </a:r>
            <a:r>
              <a:rPr lang="ko-KR" altLang="en-US" sz="2200" dirty="0">
                <a:solidFill>
                  <a:schemeClr val="dk1"/>
                </a:solidFill>
              </a:rPr>
              <a:t> 그럴 때 컴퓨터가 답변하는 논리값의 형태가 </a:t>
            </a:r>
            <a:r>
              <a:rPr lang="en-US" altLang="ko-KR" sz="2200" dirty="0" err="1">
                <a:solidFill>
                  <a:srgbClr val="FF0000"/>
                </a:solidFill>
              </a:rPr>
              <a:t>boolean</a:t>
            </a:r>
            <a:r>
              <a:rPr lang="ko-KR" altLang="en-US" sz="2200" dirty="0">
                <a:solidFill>
                  <a:schemeClr val="dk1"/>
                </a:solidFill>
              </a:rPr>
              <a:t>입니다</a:t>
            </a:r>
            <a:r>
              <a:rPr lang="en-US" altLang="ko-KR" sz="2200" dirty="0">
                <a:solidFill>
                  <a:schemeClr val="dk1"/>
                </a:solidFill>
              </a:rPr>
              <a:t>.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83768" y="1772816"/>
            <a:ext cx="3604260" cy="2400300"/>
          </a:xfrm>
          <a:prstGeom prst="rect">
            <a:avLst/>
          </a:prstGeom>
        </p:spPr>
      </p:pic>
      <p:sp>
        <p:nvSpPr>
          <p:cNvPr id="22" name="모서리가 둥근 사각형 설명선 21"/>
          <p:cNvSpPr/>
          <p:nvPr/>
        </p:nvSpPr>
        <p:spPr>
          <a:xfrm>
            <a:off x="683568" y="1052736"/>
            <a:ext cx="2808312" cy="720080"/>
          </a:xfrm>
          <a:prstGeom prst="wedgeRoundRectCallout">
            <a:avLst>
              <a:gd name="adj1" fmla="val -4704"/>
              <a:gd name="adj2" fmla="val 115746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23" name="사각형 설명선 22"/>
          <p:cNvSpPr/>
          <p:nvPr/>
        </p:nvSpPr>
        <p:spPr>
          <a:xfrm>
            <a:off x="5652120" y="1124744"/>
            <a:ext cx="2952328" cy="720080"/>
          </a:xfrm>
          <a:prstGeom prst="wedgeRectCallout">
            <a:avLst>
              <a:gd name="adj1" fmla="val -37216"/>
              <a:gd name="adj2" fmla="val 105506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24" name="TextBox 23"/>
          <p:cNvSpPr txBox="1"/>
          <p:nvPr/>
        </p:nvSpPr>
        <p:spPr>
          <a:xfrm>
            <a:off x="899592" y="1196752"/>
            <a:ext cx="2304256" cy="4110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100" b="1"/>
              <a:t>밥 먹었니</a:t>
            </a:r>
            <a:r>
              <a:rPr lang="en-US" altLang="ko-KR" sz="2100" b="1"/>
              <a:t>???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40152" y="1268760"/>
            <a:ext cx="2304256" cy="415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1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ㅇㅇ</a:t>
            </a:r>
            <a:r>
              <a:rPr kumimoji="0" lang="en-US" altLang="ko-KR" sz="21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!!</a:t>
            </a:r>
            <a:r>
              <a:rPr kumimoji="0" lang="ko-KR" altLang="en-US" sz="21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ㄹㅇ트루</a:t>
            </a:r>
            <a:r>
              <a:rPr kumimoji="0" lang="en-US" altLang="ko-KR" sz="21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~</a:t>
            </a:r>
          </a:p>
        </p:txBody>
      </p:sp>
      <p:sp>
        <p:nvSpPr>
          <p:cNvPr id="26" name="순서도: 처리 25"/>
          <p:cNvSpPr/>
          <p:nvPr/>
        </p:nvSpPr>
        <p:spPr>
          <a:xfrm>
            <a:off x="899592" y="4509120"/>
            <a:ext cx="7488832" cy="1656184"/>
          </a:xfrm>
          <a:prstGeom prst="flowChartProcess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68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</TotalTime>
  <Words>855</Words>
  <Application>Microsoft Office PowerPoint</Application>
  <PresentationFormat>화면 슬라이드 쇼(4:3)</PresentationFormat>
  <Paragraphs>197</Paragraphs>
  <Slides>18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3강 - 데이터 타입, 연산자</vt:lpstr>
      <vt:lpstr>1. 데이터 타입(data type)</vt:lpstr>
      <vt:lpstr>* 데이터 타입</vt:lpstr>
      <vt:lpstr>* 숫자 타입(number)</vt:lpstr>
      <vt:lpstr>* 문자열 타입(string)</vt:lpstr>
      <vt:lpstr>* 문자열 타입(string) - 탈출 문자</vt:lpstr>
      <vt:lpstr>* 문자열 타입(string) - 템플릿 리터럴</vt:lpstr>
      <vt:lpstr>* 문자열 타입(string) - 템플릿 리터럴</vt:lpstr>
      <vt:lpstr>* 논리 타입(boolean)</vt:lpstr>
      <vt:lpstr>* undefined, null</vt:lpstr>
      <vt:lpstr>2. 연산자(operator)</vt:lpstr>
      <vt:lpstr>* 연산자란?</vt:lpstr>
      <vt:lpstr>* 산술 연산자</vt:lpstr>
      <vt:lpstr>* 할당(대입) 연산자</vt:lpstr>
      <vt:lpstr>* 비교 연산자</vt:lpstr>
      <vt:lpstr>* 논리 연산자</vt:lpstr>
      <vt:lpstr>* 삼항 조건 연산자</vt:lpstr>
      <vt:lpstr>PowerPoint 프레젠테이션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Joker</dc:creator>
  <cp:lastModifiedBy>KITT</cp:lastModifiedBy>
  <cp:revision>203</cp:revision>
  <dcterms:created xsi:type="dcterms:W3CDTF">2020-04-08T12:51:32Z</dcterms:created>
  <dcterms:modified xsi:type="dcterms:W3CDTF">2021-01-04T12:49:08Z</dcterms:modified>
  <cp:version/>
</cp:coreProperties>
</file>