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7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3" r:id="rId20"/>
    <p:sldId id="325" r:id="rId21"/>
    <p:sldId id="2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 </a:t>
            </a:r>
            <a:r>
              <a:rPr lang="ko-KR" altLang="en-US" sz="4000" dirty="0" err="1" smtClean="0"/>
              <a:t>제어문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24128" y="1231121"/>
            <a:ext cx="2880320" cy="439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기본적인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만들고 해당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내부에 새로운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블록을 생성합니다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전 단계에서 배운 다중 분기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 ~ 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문도 사용가능합니다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중첩의 단계가 많아질수록 블록에 주의해서 프로그래밍해야 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641328" y="1016732"/>
            <a:ext cx="2988332" cy="48245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1424"/>
            <a:ext cx="4856594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반복문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832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5"/>
            <a:ext cx="3456384" cy="466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조건식을 검사하여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참일 경우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 내부의 코드를 실행하며 실행이 끝날 때마다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반복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적으로 조건식을 검사하여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가 나올 때까지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문도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마찬가지로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논리값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도출되는 조건식이나 함수를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반복 횟수를 제어하기 위한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증감식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이나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탈출문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필요합니다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96855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835696" y="1484784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467544" y="270892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295636" y="1844824"/>
            <a:ext cx="540060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9712" y="1628799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1560" y="2852935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28" y="203990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7904" y="1103803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cxnSp>
        <p:nvCxnSpPr>
          <p:cNvPr id="58" name="꺾인 연결선 57"/>
          <p:cNvCxnSpPr>
            <a:stCxn id="44" idx="2"/>
          </p:cNvCxnSpPr>
          <p:nvPr/>
        </p:nvCxnSpPr>
        <p:spPr>
          <a:xfrm rot="16200000" flipH="1">
            <a:off x="1781690" y="2942946"/>
            <a:ext cx="936104" cy="190821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2915816" y="3140968"/>
            <a:ext cx="1440160" cy="1008112"/>
          </a:xfrm>
          <a:prstGeom prst="bentConnector3">
            <a:avLst>
              <a:gd name="adj1" fmla="val -689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3"/>
          </p:cNvCxnSpPr>
          <p:nvPr/>
        </p:nvCxnSpPr>
        <p:spPr>
          <a:xfrm rot="16200000" flipV="1">
            <a:off x="3203848" y="2132856"/>
            <a:ext cx="1224136" cy="64807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16200000" flipH="1">
            <a:off x="2195736" y="2924944"/>
            <a:ext cx="3816424" cy="1224136"/>
          </a:xfrm>
          <a:prstGeom prst="bentConnector3">
            <a:avLst>
              <a:gd name="adj1" fmla="val 16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89" y="3560350"/>
            <a:ext cx="7344815" cy="320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반복문의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시작점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되는 값을 저장하는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제어변수를 선언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문의 조건식 자리에 반복문이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끝나는 시점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조건식이나 함수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표현합니다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반복실행할 코드를 적고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번에서 만든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제어변수의 증감식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적어 반복문이 언젠가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되어 종료될 수 있게 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3429000"/>
            <a:ext cx="7848872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43" y="1052736"/>
            <a:ext cx="740486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2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-468561" y="4797152"/>
            <a:ext cx="6408712" cy="1230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ko-KR" altLang="en-US"/>
              <a:t>      </a:t>
            </a:r>
            <a:r>
              <a:rPr lang="en-US" altLang="ko-KR" sz="2500" b="1">
                <a:solidFill>
                  <a:srgbClr val="FF0000"/>
                </a:solidFill>
              </a:rPr>
              <a:t>for</a:t>
            </a:r>
            <a:r>
              <a:rPr lang="en-US" altLang="ko-KR" sz="2500" b="1"/>
              <a:t> ( </a:t>
            </a:r>
            <a:r>
              <a:rPr lang="ko-KR" altLang="en-US" sz="2500" b="1"/>
              <a:t>제어변수</a:t>
            </a:r>
            <a:r>
              <a:rPr lang="en-US" altLang="ko-KR" sz="2500" b="1"/>
              <a:t>;</a:t>
            </a:r>
            <a:r>
              <a:rPr lang="ko-KR" altLang="en-US" sz="2500" b="1"/>
              <a:t> 조건식</a:t>
            </a:r>
            <a:r>
              <a:rPr lang="en-US" altLang="ko-KR" sz="2500" b="1"/>
              <a:t>;</a:t>
            </a:r>
            <a:r>
              <a:rPr lang="ko-KR" altLang="en-US" sz="2500" b="1"/>
              <a:t> 증감식 </a:t>
            </a:r>
            <a:r>
              <a:rPr lang="en-US" altLang="ko-KR" sz="2500" b="1"/>
              <a:t>)</a:t>
            </a:r>
            <a:r>
              <a:rPr lang="ko-KR" altLang="en-US" sz="2500" b="1"/>
              <a:t> </a:t>
            </a:r>
            <a:r>
              <a:rPr lang="en-US" altLang="ko-KR" sz="2500" b="1"/>
              <a:t>{</a:t>
            </a:r>
          </a:p>
          <a:p>
            <a:pPr lvl="2">
              <a:defRPr/>
            </a:pPr>
            <a:r>
              <a:rPr lang="ko-KR" altLang="en-US" sz="2500" b="1"/>
              <a:t>                     실행문</a:t>
            </a:r>
            <a:r>
              <a:rPr lang="en-US" altLang="ko-KR" sz="2500" b="1"/>
              <a:t>;</a:t>
            </a:r>
          </a:p>
          <a:p>
            <a:pPr lvl="2">
              <a:defRPr/>
            </a:pPr>
            <a:r>
              <a:rPr lang="ko-KR" altLang="en-US" sz="2500" b="1"/>
              <a:t>    </a:t>
            </a:r>
            <a:r>
              <a:rPr lang="en-US" altLang="ko-KR" sz="2500" b="1"/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324544" y="2010215"/>
            <a:ext cx="6192687" cy="199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제어변수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조건식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실행문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증감식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39551" y="1845994"/>
            <a:ext cx="5616624" cy="230425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9551" y="4438283"/>
            <a:ext cx="5616624" cy="187220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rot="16200000" flipH="1">
            <a:off x="935595" y="3394166"/>
            <a:ext cx="2304256" cy="36004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6200000" flipH="1">
            <a:off x="2699791" y="3790210"/>
            <a:ext cx="2016224" cy="1440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131839" y="3574186"/>
            <a:ext cx="1656184" cy="122413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16200000" flipH="1">
            <a:off x="1871699" y="3970230"/>
            <a:ext cx="2232248" cy="43204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9592" y="1052736"/>
            <a:ext cx="4896544" cy="51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rgbClr val="FF0000"/>
                </a:solidFill>
              </a:rPr>
              <a:t>&lt;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while</a:t>
            </a:r>
            <a:r>
              <a:rPr lang="ko-KR" altLang="en-US" sz="2800" b="1">
                <a:solidFill>
                  <a:srgbClr val="FF0000"/>
                </a:solidFill>
              </a:rPr>
              <a:t>문과 </a:t>
            </a:r>
            <a:r>
              <a:rPr lang="en-US" altLang="ko-KR" sz="2800" b="1">
                <a:solidFill>
                  <a:srgbClr val="FF0000"/>
                </a:solidFill>
              </a:rPr>
              <a:t>for</a:t>
            </a:r>
            <a:r>
              <a:rPr lang="ko-KR" altLang="en-US" sz="2800" b="1">
                <a:solidFill>
                  <a:srgbClr val="FF0000"/>
                </a:solidFill>
              </a:rPr>
              <a:t>문 비교 </a:t>
            </a:r>
            <a:r>
              <a:rPr lang="en-US" altLang="ko-KR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56915" y="2060848"/>
            <a:ext cx="2507573" cy="3948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for문은 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반복제어조건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한꺼번에 지정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한다는 점이 다른 반복문과는 다릅니다.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따라서 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정확한 반복 횟수를 알고 있을 때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for문이 while문보다 효율적입니다.</a:t>
            </a:r>
          </a:p>
        </p:txBody>
      </p:sp>
      <p:sp>
        <p:nvSpPr>
          <p:cNvPr id="73" name="순서도: 처리 72"/>
          <p:cNvSpPr/>
          <p:nvPr/>
        </p:nvSpPr>
        <p:spPr>
          <a:xfrm>
            <a:off x="6359493" y="1916832"/>
            <a:ext cx="2664296" cy="42484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67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1" y="3352704"/>
            <a:ext cx="7344816" cy="3505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for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키워드와 함께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 값을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저장하는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제어변수 선언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끝 지점을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체크할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조건식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제어변수를 조작할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증감문을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소괄호 안에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순서대로 세미콜론과 함께 배치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열고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 실행할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문장들을 적습니다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실행순서는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①제어변수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선언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②</a:t>
            </a:r>
            <a:r>
              <a:rPr lang="ko-KR" altLang="en-US" sz="2000" b="1" dirty="0" err="1">
                <a:solidFill>
                  <a:srgbClr val="000000"/>
                </a:solidFill>
                <a:cs typeface="맑은 고딕"/>
              </a:rPr>
              <a:t>조건식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판단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④</a:t>
            </a:r>
            <a:r>
              <a:rPr lang="ko-KR" altLang="en-US" sz="2000" b="1" dirty="0" err="1">
                <a:solidFill>
                  <a:srgbClr val="000000"/>
                </a:solidFill>
                <a:cs typeface="맑은 고딕"/>
              </a:rPr>
              <a:t>실행문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③</a:t>
            </a:r>
            <a:r>
              <a:rPr lang="ko-KR" altLang="en-US" sz="2000" b="1" dirty="0" err="1">
                <a:solidFill>
                  <a:srgbClr val="000000"/>
                </a:solidFill>
                <a:cs typeface="맑은 고딕"/>
              </a:rPr>
              <a:t>증감식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cs typeface="맑은 고딕"/>
              </a:rPr>
              <a:t>② 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조건식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판단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cs typeface="맑은 고딕"/>
              </a:rPr>
              <a:t>④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실행문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cs typeface="맑은 고딕"/>
              </a:rPr>
              <a:t>③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증감식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순서로 진행되므로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순서에 주의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하세요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3284984"/>
            <a:ext cx="7848872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6" y="980728"/>
            <a:ext cx="5076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75856" y="146445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cs typeface="맑은 고딕"/>
              </a:rPr>
              <a:t>①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98764" y="144654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cs typeface="맑은 고딕"/>
              </a:rPr>
              <a:t>②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1618" y="214448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cs typeface="맑은 고딕"/>
              </a:rPr>
              <a:t>④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8632" y="144728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cs typeface="맑은 고딕"/>
              </a:rPr>
              <a:t>③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2591780" y="2456892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1223628" y="368102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2051720" y="2816932"/>
            <a:ext cx="540060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7763" y="2636912"/>
            <a:ext cx="1944216" cy="39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FF0000"/>
                </a:solidFill>
              </a:rPr>
              <a:t>내부 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0099" y="3825044"/>
            <a:ext cx="2304256" cy="39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 실행문</a:t>
            </a:r>
          </a:p>
        </p:txBody>
      </p:sp>
      <p:cxnSp>
        <p:nvCxnSpPr>
          <p:cNvPr id="58" name="꺾인 연결선 57"/>
          <p:cNvCxnSpPr>
            <a:stCxn id="44" idx="2"/>
          </p:cNvCxnSpPr>
          <p:nvPr/>
        </p:nvCxnSpPr>
        <p:spPr>
          <a:xfrm rot="16200000" flipH="1">
            <a:off x="2537774" y="3915054"/>
            <a:ext cx="936104" cy="190821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3671899" y="4113076"/>
            <a:ext cx="1440160" cy="1008112"/>
          </a:xfrm>
          <a:prstGeom prst="bentConnector3">
            <a:avLst>
              <a:gd name="adj1" fmla="val -689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3"/>
          </p:cNvCxnSpPr>
          <p:nvPr/>
        </p:nvCxnSpPr>
        <p:spPr>
          <a:xfrm rot="16200000" flipV="1">
            <a:off x="3959932" y="3104964"/>
            <a:ext cx="1224136" cy="648072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3383867" y="90872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9851" y="1052734"/>
            <a:ext cx="1944217" cy="396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외부 조건식</a:t>
            </a:r>
          </a:p>
        </p:txBody>
      </p:sp>
      <p:cxnSp>
        <p:nvCxnSpPr>
          <p:cNvPr id="65" name="꺾인 연결선 64"/>
          <p:cNvCxnSpPr>
            <a:stCxn id="63" idx="1"/>
          </p:cNvCxnSpPr>
          <p:nvPr/>
        </p:nvCxnSpPr>
        <p:spPr>
          <a:xfrm rot="10800000" flipV="1">
            <a:off x="2951819" y="1268760"/>
            <a:ext cx="432048" cy="115212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>
            <a:off x="2951819" y="5373216"/>
            <a:ext cx="1944216" cy="936104"/>
          </a:xfrm>
          <a:prstGeom prst="bentConnector3">
            <a:avLst>
              <a:gd name="adj1" fmla="val -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5400000" flipH="1" flipV="1">
            <a:off x="4211959" y="4113076"/>
            <a:ext cx="2880320" cy="1512168"/>
          </a:xfrm>
          <a:prstGeom prst="bentConnector3">
            <a:avLst>
              <a:gd name="adj1" fmla="val -1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63" idx="3"/>
          </p:cNvCxnSpPr>
          <p:nvPr/>
        </p:nvCxnSpPr>
        <p:spPr>
          <a:xfrm rot="16200000" flipV="1">
            <a:off x="4644008" y="1664804"/>
            <a:ext cx="2160240" cy="136815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03648" y="1628800"/>
            <a:ext cx="1800200" cy="39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외부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15616" y="3232042"/>
            <a:ext cx="1800200" cy="396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내부 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72099" y="692921"/>
            <a:ext cx="1800200" cy="39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9D5CBB"/>
                </a:solidFill>
                <a:latin typeface="맑은 고딕"/>
                <a:ea typeface="맑은 고딕"/>
                <a:cs typeface="맑은 고딕"/>
              </a:rPr>
              <a:t>외부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9D5CBB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cxnSp>
        <p:nvCxnSpPr>
          <p:cNvPr id="72" name="꺾인 연결선 71"/>
          <p:cNvCxnSpPr/>
          <p:nvPr/>
        </p:nvCxnSpPr>
        <p:spPr>
          <a:xfrm rot="16200000" flipH="1">
            <a:off x="3383868" y="2744924"/>
            <a:ext cx="5256584" cy="1872208"/>
          </a:xfrm>
          <a:prstGeom prst="bentConnector3">
            <a:avLst>
              <a:gd name="adj1" fmla="val 206"/>
            </a:avLst>
          </a:prstGeom>
          <a:ln w="3810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3728" y="5589240"/>
            <a:ext cx="1800200" cy="39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내부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356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탈출문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825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탈출문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4"/>
            <a:ext cx="34563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문이나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문에서 사용되며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반복문이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 중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만나는 순간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반복문을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해당 시점에서 종료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만나는 순간 이하의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반복문의 남은 코드는 모두 실행되지 않으며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탈출합니다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대개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문과 함께 사용되며 조건에 따라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반복문을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종료할 때 사용합니다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96855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7624" y="1124744"/>
            <a:ext cx="3888432" cy="38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for ( ... )   {</a:t>
            </a:r>
          </a:p>
          <a:p>
            <a:pPr>
              <a:defRPr/>
            </a:pPr>
            <a:r>
              <a:rPr lang="en-US" altLang="ko-KR" sz="3500" b="1"/>
              <a:t>   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  </a:t>
            </a:r>
            <a:r>
              <a:rPr lang="en-US" altLang="ko-KR" sz="3500" b="1">
                <a:solidFill>
                  <a:srgbClr val="FF0000"/>
                </a:solidFill>
              </a:rPr>
              <a:t> break;</a:t>
            </a:r>
            <a:endParaRPr lang="en-US" altLang="ko-KR" sz="3500" b="1"/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}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rot="16200000" flipH="1">
            <a:off x="1799692" y="2312876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1799692" y="3825044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6" name="직사각형 65"/>
          <p:cNvSpPr/>
          <p:nvPr/>
        </p:nvSpPr>
        <p:spPr>
          <a:xfrm>
            <a:off x="611560" y="980728"/>
            <a:ext cx="3744416" cy="4176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7" name="곱셈 기호 66"/>
          <p:cNvSpPr/>
          <p:nvPr/>
        </p:nvSpPr>
        <p:spPr>
          <a:xfrm>
            <a:off x="1979712" y="3429000"/>
            <a:ext cx="720080" cy="576064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69" name="직선 연결선 68"/>
          <p:cNvCxnSpPr/>
          <p:nvPr/>
        </p:nvCxnSpPr>
        <p:spPr>
          <a:xfrm>
            <a:off x="3131840" y="3140968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H="1">
            <a:off x="3527884" y="4401108"/>
            <a:ext cx="252028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0800000">
            <a:off x="2339752" y="5661248"/>
            <a:ext cx="24482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2051720" y="5949280"/>
            <a:ext cx="57606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무한 루프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115660"/>
            <a:ext cx="3456384" cy="497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무한 루프는 반복문의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반복 횟수를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개발자가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사전에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정확하게 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인지하지 못하는 상황</a:t>
            </a:r>
            <a:r>
              <a:rPr kumimoji="0" lang="ko-KR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사용하며 특정 조건 하에서 반복문을 강제로 종료하는 형태로 구성합니다.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프로그램이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중단되지 않게 유지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할 때도 무한루프를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무한 루프는 일반적으로 while문을 사용하며 while의 조건식 자리에 논리값 true를 적으면 무한 루프를 구성할 수 있습니다.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944723"/>
            <a:ext cx="3672407" cy="522058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567" y="1131374"/>
            <a:ext cx="3888433" cy="488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while ( </a:t>
            </a:r>
            <a:r>
              <a:rPr lang="en-US" altLang="ko-KR" sz="3500" b="1">
                <a:solidFill>
                  <a:srgbClr val="FF0000"/>
                </a:solidFill>
              </a:rPr>
              <a:t>true</a:t>
            </a:r>
            <a:r>
              <a:rPr lang="en-US" altLang="ko-KR" sz="3500" b="1"/>
              <a:t> )   {</a:t>
            </a:r>
          </a:p>
          <a:p>
            <a:pPr>
              <a:defRPr/>
            </a:pPr>
            <a:r>
              <a:rPr lang="en-US" altLang="ko-KR" sz="3500" b="1"/>
              <a:t>   </a:t>
            </a:r>
          </a:p>
          <a:p>
            <a:pPr>
              <a:defRPr/>
            </a:pPr>
            <a:r>
              <a:rPr lang="en-US" altLang="ko-KR" sz="3500" b="1"/>
              <a:t>  </a:t>
            </a:r>
            <a:r>
              <a:rPr lang="ko-KR" altLang="en-US" sz="3500" b="1"/>
              <a:t>  </a:t>
            </a:r>
            <a:r>
              <a:rPr lang="en-US" altLang="ko-KR" sz="3500" b="1"/>
              <a:t>if( ...</a:t>
            </a:r>
            <a:r>
              <a:rPr lang="ko-KR" altLang="en-US" sz="3500" b="1"/>
              <a:t> </a:t>
            </a:r>
            <a:r>
              <a:rPr lang="en-US" altLang="ko-KR" sz="3500" b="1"/>
              <a:t>)</a:t>
            </a:r>
            <a:r>
              <a:rPr lang="ko-KR" altLang="en-US" sz="3500" b="1"/>
              <a:t>   </a:t>
            </a:r>
            <a:r>
              <a:rPr lang="en-US" altLang="ko-KR" sz="3500" b="1"/>
              <a:t>{</a:t>
            </a:r>
          </a:p>
          <a:p>
            <a:pPr>
              <a:defRPr/>
            </a:pPr>
            <a:r>
              <a:rPr lang="en-US" altLang="ko-KR" sz="3500" b="1"/>
              <a:t>  </a:t>
            </a:r>
            <a:endParaRPr lang="en-US" altLang="ko-KR" sz="35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3500" b="1">
                <a:solidFill>
                  <a:srgbClr val="FF0000"/>
                </a:solidFill>
              </a:rPr>
              <a:t>     </a:t>
            </a:r>
            <a:r>
              <a:rPr lang="en-US" altLang="ko-KR" sz="3500" b="1">
                <a:solidFill>
                  <a:srgbClr val="FF0000"/>
                </a:solidFill>
              </a:rPr>
              <a:t> </a:t>
            </a:r>
            <a:r>
              <a:rPr lang="ko-KR" altLang="en-US" sz="3500" b="1">
                <a:solidFill>
                  <a:srgbClr val="FF0000"/>
                </a:solidFill>
              </a:rPr>
              <a:t>  </a:t>
            </a:r>
            <a:r>
              <a:rPr lang="en-US" altLang="ko-KR" sz="3500" b="1">
                <a:solidFill>
                  <a:srgbClr val="FF0000"/>
                </a:solidFill>
              </a:rPr>
              <a:t>break;</a:t>
            </a:r>
          </a:p>
          <a:p>
            <a:pPr>
              <a:defRPr/>
            </a:pPr>
            <a:endParaRPr lang="en-US" altLang="ko-KR" sz="35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3500" b="1">
                <a:solidFill>
                  <a:srgbClr val="FF0000"/>
                </a:solidFill>
              </a:rPr>
              <a:t>    </a:t>
            </a:r>
            <a:r>
              <a:rPr lang="en-US" altLang="ko-KR" sz="3500" b="1">
                <a:solidFill>
                  <a:schemeClr val="dk1"/>
                </a:solidFill>
              </a:rPr>
              <a:t>}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}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11560" y="980728"/>
            <a:ext cx="3960440" cy="518457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6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조건문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탈출문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4"/>
            <a:ext cx="3456384" cy="4053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continue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문이나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문에서 사용되며 반복문이 실행 중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continue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만나는 순간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문의 경우 증감식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while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문의 경우 조건식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이동합니다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continue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break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달리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반복문을 종료하지 않고 계속 수행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조건부로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특정 반복회차를 건너뛸 때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68052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592" y="1772816"/>
            <a:ext cx="3888432" cy="38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for ( ... )    {</a:t>
            </a:r>
          </a:p>
          <a:p>
            <a:pPr>
              <a:defRPr/>
            </a:pPr>
            <a:r>
              <a:rPr lang="en-US" altLang="ko-KR" sz="3500" b="1"/>
              <a:t>   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 </a:t>
            </a:r>
            <a:r>
              <a:rPr lang="en-US" altLang="ko-KR" sz="3500" b="1">
                <a:solidFill>
                  <a:srgbClr val="FF0000"/>
                </a:solidFill>
              </a:rPr>
              <a:t>continue;</a:t>
            </a:r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endParaRPr lang="en-US" altLang="ko-KR" sz="3500" b="1"/>
          </a:p>
          <a:p>
            <a:pPr>
              <a:defRPr/>
            </a:pPr>
            <a:r>
              <a:rPr lang="en-US" altLang="ko-KR" sz="3500" b="1"/>
              <a:t>}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rot="16200000" flipH="1">
            <a:off x="1799692" y="2888940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1799692" y="4401108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6" name="직사각형 65"/>
          <p:cNvSpPr/>
          <p:nvPr/>
        </p:nvSpPr>
        <p:spPr>
          <a:xfrm>
            <a:off x="611559" y="1556792"/>
            <a:ext cx="3744416" cy="4176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7" name="곱셈 기호 66"/>
          <p:cNvSpPr/>
          <p:nvPr/>
        </p:nvSpPr>
        <p:spPr>
          <a:xfrm>
            <a:off x="1979711" y="4005064"/>
            <a:ext cx="720080" cy="576064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69" name="직선 연결선 68"/>
          <p:cNvCxnSpPr/>
          <p:nvPr/>
        </p:nvCxnSpPr>
        <p:spPr>
          <a:xfrm>
            <a:off x="3275856" y="3717032"/>
            <a:ext cx="129614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H="1">
            <a:off x="3311860" y="2456892"/>
            <a:ext cx="252028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0800000">
            <a:off x="2339752" y="1196751"/>
            <a:ext cx="2232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2051720" y="1484784"/>
            <a:ext cx="57606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6"/>
            <a:ext cx="3456384" cy="409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조건문은 프로그램에서 조건식의 참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거짓에 따라 코드를 다르게 실행하게 하는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분기점을 만드는 제어문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조건식의 논리결과가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참일 경우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 내의 코드를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실행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하며 거짓일 경우 코드를 실행하지 않습니다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내부의 코드가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단 한줄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 경우 블록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중괄호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생략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할 수 있습니다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60851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835696" y="1484784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467544" y="2708920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295636" y="1844824"/>
            <a:ext cx="540060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2"/>
          </p:cNvCxnSpPr>
          <p:nvPr/>
        </p:nvCxnSpPr>
        <p:spPr>
          <a:xfrm rot="16200000" flipH="1">
            <a:off x="1169622" y="3555013"/>
            <a:ext cx="1728192" cy="1476164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3"/>
          </p:cNvCxnSpPr>
          <p:nvPr/>
        </p:nvCxnSpPr>
        <p:spPr>
          <a:xfrm>
            <a:off x="3491880" y="1844823"/>
            <a:ext cx="6480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16200000" flipH="1">
            <a:off x="2951820" y="3032955"/>
            <a:ext cx="23762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483768" y="4293096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>
            <a:off x="4103948" y="4257092"/>
            <a:ext cx="7200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9712" y="1628799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1560" y="2852935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28" y="203990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5936" y="2132855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887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2" y="4077072"/>
            <a:ext cx="7344816" cy="210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사용하여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안에 논리형 값이 도출되는 조건식이나 함수를 넣어줍니다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블록을 만들어 준 뒤 블록 내부에 조건이 참일 경우 실행할 코드를 적습니다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 한문장일 경우 블록 생략 가능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4005064"/>
            <a:ext cx="7848872" cy="19442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69" y="908720"/>
            <a:ext cx="4907061" cy="287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4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36096" y="1354716"/>
            <a:ext cx="32403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else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키워드는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문과 반드시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함께 사용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해야 하며 단독으로 사용할 수 없습니다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가지고 있는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조건식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결과가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거짓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 경우 자동으로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가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가진 코드가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실행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되는 구조입니다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블록에도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실행문이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 문장이라면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블록을 생략할 수 있습니다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292079" y="1124743"/>
            <a:ext cx="3456384" cy="44644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835696" y="1484784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323528" y="2708920"/>
            <a:ext cx="201622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꺾인 연결선 44"/>
          <p:cNvCxnSpPr>
            <a:stCxn id="43" idx="1"/>
            <a:endCxn id="44" idx="0"/>
          </p:cNvCxnSpPr>
          <p:nvPr/>
        </p:nvCxnSpPr>
        <p:spPr>
          <a:xfrm flipH="1">
            <a:off x="1331640" y="1844824"/>
            <a:ext cx="504056" cy="86409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2"/>
          </p:cNvCxnSpPr>
          <p:nvPr/>
        </p:nvCxnSpPr>
        <p:spPr>
          <a:xfrm rot="16200000" flipH="1">
            <a:off x="1187624" y="3573016"/>
            <a:ext cx="1728192" cy="144016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3"/>
          </p:cNvCxnSpPr>
          <p:nvPr/>
        </p:nvCxnSpPr>
        <p:spPr>
          <a:xfrm>
            <a:off x="3491880" y="1844823"/>
            <a:ext cx="6480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483768" y="4293096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9712" y="1628799"/>
            <a:ext cx="1368152" cy="45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20" y="2852935"/>
            <a:ext cx="2232248" cy="41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if 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내부실행문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28" y="203990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5936" y="2132855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2987824" y="2708920"/>
            <a:ext cx="201622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5816" y="2852936"/>
            <a:ext cx="2232248" cy="41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내부실행문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 flipH="1">
            <a:off x="3707904" y="2276872"/>
            <a:ext cx="86409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H="1">
            <a:off x="3707904" y="3861048"/>
            <a:ext cx="86409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3568" y="4293096"/>
            <a:ext cx="7848872" cy="16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기본적인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만들고 추가로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키워드를 사용하여 새로운 블록을 만듭니다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내부에 조건식이 거짓일 경우 실행할 코드를 적습니다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47564" y="4221088"/>
            <a:ext cx="7848872" cy="15841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97" y="836712"/>
            <a:ext cx="4637013" cy="329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7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다중분기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583" y="4914846"/>
            <a:ext cx="7992889" cy="117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if ~ else 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좀 더 많은 분기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만들고 싶을 때 사용하는 조건문입니다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다만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위에서부터 조건을 검색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하면서 내려오기 때문에 범위조건일 경우 상위 조건이 하위조건을 포괄적으로 포함하지 않도록 주의해야 합니다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683568" y="4653136"/>
            <a:ext cx="8136904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순서도: 처리 60"/>
          <p:cNvSpPr/>
          <p:nvPr/>
        </p:nvSpPr>
        <p:spPr>
          <a:xfrm>
            <a:off x="3275856" y="836712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75856" y="980728"/>
            <a:ext cx="1584176" cy="42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solidFill>
                  <a:srgbClr val="FF0000"/>
                </a:solidFill>
              </a:rPr>
              <a:t>if </a:t>
            </a:r>
            <a:r>
              <a:rPr lang="ko-KR" altLang="en-US" sz="2200" b="1">
                <a:solidFill>
                  <a:srgbClr val="FF0000"/>
                </a:solidFill>
              </a:rPr>
              <a:t>조건식</a:t>
            </a:r>
          </a:p>
        </p:txBody>
      </p:sp>
      <p:cxnSp>
        <p:nvCxnSpPr>
          <p:cNvPr id="64" name="꺾인 연결선 63"/>
          <p:cNvCxnSpPr/>
          <p:nvPr/>
        </p:nvCxnSpPr>
        <p:spPr>
          <a:xfrm>
            <a:off x="4932040" y="1192550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5" name="꺾인 연결선 64"/>
          <p:cNvCxnSpPr>
            <a:stCxn id="62" idx="1"/>
          </p:cNvCxnSpPr>
          <p:nvPr/>
        </p:nvCxnSpPr>
        <p:spPr>
          <a:xfrm rot="10800000" flipV="1">
            <a:off x="2699792" y="1192550"/>
            <a:ext cx="576064" cy="1012314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/>
          <p:cNvSpPr/>
          <p:nvPr/>
        </p:nvSpPr>
        <p:spPr>
          <a:xfrm>
            <a:off x="1907704" y="226846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572000" y="2268468"/>
            <a:ext cx="1800200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7704" y="2412484"/>
            <a:ext cx="1584176" cy="42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실행문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0" y="2412484"/>
            <a:ext cx="1872208" cy="395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if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조건식</a:t>
            </a:r>
          </a:p>
        </p:txBody>
      </p:sp>
      <p:cxnSp>
        <p:nvCxnSpPr>
          <p:cNvPr id="70" name="꺾인 연결선 69"/>
          <p:cNvCxnSpPr/>
          <p:nvPr/>
        </p:nvCxnSpPr>
        <p:spPr>
          <a:xfrm rot="10800000" flipV="1">
            <a:off x="3995936" y="2624306"/>
            <a:ext cx="576064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1" name="꺾인 연결선 70"/>
          <p:cNvCxnSpPr/>
          <p:nvPr/>
        </p:nvCxnSpPr>
        <p:spPr>
          <a:xfrm>
            <a:off x="6372200" y="2628508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2" name="순서도: 처리 71"/>
          <p:cNvSpPr/>
          <p:nvPr/>
        </p:nvSpPr>
        <p:spPr>
          <a:xfrm>
            <a:off x="3131840" y="370862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87824" y="3909759"/>
            <a:ext cx="2016224" cy="37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if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4" name="순서도: 처리 73"/>
          <p:cNvSpPr/>
          <p:nvPr/>
        </p:nvSpPr>
        <p:spPr>
          <a:xfrm>
            <a:off x="6012160" y="3708628"/>
            <a:ext cx="1656184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68144" y="3852644"/>
            <a:ext cx="2016224" cy="376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3648" y="1679866"/>
            <a:ext cx="1152128" cy="45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27784" y="3202505"/>
            <a:ext cx="1152128" cy="453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11960" y="1772816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52120" y="3202505"/>
            <a:ext cx="1152128" cy="453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899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 사용법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49340" y="1088740"/>
            <a:ext cx="2880320" cy="500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기본적인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문을 만들고 추가로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키워드를 사용하여 새로운 블록을 만듭니다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내부에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추가 조건식을 설정합니다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블록을 여러 개 만들 수 있습니다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조건이 거짓일 경우 실행할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선택적으로 만듭니다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641328" y="1016732"/>
            <a:ext cx="2988332" cy="48245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79221"/>
            <a:ext cx="4419509" cy="469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0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0112" y="3614290"/>
            <a:ext cx="3240360" cy="228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중첩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문은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단계적 조건 분기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만들고 싶을 때 사용합니다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외부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차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의 조건식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만족하면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차적으로 내부 </a:t>
            </a:r>
            <a:r>
              <a:rPr kumimoji="0" lang="en-US" altLang="ko-KR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ko-KR" altLang="en-US" b="1" i="0" u="none" strike="noStrike" kern="1200" cap="none" spc="0" normalizeH="0" baseline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조건을 판단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하고 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거짓에 따라 실행 코드를 결정합니다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5436097" y="3429000"/>
            <a:ext cx="3456384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순서도: 처리 60"/>
          <p:cNvSpPr/>
          <p:nvPr/>
        </p:nvSpPr>
        <p:spPr>
          <a:xfrm>
            <a:off x="3131840" y="955988"/>
            <a:ext cx="1800200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31840" y="1119843"/>
            <a:ext cx="1872208" cy="36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FF0000"/>
                </a:solidFill>
              </a:rPr>
              <a:t>외부 </a:t>
            </a:r>
            <a:r>
              <a:rPr lang="en-US" altLang="ko-KR" b="1">
                <a:solidFill>
                  <a:srgbClr val="FF0000"/>
                </a:solidFill>
              </a:rPr>
              <a:t>if </a:t>
            </a:r>
            <a:r>
              <a:rPr lang="ko-KR" altLang="en-US" b="1">
                <a:solidFill>
                  <a:srgbClr val="FF0000"/>
                </a:solidFill>
              </a:rPr>
              <a:t>조건식</a:t>
            </a:r>
          </a:p>
        </p:txBody>
      </p:sp>
      <p:cxnSp>
        <p:nvCxnSpPr>
          <p:cNvPr id="64" name="꺾인 연결선 63"/>
          <p:cNvCxnSpPr/>
          <p:nvPr/>
        </p:nvCxnSpPr>
        <p:spPr>
          <a:xfrm>
            <a:off x="4932040" y="1311826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5" name="꺾인 연결선 64"/>
          <p:cNvCxnSpPr>
            <a:stCxn id="62" idx="1"/>
          </p:cNvCxnSpPr>
          <p:nvPr/>
        </p:nvCxnSpPr>
        <p:spPr>
          <a:xfrm rot="10800000" flipV="1">
            <a:off x="2699792" y="1302313"/>
            <a:ext cx="432047" cy="1021826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/>
          <p:cNvSpPr/>
          <p:nvPr/>
        </p:nvSpPr>
        <p:spPr>
          <a:xfrm>
            <a:off x="1691680" y="2431177"/>
            <a:ext cx="1872208" cy="637783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572000" y="2387744"/>
            <a:ext cx="1872208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9672" y="2564904"/>
            <a:ext cx="1944216" cy="36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 </a:t>
            </a: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조건식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0" y="2564904"/>
            <a:ext cx="2016224" cy="35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외부 </a:t>
            </a:r>
            <a:r>
              <a:rPr kumimoji="0" lang="en-US" altLang="ko-KR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</a:t>
            </a: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실행문</a:t>
            </a:r>
          </a:p>
        </p:txBody>
      </p:sp>
      <p:cxnSp>
        <p:nvCxnSpPr>
          <p:cNvPr id="70" name="꺾인 연결선 69"/>
          <p:cNvCxnSpPr/>
          <p:nvPr/>
        </p:nvCxnSpPr>
        <p:spPr>
          <a:xfrm rot="10800000" flipV="1">
            <a:off x="1115616" y="2776726"/>
            <a:ext cx="576064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1" name="꺾인 연결선 70"/>
          <p:cNvCxnSpPr/>
          <p:nvPr/>
        </p:nvCxnSpPr>
        <p:spPr>
          <a:xfrm>
            <a:off x="3563888" y="2776726"/>
            <a:ext cx="504056" cy="1012314"/>
          </a:xfrm>
          <a:prstGeom prst="bentConnector2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2" name="순서도: 처리 71"/>
          <p:cNvSpPr/>
          <p:nvPr/>
        </p:nvSpPr>
        <p:spPr>
          <a:xfrm>
            <a:off x="323528" y="3803933"/>
            <a:ext cx="1800199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520" y="3990573"/>
            <a:ext cx="2016224" cy="37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if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4" name="순서도: 처리 73"/>
          <p:cNvSpPr/>
          <p:nvPr/>
        </p:nvSpPr>
        <p:spPr>
          <a:xfrm>
            <a:off x="3131840" y="3844612"/>
            <a:ext cx="1944216" cy="664508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31840" y="3988627"/>
            <a:ext cx="2016224" cy="35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내부 </a:t>
            </a:r>
            <a:r>
              <a:rPr kumimoji="0" lang="en-US" altLang="ko-KR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kumimoji="0" lang="ko-KR" altLang="en-US" sz="175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59632" y="1844824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3336051"/>
            <a:ext cx="1152128" cy="45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true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55976" y="1895891"/>
            <a:ext cx="1152128" cy="45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15816" y="3336051"/>
            <a:ext cx="1152128" cy="45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41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892</Words>
  <Application>Microsoft Office PowerPoint</Application>
  <PresentationFormat>화면 슬라이드 쇼(4:3)</PresentationFormat>
  <Paragraphs>171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4강 - 제어문</vt:lpstr>
      <vt:lpstr>1. 조건문</vt:lpstr>
      <vt:lpstr>* 조건문 if</vt:lpstr>
      <vt:lpstr>* if문 사용법</vt:lpstr>
      <vt:lpstr>* 조건문 if ~ else</vt:lpstr>
      <vt:lpstr>* if ~ else문 사용법</vt:lpstr>
      <vt:lpstr>* 다중분기 조건문 if ~ else if</vt:lpstr>
      <vt:lpstr>* if ~ else if문 사용법</vt:lpstr>
      <vt:lpstr>* 중첩 if문</vt:lpstr>
      <vt:lpstr>* 중첩 if문 사용법</vt:lpstr>
      <vt:lpstr>2. 반복문</vt:lpstr>
      <vt:lpstr>* 반복문 while</vt:lpstr>
      <vt:lpstr>* while문 사용법</vt:lpstr>
      <vt:lpstr>* 반복문 for</vt:lpstr>
      <vt:lpstr>* for문 사용법</vt:lpstr>
      <vt:lpstr>* 중첩 반복문</vt:lpstr>
      <vt:lpstr>3. 탈출문</vt:lpstr>
      <vt:lpstr>* 탈출문 break</vt:lpstr>
      <vt:lpstr>* 무한 루프</vt:lpstr>
      <vt:lpstr>* 탈출문 continue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237</cp:revision>
  <dcterms:created xsi:type="dcterms:W3CDTF">2020-04-08T12:51:32Z</dcterms:created>
  <dcterms:modified xsi:type="dcterms:W3CDTF">2021-01-05T08:47:24Z</dcterms:modified>
  <cp:version/>
</cp:coreProperties>
</file>